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Sheet1!$A$2:$A$12</c:f>
              <c:strCache>
                <c:ptCount val="11"/>
                <c:pt idx="0">
                  <c:v>Restored Likes from Reactivated Accounts</c:v>
                </c:pt>
                <c:pt idx="1">
                  <c:v>Ads</c:v>
                </c:pt>
                <c:pt idx="2">
                  <c:v>Your Page</c:v>
                </c:pt>
                <c:pt idx="3">
                  <c:v>Search</c:v>
                </c:pt>
                <c:pt idx="4">
                  <c:v>News Feed</c:v>
                </c:pt>
                <c:pt idx="5">
                  <c:v>Page Suggestions</c:v>
                </c:pt>
                <c:pt idx="6">
                  <c:v>Other</c:v>
                </c:pt>
                <c:pt idx="7">
                  <c:v>Unlikes from Search</c:v>
                </c:pt>
                <c:pt idx="8">
                  <c:v>Unlikes from Page, Posts, or News Feed</c:v>
                </c:pt>
                <c:pt idx="9">
                  <c:v>Suspicious Account Removals</c:v>
                </c:pt>
                <c:pt idx="10">
                  <c:v>Deactivated or Memorialized Account Removals</c:v>
                </c:pt>
              </c:strCache>
            </c:strRef>
          </c:cat>
          <c:val>
            <c:numRef>
              <c:f>Sheet1!$B$2:$B$12</c:f>
              <c:numCache>
                <c:formatCode>General</c:formatCode>
                <c:ptCount val="11"/>
                <c:pt idx="0">
                  <c:v>268</c:v>
                </c:pt>
                <c:pt idx="1">
                  <c:v>265</c:v>
                </c:pt>
                <c:pt idx="2">
                  <c:v>107</c:v>
                </c:pt>
                <c:pt idx="3">
                  <c:v>25</c:v>
                </c:pt>
                <c:pt idx="4">
                  <c:v>15</c:v>
                </c:pt>
                <c:pt idx="5">
                  <c:v>14</c:v>
                </c:pt>
                <c:pt idx="6">
                  <c:v>9</c:v>
                </c:pt>
                <c:pt idx="7">
                  <c:v>-1</c:v>
                </c:pt>
                <c:pt idx="8">
                  <c:v>-68</c:v>
                </c:pt>
                <c:pt idx="9">
                  <c:v>-336</c:v>
                </c:pt>
                <c:pt idx="10">
                  <c:v>-403</c:v>
                </c:pt>
              </c:numCache>
            </c:numRef>
          </c:val>
          <c:extLst>
            <c:ext xmlns:c16="http://schemas.microsoft.com/office/drawing/2014/chart" uri="{C3380CC4-5D6E-409C-BE32-E72D297353CC}">
              <c16:uniqueId val="{00000000-9C6D-46F1-A14F-DF834FD49E67}"/>
            </c:ext>
          </c:extLst>
        </c:ser>
        <c:dLbls>
          <c:showLegendKey val="0"/>
          <c:showVal val="0"/>
          <c:showCatName val="0"/>
          <c:showSerName val="0"/>
          <c:showPercent val="0"/>
          <c:showBubbleSize val="0"/>
        </c:dLbls>
        <c:gapWidth val="219"/>
        <c:overlap val="-27"/>
        <c:axId val="311505432"/>
        <c:axId val="311503136"/>
      </c:barChart>
      <c:catAx>
        <c:axId val="311505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503136"/>
        <c:crosses val="autoZero"/>
        <c:auto val="1"/>
        <c:lblAlgn val="ctr"/>
        <c:lblOffset val="100"/>
        <c:noMultiLvlLbl val="0"/>
      </c:catAx>
      <c:valAx>
        <c:axId val="311503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50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456</c:v>
                </c:pt>
                <c:pt idx="2">
                  <c:v>541</c:v>
                </c:pt>
                <c:pt idx="3">
                  <c:v>0</c:v>
                </c:pt>
                <c:pt idx="4">
                  <c:v>894</c:v>
                </c:pt>
                <c:pt idx="5">
                  <c:v>467</c:v>
                </c:pt>
                <c:pt idx="6">
                  <c:v>1814</c:v>
                </c:pt>
                <c:pt idx="7">
                  <c:v>2</c:v>
                </c:pt>
                <c:pt idx="8">
                  <c:v>21</c:v>
                </c:pt>
                <c:pt idx="9">
                  <c:v>16</c:v>
                </c:pt>
                <c:pt idx="10">
                  <c:v>5</c:v>
                </c:pt>
                <c:pt idx="11">
                  <c:v>2115</c:v>
                </c:pt>
                <c:pt idx="12">
                  <c:v>0</c:v>
                </c:pt>
                <c:pt idx="13">
                  <c:v>68</c:v>
                </c:pt>
                <c:pt idx="14">
                  <c:v>0</c:v>
                </c:pt>
                <c:pt idx="15">
                  <c:v>0</c:v>
                </c:pt>
                <c:pt idx="16">
                  <c:v>0</c:v>
                </c:pt>
                <c:pt idx="17">
                  <c:v>0</c:v>
                </c:pt>
                <c:pt idx="18">
                  <c:v>298</c:v>
                </c:pt>
                <c:pt idx="19">
                  <c:v>0</c:v>
                </c:pt>
                <c:pt idx="20">
                  <c:v>0</c:v>
                </c:pt>
                <c:pt idx="21">
                  <c:v>54</c:v>
                </c:pt>
                <c:pt idx="22">
                  <c:v>0</c:v>
                </c:pt>
                <c:pt idx="23">
                  <c:v>0</c:v>
                </c:pt>
                <c:pt idx="24">
                  <c:v>0</c:v>
                </c:pt>
                <c:pt idx="25">
                  <c:v>0</c:v>
                </c:pt>
                <c:pt idx="26">
                  <c:v>0</c:v>
                </c:pt>
                <c:pt idx="27">
                  <c:v>369</c:v>
                </c:pt>
                <c:pt idx="28">
                  <c:v>0</c:v>
                </c:pt>
                <c:pt idx="29">
                  <c:v>0</c:v>
                </c:pt>
                <c:pt idx="30">
                  <c:v>0</c:v>
                </c:pt>
              </c:numCache>
            </c:numRef>
          </c:val>
          <c:smooth val="0"/>
          <c:extLst>
            <c:ext xmlns:c16="http://schemas.microsoft.com/office/drawing/2014/chart" uri="{C3380CC4-5D6E-409C-BE32-E72D297353CC}">
              <c16:uniqueId val="{00000000-F063-4C87-846C-8AB1BF695E35}"/>
            </c:ext>
          </c:extLst>
        </c:ser>
        <c:dLbls>
          <c:showLegendKey val="0"/>
          <c:showVal val="0"/>
          <c:showCatName val="0"/>
          <c:showSerName val="0"/>
          <c:showPercent val="0"/>
          <c:showBubbleSize val="0"/>
        </c:dLbls>
        <c:smooth val="0"/>
        <c:axId val="307188256"/>
        <c:axId val="307192520"/>
      </c:lineChart>
      <c:dateAx>
        <c:axId val="307188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92520"/>
        <c:crosses val="autoZero"/>
        <c:auto val="1"/>
        <c:lblOffset val="100"/>
        <c:baseTimeUnit val="days"/>
      </c:dateAx>
      <c:valAx>
        <c:axId val="307192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8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2473</c:v>
                </c:pt>
                <c:pt idx="1">
                  <c:v>42832</c:v>
                </c:pt>
                <c:pt idx="2">
                  <c:v>43784</c:v>
                </c:pt>
                <c:pt idx="3">
                  <c:v>16467</c:v>
                </c:pt>
                <c:pt idx="4">
                  <c:v>3977</c:v>
                </c:pt>
                <c:pt idx="5">
                  <c:v>141</c:v>
                </c:pt>
                <c:pt idx="6">
                  <c:v>274</c:v>
                </c:pt>
              </c:numCache>
            </c:numRef>
          </c:val>
          <c:extLst>
            <c:ext xmlns:c16="http://schemas.microsoft.com/office/drawing/2014/chart" uri="{C3380CC4-5D6E-409C-BE32-E72D297353CC}">
              <c16:uniqueId val="{00000000-81A1-4031-B757-DAAA6B3E5671}"/>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4237</c:v>
                </c:pt>
                <c:pt idx="1">
                  <c:v>63337</c:v>
                </c:pt>
                <c:pt idx="2">
                  <c:v>60004</c:v>
                </c:pt>
                <c:pt idx="3">
                  <c:v>26440</c:v>
                </c:pt>
                <c:pt idx="4">
                  <c:v>6690</c:v>
                </c:pt>
                <c:pt idx="5">
                  <c:v>178</c:v>
                </c:pt>
                <c:pt idx="6">
                  <c:v>302</c:v>
                </c:pt>
              </c:numCache>
            </c:numRef>
          </c:val>
          <c:extLst>
            <c:ext xmlns:c16="http://schemas.microsoft.com/office/drawing/2014/chart" uri="{C3380CC4-5D6E-409C-BE32-E72D297353CC}">
              <c16:uniqueId val="{00000001-81A1-4031-B757-DAAA6B3E5671}"/>
            </c:ext>
          </c:extLst>
        </c:ser>
        <c:dLbls>
          <c:showLegendKey val="0"/>
          <c:showVal val="0"/>
          <c:showCatName val="0"/>
          <c:showSerName val="0"/>
          <c:showPercent val="0"/>
          <c:showBubbleSize val="0"/>
        </c:dLbls>
        <c:gapWidth val="219"/>
        <c:overlap val="-27"/>
        <c:axId val="307189896"/>
        <c:axId val="307191536"/>
      </c:barChart>
      <c:catAx>
        <c:axId val="307189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91536"/>
        <c:crosses val="autoZero"/>
        <c:auto val="1"/>
        <c:lblAlgn val="ctr"/>
        <c:lblOffset val="100"/>
        <c:noMultiLvlLbl val="0"/>
      </c:catAx>
      <c:valAx>
        <c:axId val="30719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89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Chili's Malaysia</c:v>
                </c:pt>
              </c:strCache>
            </c:strRef>
          </c:tx>
          <c:spPr>
            <a:solidFill>
              <a:schemeClr val="accent1"/>
            </a:solidFill>
            <a:ln>
              <a:noFill/>
            </a:ln>
            <a:effectLst/>
          </c:spPr>
          <c:invertIfNegative val="0"/>
          <c:cat>
            <c:strRef>
              <c:f>Sheet1!$A$2:$A$4</c:f>
              <c:strCache>
                <c:ptCount val="3"/>
                <c:pt idx="0">
                  <c:v>Link</c:v>
                </c:pt>
                <c:pt idx="1">
                  <c:v>Photo</c:v>
                </c:pt>
                <c:pt idx="2">
                  <c:v>Status</c:v>
                </c:pt>
              </c:strCache>
            </c:strRef>
          </c:cat>
          <c:val>
            <c:numRef>
              <c:f>Sheet1!$B$2:$B$4</c:f>
              <c:numCache>
                <c:formatCode>General</c:formatCode>
                <c:ptCount val="3"/>
                <c:pt idx="0">
                  <c:v>0.23974642770469001</c:v>
                </c:pt>
                <c:pt idx="1">
                  <c:v>0.239250579705517</c:v>
                </c:pt>
                <c:pt idx="2">
                  <c:v>1.7171662728642299E-3</c:v>
                </c:pt>
              </c:numCache>
            </c:numRef>
          </c:val>
          <c:extLst>
            <c:ext xmlns:c16="http://schemas.microsoft.com/office/drawing/2014/chart" uri="{C3380CC4-5D6E-409C-BE32-E72D297353CC}">
              <c16:uniqueId val="{00000000-2E2E-42AA-B5D4-D53682B4612D}"/>
            </c:ext>
          </c:extLst>
        </c:ser>
        <c:dLbls>
          <c:showLegendKey val="0"/>
          <c:showVal val="0"/>
          <c:showCatName val="0"/>
          <c:showSerName val="0"/>
          <c:showPercent val="0"/>
          <c:showBubbleSize val="0"/>
        </c:dLbls>
        <c:gapWidth val="219"/>
        <c:overlap val="-27"/>
        <c:axId val="182945816"/>
        <c:axId val="182941552"/>
      </c:barChart>
      <c:catAx>
        <c:axId val="182945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941552"/>
        <c:crosses val="autoZero"/>
        <c:auto val="1"/>
        <c:lblAlgn val="ctr"/>
        <c:lblOffset val="100"/>
        <c:noMultiLvlLbl val="0"/>
      </c:catAx>
      <c:valAx>
        <c:axId val="182941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94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Chili's Malaysia</c:v>
                </c:pt>
              </c:strCache>
            </c:strRef>
          </c:cat>
          <c:val>
            <c:numRef>
              <c:f>Sheet1!$B$2</c:f>
              <c:numCache>
                <c:formatCode>General</c:formatCode>
                <c:ptCount val="1"/>
                <c:pt idx="0">
                  <c:v>11396</c:v>
                </c:pt>
              </c:numCache>
            </c:numRef>
          </c:val>
          <c:extLst>
            <c:ext xmlns:c16="http://schemas.microsoft.com/office/drawing/2014/chart" uri="{C3380CC4-5D6E-409C-BE32-E72D297353CC}">
              <c16:uniqueId val="{00000000-E78C-475E-BD65-1302E3BC22F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Chili's Malaysia</c:v>
                </c:pt>
              </c:strCache>
            </c:strRef>
          </c:cat>
          <c:val>
            <c:numRef>
              <c:f>Sheet1!$C$2</c:f>
              <c:numCache>
                <c:formatCode>General</c:formatCode>
                <c:ptCount val="1"/>
                <c:pt idx="0">
                  <c:v>86</c:v>
                </c:pt>
              </c:numCache>
            </c:numRef>
          </c:val>
          <c:extLst>
            <c:ext xmlns:c16="http://schemas.microsoft.com/office/drawing/2014/chart" uri="{C3380CC4-5D6E-409C-BE32-E72D297353CC}">
              <c16:uniqueId val="{00000001-E78C-475E-BD65-1302E3BC22F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Chili's Malaysia</c:v>
                </c:pt>
              </c:strCache>
            </c:strRef>
          </c:cat>
          <c:val>
            <c:numRef>
              <c:f>Sheet1!$D$2</c:f>
              <c:numCache>
                <c:formatCode>General</c:formatCode>
                <c:ptCount val="1"/>
                <c:pt idx="0">
                  <c:v>8</c:v>
                </c:pt>
              </c:numCache>
            </c:numRef>
          </c:val>
          <c:extLst>
            <c:ext xmlns:c16="http://schemas.microsoft.com/office/drawing/2014/chart" uri="{C3380CC4-5D6E-409C-BE32-E72D297353CC}">
              <c16:uniqueId val="{00000002-E78C-475E-BD65-1302E3BC22F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Chili's Malaysia</c:v>
                </c:pt>
              </c:strCache>
            </c:strRef>
          </c:cat>
          <c:val>
            <c:numRef>
              <c:f>Sheet1!$E$2</c:f>
              <c:numCache>
                <c:formatCode>General</c:formatCode>
                <c:ptCount val="1"/>
                <c:pt idx="0">
                  <c:v>43</c:v>
                </c:pt>
              </c:numCache>
            </c:numRef>
          </c:val>
          <c:extLst>
            <c:ext xmlns:c16="http://schemas.microsoft.com/office/drawing/2014/chart" uri="{C3380CC4-5D6E-409C-BE32-E72D297353CC}">
              <c16:uniqueId val="{00000003-E78C-475E-BD65-1302E3BC22F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Chili's Malaysia</c:v>
                </c:pt>
              </c:strCache>
            </c:strRef>
          </c:cat>
          <c:val>
            <c:numRef>
              <c:f>Sheet1!$F$2</c:f>
              <c:numCache>
                <c:formatCode>General</c:formatCode>
                <c:ptCount val="1"/>
                <c:pt idx="0">
                  <c:v>4</c:v>
                </c:pt>
              </c:numCache>
            </c:numRef>
          </c:val>
          <c:extLst>
            <c:ext xmlns:c16="http://schemas.microsoft.com/office/drawing/2014/chart" uri="{C3380CC4-5D6E-409C-BE32-E72D297353CC}">
              <c16:uniqueId val="{00000004-E78C-475E-BD65-1302E3BC22F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Chili's Malaysia</c:v>
                </c:pt>
              </c:strCache>
            </c:strRef>
          </c:cat>
          <c:val>
            <c:numRef>
              <c:f>Sheet1!$G$2</c:f>
              <c:numCache>
                <c:formatCode>General</c:formatCode>
                <c:ptCount val="1"/>
                <c:pt idx="0">
                  <c:v>1</c:v>
                </c:pt>
              </c:numCache>
            </c:numRef>
          </c:val>
          <c:extLst>
            <c:ext xmlns:c16="http://schemas.microsoft.com/office/drawing/2014/chart" uri="{C3380CC4-5D6E-409C-BE32-E72D297353CC}">
              <c16:uniqueId val="{00000005-E78C-475E-BD65-1302E3BC22F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Chili's Malaysia</c:v>
                </c:pt>
              </c:strCache>
            </c:strRef>
          </c:cat>
          <c:val>
            <c:numRef>
              <c:f>Sheet1!$H$2</c:f>
              <c:numCache>
                <c:formatCode>General</c:formatCode>
                <c:ptCount val="1"/>
                <c:pt idx="0">
                  <c:v>103</c:v>
                </c:pt>
              </c:numCache>
            </c:numRef>
          </c:val>
          <c:extLst>
            <c:ext xmlns:c16="http://schemas.microsoft.com/office/drawing/2014/chart" uri="{C3380CC4-5D6E-409C-BE32-E72D297353CC}">
              <c16:uniqueId val="{00000006-E78C-475E-BD65-1302E3BC22F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Chili's Malaysia</c:v>
                </c:pt>
              </c:strCache>
            </c:strRef>
          </c:cat>
          <c:val>
            <c:numRef>
              <c:f>Sheet1!$I$2</c:f>
              <c:numCache>
                <c:formatCode>General</c:formatCode>
                <c:ptCount val="1"/>
                <c:pt idx="0">
                  <c:v>81</c:v>
                </c:pt>
              </c:numCache>
            </c:numRef>
          </c:val>
          <c:extLst>
            <c:ext xmlns:c16="http://schemas.microsoft.com/office/drawing/2014/chart" uri="{C3380CC4-5D6E-409C-BE32-E72D297353CC}">
              <c16:uniqueId val="{00000007-E78C-475E-BD65-1302E3BC22F1}"/>
            </c:ext>
          </c:extLst>
        </c:ser>
        <c:dLbls>
          <c:showLegendKey val="0"/>
          <c:showVal val="0"/>
          <c:showCatName val="0"/>
          <c:showSerName val="0"/>
          <c:showPercent val="0"/>
          <c:showBubbleSize val="0"/>
        </c:dLbls>
        <c:gapWidth val="150"/>
        <c:overlap val="100"/>
        <c:axId val="467367808"/>
        <c:axId val="467364200"/>
      </c:barChart>
      <c:catAx>
        <c:axId val="46736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64200"/>
        <c:crosses val="autoZero"/>
        <c:auto val="1"/>
        <c:lblAlgn val="ctr"/>
        <c:lblOffset val="100"/>
        <c:noMultiLvlLbl val="0"/>
      </c:catAx>
      <c:valAx>
        <c:axId val="467364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6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8630</c:v>
                </c:pt>
                <c:pt idx="1">
                  <c:v>7719</c:v>
                </c:pt>
                <c:pt idx="2">
                  <c:v>11998</c:v>
                </c:pt>
                <c:pt idx="3">
                  <c:v>13592</c:v>
                </c:pt>
                <c:pt idx="4">
                  <c:v>15116</c:v>
                </c:pt>
                <c:pt idx="5">
                  <c:v>23497</c:v>
                </c:pt>
                <c:pt idx="6">
                  <c:v>44187</c:v>
                </c:pt>
                <c:pt idx="7">
                  <c:v>80568</c:v>
                </c:pt>
                <c:pt idx="8">
                  <c:v>68638</c:v>
                </c:pt>
                <c:pt idx="9">
                  <c:v>66764</c:v>
                </c:pt>
                <c:pt idx="10">
                  <c:v>68053</c:v>
                </c:pt>
                <c:pt idx="11">
                  <c:v>60315</c:v>
                </c:pt>
                <c:pt idx="12">
                  <c:v>60247</c:v>
                </c:pt>
                <c:pt idx="13">
                  <c:v>66562</c:v>
                </c:pt>
                <c:pt idx="14">
                  <c:v>69092</c:v>
                </c:pt>
                <c:pt idx="15">
                  <c:v>57853</c:v>
                </c:pt>
                <c:pt idx="16">
                  <c:v>69346</c:v>
                </c:pt>
                <c:pt idx="17">
                  <c:v>72234</c:v>
                </c:pt>
                <c:pt idx="18">
                  <c:v>80908</c:v>
                </c:pt>
                <c:pt idx="19">
                  <c:v>58400</c:v>
                </c:pt>
                <c:pt idx="20">
                  <c:v>48257</c:v>
                </c:pt>
                <c:pt idx="21">
                  <c:v>55677</c:v>
                </c:pt>
                <c:pt idx="22">
                  <c:v>49924</c:v>
                </c:pt>
                <c:pt idx="23">
                  <c:v>73173</c:v>
                </c:pt>
                <c:pt idx="24">
                  <c:v>65725</c:v>
                </c:pt>
                <c:pt idx="25">
                  <c:v>67092</c:v>
                </c:pt>
                <c:pt idx="26">
                  <c:v>51633</c:v>
                </c:pt>
                <c:pt idx="27">
                  <c:v>48000</c:v>
                </c:pt>
                <c:pt idx="28">
                  <c:v>46808</c:v>
                </c:pt>
                <c:pt idx="29">
                  <c:v>48611</c:v>
                </c:pt>
                <c:pt idx="30">
                  <c:v>61062</c:v>
                </c:pt>
              </c:numCache>
            </c:numRef>
          </c:val>
          <c:smooth val="0"/>
          <c:extLst>
            <c:ext xmlns:c16="http://schemas.microsoft.com/office/drawing/2014/chart" uri="{C3380CC4-5D6E-409C-BE32-E72D297353CC}">
              <c16:uniqueId val="{00000000-9C02-4253-AA78-84EC0511F625}"/>
            </c:ext>
          </c:extLst>
        </c:ser>
        <c:dLbls>
          <c:showLegendKey val="0"/>
          <c:showVal val="0"/>
          <c:showCatName val="0"/>
          <c:showSerName val="0"/>
          <c:showPercent val="0"/>
          <c:showBubbleSize val="0"/>
        </c:dLbls>
        <c:smooth val="0"/>
        <c:axId val="467343864"/>
        <c:axId val="467346488"/>
      </c:lineChart>
      <c:dateAx>
        <c:axId val="467343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46488"/>
        <c:crosses val="autoZero"/>
        <c:auto val="1"/>
        <c:lblOffset val="100"/>
        <c:baseTimeUnit val="days"/>
      </c:dateAx>
      <c:valAx>
        <c:axId val="467346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4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D31B1-D067-4410-8D76-4BE61EE3BBFA}"/>
              </a:ext>
            </a:extLst>
          </p:cNvPr>
          <p:cNvSpPr>
            <a:spLocks noGrp="1"/>
          </p:cNvSpPr>
          <p:nvPr>
            <p:ph type="ctrTitle"/>
          </p:nvPr>
        </p:nvSpPr>
        <p:spPr/>
        <p:txBody>
          <a:bodyPr/>
          <a:lstStyle/>
          <a:p>
            <a:r>
              <a:rPr lang="en-US"/>
              <a:t>Facebook 2019</a:t>
            </a:r>
          </a:p>
        </p:txBody>
      </p:sp>
      <p:sp>
        <p:nvSpPr>
          <p:cNvPr id="3" name="Subtitle 2">
            <a:extLst>
              <a:ext uri="{FF2B5EF4-FFF2-40B4-BE49-F238E27FC236}">
                <a16:creationId xmlns:a16="http://schemas.microsoft.com/office/drawing/2014/main" id="{D26BF779-1311-4501-8217-E9FC2163FC4C}"/>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89530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3AE70-F3A4-4D74-8DBF-D1F657B81F2F}"/>
              </a:ext>
            </a:extLst>
          </p:cNvPr>
          <p:cNvSpPr>
            <a:spLocks noGrp="1"/>
          </p:cNvSpPr>
          <p:nvPr>
            <p:ph type="title"/>
          </p:nvPr>
        </p:nvSpPr>
        <p:spPr/>
        <p:txBody>
          <a:bodyPr/>
          <a:lstStyle/>
          <a:p>
            <a:r>
              <a:rPr lang="en-US"/>
              <a:t>Facebook Key Metrics Table | Chili's Malaysia</a:t>
            </a:r>
          </a:p>
        </p:txBody>
      </p:sp>
      <p:graphicFrame>
        <p:nvGraphicFramePr>
          <p:cNvPr id="5" name="Table Placeholder 4">
            <a:extLst>
              <a:ext uri="{FF2B5EF4-FFF2-40B4-BE49-F238E27FC236}">
                <a16:creationId xmlns:a16="http://schemas.microsoft.com/office/drawing/2014/main" id="{BFD92F3A-5E24-4B1E-AA07-A7BE25D483E3}"/>
              </a:ext>
            </a:extLst>
          </p:cNvPr>
          <p:cNvGraphicFramePr>
            <a:graphicFrameLocks noGrp="1"/>
          </p:cNvGraphicFramePr>
          <p:nvPr>
            <p:ph type="tbl" sz="quarter" idx="13"/>
            <p:extLst>
              <p:ext uri="{D42A27DB-BD31-4B8C-83A1-F6EECF244321}">
                <p14:modId xmlns:p14="http://schemas.microsoft.com/office/powerpoint/2010/main" val="2174656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274149760"/>
                    </a:ext>
                  </a:extLst>
                </a:gridCol>
                <a:gridCol w="411480">
                  <a:extLst>
                    <a:ext uri="{9D8B030D-6E8A-4147-A177-3AD203B41FA5}">
                      <a16:colId xmlns:a16="http://schemas.microsoft.com/office/drawing/2014/main" val="1753188162"/>
                    </a:ext>
                  </a:extLst>
                </a:gridCol>
                <a:gridCol w="304495">
                  <a:extLst>
                    <a:ext uri="{9D8B030D-6E8A-4147-A177-3AD203B41FA5}">
                      <a16:colId xmlns:a16="http://schemas.microsoft.com/office/drawing/2014/main" val="1317970299"/>
                    </a:ext>
                  </a:extLst>
                </a:gridCol>
                <a:gridCol w="304495">
                  <a:extLst>
                    <a:ext uri="{9D8B030D-6E8A-4147-A177-3AD203B41FA5}">
                      <a16:colId xmlns:a16="http://schemas.microsoft.com/office/drawing/2014/main" val="391065870"/>
                    </a:ext>
                  </a:extLst>
                </a:gridCol>
                <a:gridCol w="304495">
                  <a:extLst>
                    <a:ext uri="{9D8B030D-6E8A-4147-A177-3AD203B41FA5}">
                      <a16:colId xmlns:a16="http://schemas.microsoft.com/office/drawing/2014/main" val="1641222999"/>
                    </a:ext>
                  </a:extLst>
                </a:gridCol>
                <a:gridCol w="304495">
                  <a:extLst>
                    <a:ext uri="{9D8B030D-6E8A-4147-A177-3AD203B41FA5}">
                      <a16:colId xmlns:a16="http://schemas.microsoft.com/office/drawing/2014/main" val="434346032"/>
                    </a:ext>
                  </a:extLst>
                </a:gridCol>
                <a:gridCol w="304495">
                  <a:extLst>
                    <a:ext uri="{9D8B030D-6E8A-4147-A177-3AD203B41FA5}">
                      <a16:colId xmlns:a16="http://schemas.microsoft.com/office/drawing/2014/main" val="2756536330"/>
                    </a:ext>
                  </a:extLst>
                </a:gridCol>
                <a:gridCol w="304495">
                  <a:extLst>
                    <a:ext uri="{9D8B030D-6E8A-4147-A177-3AD203B41FA5}">
                      <a16:colId xmlns:a16="http://schemas.microsoft.com/office/drawing/2014/main" val="3283722172"/>
                    </a:ext>
                  </a:extLst>
                </a:gridCol>
                <a:gridCol w="304495">
                  <a:extLst>
                    <a:ext uri="{9D8B030D-6E8A-4147-A177-3AD203B41FA5}">
                      <a16:colId xmlns:a16="http://schemas.microsoft.com/office/drawing/2014/main" val="2129291159"/>
                    </a:ext>
                  </a:extLst>
                </a:gridCol>
                <a:gridCol w="304495">
                  <a:extLst>
                    <a:ext uri="{9D8B030D-6E8A-4147-A177-3AD203B41FA5}">
                      <a16:colId xmlns:a16="http://schemas.microsoft.com/office/drawing/2014/main" val="2525953094"/>
                    </a:ext>
                  </a:extLst>
                </a:gridCol>
                <a:gridCol w="304495">
                  <a:extLst>
                    <a:ext uri="{9D8B030D-6E8A-4147-A177-3AD203B41FA5}">
                      <a16:colId xmlns:a16="http://schemas.microsoft.com/office/drawing/2014/main" val="1372380148"/>
                    </a:ext>
                  </a:extLst>
                </a:gridCol>
                <a:gridCol w="304495">
                  <a:extLst>
                    <a:ext uri="{9D8B030D-6E8A-4147-A177-3AD203B41FA5}">
                      <a16:colId xmlns:a16="http://schemas.microsoft.com/office/drawing/2014/main" val="1286753681"/>
                    </a:ext>
                  </a:extLst>
                </a:gridCol>
                <a:gridCol w="304495">
                  <a:extLst>
                    <a:ext uri="{9D8B030D-6E8A-4147-A177-3AD203B41FA5}">
                      <a16:colId xmlns:a16="http://schemas.microsoft.com/office/drawing/2014/main" val="2693757330"/>
                    </a:ext>
                  </a:extLst>
                </a:gridCol>
                <a:gridCol w="304495">
                  <a:extLst>
                    <a:ext uri="{9D8B030D-6E8A-4147-A177-3AD203B41FA5}">
                      <a16:colId xmlns:a16="http://schemas.microsoft.com/office/drawing/2014/main" val="2564679061"/>
                    </a:ext>
                  </a:extLst>
                </a:gridCol>
                <a:gridCol w="304495">
                  <a:extLst>
                    <a:ext uri="{9D8B030D-6E8A-4147-A177-3AD203B41FA5}">
                      <a16:colId xmlns:a16="http://schemas.microsoft.com/office/drawing/2014/main" val="1423864527"/>
                    </a:ext>
                  </a:extLst>
                </a:gridCol>
                <a:gridCol w="304495">
                  <a:extLst>
                    <a:ext uri="{9D8B030D-6E8A-4147-A177-3AD203B41FA5}">
                      <a16:colId xmlns:a16="http://schemas.microsoft.com/office/drawing/2014/main" val="3361689401"/>
                    </a:ext>
                  </a:extLst>
                </a:gridCol>
                <a:gridCol w="304495">
                  <a:extLst>
                    <a:ext uri="{9D8B030D-6E8A-4147-A177-3AD203B41FA5}">
                      <a16:colId xmlns:a16="http://schemas.microsoft.com/office/drawing/2014/main" val="3978432195"/>
                    </a:ext>
                  </a:extLst>
                </a:gridCol>
                <a:gridCol w="304495">
                  <a:extLst>
                    <a:ext uri="{9D8B030D-6E8A-4147-A177-3AD203B41FA5}">
                      <a16:colId xmlns:a16="http://schemas.microsoft.com/office/drawing/2014/main" val="736080225"/>
                    </a:ext>
                  </a:extLst>
                </a:gridCol>
                <a:gridCol w="304495">
                  <a:extLst>
                    <a:ext uri="{9D8B030D-6E8A-4147-A177-3AD203B41FA5}">
                      <a16:colId xmlns:a16="http://schemas.microsoft.com/office/drawing/2014/main" val="855871866"/>
                    </a:ext>
                  </a:extLst>
                </a:gridCol>
                <a:gridCol w="304495">
                  <a:extLst>
                    <a:ext uri="{9D8B030D-6E8A-4147-A177-3AD203B41FA5}">
                      <a16:colId xmlns:a16="http://schemas.microsoft.com/office/drawing/2014/main" val="2020010670"/>
                    </a:ext>
                  </a:extLst>
                </a:gridCol>
                <a:gridCol w="304495">
                  <a:extLst>
                    <a:ext uri="{9D8B030D-6E8A-4147-A177-3AD203B41FA5}">
                      <a16:colId xmlns:a16="http://schemas.microsoft.com/office/drawing/2014/main" val="1408715657"/>
                    </a:ext>
                  </a:extLst>
                </a:gridCol>
                <a:gridCol w="304495">
                  <a:extLst>
                    <a:ext uri="{9D8B030D-6E8A-4147-A177-3AD203B41FA5}">
                      <a16:colId xmlns:a16="http://schemas.microsoft.com/office/drawing/2014/main" val="2469292034"/>
                    </a:ext>
                  </a:extLst>
                </a:gridCol>
                <a:gridCol w="304495">
                  <a:extLst>
                    <a:ext uri="{9D8B030D-6E8A-4147-A177-3AD203B41FA5}">
                      <a16:colId xmlns:a16="http://schemas.microsoft.com/office/drawing/2014/main" val="17499189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57518679"/>
                  </a:ext>
                </a:extLst>
              </a:tr>
              <a:tr h="370840">
                <a:tc>
                  <a:txBody>
                    <a:bodyPr/>
                    <a:lstStyle/>
                    <a:p>
                      <a:r>
                        <a:rPr lang="en-US" sz="1000"/>
                        <a:t>Chili's Malaysia</a:t>
                      </a:r>
                    </a:p>
                  </a:txBody>
                  <a:tcPr/>
                </a:tc>
                <a:tc>
                  <a:txBody>
                    <a:bodyPr/>
                    <a:lstStyle/>
                    <a:p>
                      <a:r>
                        <a:rPr lang="en-US" sz="1000"/>
                        <a:t>271645</a:t>
                      </a:r>
                    </a:p>
                  </a:txBody>
                  <a:tcPr/>
                </a:tc>
                <a:tc>
                  <a:txBody>
                    <a:bodyPr/>
                    <a:lstStyle/>
                    <a:p>
                      <a:r>
                        <a:rPr lang="en-US" sz="1000"/>
                        <a:t>-344</a:t>
                      </a:r>
                    </a:p>
                  </a:txBody>
                  <a:tcPr/>
                </a:tc>
                <a:tc>
                  <a:txBody>
                    <a:bodyPr/>
                    <a:lstStyle/>
                    <a:p>
                      <a:r>
                        <a:rPr lang="en-US" sz="1000"/>
                        <a:t>21</a:t>
                      </a:r>
                    </a:p>
                  </a:txBody>
                  <a:tcPr/>
                </a:tc>
                <a:tc>
                  <a:txBody>
                    <a:bodyPr/>
                    <a:lstStyle/>
                    <a:p>
                      <a:r>
                        <a:rPr lang="en-US" sz="1000"/>
                        <a:t>1</a:t>
                      </a:r>
                    </a:p>
                  </a:txBody>
                  <a:tcPr/>
                </a:tc>
                <a:tc>
                  <a:txBody>
                    <a:bodyPr/>
                    <a:lstStyle/>
                    <a:p>
                      <a:r>
                        <a:rPr lang="en-US" sz="1000"/>
                        <a:t>17</a:t>
                      </a:r>
                    </a:p>
                  </a:txBody>
                  <a:tcPr/>
                </a:tc>
                <a:tc>
                  <a:txBody>
                    <a:bodyPr/>
                    <a:lstStyle/>
                    <a:p>
                      <a:r>
                        <a:rPr lang="en-US" sz="1000"/>
                        <a:t>3</a:t>
                      </a:r>
                    </a:p>
                  </a:txBody>
                  <a:tcPr/>
                </a:tc>
                <a:tc>
                  <a:txBody>
                    <a:bodyPr/>
                    <a:lstStyle/>
                    <a:p>
                      <a:r>
                        <a:rPr lang="en-US" sz="1000"/>
                        <a:t>0</a:t>
                      </a:r>
                    </a:p>
                  </a:txBody>
                  <a:tcPr/>
                </a:tc>
                <a:tc>
                  <a:txBody>
                    <a:bodyPr/>
                    <a:lstStyle/>
                    <a:p>
                      <a:r>
                        <a:rPr lang="en-US" sz="1000"/>
                        <a:t>11538</a:t>
                      </a:r>
                    </a:p>
                  </a:txBody>
                  <a:tcPr/>
                </a:tc>
                <a:tc>
                  <a:txBody>
                    <a:bodyPr/>
                    <a:lstStyle/>
                    <a:p>
                      <a:r>
                        <a:rPr lang="en-US" sz="1000"/>
                        <a:t>1</a:t>
                      </a:r>
                    </a:p>
                  </a:txBody>
                  <a:tcPr/>
                </a:tc>
                <a:tc>
                  <a:txBody>
                    <a:bodyPr/>
                    <a:lstStyle/>
                    <a:p>
                      <a:r>
                        <a:rPr lang="en-US" sz="1000"/>
                        <a:t>11396</a:t>
                      </a:r>
                    </a:p>
                  </a:txBody>
                  <a:tcPr/>
                </a:tc>
                <a:tc>
                  <a:txBody>
                    <a:bodyPr/>
                    <a:lstStyle/>
                    <a:p>
                      <a:r>
                        <a:rPr lang="en-US" sz="1000"/>
                        <a:t>86</a:t>
                      </a:r>
                    </a:p>
                  </a:txBody>
                  <a:tcPr/>
                </a:tc>
                <a:tc>
                  <a:txBody>
                    <a:bodyPr/>
                    <a:lstStyle/>
                    <a:p>
                      <a:r>
                        <a:rPr lang="en-US" sz="1000"/>
                        <a:t>8</a:t>
                      </a:r>
                    </a:p>
                  </a:txBody>
                  <a:tcPr/>
                </a:tc>
                <a:tc>
                  <a:txBody>
                    <a:bodyPr/>
                    <a:lstStyle/>
                    <a:p>
                      <a:r>
                        <a:rPr lang="en-US" sz="1000"/>
                        <a:t>43</a:t>
                      </a:r>
                    </a:p>
                  </a:txBody>
                  <a:tcPr/>
                </a:tc>
                <a:tc>
                  <a:txBody>
                    <a:bodyPr/>
                    <a:lstStyle/>
                    <a:p>
                      <a:r>
                        <a:rPr lang="en-US" sz="1000"/>
                        <a:t>4</a:t>
                      </a:r>
                    </a:p>
                  </a:txBody>
                  <a:tcPr/>
                </a:tc>
                <a:tc>
                  <a:txBody>
                    <a:bodyPr/>
                    <a:lstStyle/>
                    <a:p>
                      <a:r>
                        <a:rPr lang="en-US" sz="1000"/>
                        <a:t>1</a:t>
                      </a:r>
                    </a:p>
                  </a:txBody>
                  <a:tcPr/>
                </a:tc>
                <a:tc>
                  <a:txBody>
                    <a:bodyPr/>
                    <a:lstStyle/>
                    <a:p>
                      <a:r>
                        <a:rPr lang="en-US" sz="1000"/>
                        <a:t>103</a:t>
                      </a:r>
                    </a:p>
                  </a:txBody>
                  <a:tcPr/>
                </a:tc>
                <a:tc>
                  <a:txBody>
                    <a:bodyPr/>
                    <a:lstStyle/>
                    <a:p>
                      <a:r>
                        <a:rPr lang="en-US" sz="1000"/>
                        <a:t>81</a:t>
                      </a:r>
                    </a:p>
                  </a:txBody>
                  <a:tcPr/>
                </a:tc>
                <a:tc>
                  <a:txBody>
                    <a:bodyPr/>
                    <a:lstStyle/>
                    <a:p>
                      <a:r>
                        <a:rPr lang="en-US" sz="1000"/>
                        <a:t>11722</a:t>
                      </a:r>
                    </a:p>
                  </a:txBody>
                  <a:tcPr/>
                </a:tc>
                <a:tc>
                  <a:txBody>
                    <a:bodyPr/>
                    <a:lstStyle/>
                    <a:p>
                      <a:r>
                        <a:rPr lang="en-US" sz="1000"/>
                        <a:t>0</a:t>
                      </a:r>
                    </a:p>
                  </a:txBody>
                  <a:tcPr/>
                </a:tc>
                <a:tc>
                  <a:txBody>
                    <a:bodyPr/>
                    <a:lstStyle/>
                    <a:p>
                      <a:r>
                        <a:rPr lang="en-US" sz="1000"/>
                        <a:t>0</a:t>
                      </a:r>
                    </a:p>
                  </a:txBody>
                  <a:tcPr/>
                </a:tc>
                <a:tc>
                  <a:txBody>
                    <a:bodyPr/>
                    <a:lstStyle/>
                    <a:p>
                      <a:r>
                        <a:rPr lang="en-US" sz="1000"/>
                        <a:t>0.2054 %</a:t>
                      </a:r>
                    </a:p>
                  </a:txBody>
                  <a:tcPr/>
                </a:tc>
                <a:tc>
                  <a:txBody>
                    <a:bodyPr/>
                    <a:lstStyle/>
                    <a:p>
                      <a:r>
                        <a:rPr lang="en-US" sz="1000"/>
                        <a:t>0.0 %</a:t>
                      </a:r>
                    </a:p>
                  </a:txBody>
                  <a:tcPr/>
                </a:tc>
                <a:extLst>
                  <a:ext uri="{0D108BD9-81ED-4DB2-BD59-A6C34878D82A}">
                    <a16:rowId xmlns:a16="http://schemas.microsoft.com/office/drawing/2014/main" val="2331089884"/>
                  </a:ext>
                </a:extLst>
              </a:tr>
            </a:tbl>
          </a:graphicData>
        </a:graphic>
      </p:graphicFrame>
      <p:sp>
        <p:nvSpPr>
          <p:cNvPr id="4" name="Text Placeholder 3">
            <a:extLst>
              <a:ext uri="{FF2B5EF4-FFF2-40B4-BE49-F238E27FC236}">
                <a16:creationId xmlns:a16="http://schemas.microsoft.com/office/drawing/2014/main" id="{693693A0-F6F5-4720-B097-7C5B603AFB8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36606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AD5B0-6582-4D01-AB6C-D772DF819D3C}"/>
              </a:ext>
            </a:extLst>
          </p:cNvPr>
          <p:cNvSpPr>
            <a:spLocks noGrp="1"/>
          </p:cNvSpPr>
          <p:nvPr>
            <p:ph type="title"/>
          </p:nvPr>
        </p:nvSpPr>
        <p:spPr/>
        <p:txBody>
          <a:bodyPr/>
          <a:lstStyle/>
          <a:p>
            <a:r>
              <a:rPr lang="en-US"/>
              <a:t>Facebook Fans Change by Like/Unlike Source | Chili's Malaysia</a:t>
            </a:r>
          </a:p>
        </p:txBody>
      </p:sp>
      <p:graphicFrame>
        <p:nvGraphicFramePr>
          <p:cNvPr id="6" name="Chart Placeholder 5">
            <a:extLst>
              <a:ext uri="{FF2B5EF4-FFF2-40B4-BE49-F238E27FC236}">
                <a16:creationId xmlns:a16="http://schemas.microsoft.com/office/drawing/2014/main" id="{734B9FDB-BB75-4BF7-8F07-D75F62A53EEA}"/>
              </a:ext>
            </a:extLst>
          </p:cNvPr>
          <p:cNvGraphicFramePr>
            <a:graphicFrameLocks noGrp="1"/>
          </p:cNvGraphicFramePr>
          <p:nvPr>
            <p:ph type="chart" sz="quarter" idx="13"/>
            <p:extLst>
              <p:ext uri="{D42A27DB-BD31-4B8C-83A1-F6EECF244321}">
                <p14:modId xmlns:p14="http://schemas.microsoft.com/office/powerpoint/2010/main" val="283992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9BD5AD-6DD3-43AA-B56D-14C5129124B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C43659A-E3B8-4BD0-96BB-198968AC75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1505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ECBB0-E355-4A85-8FAD-2436E37073A7}"/>
              </a:ext>
            </a:extLst>
          </p:cNvPr>
          <p:cNvSpPr>
            <a:spLocks noGrp="1"/>
          </p:cNvSpPr>
          <p:nvPr>
            <p:ph type="title"/>
          </p:nvPr>
        </p:nvSpPr>
        <p:spPr/>
        <p:txBody>
          <a:bodyPr/>
          <a:lstStyle/>
          <a:p>
            <a:r>
              <a:rPr lang="en-US"/>
              <a:t>Facebook Average Interactions Per Post | Chili's Malaysia</a:t>
            </a:r>
          </a:p>
        </p:txBody>
      </p:sp>
      <p:graphicFrame>
        <p:nvGraphicFramePr>
          <p:cNvPr id="6" name="Chart Placeholder 5">
            <a:extLst>
              <a:ext uri="{FF2B5EF4-FFF2-40B4-BE49-F238E27FC236}">
                <a16:creationId xmlns:a16="http://schemas.microsoft.com/office/drawing/2014/main" id="{F31EB7B5-B881-4AC7-A018-18327ADAB888}"/>
              </a:ext>
            </a:extLst>
          </p:cNvPr>
          <p:cNvGraphicFramePr>
            <a:graphicFrameLocks noGrp="1"/>
          </p:cNvGraphicFramePr>
          <p:nvPr>
            <p:ph type="chart" sz="quarter" idx="13"/>
            <p:extLst>
              <p:ext uri="{D42A27DB-BD31-4B8C-83A1-F6EECF244321}">
                <p14:modId xmlns:p14="http://schemas.microsoft.com/office/powerpoint/2010/main" val="1385767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E380C4-B245-4776-AA25-6ED67B9E6E6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1D597D8-F38C-4515-9D39-936C578695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0178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FF66A-5434-46AD-A9E5-3F50FCFDF4FB}"/>
              </a:ext>
            </a:extLst>
          </p:cNvPr>
          <p:cNvSpPr>
            <a:spLocks noGrp="1"/>
          </p:cNvSpPr>
          <p:nvPr>
            <p:ph type="title"/>
          </p:nvPr>
        </p:nvSpPr>
        <p:spPr/>
        <p:txBody>
          <a:bodyPr/>
          <a:lstStyle/>
          <a:p>
            <a:r>
              <a:rPr lang="en-US"/>
              <a:t>Facebook Fan Demographics | Chili's Malaysia</a:t>
            </a:r>
          </a:p>
        </p:txBody>
      </p:sp>
      <p:graphicFrame>
        <p:nvGraphicFramePr>
          <p:cNvPr id="6" name="Chart Placeholder 5">
            <a:extLst>
              <a:ext uri="{FF2B5EF4-FFF2-40B4-BE49-F238E27FC236}">
                <a16:creationId xmlns:a16="http://schemas.microsoft.com/office/drawing/2014/main" id="{5EAC3BD4-CE4D-44BC-B40D-1E96A8A7B7A8}"/>
              </a:ext>
            </a:extLst>
          </p:cNvPr>
          <p:cNvGraphicFramePr>
            <a:graphicFrameLocks noGrp="1"/>
          </p:cNvGraphicFramePr>
          <p:nvPr>
            <p:ph type="chart" sz="quarter" idx="13"/>
            <p:extLst>
              <p:ext uri="{D42A27DB-BD31-4B8C-83A1-F6EECF244321}">
                <p14:modId xmlns:p14="http://schemas.microsoft.com/office/powerpoint/2010/main" val="4176383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DE69A7-1BC8-40AE-BEC7-5B14E62EFA0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2376B61-2097-4BD1-ACEB-CB6E5B8A7C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2711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863AF-75C7-459C-A3E6-870336A3D31E}"/>
              </a:ext>
            </a:extLst>
          </p:cNvPr>
          <p:cNvSpPr>
            <a:spLocks noGrp="1"/>
          </p:cNvSpPr>
          <p:nvPr>
            <p:ph type="title"/>
          </p:nvPr>
        </p:nvSpPr>
        <p:spPr/>
        <p:txBody>
          <a:bodyPr/>
          <a:lstStyle/>
          <a:p>
            <a:r>
              <a:rPr lang="en-US"/>
              <a:t>Facebook Interaction Rate By Post Type | Chili's Malaysia</a:t>
            </a:r>
          </a:p>
        </p:txBody>
      </p:sp>
      <p:graphicFrame>
        <p:nvGraphicFramePr>
          <p:cNvPr id="6" name="Chart Placeholder 5">
            <a:extLst>
              <a:ext uri="{FF2B5EF4-FFF2-40B4-BE49-F238E27FC236}">
                <a16:creationId xmlns:a16="http://schemas.microsoft.com/office/drawing/2014/main" id="{162AF5DD-3264-46ED-BD05-32C6F08918EE}"/>
              </a:ext>
            </a:extLst>
          </p:cNvPr>
          <p:cNvGraphicFramePr>
            <a:graphicFrameLocks noGrp="1"/>
          </p:cNvGraphicFramePr>
          <p:nvPr>
            <p:ph type="chart" sz="quarter" idx="13"/>
            <p:extLst>
              <p:ext uri="{D42A27DB-BD31-4B8C-83A1-F6EECF244321}">
                <p14:modId xmlns:p14="http://schemas.microsoft.com/office/powerpoint/2010/main" val="1443109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146D4E-547A-4A1C-B247-F3C5FD9FE68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498C06D-8C6B-4E57-930A-F622B980E2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8402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CDDDC-C9AA-4A9C-80A2-7FC379CF492B}"/>
              </a:ext>
            </a:extLst>
          </p:cNvPr>
          <p:cNvSpPr>
            <a:spLocks noGrp="1"/>
          </p:cNvSpPr>
          <p:nvPr>
            <p:ph type="title"/>
          </p:nvPr>
        </p:nvSpPr>
        <p:spPr/>
        <p:txBody>
          <a:bodyPr/>
          <a:lstStyle/>
          <a:p>
            <a:r>
              <a:rPr lang="en-US"/>
              <a:t>Facebook Fans By City Table | Chili's Malaysia - 1 of 3</a:t>
            </a:r>
          </a:p>
        </p:txBody>
      </p:sp>
      <p:graphicFrame>
        <p:nvGraphicFramePr>
          <p:cNvPr id="5" name="Table Placeholder 4">
            <a:extLst>
              <a:ext uri="{FF2B5EF4-FFF2-40B4-BE49-F238E27FC236}">
                <a16:creationId xmlns:a16="http://schemas.microsoft.com/office/drawing/2014/main" id="{2C90FD17-A244-4AC4-81BD-444820AAF8FD}"/>
              </a:ext>
            </a:extLst>
          </p:cNvPr>
          <p:cNvGraphicFramePr>
            <a:graphicFrameLocks noGrp="1"/>
          </p:cNvGraphicFramePr>
          <p:nvPr>
            <p:ph type="tbl" sz="quarter" idx="13"/>
            <p:extLst>
              <p:ext uri="{D42A27DB-BD31-4B8C-83A1-F6EECF244321}">
                <p14:modId xmlns:p14="http://schemas.microsoft.com/office/powerpoint/2010/main" val="251646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08572426"/>
                    </a:ext>
                  </a:extLst>
                </a:gridCol>
                <a:gridCol w="1645920">
                  <a:extLst>
                    <a:ext uri="{9D8B030D-6E8A-4147-A177-3AD203B41FA5}">
                      <a16:colId xmlns:a16="http://schemas.microsoft.com/office/drawing/2014/main" val="317471759"/>
                    </a:ext>
                  </a:extLst>
                </a:gridCol>
                <a:gridCol w="1645920">
                  <a:extLst>
                    <a:ext uri="{9D8B030D-6E8A-4147-A177-3AD203B41FA5}">
                      <a16:colId xmlns:a16="http://schemas.microsoft.com/office/drawing/2014/main" val="2481623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06227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extLst>
                  <a:ext uri="{0D108BD9-81ED-4DB2-BD59-A6C34878D82A}">
                    <a16:rowId xmlns:a16="http://schemas.microsoft.com/office/drawing/2014/main" val="2596326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extLst>
                  <a:ext uri="{0D108BD9-81ED-4DB2-BD59-A6C34878D82A}">
                    <a16:rowId xmlns:a16="http://schemas.microsoft.com/office/drawing/2014/main" val="4136208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3678802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276624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3422121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1199305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4124663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868316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392971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192772011"/>
                  </a:ext>
                </a:extLst>
              </a:tr>
            </a:tbl>
          </a:graphicData>
        </a:graphic>
      </p:graphicFrame>
      <p:sp>
        <p:nvSpPr>
          <p:cNvPr id="4" name="Text Placeholder 3">
            <a:extLst>
              <a:ext uri="{FF2B5EF4-FFF2-40B4-BE49-F238E27FC236}">
                <a16:creationId xmlns:a16="http://schemas.microsoft.com/office/drawing/2014/main" id="{C95E09D7-2C0F-454B-B10E-56E11331FA5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96309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4631B-36F1-4A2B-841C-1C8D4BFAD0F4}"/>
              </a:ext>
            </a:extLst>
          </p:cNvPr>
          <p:cNvSpPr>
            <a:spLocks noGrp="1"/>
          </p:cNvSpPr>
          <p:nvPr>
            <p:ph type="title"/>
          </p:nvPr>
        </p:nvSpPr>
        <p:spPr/>
        <p:txBody>
          <a:bodyPr/>
          <a:lstStyle/>
          <a:p>
            <a:r>
              <a:rPr lang="en-US"/>
              <a:t>Facebook Fans By City Table | Chili's Malaysia - 2 of 3</a:t>
            </a:r>
          </a:p>
        </p:txBody>
      </p:sp>
      <p:graphicFrame>
        <p:nvGraphicFramePr>
          <p:cNvPr id="5" name="Table Placeholder 4">
            <a:extLst>
              <a:ext uri="{FF2B5EF4-FFF2-40B4-BE49-F238E27FC236}">
                <a16:creationId xmlns:a16="http://schemas.microsoft.com/office/drawing/2014/main" id="{59013B6D-9708-4107-AAE0-E65ACB9CF782}"/>
              </a:ext>
            </a:extLst>
          </p:cNvPr>
          <p:cNvGraphicFramePr>
            <a:graphicFrameLocks noGrp="1"/>
          </p:cNvGraphicFramePr>
          <p:nvPr>
            <p:ph type="tbl" sz="quarter" idx="13"/>
            <p:extLst>
              <p:ext uri="{D42A27DB-BD31-4B8C-83A1-F6EECF244321}">
                <p14:modId xmlns:p14="http://schemas.microsoft.com/office/powerpoint/2010/main" val="3486901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37696723"/>
                    </a:ext>
                  </a:extLst>
                </a:gridCol>
                <a:gridCol w="1645920">
                  <a:extLst>
                    <a:ext uri="{9D8B030D-6E8A-4147-A177-3AD203B41FA5}">
                      <a16:colId xmlns:a16="http://schemas.microsoft.com/office/drawing/2014/main" val="2904594577"/>
                    </a:ext>
                  </a:extLst>
                </a:gridCol>
                <a:gridCol w="1645920">
                  <a:extLst>
                    <a:ext uri="{9D8B030D-6E8A-4147-A177-3AD203B41FA5}">
                      <a16:colId xmlns:a16="http://schemas.microsoft.com/office/drawing/2014/main" val="1335411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580789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857045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153160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56966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659004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534785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238022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241771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121360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509983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071209641"/>
                  </a:ext>
                </a:extLst>
              </a:tr>
            </a:tbl>
          </a:graphicData>
        </a:graphic>
      </p:graphicFrame>
      <p:sp>
        <p:nvSpPr>
          <p:cNvPr id="4" name="Text Placeholder 3">
            <a:extLst>
              <a:ext uri="{FF2B5EF4-FFF2-40B4-BE49-F238E27FC236}">
                <a16:creationId xmlns:a16="http://schemas.microsoft.com/office/drawing/2014/main" id="{88CEA2D4-0847-45D0-B3C7-D290150C9D6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83421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86BCC-AFF1-432C-8B42-565EE3805130}"/>
              </a:ext>
            </a:extLst>
          </p:cNvPr>
          <p:cNvSpPr>
            <a:spLocks noGrp="1"/>
          </p:cNvSpPr>
          <p:nvPr>
            <p:ph type="title"/>
          </p:nvPr>
        </p:nvSpPr>
        <p:spPr/>
        <p:txBody>
          <a:bodyPr/>
          <a:lstStyle/>
          <a:p>
            <a:r>
              <a:rPr lang="en-US"/>
              <a:t>Facebook Fans By City Table | Chili's Malaysia - 3 of 3</a:t>
            </a:r>
          </a:p>
        </p:txBody>
      </p:sp>
      <p:graphicFrame>
        <p:nvGraphicFramePr>
          <p:cNvPr id="5" name="Table Placeholder 4">
            <a:extLst>
              <a:ext uri="{FF2B5EF4-FFF2-40B4-BE49-F238E27FC236}">
                <a16:creationId xmlns:a16="http://schemas.microsoft.com/office/drawing/2014/main" id="{4A8371D0-7CB3-4665-8C74-F36D4B250EB7}"/>
              </a:ext>
            </a:extLst>
          </p:cNvPr>
          <p:cNvGraphicFramePr>
            <a:graphicFrameLocks noGrp="1"/>
          </p:cNvGraphicFramePr>
          <p:nvPr>
            <p:ph type="tbl" sz="quarter" idx="13"/>
            <p:extLst>
              <p:ext uri="{D42A27DB-BD31-4B8C-83A1-F6EECF244321}">
                <p14:modId xmlns:p14="http://schemas.microsoft.com/office/powerpoint/2010/main" val="3191027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49394382"/>
                    </a:ext>
                  </a:extLst>
                </a:gridCol>
                <a:gridCol w="1645920">
                  <a:extLst>
                    <a:ext uri="{9D8B030D-6E8A-4147-A177-3AD203B41FA5}">
                      <a16:colId xmlns:a16="http://schemas.microsoft.com/office/drawing/2014/main" val="2353101487"/>
                    </a:ext>
                  </a:extLst>
                </a:gridCol>
                <a:gridCol w="1645920">
                  <a:extLst>
                    <a:ext uri="{9D8B030D-6E8A-4147-A177-3AD203B41FA5}">
                      <a16:colId xmlns:a16="http://schemas.microsoft.com/office/drawing/2014/main" val="2497934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27928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398062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749471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426372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494969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464248866"/>
                  </a:ext>
                </a:extLst>
              </a:tr>
            </a:tbl>
          </a:graphicData>
        </a:graphic>
      </p:graphicFrame>
      <p:sp>
        <p:nvSpPr>
          <p:cNvPr id="4" name="Text Placeholder 3">
            <a:extLst>
              <a:ext uri="{FF2B5EF4-FFF2-40B4-BE49-F238E27FC236}">
                <a16:creationId xmlns:a16="http://schemas.microsoft.com/office/drawing/2014/main" id="{0E6E507F-54FD-4F4D-AB63-169AE98671C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9456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810A4-E578-4458-BE0A-118525C5D8C7}"/>
              </a:ext>
            </a:extLst>
          </p:cNvPr>
          <p:cNvSpPr>
            <a:spLocks noGrp="1"/>
          </p:cNvSpPr>
          <p:nvPr>
            <p:ph type="title"/>
          </p:nvPr>
        </p:nvSpPr>
        <p:spPr/>
        <p:txBody>
          <a:bodyPr/>
          <a:lstStyle/>
          <a:p>
            <a:r>
              <a:rPr lang="en-US"/>
              <a:t>Facebook Own Posts Table | Chili's Malaysia - 1 of 21</a:t>
            </a:r>
          </a:p>
        </p:txBody>
      </p:sp>
      <p:graphicFrame>
        <p:nvGraphicFramePr>
          <p:cNvPr id="5" name="Table Placeholder 4">
            <a:extLst>
              <a:ext uri="{FF2B5EF4-FFF2-40B4-BE49-F238E27FC236}">
                <a16:creationId xmlns:a16="http://schemas.microsoft.com/office/drawing/2014/main" id="{DD1F8695-3494-49E8-988A-CCD160EC037B}"/>
              </a:ext>
            </a:extLst>
          </p:cNvPr>
          <p:cNvGraphicFramePr>
            <a:graphicFrameLocks noGrp="1"/>
          </p:cNvGraphicFramePr>
          <p:nvPr>
            <p:ph type="tbl" sz="quarter" idx="13"/>
            <p:extLst>
              <p:ext uri="{D42A27DB-BD31-4B8C-83A1-F6EECF244321}">
                <p14:modId xmlns:p14="http://schemas.microsoft.com/office/powerpoint/2010/main" val="3316401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44456177"/>
                    </a:ext>
                  </a:extLst>
                </a:gridCol>
                <a:gridCol w="905256">
                  <a:extLst>
                    <a:ext uri="{9D8B030D-6E8A-4147-A177-3AD203B41FA5}">
                      <a16:colId xmlns:a16="http://schemas.microsoft.com/office/drawing/2014/main" val="2688627874"/>
                    </a:ext>
                  </a:extLst>
                </a:gridCol>
                <a:gridCol w="658368">
                  <a:extLst>
                    <a:ext uri="{9D8B030D-6E8A-4147-A177-3AD203B41FA5}">
                      <a16:colId xmlns:a16="http://schemas.microsoft.com/office/drawing/2014/main" val="2863421942"/>
                    </a:ext>
                  </a:extLst>
                </a:gridCol>
                <a:gridCol w="329184">
                  <a:extLst>
                    <a:ext uri="{9D8B030D-6E8A-4147-A177-3AD203B41FA5}">
                      <a16:colId xmlns:a16="http://schemas.microsoft.com/office/drawing/2014/main" val="2116019305"/>
                    </a:ext>
                  </a:extLst>
                </a:gridCol>
                <a:gridCol w="329184">
                  <a:extLst>
                    <a:ext uri="{9D8B030D-6E8A-4147-A177-3AD203B41FA5}">
                      <a16:colId xmlns:a16="http://schemas.microsoft.com/office/drawing/2014/main" val="1248705759"/>
                    </a:ext>
                  </a:extLst>
                </a:gridCol>
                <a:gridCol w="329184">
                  <a:extLst>
                    <a:ext uri="{9D8B030D-6E8A-4147-A177-3AD203B41FA5}">
                      <a16:colId xmlns:a16="http://schemas.microsoft.com/office/drawing/2014/main" val="2427919184"/>
                    </a:ext>
                  </a:extLst>
                </a:gridCol>
                <a:gridCol w="329184">
                  <a:extLst>
                    <a:ext uri="{9D8B030D-6E8A-4147-A177-3AD203B41FA5}">
                      <a16:colId xmlns:a16="http://schemas.microsoft.com/office/drawing/2014/main" val="3340197409"/>
                    </a:ext>
                  </a:extLst>
                </a:gridCol>
                <a:gridCol w="329184">
                  <a:extLst>
                    <a:ext uri="{9D8B030D-6E8A-4147-A177-3AD203B41FA5}">
                      <a16:colId xmlns:a16="http://schemas.microsoft.com/office/drawing/2014/main" val="4074340231"/>
                    </a:ext>
                  </a:extLst>
                </a:gridCol>
                <a:gridCol w="329184">
                  <a:extLst>
                    <a:ext uri="{9D8B030D-6E8A-4147-A177-3AD203B41FA5}">
                      <a16:colId xmlns:a16="http://schemas.microsoft.com/office/drawing/2014/main" val="1600813868"/>
                    </a:ext>
                  </a:extLst>
                </a:gridCol>
                <a:gridCol w="329184">
                  <a:extLst>
                    <a:ext uri="{9D8B030D-6E8A-4147-A177-3AD203B41FA5}">
                      <a16:colId xmlns:a16="http://schemas.microsoft.com/office/drawing/2014/main" val="291024497"/>
                    </a:ext>
                  </a:extLst>
                </a:gridCol>
                <a:gridCol w="329184">
                  <a:extLst>
                    <a:ext uri="{9D8B030D-6E8A-4147-A177-3AD203B41FA5}">
                      <a16:colId xmlns:a16="http://schemas.microsoft.com/office/drawing/2014/main" val="3655794369"/>
                    </a:ext>
                  </a:extLst>
                </a:gridCol>
                <a:gridCol w="329184">
                  <a:extLst>
                    <a:ext uri="{9D8B030D-6E8A-4147-A177-3AD203B41FA5}">
                      <a16:colId xmlns:a16="http://schemas.microsoft.com/office/drawing/2014/main" val="2843008997"/>
                    </a:ext>
                  </a:extLst>
                </a:gridCol>
                <a:gridCol w="329184">
                  <a:extLst>
                    <a:ext uri="{9D8B030D-6E8A-4147-A177-3AD203B41FA5}">
                      <a16:colId xmlns:a16="http://schemas.microsoft.com/office/drawing/2014/main" val="1854682057"/>
                    </a:ext>
                  </a:extLst>
                </a:gridCol>
                <a:gridCol w="329184">
                  <a:extLst>
                    <a:ext uri="{9D8B030D-6E8A-4147-A177-3AD203B41FA5}">
                      <a16:colId xmlns:a16="http://schemas.microsoft.com/office/drawing/2014/main" val="2315997503"/>
                    </a:ext>
                  </a:extLst>
                </a:gridCol>
                <a:gridCol w="329184">
                  <a:extLst>
                    <a:ext uri="{9D8B030D-6E8A-4147-A177-3AD203B41FA5}">
                      <a16:colId xmlns:a16="http://schemas.microsoft.com/office/drawing/2014/main" val="2331011938"/>
                    </a:ext>
                  </a:extLst>
                </a:gridCol>
                <a:gridCol w="329184">
                  <a:extLst>
                    <a:ext uri="{9D8B030D-6E8A-4147-A177-3AD203B41FA5}">
                      <a16:colId xmlns:a16="http://schemas.microsoft.com/office/drawing/2014/main" val="2999352410"/>
                    </a:ext>
                  </a:extLst>
                </a:gridCol>
                <a:gridCol w="329184">
                  <a:extLst>
                    <a:ext uri="{9D8B030D-6E8A-4147-A177-3AD203B41FA5}">
                      <a16:colId xmlns:a16="http://schemas.microsoft.com/office/drawing/2014/main" val="2538255849"/>
                    </a:ext>
                  </a:extLst>
                </a:gridCol>
                <a:gridCol w="329184">
                  <a:extLst>
                    <a:ext uri="{9D8B030D-6E8A-4147-A177-3AD203B41FA5}">
                      <a16:colId xmlns:a16="http://schemas.microsoft.com/office/drawing/2014/main" val="664000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6663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- 2018-03-28 10:00:00 </a:t>
                      </a:r>
                      <a:r>
                        <a:rPr kumimoji="0" lang="en-US" sz="1000" b="0" i="0" u="none" strike="noStrike" kern="1200" cap="none" spc="0" normalizeH="0" baseline="0" noProof="0">
                          <a:ln>
                            <a:noFill/>
                          </a:ln>
                          <a:solidFill>
                            <a:prstClr val="black"/>
                          </a:solidFill>
                          <a:effectLst/>
                          <a:uLnTx/>
                          <a:uFillTx/>
                          <a:latin typeface="+mn-lt"/>
                          <a:ea typeface="+mn-ea"/>
                          <a:cs typeface="+mn-cs"/>
                        </a:rPr>
                        <a:t> 
 Don’t wait to “chick” this out. 
LIMITED TIME ONLY: Try our smoked fried chicken before 6th May 2018!
See the menu: http://chilis.com.my/only-chilis/
Order Online: http://chilis.com.my/order-online/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https://scontent.xx.fbcdn.net/v/t1.0-9/29432252_1669107573156975_594982863191932928_n.png?_nc_cat=0&amp;oh=df46ea980d8b2f42baad674e15e64216&amp;oe=5C0C9E80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08/15/2018 16:47:20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9510107"/>
                  </a:ext>
                </a:extLst>
              </a:tr>
            </a:tbl>
          </a:graphicData>
        </a:graphic>
      </p:graphicFrame>
      <p:sp>
        <p:nvSpPr>
          <p:cNvPr id="4" name="Text Placeholder 3">
            <a:extLst>
              <a:ext uri="{FF2B5EF4-FFF2-40B4-BE49-F238E27FC236}">
                <a16:creationId xmlns:a16="http://schemas.microsoft.com/office/drawing/2014/main" id="{246C352D-2259-4C15-B17B-272BF13EB96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30855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CDB01-AE1B-43EF-A8B6-E540050E2317}"/>
              </a:ext>
            </a:extLst>
          </p:cNvPr>
          <p:cNvSpPr>
            <a:spLocks noGrp="1"/>
          </p:cNvSpPr>
          <p:nvPr>
            <p:ph type="title"/>
          </p:nvPr>
        </p:nvSpPr>
        <p:spPr/>
        <p:txBody>
          <a:bodyPr/>
          <a:lstStyle/>
          <a:p>
            <a:r>
              <a:rPr lang="en-US"/>
              <a:t>Facebook Own Posts Table | Chili's Malaysia - 2 of 21</a:t>
            </a:r>
          </a:p>
        </p:txBody>
      </p:sp>
      <p:graphicFrame>
        <p:nvGraphicFramePr>
          <p:cNvPr id="5" name="Table Placeholder 4">
            <a:extLst>
              <a:ext uri="{FF2B5EF4-FFF2-40B4-BE49-F238E27FC236}">
                <a16:creationId xmlns:a16="http://schemas.microsoft.com/office/drawing/2014/main" id="{E141FF24-98EC-4FC4-8FA8-017D163406AB}"/>
              </a:ext>
            </a:extLst>
          </p:cNvPr>
          <p:cNvGraphicFramePr>
            <a:graphicFrameLocks noGrp="1"/>
          </p:cNvGraphicFramePr>
          <p:nvPr>
            <p:ph type="tbl" sz="quarter" idx="13"/>
            <p:extLst>
              <p:ext uri="{D42A27DB-BD31-4B8C-83A1-F6EECF244321}">
                <p14:modId xmlns:p14="http://schemas.microsoft.com/office/powerpoint/2010/main" val="1074982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31032101"/>
                    </a:ext>
                  </a:extLst>
                </a:gridCol>
                <a:gridCol w="905256">
                  <a:extLst>
                    <a:ext uri="{9D8B030D-6E8A-4147-A177-3AD203B41FA5}">
                      <a16:colId xmlns:a16="http://schemas.microsoft.com/office/drawing/2014/main" val="1776221944"/>
                    </a:ext>
                  </a:extLst>
                </a:gridCol>
                <a:gridCol w="658368">
                  <a:extLst>
                    <a:ext uri="{9D8B030D-6E8A-4147-A177-3AD203B41FA5}">
                      <a16:colId xmlns:a16="http://schemas.microsoft.com/office/drawing/2014/main" val="3536064112"/>
                    </a:ext>
                  </a:extLst>
                </a:gridCol>
                <a:gridCol w="329184">
                  <a:extLst>
                    <a:ext uri="{9D8B030D-6E8A-4147-A177-3AD203B41FA5}">
                      <a16:colId xmlns:a16="http://schemas.microsoft.com/office/drawing/2014/main" val="1857197903"/>
                    </a:ext>
                  </a:extLst>
                </a:gridCol>
                <a:gridCol w="329184">
                  <a:extLst>
                    <a:ext uri="{9D8B030D-6E8A-4147-A177-3AD203B41FA5}">
                      <a16:colId xmlns:a16="http://schemas.microsoft.com/office/drawing/2014/main" val="973080802"/>
                    </a:ext>
                  </a:extLst>
                </a:gridCol>
                <a:gridCol w="329184">
                  <a:extLst>
                    <a:ext uri="{9D8B030D-6E8A-4147-A177-3AD203B41FA5}">
                      <a16:colId xmlns:a16="http://schemas.microsoft.com/office/drawing/2014/main" val="4178957139"/>
                    </a:ext>
                  </a:extLst>
                </a:gridCol>
                <a:gridCol w="329184">
                  <a:extLst>
                    <a:ext uri="{9D8B030D-6E8A-4147-A177-3AD203B41FA5}">
                      <a16:colId xmlns:a16="http://schemas.microsoft.com/office/drawing/2014/main" val="4280836750"/>
                    </a:ext>
                  </a:extLst>
                </a:gridCol>
                <a:gridCol w="329184">
                  <a:extLst>
                    <a:ext uri="{9D8B030D-6E8A-4147-A177-3AD203B41FA5}">
                      <a16:colId xmlns:a16="http://schemas.microsoft.com/office/drawing/2014/main" val="394933889"/>
                    </a:ext>
                  </a:extLst>
                </a:gridCol>
                <a:gridCol w="329184">
                  <a:extLst>
                    <a:ext uri="{9D8B030D-6E8A-4147-A177-3AD203B41FA5}">
                      <a16:colId xmlns:a16="http://schemas.microsoft.com/office/drawing/2014/main" val="3276157008"/>
                    </a:ext>
                  </a:extLst>
                </a:gridCol>
                <a:gridCol w="329184">
                  <a:extLst>
                    <a:ext uri="{9D8B030D-6E8A-4147-A177-3AD203B41FA5}">
                      <a16:colId xmlns:a16="http://schemas.microsoft.com/office/drawing/2014/main" val="4231256962"/>
                    </a:ext>
                  </a:extLst>
                </a:gridCol>
                <a:gridCol w="329184">
                  <a:extLst>
                    <a:ext uri="{9D8B030D-6E8A-4147-A177-3AD203B41FA5}">
                      <a16:colId xmlns:a16="http://schemas.microsoft.com/office/drawing/2014/main" val="430869790"/>
                    </a:ext>
                  </a:extLst>
                </a:gridCol>
                <a:gridCol w="329184">
                  <a:extLst>
                    <a:ext uri="{9D8B030D-6E8A-4147-A177-3AD203B41FA5}">
                      <a16:colId xmlns:a16="http://schemas.microsoft.com/office/drawing/2014/main" val="727020885"/>
                    </a:ext>
                  </a:extLst>
                </a:gridCol>
                <a:gridCol w="329184">
                  <a:extLst>
                    <a:ext uri="{9D8B030D-6E8A-4147-A177-3AD203B41FA5}">
                      <a16:colId xmlns:a16="http://schemas.microsoft.com/office/drawing/2014/main" val="1822472109"/>
                    </a:ext>
                  </a:extLst>
                </a:gridCol>
                <a:gridCol w="329184">
                  <a:extLst>
                    <a:ext uri="{9D8B030D-6E8A-4147-A177-3AD203B41FA5}">
                      <a16:colId xmlns:a16="http://schemas.microsoft.com/office/drawing/2014/main" val="3891216818"/>
                    </a:ext>
                  </a:extLst>
                </a:gridCol>
                <a:gridCol w="329184">
                  <a:extLst>
                    <a:ext uri="{9D8B030D-6E8A-4147-A177-3AD203B41FA5}">
                      <a16:colId xmlns:a16="http://schemas.microsoft.com/office/drawing/2014/main" val="4232849661"/>
                    </a:ext>
                  </a:extLst>
                </a:gridCol>
                <a:gridCol w="329184">
                  <a:extLst>
                    <a:ext uri="{9D8B030D-6E8A-4147-A177-3AD203B41FA5}">
                      <a16:colId xmlns:a16="http://schemas.microsoft.com/office/drawing/2014/main" val="719598190"/>
                    </a:ext>
                  </a:extLst>
                </a:gridCol>
                <a:gridCol w="329184">
                  <a:extLst>
                    <a:ext uri="{9D8B030D-6E8A-4147-A177-3AD203B41FA5}">
                      <a16:colId xmlns:a16="http://schemas.microsoft.com/office/drawing/2014/main" val="1489239345"/>
                    </a:ext>
                  </a:extLst>
                </a:gridCol>
                <a:gridCol w="329184">
                  <a:extLst>
                    <a:ext uri="{9D8B030D-6E8A-4147-A177-3AD203B41FA5}">
                      <a16:colId xmlns:a16="http://schemas.microsoft.com/office/drawing/2014/main" val="2055644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2482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- 2018-03-22 10:00:00 </a:t>
                      </a:r>
                      <a:r>
                        <a:rPr kumimoji="0" lang="en-US" sz="1000" b="0" i="0" u="none" strike="noStrike" kern="1200" cap="none" spc="0" normalizeH="0" baseline="0" noProof="0">
                          <a:ln>
                            <a:noFill/>
                          </a:ln>
                          <a:solidFill>
                            <a:prstClr val="black"/>
                          </a:solidFill>
                          <a:effectLst/>
                          <a:uLnTx/>
                          <a:uFillTx/>
                          <a:latin typeface="+mn-lt"/>
                          <a:ea typeface="+mn-ea"/>
                          <a:cs typeface="+mn-cs"/>
                        </a:rPr>
                        <a:t> 
 We wanted to give our fans something to Taco about, so we create a new Texas Cheesesteak Tacos.
LIMITED TIME ONLY: Try yours before 22 April 2018!
See the menu: http://chilis.com.my/only-chilis/
Order Online: http://chilis.com.my/order-online/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https://scontent.xx.fbcdn.net/v/t1.0-9/29468333_1669106656490400_8130448893205807104_n.png?_nc_cat=0&amp;oh=1452f83a8ad739114225aa518da19173&amp;oe=5BC64DC4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07/22/2018 16:39:05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2029278"/>
                  </a:ext>
                </a:extLst>
              </a:tr>
            </a:tbl>
          </a:graphicData>
        </a:graphic>
      </p:graphicFrame>
      <p:sp>
        <p:nvSpPr>
          <p:cNvPr id="4" name="Text Placeholder 3">
            <a:extLst>
              <a:ext uri="{FF2B5EF4-FFF2-40B4-BE49-F238E27FC236}">
                <a16:creationId xmlns:a16="http://schemas.microsoft.com/office/drawing/2014/main" id="{91EC6BD6-47EC-44BD-B5EB-3FEB45C76E4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34270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B5941-56E7-41AE-8783-A3AE5EF23D25}"/>
              </a:ext>
            </a:extLst>
          </p:cNvPr>
          <p:cNvSpPr>
            <a:spLocks noGrp="1"/>
          </p:cNvSpPr>
          <p:nvPr>
            <p:ph type="title"/>
          </p:nvPr>
        </p:nvSpPr>
        <p:spPr/>
        <p:txBody>
          <a:bodyPr/>
          <a:lstStyle/>
          <a:p>
            <a:r>
              <a:rPr lang="en-US"/>
              <a:t>Facebook Own Posts Table | Chili's Malaysia - 3 of 21</a:t>
            </a:r>
          </a:p>
        </p:txBody>
      </p:sp>
      <p:graphicFrame>
        <p:nvGraphicFramePr>
          <p:cNvPr id="5" name="Table Placeholder 4">
            <a:extLst>
              <a:ext uri="{FF2B5EF4-FFF2-40B4-BE49-F238E27FC236}">
                <a16:creationId xmlns:a16="http://schemas.microsoft.com/office/drawing/2014/main" id="{FD34A0EF-E92C-4550-8063-9AD1C63C14C9}"/>
              </a:ext>
            </a:extLst>
          </p:cNvPr>
          <p:cNvGraphicFramePr>
            <a:graphicFrameLocks noGrp="1"/>
          </p:cNvGraphicFramePr>
          <p:nvPr>
            <p:ph type="tbl" sz="quarter" idx="13"/>
            <p:extLst>
              <p:ext uri="{D42A27DB-BD31-4B8C-83A1-F6EECF244321}">
                <p14:modId xmlns:p14="http://schemas.microsoft.com/office/powerpoint/2010/main" val="2544118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09577149"/>
                    </a:ext>
                  </a:extLst>
                </a:gridCol>
                <a:gridCol w="905256">
                  <a:extLst>
                    <a:ext uri="{9D8B030D-6E8A-4147-A177-3AD203B41FA5}">
                      <a16:colId xmlns:a16="http://schemas.microsoft.com/office/drawing/2014/main" val="2240460253"/>
                    </a:ext>
                  </a:extLst>
                </a:gridCol>
                <a:gridCol w="658368">
                  <a:extLst>
                    <a:ext uri="{9D8B030D-6E8A-4147-A177-3AD203B41FA5}">
                      <a16:colId xmlns:a16="http://schemas.microsoft.com/office/drawing/2014/main" val="2943063992"/>
                    </a:ext>
                  </a:extLst>
                </a:gridCol>
                <a:gridCol w="329184">
                  <a:extLst>
                    <a:ext uri="{9D8B030D-6E8A-4147-A177-3AD203B41FA5}">
                      <a16:colId xmlns:a16="http://schemas.microsoft.com/office/drawing/2014/main" val="2473664159"/>
                    </a:ext>
                  </a:extLst>
                </a:gridCol>
                <a:gridCol w="329184">
                  <a:extLst>
                    <a:ext uri="{9D8B030D-6E8A-4147-A177-3AD203B41FA5}">
                      <a16:colId xmlns:a16="http://schemas.microsoft.com/office/drawing/2014/main" val="3758897924"/>
                    </a:ext>
                  </a:extLst>
                </a:gridCol>
                <a:gridCol w="329184">
                  <a:extLst>
                    <a:ext uri="{9D8B030D-6E8A-4147-A177-3AD203B41FA5}">
                      <a16:colId xmlns:a16="http://schemas.microsoft.com/office/drawing/2014/main" val="2875237461"/>
                    </a:ext>
                  </a:extLst>
                </a:gridCol>
                <a:gridCol w="329184">
                  <a:extLst>
                    <a:ext uri="{9D8B030D-6E8A-4147-A177-3AD203B41FA5}">
                      <a16:colId xmlns:a16="http://schemas.microsoft.com/office/drawing/2014/main" val="1608052965"/>
                    </a:ext>
                  </a:extLst>
                </a:gridCol>
                <a:gridCol w="329184">
                  <a:extLst>
                    <a:ext uri="{9D8B030D-6E8A-4147-A177-3AD203B41FA5}">
                      <a16:colId xmlns:a16="http://schemas.microsoft.com/office/drawing/2014/main" val="397418231"/>
                    </a:ext>
                  </a:extLst>
                </a:gridCol>
                <a:gridCol w="329184">
                  <a:extLst>
                    <a:ext uri="{9D8B030D-6E8A-4147-A177-3AD203B41FA5}">
                      <a16:colId xmlns:a16="http://schemas.microsoft.com/office/drawing/2014/main" val="1796609318"/>
                    </a:ext>
                  </a:extLst>
                </a:gridCol>
                <a:gridCol w="329184">
                  <a:extLst>
                    <a:ext uri="{9D8B030D-6E8A-4147-A177-3AD203B41FA5}">
                      <a16:colId xmlns:a16="http://schemas.microsoft.com/office/drawing/2014/main" val="3170716685"/>
                    </a:ext>
                  </a:extLst>
                </a:gridCol>
                <a:gridCol w="329184">
                  <a:extLst>
                    <a:ext uri="{9D8B030D-6E8A-4147-A177-3AD203B41FA5}">
                      <a16:colId xmlns:a16="http://schemas.microsoft.com/office/drawing/2014/main" val="3949196627"/>
                    </a:ext>
                  </a:extLst>
                </a:gridCol>
                <a:gridCol w="329184">
                  <a:extLst>
                    <a:ext uri="{9D8B030D-6E8A-4147-A177-3AD203B41FA5}">
                      <a16:colId xmlns:a16="http://schemas.microsoft.com/office/drawing/2014/main" val="2215230878"/>
                    </a:ext>
                  </a:extLst>
                </a:gridCol>
                <a:gridCol w="329184">
                  <a:extLst>
                    <a:ext uri="{9D8B030D-6E8A-4147-A177-3AD203B41FA5}">
                      <a16:colId xmlns:a16="http://schemas.microsoft.com/office/drawing/2014/main" val="1901680983"/>
                    </a:ext>
                  </a:extLst>
                </a:gridCol>
                <a:gridCol w="329184">
                  <a:extLst>
                    <a:ext uri="{9D8B030D-6E8A-4147-A177-3AD203B41FA5}">
                      <a16:colId xmlns:a16="http://schemas.microsoft.com/office/drawing/2014/main" val="1435119190"/>
                    </a:ext>
                  </a:extLst>
                </a:gridCol>
                <a:gridCol w="329184">
                  <a:extLst>
                    <a:ext uri="{9D8B030D-6E8A-4147-A177-3AD203B41FA5}">
                      <a16:colId xmlns:a16="http://schemas.microsoft.com/office/drawing/2014/main" val="1254915040"/>
                    </a:ext>
                  </a:extLst>
                </a:gridCol>
                <a:gridCol w="329184">
                  <a:extLst>
                    <a:ext uri="{9D8B030D-6E8A-4147-A177-3AD203B41FA5}">
                      <a16:colId xmlns:a16="http://schemas.microsoft.com/office/drawing/2014/main" val="1509518362"/>
                    </a:ext>
                  </a:extLst>
                </a:gridCol>
                <a:gridCol w="329184">
                  <a:extLst>
                    <a:ext uri="{9D8B030D-6E8A-4147-A177-3AD203B41FA5}">
                      <a16:colId xmlns:a16="http://schemas.microsoft.com/office/drawing/2014/main" val="2219893022"/>
                    </a:ext>
                  </a:extLst>
                </a:gridCol>
                <a:gridCol w="329184">
                  <a:extLst>
                    <a:ext uri="{9D8B030D-6E8A-4147-A177-3AD203B41FA5}">
                      <a16:colId xmlns:a16="http://schemas.microsoft.com/office/drawing/2014/main" val="1298613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6283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- 2018-03-19 10:00:00 </a:t>
                      </a:r>
                      <a:r>
                        <a:rPr kumimoji="0" lang="en-US" sz="1000" b="0" i="0" u="none" strike="noStrike" kern="1200" cap="none" spc="0" normalizeH="0" baseline="0" noProof="0">
                          <a:ln>
                            <a:noFill/>
                          </a:ln>
                          <a:solidFill>
                            <a:prstClr val="black"/>
                          </a:solidFill>
                          <a:effectLst/>
                          <a:uLnTx/>
                          <a:uFillTx/>
                          <a:latin typeface="+mn-lt"/>
                          <a:ea typeface="+mn-ea"/>
                          <a:cs typeface="+mn-cs"/>
                        </a:rPr>
                        <a:t> 
 We’re not kidding, it’s totally possible to have a Chili’s Entrée for ONLY RM29.15 per pax! Try our limited edition Only Chili’s Menu before 6th May 2018!
*While promo lasts.
**Lucky Draw terms:  http://bit.ly/2oOrwDS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https://scontent.xx.fbcdn.net/v/t1.0-9/29314005_1666153210119078_5749462970132332544_n.png?_nc_cat=0&amp;oh=961b8eaf6ab994345c47d5999ec10eb3&amp;oe=5BA10410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07/02/2018 16:38:06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0600315"/>
                  </a:ext>
                </a:extLst>
              </a:tr>
            </a:tbl>
          </a:graphicData>
        </a:graphic>
      </p:graphicFrame>
      <p:sp>
        <p:nvSpPr>
          <p:cNvPr id="4" name="Text Placeholder 3">
            <a:extLst>
              <a:ext uri="{FF2B5EF4-FFF2-40B4-BE49-F238E27FC236}">
                <a16:creationId xmlns:a16="http://schemas.microsoft.com/office/drawing/2014/main" id="{5E2F95E0-C276-4214-B77E-3C00C02A810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35222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A4889-8255-4714-91FB-816E63609C8F}"/>
              </a:ext>
            </a:extLst>
          </p:cNvPr>
          <p:cNvSpPr>
            <a:spLocks noGrp="1"/>
          </p:cNvSpPr>
          <p:nvPr>
            <p:ph type="title"/>
          </p:nvPr>
        </p:nvSpPr>
        <p:spPr/>
        <p:txBody>
          <a:bodyPr/>
          <a:lstStyle/>
          <a:p>
            <a:r>
              <a:rPr lang="en-US"/>
              <a:t>Facebook Own Posts Table | Chili's Malaysia - 4 of 21</a:t>
            </a:r>
          </a:p>
        </p:txBody>
      </p:sp>
      <p:graphicFrame>
        <p:nvGraphicFramePr>
          <p:cNvPr id="5" name="Table Placeholder 4">
            <a:extLst>
              <a:ext uri="{FF2B5EF4-FFF2-40B4-BE49-F238E27FC236}">
                <a16:creationId xmlns:a16="http://schemas.microsoft.com/office/drawing/2014/main" id="{CB16861A-212D-40EC-8685-5661747664D2}"/>
              </a:ext>
            </a:extLst>
          </p:cNvPr>
          <p:cNvGraphicFramePr>
            <a:graphicFrameLocks noGrp="1"/>
          </p:cNvGraphicFramePr>
          <p:nvPr>
            <p:ph type="tbl" sz="quarter" idx="13"/>
            <p:extLst>
              <p:ext uri="{D42A27DB-BD31-4B8C-83A1-F6EECF244321}">
                <p14:modId xmlns:p14="http://schemas.microsoft.com/office/powerpoint/2010/main" val="1709987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70291080"/>
                    </a:ext>
                  </a:extLst>
                </a:gridCol>
                <a:gridCol w="905256">
                  <a:extLst>
                    <a:ext uri="{9D8B030D-6E8A-4147-A177-3AD203B41FA5}">
                      <a16:colId xmlns:a16="http://schemas.microsoft.com/office/drawing/2014/main" val="762180009"/>
                    </a:ext>
                  </a:extLst>
                </a:gridCol>
                <a:gridCol w="658368">
                  <a:extLst>
                    <a:ext uri="{9D8B030D-6E8A-4147-A177-3AD203B41FA5}">
                      <a16:colId xmlns:a16="http://schemas.microsoft.com/office/drawing/2014/main" val="50847589"/>
                    </a:ext>
                  </a:extLst>
                </a:gridCol>
                <a:gridCol w="329184">
                  <a:extLst>
                    <a:ext uri="{9D8B030D-6E8A-4147-A177-3AD203B41FA5}">
                      <a16:colId xmlns:a16="http://schemas.microsoft.com/office/drawing/2014/main" val="848875442"/>
                    </a:ext>
                  </a:extLst>
                </a:gridCol>
                <a:gridCol w="329184">
                  <a:extLst>
                    <a:ext uri="{9D8B030D-6E8A-4147-A177-3AD203B41FA5}">
                      <a16:colId xmlns:a16="http://schemas.microsoft.com/office/drawing/2014/main" val="4078184793"/>
                    </a:ext>
                  </a:extLst>
                </a:gridCol>
                <a:gridCol w="329184">
                  <a:extLst>
                    <a:ext uri="{9D8B030D-6E8A-4147-A177-3AD203B41FA5}">
                      <a16:colId xmlns:a16="http://schemas.microsoft.com/office/drawing/2014/main" val="4245757536"/>
                    </a:ext>
                  </a:extLst>
                </a:gridCol>
                <a:gridCol w="329184">
                  <a:extLst>
                    <a:ext uri="{9D8B030D-6E8A-4147-A177-3AD203B41FA5}">
                      <a16:colId xmlns:a16="http://schemas.microsoft.com/office/drawing/2014/main" val="2928744935"/>
                    </a:ext>
                  </a:extLst>
                </a:gridCol>
                <a:gridCol w="329184">
                  <a:extLst>
                    <a:ext uri="{9D8B030D-6E8A-4147-A177-3AD203B41FA5}">
                      <a16:colId xmlns:a16="http://schemas.microsoft.com/office/drawing/2014/main" val="2140022500"/>
                    </a:ext>
                  </a:extLst>
                </a:gridCol>
                <a:gridCol w="329184">
                  <a:extLst>
                    <a:ext uri="{9D8B030D-6E8A-4147-A177-3AD203B41FA5}">
                      <a16:colId xmlns:a16="http://schemas.microsoft.com/office/drawing/2014/main" val="1099189271"/>
                    </a:ext>
                  </a:extLst>
                </a:gridCol>
                <a:gridCol w="329184">
                  <a:extLst>
                    <a:ext uri="{9D8B030D-6E8A-4147-A177-3AD203B41FA5}">
                      <a16:colId xmlns:a16="http://schemas.microsoft.com/office/drawing/2014/main" val="1389521209"/>
                    </a:ext>
                  </a:extLst>
                </a:gridCol>
                <a:gridCol w="329184">
                  <a:extLst>
                    <a:ext uri="{9D8B030D-6E8A-4147-A177-3AD203B41FA5}">
                      <a16:colId xmlns:a16="http://schemas.microsoft.com/office/drawing/2014/main" val="1480860819"/>
                    </a:ext>
                  </a:extLst>
                </a:gridCol>
                <a:gridCol w="329184">
                  <a:extLst>
                    <a:ext uri="{9D8B030D-6E8A-4147-A177-3AD203B41FA5}">
                      <a16:colId xmlns:a16="http://schemas.microsoft.com/office/drawing/2014/main" val="536908924"/>
                    </a:ext>
                  </a:extLst>
                </a:gridCol>
                <a:gridCol w="329184">
                  <a:extLst>
                    <a:ext uri="{9D8B030D-6E8A-4147-A177-3AD203B41FA5}">
                      <a16:colId xmlns:a16="http://schemas.microsoft.com/office/drawing/2014/main" val="3857961972"/>
                    </a:ext>
                  </a:extLst>
                </a:gridCol>
                <a:gridCol w="329184">
                  <a:extLst>
                    <a:ext uri="{9D8B030D-6E8A-4147-A177-3AD203B41FA5}">
                      <a16:colId xmlns:a16="http://schemas.microsoft.com/office/drawing/2014/main" val="886413287"/>
                    </a:ext>
                  </a:extLst>
                </a:gridCol>
                <a:gridCol w="329184">
                  <a:extLst>
                    <a:ext uri="{9D8B030D-6E8A-4147-A177-3AD203B41FA5}">
                      <a16:colId xmlns:a16="http://schemas.microsoft.com/office/drawing/2014/main" val="1926286869"/>
                    </a:ext>
                  </a:extLst>
                </a:gridCol>
                <a:gridCol w="329184">
                  <a:extLst>
                    <a:ext uri="{9D8B030D-6E8A-4147-A177-3AD203B41FA5}">
                      <a16:colId xmlns:a16="http://schemas.microsoft.com/office/drawing/2014/main" val="874535386"/>
                    </a:ext>
                  </a:extLst>
                </a:gridCol>
                <a:gridCol w="329184">
                  <a:extLst>
                    <a:ext uri="{9D8B030D-6E8A-4147-A177-3AD203B41FA5}">
                      <a16:colId xmlns:a16="http://schemas.microsoft.com/office/drawing/2014/main" val="553300035"/>
                    </a:ext>
                  </a:extLst>
                </a:gridCol>
                <a:gridCol w="329184">
                  <a:extLst>
                    <a:ext uri="{9D8B030D-6E8A-4147-A177-3AD203B41FA5}">
                      <a16:colId xmlns:a16="http://schemas.microsoft.com/office/drawing/2014/main" val="223045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3887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- 2018-03-14 11:54:55 </a:t>
                      </a:r>
                      <a:r>
                        <a:rPr kumimoji="0" lang="en-US" sz="1000" b="0" i="0" u="none" strike="noStrike" kern="1200" cap="none" spc="0" normalizeH="0" baseline="0" noProof="0">
                          <a:ln>
                            <a:noFill/>
                          </a:ln>
                          <a:solidFill>
                            <a:prstClr val="black"/>
                          </a:solidFill>
                          <a:effectLst/>
                          <a:uLnTx/>
                          <a:uFillTx/>
                          <a:latin typeface="+mn-lt"/>
                          <a:ea typeface="+mn-ea"/>
                          <a:cs typeface="+mn-cs"/>
                        </a:rPr>
                        <a:t> 
 Nothing tastes better on a cold and rainy day than some piping hot southwestern chicken stew!
LIMITED TIME ONLY: Try this before 29 April 2018!
See the menu: http://chilis.com.my/only-chilis/
Order Online: http://chilis.com.my/order-online/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https://scontent.xx.fbcdn.net/v/t1.0-9/29136172_1661468953920837_7212675323341570048_n.png?oh=ef95b8056eca6ef4f5e9f4687352b76d&amp;oe=5AFF77A4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4966643"/>
                  </a:ext>
                </a:extLst>
              </a:tr>
            </a:tbl>
          </a:graphicData>
        </a:graphic>
      </p:graphicFrame>
      <p:sp>
        <p:nvSpPr>
          <p:cNvPr id="4" name="Text Placeholder 3">
            <a:extLst>
              <a:ext uri="{FF2B5EF4-FFF2-40B4-BE49-F238E27FC236}">
                <a16:creationId xmlns:a16="http://schemas.microsoft.com/office/drawing/2014/main" id="{82A07880-D385-421F-A575-569677AE7A9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49240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B1EBF-C87A-4921-B249-0280AD14D8E0}"/>
              </a:ext>
            </a:extLst>
          </p:cNvPr>
          <p:cNvSpPr>
            <a:spLocks noGrp="1"/>
          </p:cNvSpPr>
          <p:nvPr>
            <p:ph type="title"/>
          </p:nvPr>
        </p:nvSpPr>
        <p:spPr/>
        <p:txBody>
          <a:bodyPr/>
          <a:lstStyle/>
          <a:p>
            <a:r>
              <a:rPr lang="en-US"/>
              <a:t>Facebook Own Posts Table | Chili's Malaysia - 5 of 21</a:t>
            </a:r>
          </a:p>
        </p:txBody>
      </p:sp>
      <p:graphicFrame>
        <p:nvGraphicFramePr>
          <p:cNvPr id="5" name="Table Placeholder 4">
            <a:extLst>
              <a:ext uri="{FF2B5EF4-FFF2-40B4-BE49-F238E27FC236}">
                <a16:creationId xmlns:a16="http://schemas.microsoft.com/office/drawing/2014/main" id="{638E9B52-55D1-4E35-85C9-1CB624B7402C}"/>
              </a:ext>
            </a:extLst>
          </p:cNvPr>
          <p:cNvGraphicFramePr>
            <a:graphicFrameLocks noGrp="1"/>
          </p:cNvGraphicFramePr>
          <p:nvPr>
            <p:ph type="tbl" sz="quarter" idx="13"/>
            <p:extLst>
              <p:ext uri="{D42A27DB-BD31-4B8C-83A1-F6EECF244321}">
                <p14:modId xmlns:p14="http://schemas.microsoft.com/office/powerpoint/2010/main" val="518730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48816990"/>
                    </a:ext>
                  </a:extLst>
                </a:gridCol>
                <a:gridCol w="905256">
                  <a:extLst>
                    <a:ext uri="{9D8B030D-6E8A-4147-A177-3AD203B41FA5}">
                      <a16:colId xmlns:a16="http://schemas.microsoft.com/office/drawing/2014/main" val="2974869893"/>
                    </a:ext>
                  </a:extLst>
                </a:gridCol>
                <a:gridCol w="658368">
                  <a:extLst>
                    <a:ext uri="{9D8B030D-6E8A-4147-A177-3AD203B41FA5}">
                      <a16:colId xmlns:a16="http://schemas.microsoft.com/office/drawing/2014/main" val="765369854"/>
                    </a:ext>
                  </a:extLst>
                </a:gridCol>
                <a:gridCol w="329184">
                  <a:extLst>
                    <a:ext uri="{9D8B030D-6E8A-4147-A177-3AD203B41FA5}">
                      <a16:colId xmlns:a16="http://schemas.microsoft.com/office/drawing/2014/main" val="189566316"/>
                    </a:ext>
                  </a:extLst>
                </a:gridCol>
                <a:gridCol w="329184">
                  <a:extLst>
                    <a:ext uri="{9D8B030D-6E8A-4147-A177-3AD203B41FA5}">
                      <a16:colId xmlns:a16="http://schemas.microsoft.com/office/drawing/2014/main" val="481845202"/>
                    </a:ext>
                  </a:extLst>
                </a:gridCol>
                <a:gridCol w="329184">
                  <a:extLst>
                    <a:ext uri="{9D8B030D-6E8A-4147-A177-3AD203B41FA5}">
                      <a16:colId xmlns:a16="http://schemas.microsoft.com/office/drawing/2014/main" val="3845893988"/>
                    </a:ext>
                  </a:extLst>
                </a:gridCol>
                <a:gridCol w="329184">
                  <a:extLst>
                    <a:ext uri="{9D8B030D-6E8A-4147-A177-3AD203B41FA5}">
                      <a16:colId xmlns:a16="http://schemas.microsoft.com/office/drawing/2014/main" val="2851280390"/>
                    </a:ext>
                  </a:extLst>
                </a:gridCol>
                <a:gridCol w="329184">
                  <a:extLst>
                    <a:ext uri="{9D8B030D-6E8A-4147-A177-3AD203B41FA5}">
                      <a16:colId xmlns:a16="http://schemas.microsoft.com/office/drawing/2014/main" val="1189522670"/>
                    </a:ext>
                  </a:extLst>
                </a:gridCol>
                <a:gridCol w="329184">
                  <a:extLst>
                    <a:ext uri="{9D8B030D-6E8A-4147-A177-3AD203B41FA5}">
                      <a16:colId xmlns:a16="http://schemas.microsoft.com/office/drawing/2014/main" val="2045756890"/>
                    </a:ext>
                  </a:extLst>
                </a:gridCol>
                <a:gridCol w="329184">
                  <a:extLst>
                    <a:ext uri="{9D8B030D-6E8A-4147-A177-3AD203B41FA5}">
                      <a16:colId xmlns:a16="http://schemas.microsoft.com/office/drawing/2014/main" val="2788136688"/>
                    </a:ext>
                  </a:extLst>
                </a:gridCol>
                <a:gridCol w="329184">
                  <a:extLst>
                    <a:ext uri="{9D8B030D-6E8A-4147-A177-3AD203B41FA5}">
                      <a16:colId xmlns:a16="http://schemas.microsoft.com/office/drawing/2014/main" val="2885319965"/>
                    </a:ext>
                  </a:extLst>
                </a:gridCol>
                <a:gridCol w="329184">
                  <a:extLst>
                    <a:ext uri="{9D8B030D-6E8A-4147-A177-3AD203B41FA5}">
                      <a16:colId xmlns:a16="http://schemas.microsoft.com/office/drawing/2014/main" val="3542791250"/>
                    </a:ext>
                  </a:extLst>
                </a:gridCol>
                <a:gridCol w="329184">
                  <a:extLst>
                    <a:ext uri="{9D8B030D-6E8A-4147-A177-3AD203B41FA5}">
                      <a16:colId xmlns:a16="http://schemas.microsoft.com/office/drawing/2014/main" val="3055476356"/>
                    </a:ext>
                  </a:extLst>
                </a:gridCol>
                <a:gridCol w="329184">
                  <a:extLst>
                    <a:ext uri="{9D8B030D-6E8A-4147-A177-3AD203B41FA5}">
                      <a16:colId xmlns:a16="http://schemas.microsoft.com/office/drawing/2014/main" val="3355259030"/>
                    </a:ext>
                  </a:extLst>
                </a:gridCol>
                <a:gridCol w="329184">
                  <a:extLst>
                    <a:ext uri="{9D8B030D-6E8A-4147-A177-3AD203B41FA5}">
                      <a16:colId xmlns:a16="http://schemas.microsoft.com/office/drawing/2014/main" val="3055874574"/>
                    </a:ext>
                  </a:extLst>
                </a:gridCol>
                <a:gridCol w="329184">
                  <a:extLst>
                    <a:ext uri="{9D8B030D-6E8A-4147-A177-3AD203B41FA5}">
                      <a16:colId xmlns:a16="http://schemas.microsoft.com/office/drawing/2014/main" val="104976052"/>
                    </a:ext>
                  </a:extLst>
                </a:gridCol>
                <a:gridCol w="329184">
                  <a:extLst>
                    <a:ext uri="{9D8B030D-6E8A-4147-A177-3AD203B41FA5}">
                      <a16:colId xmlns:a16="http://schemas.microsoft.com/office/drawing/2014/main" val="3129297597"/>
                    </a:ext>
                  </a:extLst>
                </a:gridCol>
                <a:gridCol w="329184">
                  <a:extLst>
                    <a:ext uri="{9D8B030D-6E8A-4147-A177-3AD203B41FA5}">
                      <a16:colId xmlns:a16="http://schemas.microsoft.com/office/drawing/2014/main" val="788985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6176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- 2018-03-14 11:42:41 </a:t>
                      </a:r>
                      <a:r>
                        <a:rPr kumimoji="0" lang="en-US" sz="1000" b="0" i="0" u="none" strike="noStrike" kern="1200" cap="none" spc="0" normalizeH="0" baseline="0" noProof="0">
                          <a:ln>
                            <a:noFill/>
                          </a:ln>
                          <a:solidFill>
                            <a:prstClr val="black"/>
                          </a:solidFill>
                          <a:effectLst/>
                          <a:uLnTx/>
                          <a:uFillTx/>
                          <a:latin typeface="+mn-lt"/>
                          <a:ea typeface="+mn-ea"/>
                          <a:cs typeface="+mn-cs"/>
                        </a:rPr>
                        <a:t> 
 We’re not kidding, it’s totally possible to have a Chili’s Entrée for ONLY RM29.15 per pax! Try our limited edition Only Chili’s Menu before 22 April 2018!
*While promo lasts.
**Lucky Draw terms: http://bit.ly/2oOrwDS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https://scontent.xx.fbcdn.net/v/t1.0-9/29178829_1661460657255000_6110902837665857536_n.png?_nc_cat=0&amp;oh=4736b1512a789515da1dfeed69192e96&amp;oe=5B79A41C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0017115"/>
                  </a:ext>
                </a:extLst>
              </a:tr>
            </a:tbl>
          </a:graphicData>
        </a:graphic>
      </p:graphicFrame>
      <p:sp>
        <p:nvSpPr>
          <p:cNvPr id="4" name="Text Placeholder 3">
            <a:extLst>
              <a:ext uri="{FF2B5EF4-FFF2-40B4-BE49-F238E27FC236}">
                <a16:creationId xmlns:a16="http://schemas.microsoft.com/office/drawing/2014/main" id="{6EF274BE-B7D9-4C0E-A442-C195E93E9F9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50771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4829A-D07A-491F-9055-ED22FD5536D6}"/>
              </a:ext>
            </a:extLst>
          </p:cNvPr>
          <p:cNvSpPr>
            <a:spLocks noGrp="1"/>
          </p:cNvSpPr>
          <p:nvPr>
            <p:ph type="title"/>
          </p:nvPr>
        </p:nvSpPr>
        <p:spPr/>
        <p:txBody>
          <a:bodyPr/>
          <a:lstStyle/>
          <a:p>
            <a:r>
              <a:rPr lang="en-US"/>
              <a:t>Facebook Own Posts Table | Chili's Malaysia - 6 of 21</a:t>
            </a:r>
          </a:p>
        </p:txBody>
      </p:sp>
      <p:graphicFrame>
        <p:nvGraphicFramePr>
          <p:cNvPr id="5" name="Table Placeholder 4">
            <a:extLst>
              <a:ext uri="{FF2B5EF4-FFF2-40B4-BE49-F238E27FC236}">
                <a16:creationId xmlns:a16="http://schemas.microsoft.com/office/drawing/2014/main" id="{26D39C0E-00C1-4AA4-B5AF-090DFC8433FE}"/>
              </a:ext>
            </a:extLst>
          </p:cNvPr>
          <p:cNvGraphicFramePr>
            <a:graphicFrameLocks noGrp="1"/>
          </p:cNvGraphicFramePr>
          <p:nvPr>
            <p:ph type="tbl" sz="quarter" idx="13"/>
            <p:extLst>
              <p:ext uri="{D42A27DB-BD31-4B8C-83A1-F6EECF244321}">
                <p14:modId xmlns:p14="http://schemas.microsoft.com/office/powerpoint/2010/main" val="4294817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01370069"/>
                    </a:ext>
                  </a:extLst>
                </a:gridCol>
                <a:gridCol w="905256">
                  <a:extLst>
                    <a:ext uri="{9D8B030D-6E8A-4147-A177-3AD203B41FA5}">
                      <a16:colId xmlns:a16="http://schemas.microsoft.com/office/drawing/2014/main" val="3402390101"/>
                    </a:ext>
                  </a:extLst>
                </a:gridCol>
                <a:gridCol w="658368">
                  <a:extLst>
                    <a:ext uri="{9D8B030D-6E8A-4147-A177-3AD203B41FA5}">
                      <a16:colId xmlns:a16="http://schemas.microsoft.com/office/drawing/2014/main" val="4121747628"/>
                    </a:ext>
                  </a:extLst>
                </a:gridCol>
                <a:gridCol w="329184">
                  <a:extLst>
                    <a:ext uri="{9D8B030D-6E8A-4147-A177-3AD203B41FA5}">
                      <a16:colId xmlns:a16="http://schemas.microsoft.com/office/drawing/2014/main" val="3332866865"/>
                    </a:ext>
                  </a:extLst>
                </a:gridCol>
                <a:gridCol w="329184">
                  <a:extLst>
                    <a:ext uri="{9D8B030D-6E8A-4147-A177-3AD203B41FA5}">
                      <a16:colId xmlns:a16="http://schemas.microsoft.com/office/drawing/2014/main" val="629850934"/>
                    </a:ext>
                  </a:extLst>
                </a:gridCol>
                <a:gridCol w="329184">
                  <a:extLst>
                    <a:ext uri="{9D8B030D-6E8A-4147-A177-3AD203B41FA5}">
                      <a16:colId xmlns:a16="http://schemas.microsoft.com/office/drawing/2014/main" val="3948783623"/>
                    </a:ext>
                  </a:extLst>
                </a:gridCol>
                <a:gridCol w="329184">
                  <a:extLst>
                    <a:ext uri="{9D8B030D-6E8A-4147-A177-3AD203B41FA5}">
                      <a16:colId xmlns:a16="http://schemas.microsoft.com/office/drawing/2014/main" val="3517861044"/>
                    </a:ext>
                  </a:extLst>
                </a:gridCol>
                <a:gridCol w="329184">
                  <a:extLst>
                    <a:ext uri="{9D8B030D-6E8A-4147-A177-3AD203B41FA5}">
                      <a16:colId xmlns:a16="http://schemas.microsoft.com/office/drawing/2014/main" val="2503561440"/>
                    </a:ext>
                  </a:extLst>
                </a:gridCol>
                <a:gridCol w="329184">
                  <a:extLst>
                    <a:ext uri="{9D8B030D-6E8A-4147-A177-3AD203B41FA5}">
                      <a16:colId xmlns:a16="http://schemas.microsoft.com/office/drawing/2014/main" val="1774940871"/>
                    </a:ext>
                  </a:extLst>
                </a:gridCol>
                <a:gridCol w="329184">
                  <a:extLst>
                    <a:ext uri="{9D8B030D-6E8A-4147-A177-3AD203B41FA5}">
                      <a16:colId xmlns:a16="http://schemas.microsoft.com/office/drawing/2014/main" val="2499787522"/>
                    </a:ext>
                  </a:extLst>
                </a:gridCol>
                <a:gridCol w="329184">
                  <a:extLst>
                    <a:ext uri="{9D8B030D-6E8A-4147-A177-3AD203B41FA5}">
                      <a16:colId xmlns:a16="http://schemas.microsoft.com/office/drawing/2014/main" val="1277406360"/>
                    </a:ext>
                  </a:extLst>
                </a:gridCol>
                <a:gridCol w="329184">
                  <a:extLst>
                    <a:ext uri="{9D8B030D-6E8A-4147-A177-3AD203B41FA5}">
                      <a16:colId xmlns:a16="http://schemas.microsoft.com/office/drawing/2014/main" val="2830395084"/>
                    </a:ext>
                  </a:extLst>
                </a:gridCol>
                <a:gridCol w="329184">
                  <a:extLst>
                    <a:ext uri="{9D8B030D-6E8A-4147-A177-3AD203B41FA5}">
                      <a16:colId xmlns:a16="http://schemas.microsoft.com/office/drawing/2014/main" val="4023102719"/>
                    </a:ext>
                  </a:extLst>
                </a:gridCol>
                <a:gridCol w="329184">
                  <a:extLst>
                    <a:ext uri="{9D8B030D-6E8A-4147-A177-3AD203B41FA5}">
                      <a16:colId xmlns:a16="http://schemas.microsoft.com/office/drawing/2014/main" val="1225593928"/>
                    </a:ext>
                  </a:extLst>
                </a:gridCol>
                <a:gridCol w="329184">
                  <a:extLst>
                    <a:ext uri="{9D8B030D-6E8A-4147-A177-3AD203B41FA5}">
                      <a16:colId xmlns:a16="http://schemas.microsoft.com/office/drawing/2014/main" val="3193255534"/>
                    </a:ext>
                  </a:extLst>
                </a:gridCol>
                <a:gridCol w="329184">
                  <a:extLst>
                    <a:ext uri="{9D8B030D-6E8A-4147-A177-3AD203B41FA5}">
                      <a16:colId xmlns:a16="http://schemas.microsoft.com/office/drawing/2014/main" val="738849166"/>
                    </a:ext>
                  </a:extLst>
                </a:gridCol>
                <a:gridCol w="329184">
                  <a:extLst>
                    <a:ext uri="{9D8B030D-6E8A-4147-A177-3AD203B41FA5}">
                      <a16:colId xmlns:a16="http://schemas.microsoft.com/office/drawing/2014/main" val="1467955307"/>
                    </a:ext>
                  </a:extLst>
                </a:gridCol>
                <a:gridCol w="329184">
                  <a:extLst>
                    <a:ext uri="{9D8B030D-6E8A-4147-A177-3AD203B41FA5}">
                      <a16:colId xmlns:a16="http://schemas.microsoft.com/office/drawing/2014/main" val="68825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1010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- 2018-03-12 16:41:17 </a:t>
                      </a:r>
                      <a:r>
                        <a:rPr kumimoji="0" lang="en-US" sz="1000" b="0" i="0" u="none" strike="noStrike" kern="1200" cap="none" spc="0" normalizeH="0" baseline="0" noProof="0">
                          <a:ln>
                            <a:noFill/>
                          </a:ln>
                          <a:solidFill>
                            <a:prstClr val="black"/>
                          </a:solidFill>
                          <a:effectLst/>
                          <a:uLnTx/>
                          <a:uFillTx/>
                          <a:latin typeface="+mn-lt"/>
                          <a:ea typeface="+mn-ea"/>
                          <a:cs typeface="+mn-cs"/>
                        </a:rPr>
                        <a:t> 
 Great value and taste with over 11 different selections of mains with salad/soup from only RM24.70 per combo! Now Available at Chili's Penang starting 12 March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https://scontent.xx.fbcdn.net/v/t1.0-9/29133660_1659397380794661_6681610760449163264_n.jpg?_nc_cat=0&amp;oh=b82a9b4ab7dac6fdf72fa0da6fa1a128&amp;oe=5C0FDE9C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08/15/2018 16:47:20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95217609"/>
                  </a:ext>
                </a:extLst>
              </a:tr>
            </a:tbl>
          </a:graphicData>
        </a:graphic>
      </p:graphicFrame>
      <p:sp>
        <p:nvSpPr>
          <p:cNvPr id="4" name="Text Placeholder 3">
            <a:extLst>
              <a:ext uri="{FF2B5EF4-FFF2-40B4-BE49-F238E27FC236}">
                <a16:creationId xmlns:a16="http://schemas.microsoft.com/office/drawing/2014/main" id="{E94B520E-55E0-402E-A7F9-4726E34DA97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69487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BF14C-B83A-4E9F-8A10-3B97F4219ED4}"/>
              </a:ext>
            </a:extLst>
          </p:cNvPr>
          <p:cNvSpPr>
            <a:spLocks noGrp="1"/>
          </p:cNvSpPr>
          <p:nvPr>
            <p:ph type="title"/>
          </p:nvPr>
        </p:nvSpPr>
        <p:spPr/>
        <p:txBody>
          <a:bodyPr/>
          <a:lstStyle/>
          <a:p>
            <a:r>
              <a:rPr lang="en-US"/>
              <a:t>Facebook Own Posts Table | Chili's Malaysia - 7 of 21</a:t>
            </a:r>
          </a:p>
        </p:txBody>
      </p:sp>
      <p:graphicFrame>
        <p:nvGraphicFramePr>
          <p:cNvPr id="5" name="Table Placeholder 4">
            <a:extLst>
              <a:ext uri="{FF2B5EF4-FFF2-40B4-BE49-F238E27FC236}">
                <a16:creationId xmlns:a16="http://schemas.microsoft.com/office/drawing/2014/main" id="{DFC14E3E-505E-445F-98A3-8C343A343285}"/>
              </a:ext>
            </a:extLst>
          </p:cNvPr>
          <p:cNvGraphicFramePr>
            <a:graphicFrameLocks noGrp="1"/>
          </p:cNvGraphicFramePr>
          <p:nvPr>
            <p:ph type="tbl" sz="quarter" idx="13"/>
            <p:extLst>
              <p:ext uri="{D42A27DB-BD31-4B8C-83A1-F6EECF244321}">
                <p14:modId xmlns:p14="http://schemas.microsoft.com/office/powerpoint/2010/main" val="2950287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60562494"/>
                    </a:ext>
                  </a:extLst>
                </a:gridCol>
                <a:gridCol w="905256">
                  <a:extLst>
                    <a:ext uri="{9D8B030D-6E8A-4147-A177-3AD203B41FA5}">
                      <a16:colId xmlns:a16="http://schemas.microsoft.com/office/drawing/2014/main" val="4156274393"/>
                    </a:ext>
                  </a:extLst>
                </a:gridCol>
                <a:gridCol w="658368">
                  <a:extLst>
                    <a:ext uri="{9D8B030D-6E8A-4147-A177-3AD203B41FA5}">
                      <a16:colId xmlns:a16="http://schemas.microsoft.com/office/drawing/2014/main" val="26628619"/>
                    </a:ext>
                  </a:extLst>
                </a:gridCol>
                <a:gridCol w="329184">
                  <a:extLst>
                    <a:ext uri="{9D8B030D-6E8A-4147-A177-3AD203B41FA5}">
                      <a16:colId xmlns:a16="http://schemas.microsoft.com/office/drawing/2014/main" val="2268601141"/>
                    </a:ext>
                  </a:extLst>
                </a:gridCol>
                <a:gridCol w="329184">
                  <a:extLst>
                    <a:ext uri="{9D8B030D-6E8A-4147-A177-3AD203B41FA5}">
                      <a16:colId xmlns:a16="http://schemas.microsoft.com/office/drawing/2014/main" val="1479040590"/>
                    </a:ext>
                  </a:extLst>
                </a:gridCol>
                <a:gridCol w="329184">
                  <a:extLst>
                    <a:ext uri="{9D8B030D-6E8A-4147-A177-3AD203B41FA5}">
                      <a16:colId xmlns:a16="http://schemas.microsoft.com/office/drawing/2014/main" val="3632665889"/>
                    </a:ext>
                  </a:extLst>
                </a:gridCol>
                <a:gridCol w="329184">
                  <a:extLst>
                    <a:ext uri="{9D8B030D-6E8A-4147-A177-3AD203B41FA5}">
                      <a16:colId xmlns:a16="http://schemas.microsoft.com/office/drawing/2014/main" val="3709038746"/>
                    </a:ext>
                  </a:extLst>
                </a:gridCol>
                <a:gridCol w="329184">
                  <a:extLst>
                    <a:ext uri="{9D8B030D-6E8A-4147-A177-3AD203B41FA5}">
                      <a16:colId xmlns:a16="http://schemas.microsoft.com/office/drawing/2014/main" val="1108618697"/>
                    </a:ext>
                  </a:extLst>
                </a:gridCol>
                <a:gridCol w="329184">
                  <a:extLst>
                    <a:ext uri="{9D8B030D-6E8A-4147-A177-3AD203B41FA5}">
                      <a16:colId xmlns:a16="http://schemas.microsoft.com/office/drawing/2014/main" val="738546429"/>
                    </a:ext>
                  </a:extLst>
                </a:gridCol>
                <a:gridCol w="329184">
                  <a:extLst>
                    <a:ext uri="{9D8B030D-6E8A-4147-A177-3AD203B41FA5}">
                      <a16:colId xmlns:a16="http://schemas.microsoft.com/office/drawing/2014/main" val="1144711860"/>
                    </a:ext>
                  </a:extLst>
                </a:gridCol>
                <a:gridCol w="329184">
                  <a:extLst>
                    <a:ext uri="{9D8B030D-6E8A-4147-A177-3AD203B41FA5}">
                      <a16:colId xmlns:a16="http://schemas.microsoft.com/office/drawing/2014/main" val="3453299046"/>
                    </a:ext>
                  </a:extLst>
                </a:gridCol>
                <a:gridCol w="329184">
                  <a:extLst>
                    <a:ext uri="{9D8B030D-6E8A-4147-A177-3AD203B41FA5}">
                      <a16:colId xmlns:a16="http://schemas.microsoft.com/office/drawing/2014/main" val="2071570675"/>
                    </a:ext>
                  </a:extLst>
                </a:gridCol>
                <a:gridCol w="329184">
                  <a:extLst>
                    <a:ext uri="{9D8B030D-6E8A-4147-A177-3AD203B41FA5}">
                      <a16:colId xmlns:a16="http://schemas.microsoft.com/office/drawing/2014/main" val="3988567467"/>
                    </a:ext>
                  </a:extLst>
                </a:gridCol>
                <a:gridCol w="329184">
                  <a:extLst>
                    <a:ext uri="{9D8B030D-6E8A-4147-A177-3AD203B41FA5}">
                      <a16:colId xmlns:a16="http://schemas.microsoft.com/office/drawing/2014/main" val="1504753311"/>
                    </a:ext>
                  </a:extLst>
                </a:gridCol>
                <a:gridCol w="329184">
                  <a:extLst>
                    <a:ext uri="{9D8B030D-6E8A-4147-A177-3AD203B41FA5}">
                      <a16:colId xmlns:a16="http://schemas.microsoft.com/office/drawing/2014/main" val="949981085"/>
                    </a:ext>
                  </a:extLst>
                </a:gridCol>
                <a:gridCol w="329184">
                  <a:extLst>
                    <a:ext uri="{9D8B030D-6E8A-4147-A177-3AD203B41FA5}">
                      <a16:colId xmlns:a16="http://schemas.microsoft.com/office/drawing/2014/main" val="4015193087"/>
                    </a:ext>
                  </a:extLst>
                </a:gridCol>
                <a:gridCol w="329184">
                  <a:extLst>
                    <a:ext uri="{9D8B030D-6E8A-4147-A177-3AD203B41FA5}">
                      <a16:colId xmlns:a16="http://schemas.microsoft.com/office/drawing/2014/main" val="618559624"/>
                    </a:ext>
                  </a:extLst>
                </a:gridCol>
                <a:gridCol w="329184">
                  <a:extLst>
                    <a:ext uri="{9D8B030D-6E8A-4147-A177-3AD203B41FA5}">
                      <a16:colId xmlns:a16="http://schemas.microsoft.com/office/drawing/2014/main" val="2104464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7827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- 2018-03-11 15:08:45 </a:t>
                      </a:r>
                      <a:r>
                        <a:rPr kumimoji="0" lang="en-US" sz="1000" b="0" i="0" u="none" strike="noStrike" kern="1200" cap="none" spc="0" normalizeH="0" baseline="0" noProof="0">
                          <a:ln>
                            <a:noFill/>
                          </a:ln>
                          <a:solidFill>
                            <a:prstClr val="black"/>
                          </a:solidFill>
                          <a:effectLst/>
                          <a:uLnTx/>
                          <a:uFillTx/>
                          <a:latin typeface="+mn-lt"/>
                          <a:ea typeface="+mn-ea"/>
                          <a:cs typeface="+mn-cs"/>
                        </a:rPr>
                        <a:t> 
 Attention to our all valued guests! We've got great news! Water supply has been restored and we have resumed operations at Chili's Citta Mall and Sunway Velocity and Empire outlets!
Looking forward to serving all our guest again! See you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9870932"/>
                  </a:ext>
                </a:extLst>
              </a:tr>
            </a:tbl>
          </a:graphicData>
        </a:graphic>
      </p:graphicFrame>
      <p:sp>
        <p:nvSpPr>
          <p:cNvPr id="4" name="Text Placeholder 3">
            <a:extLst>
              <a:ext uri="{FF2B5EF4-FFF2-40B4-BE49-F238E27FC236}">
                <a16:creationId xmlns:a16="http://schemas.microsoft.com/office/drawing/2014/main" id="{5E9D52D2-BD69-469F-8B58-CA33AA32FD3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95497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9CF1A-E78C-4FEF-85A0-4360A8C88CC6}"/>
              </a:ext>
            </a:extLst>
          </p:cNvPr>
          <p:cNvSpPr>
            <a:spLocks noGrp="1"/>
          </p:cNvSpPr>
          <p:nvPr>
            <p:ph type="title"/>
          </p:nvPr>
        </p:nvSpPr>
        <p:spPr/>
        <p:txBody>
          <a:bodyPr/>
          <a:lstStyle/>
          <a:p>
            <a:r>
              <a:rPr lang="en-US"/>
              <a:t>Facebook Own Posts Table | Chili's Malaysia - 8 of 21</a:t>
            </a:r>
          </a:p>
        </p:txBody>
      </p:sp>
      <p:graphicFrame>
        <p:nvGraphicFramePr>
          <p:cNvPr id="5" name="Table Placeholder 4">
            <a:extLst>
              <a:ext uri="{FF2B5EF4-FFF2-40B4-BE49-F238E27FC236}">
                <a16:creationId xmlns:a16="http://schemas.microsoft.com/office/drawing/2014/main" id="{FF1CBACE-81A8-416D-BBD0-2807F328AB9F}"/>
              </a:ext>
            </a:extLst>
          </p:cNvPr>
          <p:cNvGraphicFramePr>
            <a:graphicFrameLocks noGrp="1"/>
          </p:cNvGraphicFramePr>
          <p:nvPr>
            <p:ph type="tbl" sz="quarter" idx="13"/>
            <p:extLst>
              <p:ext uri="{D42A27DB-BD31-4B8C-83A1-F6EECF244321}">
                <p14:modId xmlns:p14="http://schemas.microsoft.com/office/powerpoint/2010/main" val="2731997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24751420"/>
                    </a:ext>
                  </a:extLst>
                </a:gridCol>
                <a:gridCol w="905256">
                  <a:extLst>
                    <a:ext uri="{9D8B030D-6E8A-4147-A177-3AD203B41FA5}">
                      <a16:colId xmlns:a16="http://schemas.microsoft.com/office/drawing/2014/main" val="3301360104"/>
                    </a:ext>
                  </a:extLst>
                </a:gridCol>
                <a:gridCol w="658368">
                  <a:extLst>
                    <a:ext uri="{9D8B030D-6E8A-4147-A177-3AD203B41FA5}">
                      <a16:colId xmlns:a16="http://schemas.microsoft.com/office/drawing/2014/main" val="3764114432"/>
                    </a:ext>
                  </a:extLst>
                </a:gridCol>
                <a:gridCol w="329184">
                  <a:extLst>
                    <a:ext uri="{9D8B030D-6E8A-4147-A177-3AD203B41FA5}">
                      <a16:colId xmlns:a16="http://schemas.microsoft.com/office/drawing/2014/main" val="804153277"/>
                    </a:ext>
                  </a:extLst>
                </a:gridCol>
                <a:gridCol w="329184">
                  <a:extLst>
                    <a:ext uri="{9D8B030D-6E8A-4147-A177-3AD203B41FA5}">
                      <a16:colId xmlns:a16="http://schemas.microsoft.com/office/drawing/2014/main" val="3343113435"/>
                    </a:ext>
                  </a:extLst>
                </a:gridCol>
                <a:gridCol w="329184">
                  <a:extLst>
                    <a:ext uri="{9D8B030D-6E8A-4147-A177-3AD203B41FA5}">
                      <a16:colId xmlns:a16="http://schemas.microsoft.com/office/drawing/2014/main" val="3193532977"/>
                    </a:ext>
                  </a:extLst>
                </a:gridCol>
                <a:gridCol w="329184">
                  <a:extLst>
                    <a:ext uri="{9D8B030D-6E8A-4147-A177-3AD203B41FA5}">
                      <a16:colId xmlns:a16="http://schemas.microsoft.com/office/drawing/2014/main" val="2922223105"/>
                    </a:ext>
                  </a:extLst>
                </a:gridCol>
                <a:gridCol w="329184">
                  <a:extLst>
                    <a:ext uri="{9D8B030D-6E8A-4147-A177-3AD203B41FA5}">
                      <a16:colId xmlns:a16="http://schemas.microsoft.com/office/drawing/2014/main" val="3352887656"/>
                    </a:ext>
                  </a:extLst>
                </a:gridCol>
                <a:gridCol w="329184">
                  <a:extLst>
                    <a:ext uri="{9D8B030D-6E8A-4147-A177-3AD203B41FA5}">
                      <a16:colId xmlns:a16="http://schemas.microsoft.com/office/drawing/2014/main" val="651382531"/>
                    </a:ext>
                  </a:extLst>
                </a:gridCol>
                <a:gridCol w="329184">
                  <a:extLst>
                    <a:ext uri="{9D8B030D-6E8A-4147-A177-3AD203B41FA5}">
                      <a16:colId xmlns:a16="http://schemas.microsoft.com/office/drawing/2014/main" val="3380046214"/>
                    </a:ext>
                  </a:extLst>
                </a:gridCol>
                <a:gridCol w="329184">
                  <a:extLst>
                    <a:ext uri="{9D8B030D-6E8A-4147-A177-3AD203B41FA5}">
                      <a16:colId xmlns:a16="http://schemas.microsoft.com/office/drawing/2014/main" val="632411279"/>
                    </a:ext>
                  </a:extLst>
                </a:gridCol>
                <a:gridCol w="329184">
                  <a:extLst>
                    <a:ext uri="{9D8B030D-6E8A-4147-A177-3AD203B41FA5}">
                      <a16:colId xmlns:a16="http://schemas.microsoft.com/office/drawing/2014/main" val="123526681"/>
                    </a:ext>
                  </a:extLst>
                </a:gridCol>
                <a:gridCol w="329184">
                  <a:extLst>
                    <a:ext uri="{9D8B030D-6E8A-4147-A177-3AD203B41FA5}">
                      <a16:colId xmlns:a16="http://schemas.microsoft.com/office/drawing/2014/main" val="3909716754"/>
                    </a:ext>
                  </a:extLst>
                </a:gridCol>
                <a:gridCol w="329184">
                  <a:extLst>
                    <a:ext uri="{9D8B030D-6E8A-4147-A177-3AD203B41FA5}">
                      <a16:colId xmlns:a16="http://schemas.microsoft.com/office/drawing/2014/main" val="2299238607"/>
                    </a:ext>
                  </a:extLst>
                </a:gridCol>
                <a:gridCol w="329184">
                  <a:extLst>
                    <a:ext uri="{9D8B030D-6E8A-4147-A177-3AD203B41FA5}">
                      <a16:colId xmlns:a16="http://schemas.microsoft.com/office/drawing/2014/main" val="247463227"/>
                    </a:ext>
                  </a:extLst>
                </a:gridCol>
                <a:gridCol w="329184">
                  <a:extLst>
                    <a:ext uri="{9D8B030D-6E8A-4147-A177-3AD203B41FA5}">
                      <a16:colId xmlns:a16="http://schemas.microsoft.com/office/drawing/2014/main" val="3708855459"/>
                    </a:ext>
                  </a:extLst>
                </a:gridCol>
                <a:gridCol w="329184">
                  <a:extLst>
                    <a:ext uri="{9D8B030D-6E8A-4147-A177-3AD203B41FA5}">
                      <a16:colId xmlns:a16="http://schemas.microsoft.com/office/drawing/2014/main" val="3505051220"/>
                    </a:ext>
                  </a:extLst>
                </a:gridCol>
                <a:gridCol w="329184">
                  <a:extLst>
                    <a:ext uri="{9D8B030D-6E8A-4147-A177-3AD203B41FA5}">
                      <a16:colId xmlns:a16="http://schemas.microsoft.com/office/drawing/2014/main" val="1245765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9196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- 2018-03-10 16:16:42 </a:t>
                      </a:r>
                      <a:r>
                        <a:rPr kumimoji="0" lang="en-US" sz="1000" b="0" i="0" u="none" strike="noStrike" kern="1200" cap="none" spc="0" normalizeH="0" baseline="0" noProof="0">
                          <a:ln>
                            <a:noFill/>
                          </a:ln>
                          <a:solidFill>
                            <a:prstClr val="black"/>
                          </a:solidFill>
                          <a:effectLst/>
                          <a:uLnTx/>
                          <a:uFillTx/>
                          <a:latin typeface="+mn-lt"/>
                          <a:ea typeface="+mn-ea"/>
                          <a:cs typeface="+mn-cs"/>
                        </a:rPr>
                        <a:t> 
 Attention to our all valued guests! We've got great news! Water supply has been restored and we have resumed operations at Chili's Citta Mall and Sunway Velocity! 
Unfortunately, our Empire outlet remain closed due to water supply disruptions. 
Stay tuned to our Facebook page for further announcements. We hope to resume our business operations as soon as we can. 
We thank you for your kind understanding and we apologize for any inconvenience caused.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4954283"/>
                  </a:ext>
                </a:extLst>
              </a:tr>
            </a:tbl>
          </a:graphicData>
        </a:graphic>
      </p:graphicFrame>
      <p:sp>
        <p:nvSpPr>
          <p:cNvPr id="4" name="Text Placeholder 3">
            <a:extLst>
              <a:ext uri="{FF2B5EF4-FFF2-40B4-BE49-F238E27FC236}">
                <a16:creationId xmlns:a16="http://schemas.microsoft.com/office/drawing/2014/main" id="{09E0710A-A3B9-41E8-94D0-582F46C8F49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2672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4F23B-55F0-46A4-BC8B-0A43B9853562}"/>
              </a:ext>
            </a:extLst>
          </p:cNvPr>
          <p:cNvSpPr>
            <a:spLocks noGrp="1"/>
          </p:cNvSpPr>
          <p:nvPr>
            <p:ph type="title"/>
          </p:nvPr>
        </p:nvSpPr>
        <p:spPr/>
        <p:txBody>
          <a:bodyPr/>
          <a:lstStyle/>
          <a:p>
            <a:r>
              <a:rPr lang="en-US"/>
              <a:t>Facebook Own Posts Table | Chili's Malaysia - 9 of 21</a:t>
            </a:r>
          </a:p>
        </p:txBody>
      </p:sp>
      <p:graphicFrame>
        <p:nvGraphicFramePr>
          <p:cNvPr id="5" name="Table Placeholder 4">
            <a:extLst>
              <a:ext uri="{FF2B5EF4-FFF2-40B4-BE49-F238E27FC236}">
                <a16:creationId xmlns:a16="http://schemas.microsoft.com/office/drawing/2014/main" id="{7A82EF68-CBB9-49C0-841A-EBFA06627AD4}"/>
              </a:ext>
            </a:extLst>
          </p:cNvPr>
          <p:cNvGraphicFramePr>
            <a:graphicFrameLocks noGrp="1"/>
          </p:cNvGraphicFramePr>
          <p:nvPr>
            <p:ph type="tbl" sz="quarter" idx="13"/>
            <p:extLst>
              <p:ext uri="{D42A27DB-BD31-4B8C-83A1-F6EECF244321}">
                <p14:modId xmlns:p14="http://schemas.microsoft.com/office/powerpoint/2010/main" val="2662325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15060963"/>
                    </a:ext>
                  </a:extLst>
                </a:gridCol>
                <a:gridCol w="905256">
                  <a:extLst>
                    <a:ext uri="{9D8B030D-6E8A-4147-A177-3AD203B41FA5}">
                      <a16:colId xmlns:a16="http://schemas.microsoft.com/office/drawing/2014/main" val="2597720199"/>
                    </a:ext>
                  </a:extLst>
                </a:gridCol>
                <a:gridCol w="658368">
                  <a:extLst>
                    <a:ext uri="{9D8B030D-6E8A-4147-A177-3AD203B41FA5}">
                      <a16:colId xmlns:a16="http://schemas.microsoft.com/office/drawing/2014/main" val="1859505637"/>
                    </a:ext>
                  </a:extLst>
                </a:gridCol>
                <a:gridCol w="329184">
                  <a:extLst>
                    <a:ext uri="{9D8B030D-6E8A-4147-A177-3AD203B41FA5}">
                      <a16:colId xmlns:a16="http://schemas.microsoft.com/office/drawing/2014/main" val="2636904833"/>
                    </a:ext>
                  </a:extLst>
                </a:gridCol>
                <a:gridCol w="329184">
                  <a:extLst>
                    <a:ext uri="{9D8B030D-6E8A-4147-A177-3AD203B41FA5}">
                      <a16:colId xmlns:a16="http://schemas.microsoft.com/office/drawing/2014/main" val="3704091833"/>
                    </a:ext>
                  </a:extLst>
                </a:gridCol>
                <a:gridCol w="329184">
                  <a:extLst>
                    <a:ext uri="{9D8B030D-6E8A-4147-A177-3AD203B41FA5}">
                      <a16:colId xmlns:a16="http://schemas.microsoft.com/office/drawing/2014/main" val="1893761718"/>
                    </a:ext>
                  </a:extLst>
                </a:gridCol>
                <a:gridCol w="329184">
                  <a:extLst>
                    <a:ext uri="{9D8B030D-6E8A-4147-A177-3AD203B41FA5}">
                      <a16:colId xmlns:a16="http://schemas.microsoft.com/office/drawing/2014/main" val="1567040252"/>
                    </a:ext>
                  </a:extLst>
                </a:gridCol>
                <a:gridCol w="329184">
                  <a:extLst>
                    <a:ext uri="{9D8B030D-6E8A-4147-A177-3AD203B41FA5}">
                      <a16:colId xmlns:a16="http://schemas.microsoft.com/office/drawing/2014/main" val="1634489766"/>
                    </a:ext>
                  </a:extLst>
                </a:gridCol>
                <a:gridCol w="329184">
                  <a:extLst>
                    <a:ext uri="{9D8B030D-6E8A-4147-A177-3AD203B41FA5}">
                      <a16:colId xmlns:a16="http://schemas.microsoft.com/office/drawing/2014/main" val="2712069522"/>
                    </a:ext>
                  </a:extLst>
                </a:gridCol>
                <a:gridCol w="329184">
                  <a:extLst>
                    <a:ext uri="{9D8B030D-6E8A-4147-A177-3AD203B41FA5}">
                      <a16:colId xmlns:a16="http://schemas.microsoft.com/office/drawing/2014/main" val="2991742838"/>
                    </a:ext>
                  </a:extLst>
                </a:gridCol>
                <a:gridCol w="329184">
                  <a:extLst>
                    <a:ext uri="{9D8B030D-6E8A-4147-A177-3AD203B41FA5}">
                      <a16:colId xmlns:a16="http://schemas.microsoft.com/office/drawing/2014/main" val="1341727939"/>
                    </a:ext>
                  </a:extLst>
                </a:gridCol>
                <a:gridCol w="329184">
                  <a:extLst>
                    <a:ext uri="{9D8B030D-6E8A-4147-A177-3AD203B41FA5}">
                      <a16:colId xmlns:a16="http://schemas.microsoft.com/office/drawing/2014/main" val="3963391880"/>
                    </a:ext>
                  </a:extLst>
                </a:gridCol>
                <a:gridCol w="329184">
                  <a:extLst>
                    <a:ext uri="{9D8B030D-6E8A-4147-A177-3AD203B41FA5}">
                      <a16:colId xmlns:a16="http://schemas.microsoft.com/office/drawing/2014/main" val="32212343"/>
                    </a:ext>
                  </a:extLst>
                </a:gridCol>
                <a:gridCol w="329184">
                  <a:extLst>
                    <a:ext uri="{9D8B030D-6E8A-4147-A177-3AD203B41FA5}">
                      <a16:colId xmlns:a16="http://schemas.microsoft.com/office/drawing/2014/main" val="2821722483"/>
                    </a:ext>
                  </a:extLst>
                </a:gridCol>
                <a:gridCol w="329184">
                  <a:extLst>
                    <a:ext uri="{9D8B030D-6E8A-4147-A177-3AD203B41FA5}">
                      <a16:colId xmlns:a16="http://schemas.microsoft.com/office/drawing/2014/main" val="413569881"/>
                    </a:ext>
                  </a:extLst>
                </a:gridCol>
                <a:gridCol w="329184">
                  <a:extLst>
                    <a:ext uri="{9D8B030D-6E8A-4147-A177-3AD203B41FA5}">
                      <a16:colId xmlns:a16="http://schemas.microsoft.com/office/drawing/2014/main" val="3905994435"/>
                    </a:ext>
                  </a:extLst>
                </a:gridCol>
                <a:gridCol w="329184">
                  <a:extLst>
                    <a:ext uri="{9D8B030D-6E8A-4147-A177-3AD203B41FA5}">
                      <a16:colId xmlns:a16="http://schemas.microsoft.com/office/drawing/2014/main" val="780382743"/>
                    </a:ext>
                  </a:extLst>
                </a:gridCol>
                <a:gridCol w="329184">
                  <a:extLst>
                    <a:ext uri="{9D8B030D-6E8A-4147-A177-3AD203B41FA5}">
                      <a16:colId xmlns:a16="http://schemas.microsoft.com/office/drawing/2014/main" val="1735946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9691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- 2018-03-10 15:12:25 </a:t>
                      </a:r>
                      <a:r>
                        <a:rPr kumimoji="0" lang="en-US" sz="1000" b="0" i="0" u="none" strike="noStrike" kern="1200" cap="none" spc="0" normalizeH="0" baseline="0" noProof="0">
                          <a:ln>
                            <a:noFill/>
                          </a:ln>
                          <a:solidFill>
                            <a:prstClr val="black"/>
                          </a:solidFill>
                          <a:effectLst/>
                          <a:uLnTx/>
                          <a:uFillTx/>
                          <a:latin typeface="+mn-lt"/>
                          <a:ea typeface="+mn-ea"/>
                          <a:cs typeface="+mn-cs"/>
                        </a:rPr>
                        <a:t> 
 Lunch time will never be the same again... Guess which state we'll be heading to starting 12 March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https://scontent.xx.fbcdn.net/v/t1.0-9/28951551_1657098457691220_1533603903663243264_n.jpg?oh=bcb724b9fd1a71164923dc1a2889ea11&amp;oe=5B498E98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2123042"/>
                  </a:ext>
                </a:extLst>
              </a:tr>
            </a:tbl>
          </a:graphicData>
        </a:graphic>
      </p:graphicFrame>
      <p:sp>
        <p:nvSpPr>
          <p:cNvPr id="4" name="Text Placeholder 3">
            <a:extLst>
              <a:ext uri="{FF2B5EF4-FFF2-40B4-BE49-F238E27FC236}">
                <a16:creationId xmlns:a16="http://schemas.microsoft.com/office/drawing/2014/main" id="{E99AE80E-68B6-4542-8AAF-2EF6FE27F39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33118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7895D-2A85-4A44-8AA4-33654C7500B3}"/>
              </a:ext>
            </a:extLst>
          </p:cNvPr>
          <p:cNvSpPr>
            <a:spLocks noGrp="1"/>
          </p:cNvSpPr>
          <p:nvPr>
            <p:ph type="title"/>
          </p:nvPr>
        </p:nvSpPr>
        <p:spPr/>
        <p:txBody>
          <a:bodyPr/>
          <a:lstStyle/>
          <a:p>
            <a:r>
              <a:rPr lang="en-US"/>
              <a:t>Facebook Own Posts Table | Chili's Malaysia - 10 of 21</a:t>
            </a:r>
          </a:p>
        </p:txBody>
      </p:sp>
      <p:graphicFrame>
        <p:nvGraphicFramePr>
          <p:cNvPr id="5" name="Table Placeholder 4">
            <a:extLst>
              <a:ext uri="{FF2B5EF4-FFF2-40B4-BE49-F238E27FC236}">
                <a16:creationId xmlns:a16="http://schemas.microsoft.com/office/drawing/2014/main" id="{4B71A127-A1CC-48BA-B107-D8EE86B3816D}"/>
              </a:ext>
            </a:extLst>
          </p:cNvPr>
          <p:cNvGraphicFramePr>
            <a:graphicFrameLocks noGrp="1"/>
          </p:cNvGraphicFramePr>
          <p:nvPr>
            <p:ph type="tbl" sz="quarter" idx="13"/>
            <p:extLst>
              <p:ext uri="{D42A27DB-BD31-4B8C-83A1-F6EECF244321}">
                <p14:modId xmlns:p14="http://schemas.microsoft.com/office/powerpoint/2010/main" val="3671304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17838146"/>
                    </a:ext>
                  </a:extLst>
                </a:gridCol>
                <a:gridCol w="905256">
                  <a:extLst>
                    <a:ext uri="{9D8B030D-6E8A-4147-A177-3AD203B41FA5}">
                      <a16:colId xmlns:a16="http://schemas.microsoft.com/office/drawing/2014/main" val="1037875766"/>
                    </a:ext>
                  </a:extLst>
                </a:gridCol>
                <a:gridCol w="658368">
                  <a:extLst>
                    <a:ext uri="{9D8B030D-6E8A-4147-A177-3AD203B41FA5}">
                      <a16:colId xmlns:a16="http://schemas.microsoft.com/office/drawing/2014/main" val="3807083209"/>
                    </a:ext>
                  </a:extLst>
                </a:gridCol>
                <a:gridCol w="329184">
                  <a:extLst>
                    <a:ext uri="{9D8B030D-6E8A-4147-A177-3AD203B41FA5}">
                      <a16:colId xmlns:a16="http://schemas.microsoft.com/office/drawing/2014/main" val="748561628"/>
                    </a:ext>
                  </a:extLst>
                </a:gridCol>
                <a:gridCol w="329184">
                  <a:extLst>
                    <a:ext uri="{9D8B030D-6E8A-4147-A177-3AD203B41FA5}">
                      <a16:colId xmlns:a16="http://schemas.microsoft.com/office/drawing/2014/main" val="134661901"/>
                    </a:ext>
                  </a:extLst>
                </a:gridCol>
                <a:gridCol w="329184">
                  <a:extLst>
                    <a:ext uri="{9D8B030D-6E8A-4147-A177-3AD203B41FA5}">
                      <a16:colId xmlns:a16="http://schemas.microsoft.com/office/drawing/2014/main" val="2618689469"/>
                    </a:ext>
                  </a:extLst>
                </a:gridCol>
                <a:gridCol w="329184">
                  <a:extLst>
                    <a:ext uri="{9D8B030D-6E8A-4147-A177-3AD203B41FA5}">
                      <a16:colId xmlns:a16="http://schemas.microsoft.com/office/drawing/2014/main" val="260777896"/>
                    </a:ext>
                  </a:extLst>
                </a:gridCol>
                <a:gridCol w="329184">
                  <a:extLst>
                    <a:ext uri="{9D8B030D-6E8A-4147-A177-3AD203B41FA5}">
                      <a16:colId xmlns:a16="http://schemas.microsoft.com/office/drawing/2014/main" val="1374858889"/>
                    </a:ext>
                  </a:extLst>
                </a:gridCol>
                <a:gridCol w="329184">
                  <a:extLst>
                    <a:ext uri="{9D8B030D-6E8A-4147-A177-3AD203B41FA5}">
                      <a16:colId xmlns:a16="http://schemas.microsoft.com/office/drawing/2014/main" val="3473803015"/>
                    </a:ext>
                  </a:extLst>
                </a:gridCol>
                <a:gridCol w="329184">
                  <a:extLst>
                    <a:ext uri="{9D8B030D-6E8A-4147-A177-3AD203B41FA5}">
                      <a16:colId xmlns:a16="http://schemas.microsoft.com/office/drawing/2014/main" val="2040886789"/>
                    </a:ext>
                  </a:extLst>
                </a:gridCol>
                <a:gridCol w="329184">
                  <a:extLst>
                    <a:ext uri="{9D8B030D-6E8A-4147-A177-3AD203B41FA5}">
                      <a16:colId xmlns:a16="http://schemas.microsoft.com/office/drawing/2014/main" val="2169595582"/>
                    </a:ext>
                  </a:extLst>
                </a:gridCol>
                <a:gridCol w="329184">
                  <a:extLst>
                    <a:ext uri="{9D8B030D-6E8A-4147-A177-3AD203B41FA5}">
                      <a16:colId xmlns:a16="http://schemas.microsoft.com/office/drawing/2014/main" val="2858473696"/>
                    </a:ext>
                  </a:extLst>
                </a:gridCol>
                <a:gridCol w="329184">
                  <a:extLst>
                    <a:ext uri="{9D8B030D-6E8A-4147-A177-3AD203B41FA5}">
                      <a16:colId xmlns:a16="http://schemas.microsoft.com/office/drawing/2014/main" val="3225080740"/>
                    </a:ext>
                  </a:extLst>
                </a:gridCol>
                <a:gridCol w="329184">
                  <a:extLst>
                    <a:ext uri="{9D8B030D-6E8A-4147-A177-3AD203B41FA5}">
                      <a16:colId xmlns:a16="http://schemas.microsoft.com/office/drawing/2014/main" val="2586825654"/>
                    </a:ext>
                  </a:extLst>
                </a:gridCol>
                <a:gridCol w="329184">
                  <a:extLst>
                    <a:ext uri="{9D8B030D-6E8A-4147-A177-3AD203B41FA5}">
                      <a16:colId xmlns:a16="http://schemas.microsoft.com/office/drawing/2014/main" val="2017955572"/>
                    </a:ext>
                  </a:extLst>
                </a:gridCol>
                <a:gridCol w="329184">
                  <a:extLst>
                    <a:ext uri="{9D8B030D-6E8A-4147-A177-3AD203B41FA5}">
                      <a16:colId xmlns:a16="http://schemas.microsoft.com/office/drawing/2014/main" val="534707196"/>
                    </a:ext>
                  </a:extLst>
                </a:gridCol>
                <a:gridCol w="329184">
                  <a:extLst>
                    <a:ext uri="{9D8B030D-6E8A-4147-A177-3AD203B41FA5}">
                      <a16:colId xmlns:a16="http://schemas.microsoft.com/office/drawing/2014/main" val="4151516700"/>
                    </a:ext>
                  </a:extLst>
                </a:gridCol>
                <a:gridCol w="329184">
                  <a:extLst>
                    <a:ext uri="{9D8B030D-6E8A-4147-A177-3AD203B41FA5}">
                      <a16:colId xmlns:a16="http://schemas.microsoft.com/office/drawing/2014/main" val="2344714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5431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- 2018-03-09 16:33:26 </a:t>
                      </a:r>
                      <a:r>
                        <a:rPr kumimoji="0" lang="en-US" sz="1000" b="0" i="0" u="none" strike="noStrike" kern="1200" cap="none" spc="0" normalizeH="0" baseline="0" noProof="0">
                          <a:ln>
                            <a:noFill/>
                          </a:ln>
                          <a:solidFill>
                            <a:prstClr val="black"/>
                          </a:solidFill>
                          <a:effectLst/>
                          <a:uLnTx/>
                          <a:uFillTx/>
                          <a:latin typeface="+mn-lt"/>
                          <a:ea typeface="+mn-ea"/>
                          <a:cs typeface="+mn-cs"/>
                        </a:rPr>
                        <a:t> 
 Attention to our all valued guests! Due to the water supply disruption, we regret to inform you that the following outlets will be closed until the water supply is fully restored.
Empire Subang (closed until 11th March 2018 Sunday)
Citta Mall (closed until 11th March 2018 Sunday)
Sunway Velocity Mall (closed until further notice)
We hope to resume our business operations then, if not sooner.
We thank you for your kind understanding and we apologize for any inconvenience caused.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https://scontent.xx.fbcdn.net/v/t1.0-9/28795479_1656076917793374_1959112287977472000_n.png?oh=65933c5e01e8cc27b9c39a8307c34aa0&amp;oe=5B3DA252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2294141"/>
                  </a:ext>
                </a:extLst>
              </a:tr>
            </a:tbl>
          </a:graphicData>
        </a:graphic>
      </p:graphicFrame>
      <p:sp>
        <p:nvSpPr>
          <p:cNvPr id="4" name="Text Placeholder 3">
            <a:extLst>
              <a:ext uri="{FF2B5EF4-FFF2-40B4-BE49-F238E27FC236}">
                <a16:creationId xmlns:a16="http://schemas.microsoft.com/office/drawing/2014/main" id="{EA31ABB0-9368-4449-AAD0-DDB7F8A28FA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7920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E3E15-5C85-4EA4-97FF-761BE8343636}"/>
              </a:ext>
            </a:extLst>
          </p:cNvPr>
          <p:cNvSpPr>
            <a:spLocks noGrp="1"/>
          </p:cNvSpPr>
          <p:nvPr>
            <p:ph type="title"/>
          </p:nvPr>
        </p:nvSpPr>
        <p:spPr/>
        <p:txBody>
          <a:bodyPr/>
          <a:lstStyle/>
          <a:p>
            <a:r>
              <a:rPr lang="en-US"/>
              <a:t>Facebook Own Posts Table | Chili's Malaysia - 11 of 21</a:t>
            </a:r>
          </a:p>
        </p:txBody>
      </p:sp>
      <p:graphicFrame>
        <p:nvGraphicFramePr>
          <p:cNvPr id="5" name="Table Placeholder 4">
            <a:extLst>
              <a:ext uri="{FF2B5EF4-FFF2-40B4-BE49-F238E27FC236}">
                <a16:creationId xmlns:a16="http://schemas.microsoft.com/office/drawing/2014/main" id="{3DD1D427-AB39-4056-97CB-0FDE0F021D6F}"/>
              </a:ext>
            </a:extLst>
          </p:cNvPr>
          <p:cNvGraphicFramePr>
            <a:graphicFrameLocks noGrp="1"/>
          </p:cNvGraphicFramePr>
          <p:nvPr>
            <p:ph type="tbl" sz="quarter" idx="13"/>
            <p:extLst>
              <p:ext uri="{D42A27DB-BD31-4B8C-83A1-F6EECF244321}">
                <p14:modId xmlns:p14="http://schemas.microsoft.com/office/powerpoint/2010/main" val="1892447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95258907"/>
                    </a:ext>
                  </a:extLst>
                </a:gridCol>
                <a:gridCol w="905256">
                  <a:extLst>
                    <a:ext uri="{9D8B030D-6E8A-4147-A177-3AD203B41FA5}">
                      <a16:colId xmlns:a16="http://schemas.microsoft.com/office/drawing/2014/main" val="2035139606"/>
                    </a:ext>
                  </a:extLst>
                </a:gridCol>
                <a:gridCol w="658368">
                  <a:extLst>
                    <a:ext uri="{9D8B030D-6E8A-4147-A177-3AD203B41FA5}">
                      <a16:colId xmlns:a16="http://schemas.microsoft.com/office/drawing/2014/main" val="137172243"/>
                    </a:ext>
                  </a:extLst>
                </a:gridCol>
                <a:gridCol w="329184">
                  <a:extLst>
                    <a:ext uri="{9D8B030D-6E8A-4147-A177-3AD203B41FA5}">
                      <a16:colId xmlns:a16="http://schemas.microsoft.com/office/drawing/2014/main" val="1580738196"/>
                    </a:ext>
                  </a:extLst>
                </a:gridCol>
                <a:gridCol w="329184">
                  <a:extLst>
                    <a:ext uri="{9D8B030D-6E8A-4147-A177-3AD203B41FA5}">
                      <a16:colId xmlns:a16="http://schemas.microsoft.com/office/drawing/2014/main" val="755738616"/>
                    </a:ext>
                  </a:extLst>
                </a:gridCol>
                <a:gridCol w="329184">
                  <a:extLst>
                    <a:ext uri="{9D8B030D-6E8A-4147-A177-3AD203B41FA5}">
                      <a16:colId xmlns:a16="http://schemas.microsoft.com/office/drawing/2014/main" val="2179341515"/>
                    </a:ext>
                  </a:extLst>
                </a:gridCol>
                <a:gridCol w="329184">
                  <a:extLst>
                    <a:ext uri="{9D8B030D-6E8A-4147-A177-3AD203B41FA5}">
                      <a16:colId xmlns:a16="http://schemas.microsoft.com/office/drawing/2014/main" val="2382175801"/>
                    </a:ext>
                  </a:extLst>
                </a:gridCol>
                <a:gridCol w="329184">
                  <a:extLst>
                    <a:ext uri="{9D8B030D-6E8A-4147-A177-3AD203B41FA5}">
                      <a16:colId xmlns:a16="http://schemas.microsoft.com/office/drawing/2014/main" val="3672364896"/>
                    </a:ext>
                  </a:extLst>
                </a:gridCol>
                <a:gridCol w="329184">
                  <a:extLst>
                    <a:ext uri="{9D8B030D-6E8A-4147-A177-3AD203B41FA5}">
                      <a16:colId xmlns:a16="http://schemas.microsoft.com/office/drawing/2014/main" val="2393452831"/>
                    </a:ext>
                  </a:extLst>
                </a:gridCol>
                <a:gridCol w="329184">
                  <a:extLst>
                    <a:ext uri="{9D8B030D-6E8A-4147-A177-3AD203B41FA5}">
                      <a16:colId xmlns:a16="http://schemas.microsoft.com/office/drawing/2014/main" val="1643038127"/>
                    </a:ext>
                  </a:extLst>
                </a:gridCol>
                <a:gridCol w="329184">
                  <a:extLst>
                    <a:ext uri="{9D8B030D-6E8A-4147-A177-3AD203B41FA5}">
                      <a16:colId xmlns:a16="http://schemas.microsoft.com/office/drawing/2014/main" val="3794429359"/>
                    </a:ext>
                  </a:extLst>
                </a:gridCol>
                <a:gridCol w="329184">
                  <a:extLst>
                    <a:ext uri="{9D8B030D-6E8A-4147-A177-3AD203B41FA5}">
                      <a16:colId xmlns:a16="http://schemas.microsoft.com/office/drawing/2014/main" val="478859754"/>
                    </a:ext>
                  </a:extLst>
                </a:gridCol>
                <a:gridCol w="329184">
                  <a:extLst>
                    <a:ext uri="{9D8B030D-6E8A-4147-A177-3AD203B41FA5}">
                      <a16:colId xmlns:a16="http://schemas.microsoft.com/office/drawing/2014/main" val="1820675648"/>
                    </a:ext>
                  </a:extLst>
                </a:gridCol>
                <a:gridCol w="329184">
                  <a:extLst>
                    <a:ext uri="{9D8B030D-6E8A-4147-A177-3AD203B41FA5}">
                      <a16:colId xmlns:a16="http://schemas.microsoft.com/office/drawing/2014/main" val="1137873396"/>
                    </a:ext>
                  </a:extLst>
                </a:gridCol>
                <a:gridCol w="329184">
                  <a:extLst>
                    <a:ext uri="{9D8B030D-6E8A-4147-A177-3AD203B41FA5}">
                      <a16:colId xmlns:a16="http://schemas.microsoft.com/office/drawing/2014/main" val="3127805205"/>
                    </a:ext>
                  </a:extLst>
                </a:gridCol>
                <a:gridCol w="329184">
                  <a:extLst>
                    <a:ext uri="{9D8B030D-6E8A-4147-A177-3AD203B41FA5}">
                      <a16:colId xmlns:a16="http://schemas.microsoft.com/office/drawing/2014/main" val="977876178"/>
                    </a:ext>
                  </a:extLst>
                </a:gridCol>
                <a:gridCol w="329184">
                  <a:extLst>
                    <a:ext uri="{9D8B030D-6E8A-4147-A177-3AD203B41FA5}">
                      <a16:colId xmlns:a16="http://schemas.microsoft.com/office/drawing/2014/main" val="4165255248"/>
                    </a:ext>
                  </a:extLst>
                </a:gridCol>
                <a:gridCol w="329184">
                  <a:extLst>
                    <a:ext uri="{9D8B030D-6E8A-4147-A177-3AD203B41FA5}">
                      <a16:colId xmlns:a16="http://schemas.microsoft.com/office/drawing/2014/main" val="1346447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6092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- 2018-03-08 16:15:03 </a:t>
                      </a:r>
                      <a:r>
                        <a:rPr kumimoji="0" lang="en-US" sz="1000" b="0" i="0" u="none" strike="noStrike" kern="1200" cap="none" spc="0" normalizeH="0" baseline="0" noProof="0">
                          <a:ln>
                            <a:noFill/>
                          </a:ln>
                          <a:solidFill>
                            <a:prstClr val="black"/>
                          </a:solidFill>
                          <a:effectLst/>
                          <a:uLnTx/>
                          <a:uFillTx/>
                          <a:latin typeface="+mn-lt"/>
                          <a:ea typeface="+mn-ea"/>
                          <a:cs typeface="+mn-cs"/>
                        </a:rPr>
                        <a:t> 
 Attention to our all valued guests! Due to the water supply disruption, we regret to inform you that our Empire Subang Outlet will be closed until the water supply is fully restored. We have been informed by ESG Management that water supply resumes on Saturday, 10th March 2018, and we hope to resume our business operations then, if not sooner. 
We thank you for your kind understanding and we apologize for any inconvenience caused.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https://scontent.xx.fbcdn.net/v/t1.0-9/28684991_1654983027902763_9072155061420059187_n.jpg?oh=5ea158653f9348eca624f9f4187b5f31&amp;oe=5B3B37D7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7722420"/>
                  </a:ext>
                </a:extLst>
              </a:tr>
            </a:tbl>
          </a:graphicData>
        </a:graphic>
      </p:graphicFrame>
      <p:sp>
        <p:nvSpPr>
          <p:cNvPr id="4" name="Text Placeholder 3">
            <a:extLst>
              <a:ext uri="{FF2B5EF4-FFF2-40B4-BE49-F238E27FC236}">
                <a16:creationId xmlns:a16="http://schemas.microsoft.com/office/drawing/2014/main" id="{DF74FF76-55FC-4E32-BFCD-F9B27A8F9AB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36628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A8A93-E2E5-4EE2-ACA3-6F9DB8188326}"/>
              </a:ext>
            </a:extLst>
          </p:cNvPr>
          <p:cNvSpPr>
            <a:spLocks noGrp="1"/>
          </p:cNvSpPr>
          <p:nvPr>
            <p:ph type="title"/>
          </p:nvPr>
        </p:nvSpPr>
        <p:spPr/>
        <p:txBody>
          <a:bodyPr/>
          <a:lstStyle/>
          <a:p>
            <a:r>
              <a:rPr lang="en-US"/>
              <a:t>Facebook Own Posts Table | Chili's Malaysia - 12 of 21</a:t>
            </a:r>
          </a:p>
        </p:txBody>
      </p:sp>
      <p:graphicFrame>
        <p:nvGraphicFramePr>
          <p:cNvPr id="5" name="Table Placeholder 4">
            <a:extLst>
              <a:ext uri="{FF2B5EF4-FFF2-40B4-BE49-F238E27FC236}">
                <a16:creationId xmlns:a16="http://schemas.microsoft.com/office/drawing/2014/main" id="{450F1D07-43E9-4A66-A030-0373A85A1AE3}"/>
              </a:ext>
            </a:extLst>
          </p:cNvPr>
          <p:cNvGraphicFramePr>
            <a:graphicFrameLocks noGrp="1"/>
          </p:cNvGraphicFramePr>
          <p:nvPr>
            <p:ph type="tbl" sz="quarter" idx="13"/>
            <p:extLst>
              <p:ext uri="{D42A27DB-BD31-4B8C-83A1-F6EECF244321}">
                <p14:modId xmlns:p14="http://schemas.microsoft.com/office/powerpoint/2010/main" val="2024283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13827138"/>
                    </a:ext>
                  </a:extLst>
                </a:gridCol>
                <a:gridCol w="905256">
                  <a:extLst>
                    <a:ext uri="{9D8B030D-6E8A-4147-A177-3AD203B41FA5}">
                      <a16:colId xmlns:a16="http://schemas.microsoft.com/office/drawing/2014/main" val="4070377096"/>
                    </a:ext>
                  </a:extLst>
                </a:gridCol>
                <a:gridCol w="658368">
                  <a:extLst>
                    <a:ext uri="{9D8B030D-6E8A-4147-A177-3AD203B41FA5}">
                      <a16:colId xmlns:a16="http://schemas.microsoft.com/office/drawing/2014/main" val="2997230718"/>
                    </a:ext>
                  </a:extLst>
                </a:gridCol>
                <a:gridCol w="329184">
                  <a:extLst>
                    <a:ext uri="{9D8B030D-6E8A-4147-A177-3AD203B41FA5}">
                      <a16:colId xmlns:a16="http://schemas.microsoft.com/office/drawing/2014/main" val="1734746274"/>
                    </a:ext>
                  </a:extLst>
                </a:gridCol>
                <a:gridCol w="329184">
                  <a:extLst>
                    <a:ext uri="{9D8B030D-6E8A-4147-A177-3AD203B41FA5}">
                      <a16:colId xmlns:a16="http://schemas.microsoft.com/office/drawing/2014/main" val="707378893"/>
                    </a:ext>
                  </a:extLst>
                </a:gridCol>
                <a:gridCol w="329184">
                  <a:extLst>
                    <a:ext uri="{9D8B030D-6E8A-4147-A177-3AD203B41FA5}">
                      <a16:colId xmlns:a16="http://schemas.microsoft.com/office/drawing/2014/main" val="3001182710"/>
                    </a:ext>
                  </a:extLst>
                </a:gridCol>
                <a:gridCol w="329184">
                  <a:extLst>
                    <a:ext uri="{9D8B030D-6E8A-4147-A177-3AD203B41FA5}">
                      <a16:colId xmlns:a16="http://schemas.microsoft.com/office/drawing/2014/main" val="3862237960"/>
                    </a:ext>
                  </a:extLst>
                </a:gridCol>
                <a:gridCol w="329184">
                  <a:extLst>
                    <a:ext uri="{9D8B030D-6E8A-4147-A177-3AD203B41FA5}">
                      <a16:colId xmlns:a16="http://schemas.microsoft.com/office/drawing/2014/main" val="4205166776"/>
                    </a:ext>
                  </a:extLst>
                </a:gridCol>
                <a:gridCol w="329184">
                  <a:extLst>
                    <a:ext uri="{9D8B030D-6E8A-4147-A177-3AD203B41FA5}">
                      <a16:colId xmlns:a16="http://schemas.microsoft.com/office/drawing/2014/main" val="2997704353"/>
                    </a:ext>
                  </a:extLst>
                </a:gridCol>
                <a:gridCol w="329184">
                  <a:extLst>
                    <a:ext uri="{9D8B030D-6E8A-4147-A177-3AD203B41FA5}">
                      <a16:colId xmlns:a16="http://schemas.microsoft.com/office/drawing/2014/main" val="1703738520"/>
                    </a:ext>
                  </a:extLst>
                </a:gridCol>
                <a:gridCol w="329184">
                  <a:extLst>
                    <a:ext uri="{9D8B030D-6E8A-4147-A177-3AD203B41FA5}">
                      <a16:colId xmlns:a16="http://schemas.microsoft.com/office/drawing/2014/main" val="183391790"/>
                    </a:ext>
                  </a:extLst>
                </a:gridCol>
                <a:gridCol w="329184">
                  <a:extLst>
                    <a:ext uri="{9D8B030D-6E8A-4147-A177-3AD203B41FA5}">
                      <a16:colId xmlns:a16="http://schemas.microsoft.com/office/drawing/2014/main" val="3162970746"/>
                    </a:ext>
                  </a:extLst>
                </a:gridCol>
                <a:gridCol w="329184">
                  <a:extLst>
                    <a:ext uri="{9D8B030D-6E8A-4147-A177-3AD203B41FA5}">
                      <a16:colId xmlns:a16="http://schemas.microsoft.com/office/drawing/2014/main" val="1725201824"/>
                    </a:ext>
                  </a:extLst>
                </a:gridCol>
                <a:gridCol w="329184">
                  <a:extLst>
                    <a:ext uri="{9D8B030D-6E8A-4147-A177-3AD203B41FA5}">
                      <a16:colId xmlns:a16="http://schemas.microsoft.com/office/drawing/2014/main" val="658199902"/>
                    </a:ext>
                  </a:extLst>
                </a:gridCol>
                <a:gridCol w="329184">
                  <a:extLst>
                    <a:ext uri="{9D8B030D-6E8A-4147-A177-3AD203B41FA5}">
                      <a16:colId xmlns:a16="http://schemas.microsoft.com/office/drawing/2014/main" val="1063825497"/>
                    </a:ext>
                  </a:extLst>
                </a:gridCol>
                <a:gridCol w="329184">
                  <a:extLst>
                    <a:ext uri="{9D8B030D-6E8A-4147-A177-3AD203B41FA5}">
                      <a16:colId xmlns:a16="http://schemas.microsoft.com/office/drawing/2014/main" val="1447957017"/>
                    </a:ext>
                  </a:extLst>
                </a:gridCol>
                <a:gridCol w="329184">
                  <a:extLst>
                    <a:ext uri="{9D8B030D-6E8A-4147-A177-3AD203B41FA5}">
                      <a16:colId xmlns:a16="http://schemas.microsoft.com/office/drawing/2014/main" val="2682207120"/>
                    </a:ext>
                  </a:extLst>
                </a:gridCol>
                <a:gridCol w="329184">
                  <a:extLst>
                    <a:ext uri="{9D8B030D-6E8A-4147-A177-3AD203B41FA5}">
                      <a16:colId xmlns:a16="http://schemas.microsoft.com/office/drawing/2014/main" val="2469811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1678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- 2018-03-07 17:24:23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https://scontent.xx.fbcdn.net/v/t45.5328-9/c0.0.700.700/28509148_1844434465629616_98274289161076736_n.png?oh=3380de292128f466b694abc49ab45886&amp;oe=5B35D141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6879093"/>
                  </a:ext>
                </a:extLst>
              </a:tr>
            </a:tbl>
          </a:graphicData>
        </a:graphic>
      </p:graphicFrame>
      <p:sp>
        <p:nvSpPr>
          <p:cNvPr id="4" name="Text Placeholder 3">
            <a:extLst>
              <a:ext uri="{FF2B5EF4-FFF2-40B4-BE49-F238E27FC236}">
                <a16:creationId xmlns:a16="http://schemas.microsoft.com/office/drawing/2014/main" id="{030566B8-C16C-4C04-AF1E-F5616CE85F5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636649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38159-882A-4B8F-841D-A3A0C4B53DC5}"/>
              </a:ext>
            </a:extLst>
          </p:cNvPr>
          <p:cNvSpPr>
            <a:spLocks noGrp="1"/>
          </p:cNvSpPr>
          <p:nvPr>
            <p:ph type="title"/>
          </p:nvPr>
        </p:nvSpPr>
        <p:spPr/>
        <p:txBody>
          <a:bodyPr/>
          <a:lstStyle/>
          <a:p>
            <a:r>
              <a:rPr lang="en-US"/>
              <a:t>Facebook Own Posts Table | Chili's Malaysia - 13 of 21</a:t>
            </a:r>
          </a:p>
        </p:txBody>
      </p:sp>
      <p:graphicFrame>
        <p:nvGraphicFramePr>
          <p:cNvPr id="5" name="Table Placeholder 4">
            <a:extLst>
              <a:ext uri="{FF2B5EF4-FFF2-40B4-BE49-F238E27FC236}">
                <a16:creationId xmlns:a16="http://schemas.microsoft.com/office/drawing/2014/main" id="{A4C267A7-C49D-4CAE-AA5A-36A74A6DD447}"/>
              </a:ext>
            </a:extLst>
          </p:cNvPr>
          <p:cNvGraphicFramePr>
            <a:graphicFrameLocks noGrp="1"/>
          </p:cNvGraphicFramePr>
          <p:nvPr>
            <p:ph type="tbl" sz="quarter" idx="13"/>
            <p:extLst>
              <p:ext uri="{D42A27DB-BD31-4B8C-83A1-F6EECF244321}">
                <p14:modId xmlns:p14="http://schemas.microsoft.com/office/powerpoint/2010/main" val="1079071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93848211"/>
                    </a:ext>
                  </a:extLst>
                </a:gridCol>
                <a:gridCol w="905256">
                  <a:extLst>
                    <a:ext uri="{9D8B030D-6E8A-4147-A177-3AD203B41FA5}">
                      <a16:colId xmlns:a16="http://schemas.microsoft.com/office/drawing/2014/main" val="3716137184"/>
                    </a:ext>
                  </a:extLst>
                </a:gridCol>
                <a:gridCol w="658368">
                  <a:extLst>
                    <a:ext uri="{9D8B030D-6E8A-4147-A177-3AD203B41FA5}">
                      <a16:colId xmlns:a16="http://schemas.microsoft.com/office/drawing/2014/main" val="820585303"/>
                    </a:ext>
                  </a:extLst>
                </a:gridCol>
                <a:gridCol w="329184">
                  <a:extLst>
                    <a:ext uri="{9D8B030D-6E8A-4147-A177-3AD203B41FA5}">
                      <a16:colId xmlns:a16="http://schemas.microsoft.com/office/drawing/2014/main" val="3982447908"/>
                    </a:ext>
                  </a:extLst>
                </a:gridCol>
                <a:gridCol w="329184">
                  <a:extLst>
                    <a:ext uri="{9D8B030D-6E8A-4147-A177-3AD203B41FA5}">
                      <a16:colId xmlns:a16="http://schemas.microsoft.com/office/drawing/2014/main" val="3903072281"/>
                    </a:ext>
                  </a:extLst>
                </a:gridCol>
                <a:gridCol w="329184">
                  <a:extLst>
                    <a:ext uri="{9D8B030D-6E8A-4147-A177-3AD203B41FA5}">
                      <a16:colId xmlns:a16="http://schemas.microsoft.com/office/drawing/2014/main" val="2234255975"/>
                    </a:ext>
                  </a:extLst>
                </a:gridCol>
                <a:gridCol w="329184">
                  <a:extLst>
                    <a:ext uri="{9D8B030D-6E8A-4147-A177-3AD203B41FA5}">
                      <a16:colId xmlns:a16="http://schemas.microsoft.com/office/drawing/2014/main" val="3728881374"/>
                    </a:ext>
                  </a:extLst>
                </a:gridCol>
                <a:gridCol w="329184">
                  <a:extLst>
                    <a:ext uri="{9D8B030D-6E8A-4147-A177-3AD203B41FA5}">
                      <a16:colId xmlns:a16="http://schemas.microsoft.com/office/drawing/2014/main" val="3729506341"/>
                    </a:ext>
                  </a:extLst>
                </a:gridCol>
                <a:gridCol w="329184">
                  <a:extLst>
                    <a:ext uri="{9D8B030D-6E8A-4147-A177-3AD203B41FA5}">
                      <a16:colId xmlns:a16="http://schemas.microsoft.com/office/drawing/2014/main" val="397514115"/>
                    </a:ext>
                  </a:extLst>
                </a:gridCol>
                <a:gridCol w="329184">
                  <a:extLst>
                    <a:ext uri="{9D8B030D-6E8A-4147-A177-3AD203B41FA5}">
                      <a16:colId xmlns:a16="http://schemas.microsoft.com/office/drawing/2014/main" val="1599034113"/>
                    </a:ext>
                  </a:extLst>
                </a:gridCol>
                <a:gridCol w="329184">
                  <a:extLst>
                    <a:ext uri="{9D8B030D-6E8A-4147-A177-3AD203B41FA5}">
                      <a16:colId xmlns:a16="http://schemas.microsoft.com/office/drawing/2014/main" val="431922754"/>
                    </a:ext>
                  </a:extLst>
                </a:gridCol>
                <a:gridCol w="329184">
                  <a:extLst>
                    <a:ext uri="{9D8B030D-6E8A-4147-A177-3AD203B41FA5}">
                      <a16:colId xmlns:a16="http://schemas.microsoft.com/office/drawing/2014/main" val="1989478582"/>
                    </a:ext>
                  </a:extLst>
                </a:gridCol>
                <a:gridCol w="329184">
                  <a:extLst>
                    <a:ext uri="{9D8B030D-6E8A-4147-A177-3AD203B41FA5}">
                      <a16:colId xmlns:a16="http://schemas.microsoft.com/office/drawing/2014/main" val="3873074525"/>
                    </a:ext>
                  </a:extLst>
                </a:gridCol>
                <a:gridCol w="329184">
                  <a:extLst>
                    <a:ext uri="{9D8B030D-6E8A-4147-A177-3AD203B41FA5}">
                      <a16:colId xmlns:a16="http://schemas.microsoft.com/office/drawing/2014/main" val="433249611"/>
                    </a:ext>
                  </a:extLst>
                </a:gridCol>
                <a:gridCol w="329184">
                  <a:extLst>
                    <a:ext uri="{9D8B030D-6E8A-4147-A177-3AD203B41FA5}">
                      <a16:colId xmlns:a16="http://schemas.microsoft.com/office/drawing/2014/main" val="941302986"/>
                    </a:ext>
                  </a:extLst>
                </a:gridCol>
                <a:gridCol w="329184">
                  <a:extLst>
                    <a:ext uri="{9D8B030D-6E8A-4147-A177-3AD203B41FA5}">
                      <a16:colId xmlns:a16="http://schemas.microsoft.com/office/drawing/2014/main" val="3015396335"/>
                    </a:ext>
                  </a:extLst>
                </a:gridCol>
                <a:gridCol w="329184">
                  <a:extLst>
                    <a:ext uri="{9D8B030D-6E8A-4147-A177-3AD203B41FA5}">
                      <a16:colId xmlns:a16="http://schemas.microsoft.com/office/drawing/2014/main" val="1039340960"/>
                    </a:ext>
                  </a:extLst>
                </a:gridCol>
                <a:gridCol w="329184">
                  <a:extLst>
                    <a:ext uri="{9D8B030D-6E8A-4147-A177-3AD203B41FA5}">
                      <a16:colId xmlns:a16="http://schemas.microsoft.com/office/drawing/2014/main" val="848904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7935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- 2018-03-07 14:20:44 </a:t>
                      </a:r>
                      <a:r>
                        <a:rPr kumimoji="0" lang="en-US" sz="1000" b="0" i="0" u="none" strike="noStrike" kern="1200" cap="none" spc="0" normalizeH="0" baseline="0" noProof="0">
                          <a:ln>
                            <a:noFill/>
                          </a:ln>
                          <a:solidFill>
                            <a:prstClr val="black"/>
                          </a:solidFill>
                          <a:effectLst/>
                          <a:uLnTx/>
                          <a:uFillTx/>
                          <a:latin typeface="+mn-lt"/>
                          <a:ea typeface="+mn-ea"/>
                          <a:cs typeface="+mn-cs"/>
                        </a:rPr>
                        <a:t> 
 It’s possible to have a Chili’s Entrée for ONLY RM29.15 per
pax! Dine in groups of 3 and order from our Only Chili’s
Menu before 6th May 2018.
Pro Tip: Ask our servers about the lucky draw to get RM5
Vouchers too!
*While promo lasts.
**Lucky Draw terms: 
http://bit.ly/2oOrwDS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https://scontent.xx.fbcdn.net/v/t1.0-9/28795100_1653775361356863_3627221664477221176_n.png?_nc_cat=0&amp;oh=e53b96f0c9e356336f8a96ab62c7667e&amp;oe=5BCDF275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07/29/2018 16:39:03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53352321"/>
                  </a:ext>
                </a:extLst>
              </a:tr>
            </a:tbl>
          </a:graphicData>
        </a:graphic>
      </p:graphicFrame>
      <p:sp>
        <p:nvSpPr>
          <p:cNvPr id="4" name="Text Placeholder 3">
            <a:extLst>
              <a:ext uri="{FF2B5EF4-FFF2-40B4-BE49-F238E27FC236}">
                <a16:creationId xmlns:a16="http://schemas.microsoft.com/office/drawing/2014/main" id="{7671DFC3-3C67-4F97-8EC2-B358DF716F5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12201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AC5F7-2449-4766-A93A-68D2560911F8}"/>
              </a:ext>
            </a:extLst>
          </p:cNvPr>
          <p:cNvSpPr>
            <a:spLocks noGrp="1"/>
          </p:cNvSpPr>
          <p:nvPr>
            <p:ph type="title"/>
          </p:nvPr>
        </p:nvSpPr>
        <p:spPr/>
        <p:txBody>
          <a:bodyPr/>
          <a:lstStyle/>
          <a:p>
            <a:r>
              <a:rPr lang="en-US"/>
              <a:t>Facebook Own Posts Table | Chili's Malaysia - 14 of 21</a:t>
            </a:r>
          </a:p>
        </p:txBody>
      </p:sp>
      <p:graphicFrame>
        <p:nvGraphicFramePr>
          <p:cNvPr id="5" name="Table Placeholder 4">
            <a:extLst>
              <a:ext uri="{FF2B5EF4-FFF2-40B4-BE49-F238E27FC236}">
                <a16:creationId xmlns:a16="http://schemas.microsoft.com/office/drawing/2014/main" id="{6EADF965-8069-4715-944D-378D2E1B9A0D}"/>
              </a:ext>
            </a:extLst>
          </p:cNvPr>
          <p:cNvGraphicFramePr>
            <a:graphicFrameLocks noGrp="1"/>
          </p:cNvGraphicFramePr>
          <p:nvPr>
            <p:ph type="tbl" sz="quarter" idx="13"/>
            <p:extLst>
              <p:ext uri="{D42A27DB-BD31-4B8C-83A1-F6EECF244321}">
                <p14:modId xmlns:p14="http://schemas.microsoft.com/office/powerpoint/2010/main" val="4278684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1709443"/>
                    </a:ext>
                  </a:extLst>
                </a:gridCol>
                <a:gridCol w="905256">
                  <a:extLst>
                    <a:ext uri="{9D8B030D-6E8A-4147-A177-3AD203B41FA5}">
                      <a16:colId xmlns:a16="http://schemas.microsoft.com/office/drawing/2014/main" val="388873722"/>
                    </a:ext>
                  </a:extLst>
                </a:gridCol>
                <a:gridCol w="658368">
                  <a:extLst>
                    <a:ext uri="{9D8B030D-6E8A-4147-A177-3AD203B41FA5}">
                      <a16:colId xmlns:a16="http://schemas.microsoft.com/office/drawing/2014/main" val="107642195"/>
                    </a:ext>
                  </a:extLst>
                </a:gridCol>
                <a:gridCol w="329184">
                  <a:extLst>
                    <a:ext uri="{9D8B030D-6E8A-4147-A177-3AD203B41FA5}">
                      <a16:colId xmlns:a16="http://schemas.microsoft.com/office/drawing/2014/main" val="2017522472"/>
                    </a:ext>
                  </a:extLst>
                </a:gridCol>
                <a:gridCol w="329184">
                  <a:extLst>
                    <a:ext uri="{9D8B030D-6E8A-4147-A177-3AD203B41FA5}">
                      <a16:colId xmlns:a16="http://schemas.microsoft.com/office/drawing/2014/main" val="2820222657"/>
                    </a:ext>
                  </a:extLst>
                </a:gridCol>
                <a:gridCol w="329184">
                  <a:extLst>
                    <a:ext uri="{9D8B030D-6E8A-4147-A177-3AD203B41FA5}">
                      <a16:colId xmlns:a16="http://schemas.microsoft.com/office/drawing/2014/main" val="3981896906"/>
                    </a:ext>
                  </a:extLst>
                </a:gridCol>
                <a:gridCol w="329184">
                  <a:extLst>
                    <a:ext uri="{9D8B030D-6E8A-4147-A177-3AD203B41FA5}">
                      <a16:colId xmlns:a16="http://schemas.microsoft.com/office/drawing/2014/main" val="3009286067"/>
                    </a:ext>
                  </a:extLst>
                </a:gridCol>
                <a:gridCol w="329184">
                  <a:extLst>
                    <a:ext uri="{9D8B030D-6E8A-4147-A177-3AD203B41FA5}">
                      <a16:colId xmlns:a16="http://schemas.microsoft.com/office/drawing/2014/main" val="2186660469"/>
                    </a:ext>
                  </a:extLst>
                </a:gridCol>
                <a:gridCol w="329184">
                  <a:extLst>
                    <a:ext uri="{9D8B030D-6E8A-4147-A177-3AD203B41FA5}">
                      <a16:colId xmlns:a16="http://schemas.microsoft.com/office/drawing/2014/main" val="3415013157"/>
                    </a:ext>
                  </a:extLst>
                </a:gridCol>
                <a:gridCol w="329184">
                  <a:extLst>
                    <a:ext uri="{9D8B030D-6E8A-4147-A177-3AD203B41FA5}">
                      <a16:colId xmlns:a16="http://schemas.microsoft.com/office/drawing/2014/main" val="838060817"/>
                    </a:ext>
                  </a:extLst>
                </a:gridCol>
                <a:gridCol w="329184">
                  <a:extLst>
                    <a:ext uri="{9D8B030D-6E8A-4147-A177-3AD203B41FA5}">
                      <a16:colId xmlns:a16="http://schemas.microsoft.com/office/drawing/2014/main" val="1076011217"/>
                    </a:ext>
                  </a:extLst>
                </a:gridCol>
                <a:gridCol w="329184">
                  <a:extLst>
                    <a:ext uri="{9D8B030D-6E8A-4147-A177-3AD203B41FA5}">
                      <a16:colId xmlns:a16="http://schemas.microsoft.com/office/drawing/2014/main" val="3429480671"/>
                    </a:ext>
                  </a:extLst>
                </a:gridCol>
                <a:gridCol w="329184">
                  <a:extLst>
                    <a:ext uri="{9D8B030D-6E8A-4147-A177-3AD203B41FA5}">
                      <a16:colId xmlns:a16="http://schemas.microsoft.com/office/drawing/2014/main" val="2599354919"/>
                    </a:ext>
                  </a:extLst>
                </a:gridCol>
                <a:gridCol w="329184">
                  <a:extLst>
                    <a:ext uri="{9D8B030D-6E8A-4147-A177-3AD203B41FA5}">
                      <a16:colId xmlns:a16="http://schemas.microsoft.com/office/drawing/2014/main" val="3458243590"/>
                    </a:ext>
                  </a:extLst>
                </a:gridCol>
                <a:gridCol w="329184">
                  <a:extLst>
                    <a:ext uri="{9D8B030D-6E8A-4147-A177-3AD203B41FA5}">
                      <a16:colId xmlns:a16="http://schemas.microsoft.com/office/drawing/2014/main" val="4175565066"/>
                    </a:ext>
                  </a:extLst>
                </a:gridCol>
                <a:gridCol w="329184">
                  <a:extLst>
                    <a:ext uri="{9D8B030D-6E8A-4147-A177-3AD203B41FA5}">
                      <a16:colId xmlns:a16="http://schemas.microsoft.com/office/drawing/2014/main" val="3740794457"/>
                    </a:ext>
                  </a:extLst>
                </a:gridCol>
                <a:gridCol w="329184">
                  <a:extLst>
                    <a:ext uri="{9D8B030D-6E8A-4147-A177-3AD203B41FA5}">
                      <a16:colId xmlns:a16="http://schemas.microsoft.com/office/drawing/2014/main" val="3546990442"/>
                    </a:ext>
                  </a:extLst>
                </a:gridCol>
                <a:gridCol w="329184">
                  <a:extLst>
                    <a:ext uri="{9D8B030D-6E8A-4147-A177-3AD203B41FA5}">
                      <a16:colId xmlns:a16="http://schemas.microsoft.com/office/drawing/2014/main" val="1978794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47733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- 2018-03-06 15:04:18 </a:t>
                      </a:r>
                      <a:r>
                        <a:rPr kumimoji="0" lang="en-US" sz="1000" b="0" i="0" u="none" strike="noStrike" kern="1200" cap="none" spc="0" normalizeH="0" baseline="0" noProof="0">
                          <a:ln>
                            <a:noFill/>
                          </a:ln>
                          <a:solidFill>
                            <a:prstClr val="black"/>
                          </a:solidFill>
                          <a:effectLst/>
                          <a:uLnTx/>
                          <a:uFillTx/>
                          <a:latin typeface="+mn-lt"/>
                          <a:ea typeface="+mn-ea"/>
                          <a:cs typeface="+mn-cs"/>
                        </a:rPr>
                        <a:t> 
 Got what it takes to be a part of the Chili's family? Call us today and apply for full and part time positions!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https://scontent.xx.fbcdn.net/v/t1.0-9/p720x720/28577596_1652756124792120_2130617755963196800_n.jpg?_nc_cat=0&amp;oh=9e0aa0677e796628fa921185001a40b2&amp;oe=5BE90D07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07/10/2018 16:40:26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0756953"/>
                  </a:ext>
                </a:extLst>
              </a:tr>
            </a:tbl>
          </a:graphicData>
        </a:graphic>
      </p:graphicFrame>
      <p:sp>
        <p:nvSpPr>
          <p:cNvPr id="4" name="Text Placeholder 3">
            <a:extLst>
              <a:ext uri="{FF2B5EF4-FFF2-40B4-BE49-F238E27FC236}">
                <a16:creationId xmlns:a16="http://schemas.microsoft.com/office/drawing/2014/main" id="{1D4E169A-D6D1-48F0-8863-EAD80CE938A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86850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07D5B-6ACC-4C38-9576-0FE286CF107E}"/>
              </a:ext>
            </a:extLst>
          </p:cNvPr>
          <p:cNvSpPr>
            <a:spLocks noGrp="1"/>
          </p:cNvSpPr>
          <p:nvPr>
            <p:ph type="title"/>
          </p:nvPr>
        </p:nvSpPr>
        <p:spPr/>
        <p:txBody>
          <a:bodyPr/>
          <a:lstStyle/>
          <a:p>
            <a:r>
              <a:rPr lang="en-US"/>
              <a:t>Facebook Own Posts Table | Chili's Malaysia - 15 of 21</a:t>
            </a:r>
          </a:p>
        </p:txBody>
      </p:sp>
      <p:graphicFrame>
        <p:nvGraphicFramePr>
          <p:cNvPr id="5" name="Table Placeholder 4">
            <a:extLst>
              <a:ext uri="{FF2B5EF4-FFF2-40B4-BE49-F238E27FC236}">
                <a16:creationId xmlns:a16="http://schemas.microsoft.com/office/drawing/2014/main" id="{9860A4BF-6C56-4E0B-94D5-76F4E39156D8}"/>
              </a:ext>
            </a:extLst>
          </p:cNvPr>
          <p:cNvGraphicFramePr>
            <a:graphicFrameLocks noGrp="1"/>
          </p:cNvGraphicFramePr>
          <p:nvPr>
            <p:ph type="tbl" sz="quarter" idx="13"/>
            <p:extLst>
              <p:ext uri="{D42A27DB-BD31-4B8C-83A1-F6EECF244321}">
                <p14:modId xmlns:p14="http://schemas.microsoft.com/office/powerpoint/2010/main" val="769086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75034083"/>
                    </a:ext>
                  </a:extLst>
                </a:gridCol>
                <a:gridCol w="905256">
                  <a:extLst>
                    <a:ext uri="{9D8B030D-6E8A-4147-A177-3AD203B41FA5}">
                      <a16:colId xmlns:a16="http://schemas.microsoft.com/office/drawing/2014/main" val="475412805"/>
                    </a:ext>
                  </a:extLst>
                </a:gridCol>
                <a:gridCol w="658368">
                  <a:extLst>
                    <a:ext uri="{9D8B030D-6E8A-4147-A177-3AD203B41FA5}">
                      <a16:colId xmlns:a16="http://schemas.microsoft.com/office/drawing/2014/main" val="2127182578"/>
                    </a:ext>
                  </a:extLst>
                </a:gridCol>
                <a:gridCol w="329184">
                  <a:extLst>
                    <a:ext uri="{9D8B030D-6E8A-4147-A177-3AD203B41FA5}">
                      <a16:colId xmlns:a16="http://schemas.microsoft.com/office/drawing/2014/main" val="1973979812"/>
                    </a:ext>
                  </a:extLst>
                </a:gridCol>
                <a:gridCol w="329184">
                  <a:extLst>
                    <a:ext uri="{9D8B030D-6E8A-4147-A177-3AD203B41FA5}">
                      <a16:colId xmlns:a16="http://schemas.microsoft.com/office/drawing/2014/main" val="4173538413"/>
                    </a:ext>
                  </a:extLst>
                </a:gridCol>
                <a:gridCol w="329184">
                  <a:extLst>
                    <a:ext uri="{9D8B030D-6E8A-4147-A177-3AD203B41FA5}">
                      <a16:colId xmlns:a16="http://schemas.microsoft.com/office/drawing/2014/main" val="3345360603"/>
                    </a:ext>
                  </a:extLst>
                </a:gridCol>
                <a:gridCol w="329184">
                  <a:extLst>
                    <a:ext uri="{9D8B030D-6E8A-4147-A177-3AD203B41FA5}">
                      <a16:colId xmlns:a16="http://schemas.microsoft.com/office/drawing/2014/main" val="3260804319"/>
                    </a:ext>
                  </a:extLst>
                </a:gridCol>
                <a:gridCol w="329184">
                  <a:extLst>
                    <a:ext uri="{9D8B030D-6E8A-4147-A177-3AD203B41FA5}">
                      <a16:colId xmlns:a16="http://schemas.microsoft.com/office/drawing/2014/main" val="3174066594"/>
                    </a:ext>
                  </a:extLst>
                </a:gridCol>
                <a:gridCol w="329184">
                  <a:extLst>
                    <a:ext uri="{9D8B030D-6E8A-4147-A177-3AD203B41FA5}">
                      <a16:colId xmlns:a16="http://schemas.microsoft.com/office/drawing/2014/main" val="50500178"/>
                    </a:ext>
                  </a:extLst>
                </a:gridCol>
                <a:gridCol w="329184">
                  <a:extLst>
                    <a:ext uri="{9D8B030D-6E8A-4147-A177-3AD203B41FA5}">
                      <a16:colId xmlns:a16="http://schemas.microsoft.com/office/drawing/2014/main" val="2808465409"/>
                    </a:ext>
                  </a:extLst>
                </a:gridCol>
                <a:gridCol w="329184">
                  <a:extLst>
                    <a:ext uri="{9D8B030D-6E8A-4147-A177-3AD203B41FA5}">
                      <a16:colId xmlns:a16="http://schemas.microsoft.com/office/drawing/2014/main" val="3103917223"/>
                    </a:ext>
                  </a:extLst>
                </a:gridCol>
                <a:gridCol w="329184">
                  <a:extLst>
                    <a:ext uri="{9D8B030D-6E8A-4147-A177-3AD203B41FA5}">
                      <a16:colId xmlns:a16="http://schemas.microsoft.com/office/drawing/2014/main" val="674548860"/>
                    </a:ext>
                  </a:extLst>
                </a:gridCol>
                <a:gridCol w="329184">
                  <a:extLst>
                    <a:ext uri="{9D8B030D-6E8A-4147-A177-3AD203B41FA5}">
                      <a16:colId xmlns:a16="http://schemas.microsoft.com/office/drawing/2014/main" val="2284283805"/>
                    </a:ext>
                  </a:extLst>
                </a:gridCol>
                <a:gridCol w="329184">
                  <a:extLst>
                    <a:ext uri="{9D8B030D-6E8A-4147-A177-3AD203B41FA5}">
                      <a16:colId xmlns:a16="http://schemas.microsoft.com/office/drawing/2014/main" val="3145016859"/>
                    </a:ext>
                  </a:extLst>
                </a:gridCol>
                <a:gridCol w="329184">
                  <a:extLst>
                    <a:ext uri="{9D8B030D-6E8A-4147-A177-3AD203B41FA5}">
                      <a16:colId xmlns:a16="http://schemas.microsoft.com/office/drawing/2014/main" val="2030108913"/>
                    </a:ext>
                  </a:extLst>
                </a:gridCol>
                <a:gridCol w="329184">
                  <a:extLst>
                    <a:ext uri="{9D8B030D-6E8A-4147-A177-3AD203B41FA5}">
                      <a16:colId xmlns:a16="http://schemas.microsoft.com/office/drawing/2014/main" val="1015640454"/>
                    </a:ext>
                  </a:extLst>
                </a:gridCol>
                <a:gridCol w="329184">
                  <a:extLst>
                    <a:ext uri="{9D8B030D-6E8A-4147-A177-3AD203B41FA5}">
                      <a16:colId xmlns:a16="http://schemas.microsoft.com/office/drawing/2014/main" val="2555532592"/>
                    </a:ext>
                  </a:extLst>
                </a:gridCol>
                <a:gridCol w="329184">
                  <a:extLst>
                    <a:ext uri="{9D8B030D-6E8A-4147-A177-3AD203B41FA5}">
                      <a16:colId xmlns:a16="http://schemas.microsoft.com/office/drawing/2014/main" val="3665351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1456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- 2018-03-05 12:53:07 </a:t>
                      </a:r>
                      <a:r>
                        <a:rPr kumimoji="0" lang="en-US" sz="1000" b="0" i="0" u="none" strike="noStrike" kern="1200" cap="none" spc="0" normalizeH="0" baseline="0" noProof="0">
                          <a:ln>
                            <a:noFill/>
                          </a:ln>
                          <a:solidFill>
                            <a:prstClr val="black"/>
                          </a:solidFill>
                          <a:effectLst/>
                          <a:uLnTx/>
                          <a:uFillTx/>
                          <a:latin typeface="+mn-lt"/>
                          <a:ea typeface="+mn-ea"/>
                          <a:cs typeface="+mn-cs"/>
                        </a:rPr>
                        <a:t> 
 Got what it takes to be a part of the Chili's family? Call us today and apply for full and part time positions!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https://scontent.xx.fbcdn.net/v/t1.0-9/p720x720/28472037_1651634524904280_573544921624091748_n.jpg?_nc_cat=0&amp;oh=37c4d9448741ca63eba4159ce37d16a6&amp;oe=5B397493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2813755"/>
                  </a:ext>
                </a:extLst>
              </a:tr>
            </a:tbl>
          </a:graphicData>
        </a:graphic>
      </p:graphicFrame>
      <p:sp>
        <p:nvSpPr>
          <p:cNvPr id="4" name="Text Placeholder 3">
            <a:extLst>
              <a:ext uri="{FF2B5EF4-FFF2-40B4-BE49-F238E27FC236}">
                <a16:creationId xmlns:a16="http://schemas.microsoft.com/office/drawing/2014/main" id="{3CAB45C7-3478-446C-93A2-CEA175156B0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598655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34089-37B5-4555-B433-91A0F4A50CFD}"/>
              </a:ext>
            </a:extLst>
          </p:cNvPr>
          <p:cNvSpPr>
            <a:spLocks noGrp="1"/>
          </p:cNvSpPr>
          <p:nvPr>
            <p:ph type="title"/>
          </p:nvPr>
        </p:nvSpPr>
        <p:spPr/>
        <p:txBody>
          <a:bodyPr/>
          <a:lstStyle/>
          <a:p>
            <a:r>
              <a:rPr lang="en-US"/>
              <a:t>Facebook Own Posts Table | Chili's Malaysia - 16 of 21</a:t>
            </a:r>
          </a:p>
        </p:txBody>
      </p:sp>
      <p:graphicFrame>
        <p:nvGraphicFramePr>
          <p:cNvPr id="5" name="Table Placeholder 4">
            <a:extLst>
              <a:ext uri="{FF2B5EF4-FFF2-40B4-BE49-F238E27FC236}">
                <a16:creationId xmlns:a16="http://schemas.microsoft.com/office/drawing/2014/main" id="{EAB519AD-9288-47B5-B81B-BB6133D0FD8D}"/>
              </a:ext>
            </a:extLst>
          </p:cNvPr>
          <p:cNvGraphicFramePr>
            <a:graphicFrameLocks noGrp="1"/>
          </p:cNvGraphicFramePr>
          <p:nvPr>
            <p:ph type="tbl" sz="quarter" idx="13"/>
            <p:extLst>
              <p:ext uri="{D42A27DB-BD31-4B8C-83A1-F6EECF244321}">
                <p14:modId xmlns:p14="http://schemas.microsoft.com/office/powerpoint/2010/main" val="1506390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43326841"/>
                    </a:ext>
                  </a:extLst>
                </a:gridCol>
                <a:gridCol w="905256">
                  <a:extLst>
                    <a:ext uri="{9D8B030D-6E8A-4147-A177-3AD203B41FA5}">
                      <a16:colId xmlns:a16="http://schemas.microsoft.com/office/drawing/2014/main" val="534094382"/>
                    </a:ext>
                  </a:extLst>
                </a:gridCol>
                <a:gridCol w="658368">
                  <a:extLst>
                    <a:ext uri="{9D8B030D-6E8A-4147-A177-3AD203B41FA5}">
                      <a16:colId xmlns:a16="http://schemas.microsoft.com/office/drawing/2014/main" val="255035694"/>
                    </a:ext>
                  </a:extLst>
                </a:gridCol>
                <a:gridCol w="329184">
                  <a:extLst>
                    <a:ext uri="{9D8B030D-6E8A-4147-A177-3AD203B41FA5}">
                      <a16:colId xmlns:a16="http://schemas.microsoft.com/office/drawing/2014/main" val="2401953469"/>
                    </a:ext>
                  </a:extLst>
                </a:gridCol>
                <a:gridCol w="329184">
                  <a:extLst>
                    <a:ext uri="{9D8B030D-6E8A-4147-A177-3AD203B41FA5}">
                      <a16:colId xmlns:a16="http://schemas.microsoft.com/office/drawing/2014/main" val="3888118385"/>
                    </a:ext>
                  </a:extLst>
                </a:gridCol>
                <a:gridCol w="329184">
                  <a:extLst>
                    <a:ext uri="{9D8B030D-6E8A-4147-A177-3AD203B41FA5}">
                      <a16:colId xmlns:a16="http://schemas.microsoft.com/office/drawing/2014/main" val="376837563"/>
                    </a:ext>
                  </a:extLst>
                </a:gridCol>
                <a:gridCol w="329184">
                  <a:extLst>
                    <a:ext uri="{9D8B030D-6E8A-4147-A177-3AD203B41FA5}">
                      <a16:colId xmlns:a16="http://schemas.microsoft.com/office/drawing/2014/main" val="2184315872"/>
                    </a:ext>
                  </a:extLst>
                </a:gridCol>
                <a:gridCol w="329184">
                  <a:extLst>
                    <a:ext uri="{9D8B030D-6E8A-4147-A177-3AD203B41FA5}">
                      <a16:colId xmlns:a16="http://schemas.microsoft.com/office/drawing/2014/main" val="2523368068"/>
                    </a:ext>
                  </a:extLst>
                </a:gridCol>
                <a:gridCol w="329184">
                  <a:extLst>
                    <a:ext uri="{9D8B030D-6E8A-4147-A177-3AD203B41FA5}">
                      <a16:colId xmlns:a16="http://schemas.microsoft.com/office/drawing/2014/main" val="322052740"/>
                    </a:ext>
                  </a:extLst>
                </a:gridCol>
                <a:gridCol w="329184">
                  <a:extLst>
                    <a:ext uri="{9D8B030D-6E8A-4147-A177-3AD203B41FA5}">
                      <a16:colId xmlns:a16="http://schemas.microsoft.com/office/drawing/2014/main" val="1741807417"/>
                    </a:ext>
                  </a:extLst>
                </a:gridCol>
                <a:gridCol w="329184">
                  <a:extLst>
                    <a:ext uri="{9D8B030D-6E8A-4147-A177-3AD203B41FA5}">
                      <a16:colId xmlns:a16="http://schemas.microsoft.com/office/drawing/2014/main" val="2043612144"/>
                    </a:ext>
                  </a:extLst>
                </a:gridCol>
                <a:gridCol w="329184">
                  <a:extLst>
                    <a:ext uri="{9D8B030D-6E8A-4147-A177-3AD203B41FA5}">
                      <a16:colId xmlns:a16="http://schemas.microsoft.com/office/drawing/2014/main" val="1152783003"/>
                    </a:ext>
                  </a:extLst>
                </a:gridCol>
                <a:gridCol w="329184">
                  <a:extLst>
                    <a:ext uri="{9D8B030D-6E8A-4147-A177-3AD203B41FA5}">
                      <a16:colId xmlns:a16="http://schemas.microsoft.com/office/drawing/2014/main" val="1924948709"/>
                    </a:ext>
                  </a:extLst>
                </a:gridCol>
                <a:gridCol w="329184">
                  <a:extLst>
                    <a:ext uri="{9D8B030D-6E8A-4147-A177-3AD203B41FA5}">
                      <a16:colId xmlns:a16="http://schemas.microsoft.com/office/drawing/2014/main" val="414959588"/>
                    </a:ext>
                  </a:extLst>
                </a:gridCol>
                <a:gridCol w="329184">
                  <a:extLst>
                    <a:ext uri="{9D8B030D-6E8A-4147-A177-3AD203B41FA5}">
                      <a16:colId xmlns:a16="http://schemas.microsoft.com/office/drawing/2014/main" val="3320696441"/>
                    </a:ext>
                  </a:extLst>
                </a:gridCol>
                <a:gridCol w="329184">
                  <a:extLst>
                    <a:ext uri="{9D8B030D-6E8A-4147-A177-3AD203B41FA5}">
                      <a16:colId xmlns:a16="http://schemas.microsoft.com/office/drawing/2014/main" val="3609391853"/>
                    </a:ext>
                  </a:extLst>
                </a:gridCol>
                <a:gridCol w="329184">
                  <a:extLst>
                    <a:ext uri="{9D8B030D-6E8A-4147-A177-3AD203B41FA5}">
                      <a16:colId xmlns:a16="http://schemas.microsoft.com/office/drawing/2014/main" val="964801394"/>
                    </a:ext>
                  </a:extLst>
                </a:gridCol>
                <a:gridCol w="329184">
                  <a:extLst>
                    <a:ext uri="{9D8B030D-6E8A-4147-A177-3AD203B41FA5}">
                      <a16:colId xmlns:a16="http://schemas.microsoft.com/office/drawing/2014/main" val="386511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37154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- 2018-03-05 11:04:42 </a:t>
                      </a:r>
                      <a:r>
                        <a:rPr kumimoji="0" lang="en-US" sz="1000" b="0" i="0" u="none" strike="noStrike" kern="1200" cap="none" spc="0" normalizeH="0" baseline="0" noProof="0">
                          <a:ln>
                            <a:noFill/>
                          </a:ln>
                          <a:solidFill>
                            <a:prstClr val="black"/>
                          </a:solidFill>
                          <a:effectLst/>
                          <a:uLnTx/>
                          <a:uFillTx/>
                          <a:latin typeface="+mn-lt"/>
                          <a:ea typeface="+mn-ea"/>
                          <a:cs typeface="+mn-cs"/>
                        </a:rPr>
                        <a:t> 
 Let’s ‘ketchup’ over Chili’s New Roasted
Tomato Pasta. #chilismy #newmenu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https://scontent.xx.fbcdn.net/v/t1.0-9/28576354_1651560128245053_3134568033249783001_n.jpg?_nc_cat=0&amp;oh=33d343f827817ac03db7d14b197994a0&amp;oe=5BAEC814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 16:37:53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1678602"/>
                  </a:ext>
                </a:extLst>
              </a:tr>
            </a:tbl>
          </a:graphicData>
        </a:graphic>
      </p:graphicFrame>
      <p:sp>
        <p:nvSpPr>
          <p:cNvPr id="4" name="Text Placeholder 3">
            <a:extLst>
              <a:ext uri="{FF2B5EF4-FFF2-40B4-BE49-F238E27FC236}">
                <a16:creationId xmlns:a16="http://schemas.microsoft.com/office/drawing/2014/main" id="{F5ABFADA-6D75-43A7-A153-F71B5B7434D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750402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7D884-A46B-407B-8591-71E5AD0F7552}"/>
              </a:ext>
            </a:extLst>
          </p:cNvPr>
          <p:cNvSpPr>
            <a:spLocks noGrp="1"/>
          </p:cNvSpPr>
          <p:nvPr>
            <p:ph type="title"/>
          </p:nvPr>
        </p:nvSpPr>
        <p:spPr/>
        <p:txBody>
          <a:bodyPr/>
          <a:lstStyle/>
          <a:p>
            <a:r>
              <a:rPr lang="en-US"/>
              <a:t>Facebook Own Posts Table | Chili's Malaysia - 17 of 21</a:t>
            </a:r>
          </a:p>
        </p:txBody>
      </p:sp>
      <p:graphicFrame>
        <p:nvGraphicFramePr>
          <p:cNvPr id="5" name="Table Placeholder 4">
            <a:extLst>
              <a:ext uri="{FF2B5EF4-FFF2-40B4-BE49-F238E27FC236}">
                <a16:creationId xmlns:a16="http://schemas.microsoft.com/office/drawing/2014/main" id="{922C3890-120F-4883-9C5A-7EFE4EC2C992}"/>
              </a:ext>
            </a:extLst>
          </p:cNvPr>
          <p:cNvGraphicFramePr>
            <a:graphicFrameLocks noGrp="1"/>
          </p:cNvGraphicFramePr>
          <p:nvPr>
            <p:ph type="tbl" sz="quarter" idx="13"/>
            <p:extLst>
              <p:ext uri="{D42A27DB-BD31-4B8C-83A1-F6EECF244321}">
                <p14:modId xmlns:p14="http://schemas.microsoft.com/office/powerpoint/2010/main" val="2039130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51372646"/>
                    </a:ext>
                  </a:extLst>
                </a:gridCol>
                <a:gridCol w="905256">
                  <a:extLst>
                    <a:ext uri="{9D8B030D-6E8A-4147-A177-3AD203B41FA5}">
                      <a16:colId xmlns:a16="http://schemas.microsoft.com/office/drawing/2014/main" val="449729112"/>
                    </a:ext>
                  </a:extLst>
                </a:gridCol>
                <a:gridCol w="658368">
                  <a:extLst>
                    <a:ext uri="{9D8B030D-6E8A-4147-A177-3AD203B41FA5}">
                      <a16:colId xmlns:a16="http://schemas.microsoft.com/office/drawing/2014/main" val="932421700"/>
                    </a:ext>
                  </a:extLst>
                </a:gridCol>
                <a:gridCol w="329184">
                  <a:extLst>
                    <a:ext uri="{9D8B030D-6E8A-4147-A177-3AD203B41FA5}">
                      <a16:colId xmlns:a16="http://schemas.microsoft.com/office/drawing/2014/main" val="1526352811"/>
                    </a:ext>
                  </a:extLst>
                </a:gridCol>
                <a:gridCol w="329184">
                  <a:extLst>
                    <a:ext uri="{9D8B030D-6E8A-4147-A177-3AD203B41FA5}">
                      <a16:colId xmlns:a16="http://schemas.microsoft.com/office/drawing/2014/main" val="4005935015"/>
                    </a:ext>
                  </a:extLst>
                </a:gridCol>
                <a:gridCol w="329184">
                  <a:extLst>
                    <a:ext uri="{9D8B030D-6E8A-4147-A177-3AD203B41FA5}">
                      <a16:colId xmlns:a16="http://schemas.microsoft.com/office/drawing/2014/main" val="3395700089"/>
                    </a:ext>
                  </a:extLst>
                </a:gridCol>
                <a:gridCol w="329184">
                  <a:extLst>
                    <a:ext uri="{9D8B030D-6E8A-4147-A177-3AD203B41FA5}">
                      <a16:colId xmlns:a16="http://schemas.microsoft.com/office/drawing/2014/main" val="3144254194"/>
                    </a:ext>
                  </a:extLst>
                </a:gridCol>
                <a:gridCol w="329184">
                  <a:extLst>
                    <a:ext uri="{9D8B030D-6E8A-4147-A177-3AD203B41FA5}">
                      <a16:colId xmlns:a16="http://schemas.microsoft.com/office/drawing/2014/main" val="4060987151"/>
                    </a:ext>
                  </a:extLst>
                </a:gridCol>
                <a:gridCol w="329184">
                  <a:extLst>
                    <a:ext uri="{9D8B030D-6E8A-4147-A177-3AD203B41FA5}">
                      <a16:colId xmlns:a16="http://schemas.microsoft.com/office/drawing/2014/main" val="2439148049"/>
                    </a:ext>
                  </a:extLst>
                </a:gridCol>
                <a:gridCol w="329184">
                  <a:extLst>
                    <a:ext uri="{9D8B030D-6E8A-4147-A177-3AD203B41FA5}">
                      <a16:colId xmlns:a16="http://schemas.microsoft.com/office/drawing/2014/main" val="773022202"/>
                    </a:ext>
                  </a:extLst>
                </a:gridCol>
                <a:gridCol w="329184">
                  <a:extLst>
                    <a:ext uri="{9D8B030D-6E8A-4147-A177-3AD203B41FA5}">
                      <a16:colId xmlns:a16="http://schemas.microsoft.com/office/drawing/2014/main" val="3829157138"/>
                    </a:ext>
                  </a:extLst>
                </a:gridCol>
                <a:gridCol w="329184">
                  <a:extLst>
                    <a:ext uri="{9D8B030D-6E8A-4147-A177-3AD203B41FA5}">
                      <a16:colId xmlns:a16="http://schemas.microsoft.com/office/drawing/2014/main" val="4003107819"/>
                    </a:ext>
                  </a:extLst>
                </a:gridCol>
                <a:gridCol w="329184">
                  <a:extLst>
                    <a:ext uri="{9D8B030D-6E8A-4147-A177-3AD203B41FA5}">
                      <a16:colId xmlns:a16="http://schemas.microsoft.com/office/drawing/2014/main" val="3963393007"/>
                    </a:ext>
                  </a:extLst>
                </a:gridCol>
                <a:gridCol w="329184">
                  <a:extLst>
                    <a:ext uri="{9D8B030D-6E8A-4147-A177-3AD203B41FA5}">
                      <a16:colId xmlns:a16="http://schemas.microsoft.com/office/drawing/2014/main" val="2524083305"/>
                    </a:ext>
                  </a:extLst>
                </a:gridCol>
                <a:gridCol w="329184">
                  <a:extLst>
                    <a:ext uri="{9D8B030D-6E8A-4147-A177-3AD203B41FA5}">
                      <a16:colId xmlns:a16="http://schemas.microsoft.com/office/drawing/2014/main" val="3862014453"/>
                    </a:ext>
                  </a:extLst>
                </a:gridCol>
                <a:gridCol w="329184">
                  <a:extLst>
                    <a:ext uri="{9D8B030D-6E8A-4147-A177-3AD203B41FA5}">
                      <a16:colId xmlns:a16="http://schemas.microsoft.com/office/drawing/2014/main" val="671291924"/>
                    </a:ext>
                  </a:extLst>
                </a:gridCol>
                <a:gridCol w="329184">
                  <a:extLst>
                    <a:ext uri="{9D8B030D-6E8A-4147-A177-3AD203B41FA5}">
                      <a16:colId xmlns:a16="http://schemas.microsoft.com/office/drawing/2014/main" val="3512710102"/>
                    </a:ext>
                  </a:extLst>
                </a:gridCol>
                <a:gridCol w="329184">
                  <a:extLst>
                    <a:ext uri="{9D8B030D-6E8A-4147-A177-3AD203B41FA5}">
                      <a16:colId xmlns:a16="http://schemas.microsoft.com/office/drawing/2014/main" val="3190644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9712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- 2018-03-05 10:57:08 </a:t>
                      </a:r>
                      <a:r>
                        <a:rPr kumimoji="0" lang="en-US" sz="1000" b="0" i="0" u="none" strike="noStrike" kern="1200" cap="none" spc="0" normalizeH="0" baseline="0" noProof="0">
                          <a:ln>
                            <a:noFill/>
                          </a:ln>
                          <a:solidFill>
                            <a:prstClr val="black"/>
                          </a:solidFill>
                          <a:effectLst/>
                          <a:uLnTx/>
                          <a:uFillTx/>
                          <a:latin typeface="+mn-lt"/>
                          <a:ea typeface="+mn-ea"/>
                          <a:cs typeface="+mn-cs"/>
                        </a:rPr>
                        <a:t> 
 Who needs one Tortilla, when you can
have Ranch Tortilla Stacks?
LIMITED TIME ONLY: Get yours before 6th May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https://scontent.xx.fbcdn.net/v/t1.0-9/28576770_1651553604912372_5015373622370957201_n.png?_nc_cat=0&amp;oh=58f845f3fce65d7f5aaa230a14d2af89&amp;oe=5BDFF951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07/16/2018 16:39:29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91171045"/>
                  </a:ext>
                </a:extLst>
              </a:tr>
            </a:tbl>
          </a:graphicData>
        </a:graphic>
      </p:graphicFrame>
      <p:sp>
        <p:nvSpPr>
          <p:cNvPr id="4" name="Text Placeholder 3">
            <a:extLst>
              <a:ext uri="{FF2B5EF4-FFF2-40B4-BE49-F238E27FC236}">
                <a16:creationId xmlns:a16="http://schemas.microsoft.com/office/drawing/2014/main" id="{0394BFFA-66A5-4045-9DF6-4F445E46B8C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13911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7BFF4-8311-4D66-937C-552AADDE4501}"/>
              </a:ext>
            </a:extLst>
          </p:cNvPr>
          <p:cNvSpPr>
            <a:spLocks noGrp="1"/>
          </p:cNvSpPr>
          <p:nvPr>
            <p:ph type="title"/>
          </p:nvPr>
        </p:nvSpPr>
        <p:spPr/>
        <p:txBody>
          <a:bodyPr/>
          <a:lstStyle/>
          <a:p>
            <a:r>
              <a:rPr lang="en-US"/>
              <a:t>Facebook Own Posts Table | Chili's Malaysia - 18 of 21</a:t>
            </a:r>
          </a:p>
        </p:txBody>
      </p:sp>
      <p:graphicFrame>
        <p:nvGraphicFramePr>
          <p:cNvPr id="5" name="Table Placeholder 4">
            <a:extLst>
              <a:ext uri="{FF2B5EF4-FFF2-40B4-BE49-F238E27FC236}">
                <a16:creationId xmlns:a16="http://schemas.microsoft.com/office/drawing/2014/main" id="{33693B82-1E2A-43CF-BB97-EC7502A7E1CC}"/>
              </a:ext>
            </a:extLst>
          </p:cNvPr>
          <p:cNvGraphicFramePr>
            <a:graphicFrameLocks noGrp="1"/>
          </p:cNvGraphicFramePr>
          <p:nvPr>
            <p:ph type="tbl" sz="quarter" idx="13"/>
            <p:extLst>
              <p:ext uri="{D42A27DB-BD31-4B8C-83A1-F6EECF244321}">
                <p14:modId xmlns:p14="http://schemas.microsoft.com/office/powerpoint/2010/main" val="4216877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12672568"/>
                    </a:ext>
                  </a:extLst>
                </a:gridCol>
                <a:gridCol w="905256">
                  <a:extLst>
                    <a:ext uri="{9D8B030D-6E8A-4147-A177-3AD203B41FA5}">
                      <a16:colId xmlns:a16="http://schemas.microsoft.com/office/drawing/2014/main" val="1906617651"/>
                    </a:ext>
                  </a:extLst>
                </a:gridCol>
                <a:gridCol w="658368">
                  <a:extLst>
                    <a:ext uri="{9D8B030D-6E8A-4147-A177-3AD203B41FA5}">
                      <a16:colId xmlns:a16="http://schemas.microsoft.com/office/drawing/2014/main" val="835929882"/>
                    </a:ext>
                  </a:extLst>
                </a:gridCol>
                <a:gridCol w="329184">
                  <a:extLst>
                    <a:ext uri="{9D8B030D-6E8A-4147-A177-3AD203B41FA5}">
                      <a16:colId xmlns:a16="http://schemas.microsoft.com/office/drawing/2014/main" val="2587471611"/>
                    </a:ext>
                  </a:extLst>
                </a:gridCol>
                <a:gridCol w="329184">
                  <a:extLst>
                    <a:ext uri="{9D8B030D-6E8A-4147-A177-3AD203B41FA5}">
                      <a16:colId xmlns:a16="http://schemas.microsoft.com/office/drawing/2014/main" val="3425331572"/>
                    </a:ext>
                  </a:extLst>
                </a:gridCol>
                <a:gridCol w="329184">
                  <a:extLst>
                    <a:ext uri="{9D8B030D-6E8A-4147-A177-3AD203B41FA5}">
                      <a16:colId xmlns:a16="http://schemas.microsoft.com/office/drawing/2014/main" val="1599601270"/>
                    </a:ext>
                  </a:extLst>
                </a:gridCol>
                <a:gridCol w="329184">
                  <a:extLst>
                    <a:ext uri="{9D8B030D-6E8A-4147-A177-3AD203B41FA5}">
                      <a16:colId xmlns:a16="http://schemas.microsoft.com/office/drawing/2014/main" val="2308090656"/>
                    </a:ext>
                  </a:extLst>
                </a:gridCol>
                <a:gridCol w="329184">
                  <a:extLst>
                    <a:ext uri="{9D8B030D-6E8A-4147-A177-3AD203B41FA5}">
                      <a16:colId xmlns:a16="http://schemas.microsoft.com/office/drawing/2014/main" val="784095314"/>
                    </a:ext>
                  </a:extLst>
                </a:gridCol>
                <a:gridCol w="329184">
                  <a:extLst>
                    <a:ext uri="{9D8B030D-6E8A-4147-A177-3AD203B41FA5}">
                      <a16:colId xmlns:a16="http://schemas.microsoft.com/office/drawing/2014/main" val="2667754728"/>
                    </a:ext>
                  </a:extLst>
                </a:gridCol>
                <a:gridCol w="329184">
                  <a:extLst>
                    <a:ext uri="{9D8B030D-6E8A-4147-A177-3AD203B41FA5}">
                      <a16:colId xmlns:a16="http://schemas.microsoft.com/office/drawing/2014/main" val="1174018801"/>
                    </a:ext>
                  </a:extLst>
                </a:gridCol>
                <a:gridCol w="329184">
                  <a:extLst>
                    <a:ext uri="{9D8B030D-6E8A-4147-A177-3AD203B41FA5}">
                      <a16:colId xmlns:a16="http://schemas.microsoft.com/office/drawing/2014/main" val="2874598056"/>
                    </a:ext>
                  </a:extLst>
                </a:gridCol>
                <a:gridCol w="329184">
                  <a:extLst>
                    <a:ext uri="{9D8B030D-6E8A-4147-A177-3AD203B41FA5}">
                      <a16:colId xmlns:a16="http://schemas.microsoft.com/office/drawing/2014/main" val="2317265663"/>
                    </a:ext>
                  </a:extLst>
                </a:gridCol>
                <a:gridCol w="329184">
                  <a:extLst>
                    <a:ext uri="{9D8B030D-6E8A-4147-A177-3AD203B41FA5}">
                      <a16:colId xmlns:a16="http://schemas.microsoft.com/office/drawing/2014/main" val="482284805"/>
                    </a:ext>
                  </a:extLst>
                </a:gridCol>
                <a:gridCol w="329184">
                  <a:extLst>
                    <a:ext uri="{9D8B030D-6E8A-4147-A177-3AD203B41FA5}">
                      <a16:colId xmlns:a16="http://schemas.microsoft.com/office/drawing/2014/main" val="2089953129"/>
                    </a:ext>
                  </a:extLst>
                </a:gridCol>
                <a:gridCol w="329184">
                  <a:extLst>
                    <a:ext uri="{9D8B030D-6E8A-4147-A177-3AD203B41FA5}">
                      <a16:colId xmlns:a16="http://schemas.microsoft.com/office/drawing/2014/main" val="2405682625"/>
                    </a:ext>
                  </a:extLst>
                </a:gridCol>
                <a:gridCol w="329184">
                  <a:extLst>
                    <a:ext uri="{9D8B030D-6E8A-4147-A177-3AD203B41FA5}">
                      <a16:colId xmlns:a16="http://schemas.microsoft.com/office/drawing/2014/main" val="27261005"/>
                    </a:ext>
                  </a:extLst>
                </a:gridCol>
                <a:gridCol w="329184">
                  <a:extLst>
                    <a:ext uri="{9D8B030D-6E8A-4147-A177-3AD203B41FA5}">
                      <a16:colId xmlns:a16="http://schemas.microsoft.com/office/drawing/2014/main" val="3496219124"/>
                    </a:ext>
                  </a:extLst>
                </a:gridCol>
                <a:gridCol w="329184">
                  <a:extLst>
                    <a:ext uri="{9D8B030D-6E8A-4147-A177-3AD203B41FA5}">
                      <a16:colId xmlns:a16="http://schemas.microsoft.com/office/drawing/2014/main" val="1658977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0181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- 2018-03-03 12:00:23 </a:t>
                      </a:r>
                      <a:r>
                        <a:rPr kumimoji="0" lang="en-US" sz="1000" b="0" i="0" u="none" strike="noStrike" kern="1200" cap="none" spc="0" normalizeH="0" baseline="0" noProof="0">
                          <a:ln>
                            <a:noFill/>
                          </a:ln>
                          <a:solidFill>
                            <a:prstClr val="black"/>
                          </a:solidFill>
                          <a:effectLst/>
                          <a:uLnTx/>
                          <a:uFillTx/>
                          <a:latin typeface="+mn-lt"/>
                          <a:ea typeface="+mn-ea"/>
                          <a:cs typeface="+mn-cs"/>
                        </a:rPr>
                        <a:t> 
 Crispy tortilla-crusted chicken breast, so
good we suspect fowl play.
LIMITED TIME ONLY: Try this before 22
April 2018.
See the menu: http://chilis.com.my/only-chilis/
Order Online: http://chilis.com.my/order-online/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https://scontent.xx.fbcdn.net/v/t1.0-9/28471729_1649447905122942_2666553828312532995_n.png?_nc_cat=0&amp;oh=7b64dd3b61ea864d065d27e8c7f6bb5b&amp;oe=5BDB37D2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07/10/2018 16:40:26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21576073"/>
                  </a:ext>
                </a:extLst>
              </a:tr>
            </a:tbl>
          </a:graphicData>
        </a:graphic>
      </p:graphicFrame>
      <p:sp>
        <p:nvSpPr>
          <p:cNvPr id="4" name="Text Placeholder 3">
            <a:extLst>
              <a:ext uri="{FF2B5EF4-FFF2-40B4-BE49-F238E27FC236}">
                <a16:creationId xmlns:a16="http://schemas.microsoft.com/office/drawing/2014/main" id="{31E57948-2AEC-4872-9E47-A3C8517E6F3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868735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96F2F-FC27-481E-9CB2-DFAA86D48481}"/>
              </a:ext>
            </a:extLst>
          </p:cNvPr>
          <p:cNvSpPr>
            <a:spLocks noGrp="1"/>
          </p:cNvSpPr>
          <p:nvPr>
            <p:ph type="title"/>
          </p:nvPr>
        </p:nvSpPr>
        <p:spPr/>
        <p:txBody>
          <a:bodyPr/>
          <a:lstStyle/>
          <a:p>
            <a:r>
              <a:rPr lang="en-US"/>
              <a:t>Facebook Own Posts Table | Chili's Malaysia - 19 of 21</a:t>
            </a:r>
          </a:p>
        </p:txBody>
      </p:sp>
      <p:graphicFrame>
        <p:nvGraphicFramePr>
          <p:cNvPr id="5" name="Table Placeholder 4">
            <a:extLst>
              <a:ext uri="{FF2B5EF4-FFF2-40B4-BE49-F238E27FC236}">
                <a16:creationId xmlns:a16="http://schemas.microsoft.com/office/drawing/2014/main" id="{607F9ADF-FE76-459F-BC34-7D6E9A7AEAF9}"/>
              </a:ext>
            </a:extLst>
          </p:cNvPr>
          <p:cNvGraphicFramePr>
            <a:graphicFrameLocks noGrp="1"/>
          </p:cNvGraphicFramePr>
          <p:nvPr>
            <p:ph type="tbl" sz="quarter" idx="13"/>
            <p:extLst>
              <p:ext uri="{D42A27DB-BD31-4B8C-83A1-F6EECF244321}">
                <p14:modId xmlns:p14="http://schemas.microsoft.com/office/powerpoint/2010/main" val="2540465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80591224"/>
                    </a:ext>
                  </a:extLst>
                </a:gridCol>
                <a:gridCol w="905256">
                  <a:extLst>
                    <a:ext uri="{9D8B030D-6E8A-4147-A177-3AD203B41FA5}">
                      <a16:colId xmlns:a16="http://schemas.microsoft.com/office/drawing/2014/main" val="1423932194"/>
                    </a:ext>
                  </a:extLst>
                </a:gridCol>
                <a:gridCol w="658368">
                  <a:extLst>
                    <a:ext uri="{9D8B030D-6E8A-4147-A177-3AD203B41FA5}">
                      <a16:colId xmlns:a16="http://schemas.microsoft.com/office/drawing/2014/main" val="667020469"/>
                    </a:ext>
                  </a:extLst>
                </a:gridCol>
                <a:gridCol w="329184">
                  <a:extLst>
                    <a:ext uri="{9D8B030D-6E8A-4147-A177-3AD203B41FA5}">
                      <a16:colId xmlns:a16="http://schemas.microsoft.com/office/drawing/2014/main" val="2638457150"/>
                    </a:ext>
                  </a:extLst>
                </a:gridCol>
                <a:gridCol w="329184">
                  <a:extLst>
                    <a:ext uri="{9D8B030D-6E8A-4147-A177-3AD203B41FA5}">
                      <a16:colId xmlns:a16="http://schemas.microsoft.com/office/drawing/2014/main" val="723778213"/>
                    </a:ext>
                  </a:extLst>
                </a:gridCol>
                <a:gridCol w="329184">
                  <a:extLst>
                    <a:ext uri="{9D8B030D-6E8A-4147-A177-3AD203B41FA5}">
                      <a16:colId xmlns:a16="http://schemas.microsoft.com/office/drawing/2014/main" val="3045779220"/>
                    </a:ext>
                  </a:extLst>
                </a:gridCol>
                <a:gridCol w="329184">
                  <a:extLst>
                    <a:ext uri="{9D8B030D-6E8A-4147-A177-3AD203B41FA5}">
                      <a16:colId xmlns:a16="http://schemas.microsoft.com/office/drawing/2014/main" val="3238975962"/>
                    </a:ext>
                  </a:extLst>
                </a:gridCol>
                <a:gridCol w="329184">
                  <a:extLst>
                    <a:ext uri="{9D8B030D-6E8A-4147-A177-3AD203B41FA5}">
                      <a16:colId xmlns:a16="http://schemas.microsoft.com/office/drawing/2014/main" val="248031145"/>
                    </a:ext>
                  </a:extLst>
                </a:gridCol>
                <a:gridCol w="329184">
                  <a:extLst>
                    <a:ext uri="{9D8B030D-6E8A-4147-A177-3AD203B41FA5}">
                      <a16:colId xmlns:a16="http://schemas.microsoft.com/office/drawing/2014/main" val="2748761451"/>
                    </a:ext>
                  </a:extLst>
                </a:gridCol>
                <a:gridCol w="329184">
                  <a:extLst>
                    <a:ext uri="{9D8B030D-6E8A-4147-A177-3AD203B41FA5}">
                      <a16:colId xmlns:a16="http://schemas.microsoft.com/office/drawing/2014/main" val="1954654435"/>
                    </a:ext>
                  </a:extLst>
                </a:gridCol>
                <a:gridCol w="329184">
                  <a:extLst>
                    <a:ext uri="{9D8B030D-6E8A-4147-A177-3AD203B41FA5}">
                      <a16:colId xmlns:a16="http://schemas.microsoft.com/office/drawing/2014/main" val="3176414235"/>
                    </a:ext>
                  </a:extLst>
                </a:gridCol>
                <a:gridCol w="329184">
                  <a:extLst>
                    <a:ext uri="{9D8B030D-6E8A-4147-A177-3AD203B41FA5}">
                      <a16:colId xmlns:a16="http://schemas.microsoft.com/office/drawing/2014/main" val="1428482310"/>
                    </a:ext>
                  </a:extLst>
                </a:gridCol>
                <a:gridCol w="329184">
                  <a:extLst>
                    <a:ext uri="{9D8B030D-6E8A-4147-A177-3AD203B41FA5}">
                      <a16:colId xmlns:a16="http://schemas.microsoft.com/office/drawing/2014/main" val="1622732015"/>
                    </a:ext>
                  </a:extLst>
                </a:gridCol>
                <a:gridCol w="329184">
                  <a:extLst>
                    <a:ext uri="{9D8B030D-6E8A-4147-A177-3AD203B41FA5}">
                      <a16:colId xmlns:a16="http://schemas.microsoft.com/office/drawing/2014/main" val="3586717463"/>
                    </a:ext>
                  </a:extLst>
                </a:gridCol>
                <a:gridCol w="329184">
                  <a:extLst>
                    <a:ext uri="{9D8B030D-6E8A-4147-A177-3AD203B41FA5}">
                      <a16:colId xmlns:a16="http://schemas.microsoft.com/office/drawing/2014/main" val="364426657"/>
                    </a:ext>
                  </a:extLst>
                </a:gridCol>
                <a:gridCol w="329184">
                  <a:extLst>
                    <a:ext uri="{9D8B030D-6E8A-4147-A177-3AD203B41FA5}">
                      <a16:colId xmlns:a16="http://schemas.microsoft.com/office/drawing/2014/main" val="2553966005"/>
                    </a:ext>
                  </a:extLst>
                </a:gridCol>
                <a:gridCol w="329184">
                  <a:extLst>
                    <a:ext uri="{9D8B030D-6E8A-4147-A177-3AD203B41FA5}">
                      <a16:colId xmlns:a16="http://schemas.microsoft.com/office/drawing/2014/main" val="1457091668"/>
                    </a:ext>
                  </a:extLst>
                </a:gridCol>
                <a:gridCol w="329184">
                  <a:extLst>
                    <a:ext uri="{9D8B030D-6E8A-4147-A177-3AD203B41FA5}">
                      <a16:colId xmlns:a16="http://schemas.microsoft.com/office/drawing/2014/main" val="4129561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6474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- 2018-03-02 21:12:52 </a:t>
                      </a:r>
                      <a:r>
                        <a:rPr kumimoji="0" lang="en-US" sz="1000" b="0" i="0" u="none" strike="noStrike" kern="1200" cap="none" spc="0" normalizeH="0" baseline="0" noProof="0">
                          <a:ln>
                            <a:noFill/>
                          </a:ln>
                          <a:solidFill>
                            <a:prstClr val="black"/>
                          </a:solidFill>
                          <a:effectLst/>
                          <a:uLnTx/>
                          <a:uFillTx/>
                          <a:latin typeface="+mn-lt"/>
                          <a:ea typeface="+mn-ea"/>
                          <a:cs typeface="+mn-cs"/>
                        </a:rPr>
                        <a:t> 
 The next time you order Chili's Skillet Queso, you can say you've ordered Selena Gomez's favorite.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https://scontent.xx.fbcdn.net/v/t45.1600-4/c178.0.720.720/p720x720/28203890_23842747640240047_4079224508832022528_n.jpg?_nc_cat=0&amp;oh=2bbdbaf365a21e4b7bcd6dd062e808f1&amp;oe=5BE1E42D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07/20/2018 16:38:27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3162432"/>
                  </a:ext>
                </a:extLst>
              </a:tr>
            </a:tbl>
          </a:graphicData>
        </a:graphic>
      </p:graphicFrame>
      <p:sp>
        <p:nvSpPr>
          <p:cNvPr id="4" name="Text Placeholder 3">
            <a:extLst>
              <a:ext uri="{FF2B5EF4-FFF2-40B4-BE49-F238E27FC236}">
                <a16:creationId xmlns:a16="http://schemas.microsoft.com/office/drawing/2014/main" id="{04096942-E725-4D3F-AB40-55F25780094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100966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1DC54-E04F-404C-9344-BE2EF287E6EE}"/>
              </a:ext>
            </a:extLst>
          </p:cNvPr>
          <p:cNvSpPr>
            <a:spLocks noGrp="1"/>
          </p:cNvSpPr>
          <p:nvPr>
            <p:ph type="title"/>
          </p:nvPr>
        </p:nvSpPr>
        <p:spPr/>
        <p:txBody>
          <a:bodyPr/>
          <a:lstStyle/>
          <a:p>
            <a:r>
              <a:rPr lang="en-US"/>
              <a:t>Facebook Own Posts Table | Chili's Malaysia - 20 of 21</a:t>
            </a:r>
          </a:p>
        </p:txBody>
      </p:sp>
      <p:graphicFrame>
        <p:nvGraphicFramePr>
          <p:cNvPr id="5" name="Table Placeholder 4">
            <a:extLst>
              <a:ext uri="{FF2B5EF4-FFF2-40B4-BE49-F238E27FC236}">
                <a16:creationId xmlns:a16="http://schemas.microsoft.com/office/drawing/2014/main" id="{BF113E47-C9EA-470D-9A60-7F1668C5CCA6}"/>
              </a:ext>
            </a:extLst>
          </p:cNvPr>
          <p:cNvGraphicFramePr>
            <a:graphicFrameLocks noGrp="1"/>
          </p:cNvGraphicFramePr>
          <p:nvPr>
            <p:ph type="tbl" sz="quarter" idx="13"/>
            <p:extLst>
              <p:ext uri="{D42A27DB-BD31-4B8C-83A1-F6EECF244321}">
                <p14:modId xmlns:p14="http://schemas.microsoft.com/office/powerpoint/2010/main" val="1277082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06311752"/>
                    </a:ext>
                  </a:extLst>
                </a:gridCol>
                <a:gridCol w="905256">
                  <a:extLst>
                    <a:ext uri="{9D8B030D-6E8A-4147-A177-3AD203B41FA5}">
                      <a16:colId xmlns:a16="http://schemas.microsoft.com/office/drawing/2014/main" val="4146607440"/>
                    </a:ext>
                  </a:extLst>
                </a:gridCol>
                <a:gridCol w="658368">
                  <a:extLst>
                    <a:ext uri="{9D8B030D-6E8A-4147-A177-3AD203B41FA5}">
                      <a16:colId xmlns:a16="http://schemas.microsoft.com/office/drawing/2014/main" val="1836379309"/>
                    </a:ext>
                  </a:extLst>
                </a:gridCol>
                <a:gridCol w="329184">
                  <a:extLst>
                    <a:ext uri="{9D8B030D-6E8A-4147-A177-3AD203B41FA5}">
                      <a16:colId xmlns:a16="http://schemas.microsoft.com/office/drawing/2014/main" val="1871697986"/>
                    </a:ext>
                  </a:extLst>
                </a:gridCol>
                <a:gridCol w="329184">
                  <a:extLst>
                    <a:ext uri="{9D8B030D-6E8A-4147-A177-3AD203B41FA5}">
                      <a16:colId xmlns:a16="http://schemas.microsoft.com/office/drawing/2014/main" val="2278027761"/>
                    </a:ext>
                  </a:extLst>
                </a:gridCol>
                <a:gridCol w="329184">
                  <a:extLst>
                    <a:ext uri="{9D8B030D-6E8A-4147-A177-3AD203B41FA5}">
                      <a16:colId xmlns:a16="http://schemas.microsoft.com/office/drawing/2014/main" val="1097165069"/>
                    </a:ext>
                  </a:extLst>
                </a:gridCol>
                <a:gridCol w="329184">
                  <a:extLst>
                    <a:ext uri="{9D8B030D-6E8A-4147-A177-3AD203B41FA5}">
                      <a16:colId xmlns:a16="http://schemas.microsoft.com/office/drawing/2014/main" val="611580861"/>
                    </a:ext>
                  </a:extLst>
                </a:gridCol>
                <a:gridCol w="329184">
                  <a:extLst>
                    <a:ext uri="{9D8B030D-6E8A-4147-A177-3AD203B41FA5}">
                      <a16:colId xmlns:a16="http://schemas.microsoft.com/office/drawing/2014/main" val="4243111762"/>
                    </a:ext>
                  </a:extLst>
                </a:gridCol>
                <a:gridCol w="329184">
                  <a:extLst>
                    <a:ext uri="{9D8B030D-6E8A-4147-A177-3AD203B41FA5}">
                      <a16:colId xmlns:a16="http://schemas.microsoft.com/office/drawing/2014/main" val="2044209378"/>
                    </a:ext>
                  </a:extLst>
                </a:gridCol>
                <a:gridCol w="329184">
                  <a:extLst>
                    <a:ext uri="{9D8B030D-6E8A-4147-A177-3AD203B41FA5}">
                      <a16:colId xmlns:a16="http://schemas.microsoft.com/office/drawing/2014/main" val="427400935"/>
                    </a:ext>
                  </a:extLst>
                </a:gridCol>
                <a:gridCol w="329184">
                  <a:extLst>
                    <a:ext uri="{9D8B030D-6E8A-4147-A177-3AD203B41FA5}">
                      <a16:colId xmlns:a16="http://schemas.microsoft.com/office/drawing/2014/main" val="1709713738"/>
                    </a:ext>
                  </a:extLst>
                </a:gridCol>
                <a:gridCol w="329184">
                  <a:extLst>
                    <a:ext uri="{9D8B030D-6E8A-4147-A177-3AD203B41FA5}">
                      <a16:colId xmlns:a16="http://schemas.microsoft.com/office/drawing/2014/main" val="1391460427"/>
                    </a:ext>
                  </a:extLst>
                </a:gridCol>
                <a:gridCol w="329184">
                  <a:extLst>
                    <a:ext uri="{9D8B030D-6E8A-4147-A177-3AD203B41FA5}">
                      <a16:colId xmlns:a16="http://schemas.microsoft.com/office/drawing/2014/main" val="1358796233"/>
                    </a:ext>
                  </a:extLst>
                </a:gridCol>
                <a:gridCol w="329184">
                  <a:extLst>
                    <a:ext uri="{9D8B030D-6E8A-4147-A177-3AD203B41FA5}">
                      <a16:colId xmlns:a16="http://schemas.microsoft.com/office/drawing/2014/main" val="4199290178"/>
                    </a:ext>
                  </a:extLst>
                </a:gridCol>
                <a:gridCol w="329184">
                  <a:extLst>
                    <a:ext uri="{9D8B030D-6E8A-4147-A177-3AD203B41FA5}">
                      <a16:colId xmlns:a16="http://schemas.microsoft.com/office/drawing/2014/main" val="128346506"/>
                    </a:ext>
                  </a:extLst>
                </a:gridCol>
                <a:gridCol w="329184">
                  <a:extLst>
                    <a:ext uri="{9D8B030D-6E8A-4147-A177-3AD203B41FA5}">
                      <a16:colId xmlns:a16="http://schemas.microsoft.com/office/drawing/2014/main" val="397949860"/>
                    </a:ext>
                  </a:extLst>
                </a:gridCol>
                <a:gridCol w="329184">
                  <a:extLst>
                    <a:ext uri="{9D8B030D-6E8A-4147-A177-3AD203B41FA5}">
                      <a16:colId xmlns:a16="http://schemas.microsoft.com/office/drawing/2014/main" val="378446809"/>
                    </a:ext>
                  </a:extLst>
                </a:gridCol>
                <a:gridCol w="329184">
                  <a:extLst>
                    <a:ext uri="{9D8B030D-6E8A-4147-A177-3AD203B41FA5}">
                      <a16:colId xmlns:a16="http://schemas.microsoft.com/office/drawing/2014/main" val="985058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5518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- 2018-03-02 13:16:08 </a:t>
                      </a:r>
                      <a:r>
                        <a:rPr kumimoji="0" lang="en-US" sz="1000" b="0" i="0" u="none" strike="noStrike" kern="1200" cap="none" spc="0" normalizeH="0" baseline="0" noProof="0">
                          <a:ln>
                            <a:noFill/>
                          </a:ln>
                          <a:solidFill>
                            <a:prstClr val="black"/>
                          </a:solidFill>
                          <a:effectLst/>
                          <a:uLnTx/>
                          <a:uFillTx/>
                          <a:latin typeface="+mn-lt"/>
                          <a:ea typeface="+mn-ea"/>
                          <a:cs typeface="+mn-cs"/>
                        </a:rPr>
                        <a:t> 
 Accumulate RM5 Dining Vouchers in 2 simple steps:
(1) Order 2 Entrees or 3 Entrees from our Only Chili’s Menu.
(2) Participate in our in store lucky draw to instantly win a free RM 5
Chili's voucher.
Vouchers are transferable and can be accumulated, so dine more
frequently with friends and family to win more!
Full terms and conditions here: 
https://docs.google.com/document/d/1d0Lkbp_luCD5jnsFLjpp4M7r1kLaZpmwHsPcZxPH09k/edit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https://scontent.xx.fbcdn.net/v/t1.0-9/28685333_1648410425226690_6938199413286526590_n.png?_nc_cat=0&amp;oh=13e1bcb200b9de69879867a3ed8aa7e2&amp;oe=5BEBF534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07/10/2018 16:40:26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5574278"/>
                  </a:ext>
                </a:extLst>
              </a:tr>
            </a:tbl>
          </a:graphicData>
        </a:graphic>
      </p:graphicFrame>
      <p:sp>
        <p:nvSpPr>
          <p:cNvPr id="4" name="Text Placeholder 3">
            <a:extLst>
              <a:ext uri="{FF2B5EF4-FFF2-40B4-BE49-F238E27FC236}">
                <a16:creationId xmlns:a16="http://schemas.microsoft.com/office/drawing/2014/main" id="{BFF0BC6C-9D29-411E-8BC6-C1645742F57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444533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E4823-266D-48D3-ABE7-4C5FEA82F90B}"/>
              </a:ext>
            </a:extLst>
          </p:cNvPr>
          <p:cNvSpPr>
            <a:spLocks noGrp="1"/>
          </p:cNvSpPr>
          <p:nvPr>
            <p:ph type="title"/>
          </p:nvPr>
        </p:nvSpPr>
        <p:spPr/>
        <p:txBody>
          <a:bodyPr/>
          <a:lstStyle/>
          <a:p>
            <a:r>
              <a:rPr lang="en-US"/>
              <a:t>Facebook Own Posts Table | Chili's Malaysia - 21 of 21</a:t>
            </a:r>
          </a:p>
        </p:txBody>
      </p:sp>
      <p:graphicFrame>
        <p:nvGraphicFramePr>
          <p:cNvPr id="5" name="Table Placeholder 4">
            <a:extLst>
              <a:ext uri="{FF2B5EF4-FFF2-40B4-BE49-F238E27FC236}">
                <a16:creationId xmlns:a16="http://schemas.microsoft.com/office/drawing/2014/main" id="{7756B5F6-4395-43BC-A66F-59F4CC9E9C0F}"/>
              </a:ext>
            </a:extLst>
          </p:cNvPr>
          <p:cNvGraphicFramePr>
            <a:graphicFrameLocks noGrp="1"/>
          </p:cNvGraphicFramePr>
          <p:nvPr>
            <p:ph type="tbl" sz="quarter" idx="13"/>
            <p:extLst>
              <p:ext uri="{D42A27DB-BD31-4B8C-83A1-F6EECF244321}">
                <p14:modId xmlns:p14="http://schemas.microsoft.com/office/powerpoint/2010/main" val="2340993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79285352"/>
                    </a:ext>
                  </a:extLst>
                </a:gridCol>
                <a:gridCol w="905256">
                  <a:extLst>
                    <a:ext uri="{9D8B030D-6E8A-4147-A177-3AD203B41FA5}">
                      <a16:colId xmlns:a16="http://schemas.microsoft.com/office/drawing/2014/main" val="1401610493"/>
                    </a:ext>
                  </a:extLst>
                </a:gridCol>
                <a:gridCol w="658368">
                  <a:extLst>
                    <a:ext uri="{9D8B030D-6E8A-4147-A177-3AD203B41FA5}">
                      <a16:colId xmlns:a16="http://schemas.microsoft.com/office/drawing/2014/main" val="3681061654"/>
                    </a:ext>
                  </a:extLst>
                </a:gridCol>
                <a:gridCol w="329184">
                  <a:extLst>
                    <a:ext uri="{9D8B030D-6E8A-4147-A177-3AD203B41FA5}">
                      <a16:colId xmlns:a16="http://schemas.microsoft.com/office/drawing/2014/main" val="2980195479"/>
                    </a:ext>
                  </a:extLst>
                </a:gridCol>
                <a:gridCol w="329184">
                  <a:extLst>
                    <a:ext uri="{9D8B030D-6E8A-4147-A177-3AD203B41FA5}">
                      <a16:colId xmlns:a16="http://schemas.microsoft.com/office/drawing/2014/main" val="1870543660"/>
                    </a:ext>
                  </a:extLst>
                </a:gridCol>
                <a:gridCol w="329184">
                  <a:extLst>
                    <a:ext uri="{9D8B030D-6E8A-4147-A177-3AD203B41FA5}">
                      <a16:colId xmlns:a16="http://schemas.microsoft.com/office/drawing/2014/main" val="1530709888"/>
                    </a:ext>
                  </a:extLst>
                </a:gridCol>
                <a:gridCol w="329184">
                  <a:extLst>
                    <a:ext uri="{9D8B030D-6E8A-4147-A177-3AD203B41FA5}">
                      <a16:colId xmlns:a16="http://schemas.microsoft.com/office/drawing/2014/main" val="2779187189"/>
                    </a:ext>
                  </a:extLst>
                </a:gridCol>
                <a:gridCol w="329184">
                  <a:extLst>
                    <a:ext uri="{9D8B030D-6E8A-4147-A177-3AD203B41FA5}">
                      <a16:colId xmlns:a16="http://schemas.microsoft.com/office/drawing/2014/main" val="444362354"/>
                    </a:ext>
                  </a:extLst>
                </a:gridCol>
                <a:gridCol w="329184">
                  <a:extLst>
                    <a:ext uri="{9D8B030D-6E8A-4147-A177-3AD203B41FA5}">
                      <a16:colId xmlns:a16="http://schemas.microsoft.com/office/drawing/2014/main" val="198438331"/>
                    </a:ext>
                  </a:extLst>
                </a:gridCol>
                <a:gridCol w="329184">
                  <a:extLst>
                    <a:ext uri="{9D8B030D-6E8A-4147-A177-3AD203B41FA5}">
                      <a16:colId xmlns:a16="http://schemas.microsoft.com/office/drawing/2014/main" val="517502185"/>
                    </a:ext>
                  </a:extLst>
                </a:gridCol>
                <a:gridCol w="329184">
                  <a:extLst>
                    <a:ext uri="{9D8B030D-6E8A-4147-A177-3AD203B41FA5}">
                      <a16:colId xmlns:a16="http://schemas.microsoft.com/office/drawing/2014/main" val="1865770671"/>
                    </a:ext>
                  </a:extLst>
                </a:gridCol>
                <a:gridCol w="329184">
                  <a:extLst>
                    <a:ext uri="{9D8B030D-6E8A-4147-A177-3AD203B41FA5}">
                      <a16:colId xmlns:a16="http://schemas.microsoft.com/office/drawing/2014/main" val="2665059973"/>
                    </a:ext>
                  </a:extLst>
                </a:gridCol>
                <a:gridCol w="329184">
                  <a:extLst>
                    <a:ext uri="{9D8B030D-6E8A-4147-A177-3AD203B41FA5}">
                      <a16:colId xmlns:a16="http://schemas.microsoft.com/office/drawing/2014/main" val="4232514957"/>
                    </a:ext>
                  </a:extLst>
                </a:gridCol>
                <a:gridCol w="329184">
                  <a:extLst>
                    <a:ext uri="{9D8B030D-6E8A-4147-A177-3AD203B41FA5}">
                      <a16:colId xmlns:a16="http://schemas.microsoft.com/office/drawing/2014/main" val="80284572"/>
                    </a:ext>
                  </a:extLst>
                </a:gridCol>
                <a:gridCol w="329184">
                  <a:extLst>
                    <a:ext uri="{9D8B030D-6E8A-4147-A177-3AD203B41FA5}">
                      <a16:colId xmlns:a16="http://schemas.microsoft.com/office/drawing/2014/main" val="2183703325"/>
                    </a:ext>
                  </a:extLst>
                </a:gridCol>
                <a:gridCol w="329184">
                  <a:extLst>
                    <a:ext uri="{9D8B030D-6E8A-4147-A177-3AD203B41FA5}">
                      <a16:colId xmlns:a16="http://schemas.microsoft.com/office/drawing/2014/main" val="796396245"/>
                    </a:ext>
                  </a:extLst>
                </a:gridCol>
                <a:gridCol w="329184">
                  <a:extLst>
                    <a:ext uri="{9D8B030D-6E8A-4147-A177-3AD203B41FA5}">
                      <a16:colId xmlns:a16="http://schemas.microsoft.com/office/drawing/2014/main" val="1369654679"/>
                    </a:ext>
                  </a:extLst>
                </a:gridCol>
                <a:gridCol w="329184">
                  <a:extLst>
                    <a:ext uri="{9D8B030D-6E8A-4147-A177-3AD203B41FA5}">
                      <a16:colId xmlns:a16="http://schemas.microsoft.com/office/drawing/2014/main" val="3809825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9515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- 2018-03-02 13:09:55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Zuraini binti Abdullah Suhaimi! You are our lucky Guest Experience Measurement (GEM) winner for December 2017! At Chili's, your feedback is always valued so thank you for helping us to keep getting better. 
Once again, get those feedback submitted and you may just be our next lucky winner!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https://scontent.xx.fbcdn.net/v/t1.0-9/28471512_1648407301893669_8320229192364629058_n.png?_nc_cat=0&amp;oh=81f9f1a25e2a55574d107b9f00194d19&amp;oe=5B6BB412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3000367"/>
                  </a:ext>
                </a:extLst>
              </a:tr>
            </a:tbl>
          </a:graphicData>
        </a:graphic>
      </p:graphicFrame>
      <p:sp>
        <p:nvSpPr>
          <p:cNvPr id="4" name="Text Placeholder 3">
            <a:extLst>
              <a:ext uri="{FF2B5EF4-FFF2-40B4-BE49-F238E27FC236}">
                <a16:creationId xmlns:a16="http://schemas.microsoft.com/office/drawing/2014/main" id="{B0630092-FA7E-4841-8705-F8DB879AF50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593642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702E-D545-4273-98CE-9F005759C6C4}"/>
              </a:ext>
            </a:extLst>
          </p:cNvPr>
          <p:cNvSpPr>
            <a:spLocks noGrp="1"/>
          </p:cNvSpPr>
          <p:nvPr>
            <p:ph type="title"/>
          </p:nvPr>
        </p:nvSpPr>
        <p:spPr/>
        <p:txBody>
          <a:bodyPr/>
          <a:lstStyle/>
          <a:p>
            <a:r>
              <a:rPr lang="en-US"/>
              <a:t>Facebook Interactions Distribution | Chili's Malaysia</a:t>
            </a:r>
          </a:p>
        </p:txBody>
      </p:sp>
      <p:graphicFrame>
        <p:nvGraphicFramePr>
          <p:cNvPr id="6" name="Chart Placeholder 5">
            <a:extLst>
              <a:ext uri="{FF2B5EF4-FFF2-40B4-BE49-F238E27FC236}">
                <a16:creationId xmlns:a16="http://schemas.microsoft.com/office/drawing/2014/main" id="{3741F61D-39CA-43E7-A0F5-E9FADA1883CF}"/>
              </a:ext>
            </a:extLst>
          </p:cNvPr>
          <p:cNvGraphicFramePr>
            <a:graphicFrameLocks noGrp="1"/>
          </p:cNvGraphicFramePr>
          <p:nvPr>
            <p:ph type="chart" sz="quarter" idx="13"/>
            <p:extLst>
              <p:ext uri="{D42A27DB-BD31-4B8C-83A1-F6EECF244321}">
                <p14:modId xmlns:p14="http://schemas.microsoft.com/office/powerpoint/2010/main" val="22041188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ABF835-7090-4E8A-9913-093C780A32A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219D37E2-9448-4A24-9DBA-90BD46939F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25368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9705D-8D4C-4008-8599-6ED868CF47BA}"/>
              </a:ext>
            </a:extLst>
          </p:cNvPr>
          <p:cNvSpPr>
            <a:spLocks noGrp="1"/>
          </p:cNvSpPr>
          <p:nvPr>
            <p:ph type="title"/>
          </p:nvPr>
        </p:nvSpPr>
        <p:spPr/>
        <p:txBody>
          <a:bodyPr/>
          <a:lstStyle/>
          <a:p>
            <a:r>
              <a:rPr lang="en-US"/>
              <a:t>Facebook Reach | Chili's Malaysia</a:t>
            </a:r>
          </a:p>
        </p:txBody>
      </p:sp>
      <p:graphicFrame>
        <p:nvGraphicFramePr>
          <p:cNvPr id="6" name="Chart Placeholder 5">
            <a:extLst>
              <a:ext uri="{FF2B5EF4-FFF2-40B4-BE49-F238E27FC236}">
                <a16:creationId xmlns:a16="http://schemas.microsoft.com/office/drawing/2014/main" id="{D215E02B-AA13-40BB-8FE4-970B3BBF7FC0}"/>
              </a:ext>
            </a:extLst>
          </p:cNvPr>
          <p:cNvGraphicFramePr>
            <a:graphicFrameLocks noGrp="1"/>
          </p:cNvGraphicFramePr>
          <p:nvPr>
            <p:ph type="chart" sz="quarter" idx="13"/>
            <p:extLst>
              <p:ext uri="{D42A27DB-BD31-4B8C-83A1-F6EECF244321}">
                <p14:modId xmlns:p14="http://schemas.microsoft.com/office/powerpoint/2010/main" val="3757348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416EF7-B32E-4249-98F1-39031E16F17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C4B1D8F-4966-4AB1-9438-CF0B7F3EAE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21032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2217</Words>
  <Application>Microsoft Office PowerPoint</Application>
  <PresentationFormat>On-screen Show (4:3)</PresentationFormat>
  <Paragraphs>956</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Facebook 2019</vt:lpstr>
      <vt:lpstr>Facebook Key Metrics Table | Chili's Malaysia</vt:lpstr>
      <vt:lpstr>Facebook Fans Change by Like/Unlike Source | Chili's Malaysia</vt:lpstr>
      <vt:lpstr>Facebook Average Interactions Per Post | Chili's Malaysia</vt:lpstr>
      <vt:lpstr>Facebook Fan Demographics | Chili's Malaysia</vt:lpstr>
      <vt:lpstr>Facebook Interaction Rate By Post Type | Chili's Malaysia</vt:lpstr>
      <vt:lpstr>Facebook Fans By City Table | Chili's Malaysia - 1 of 3</vt:lpstr>
      <vt:lpstr>Facebook Fans By City Table | Chili's Malaysia - 2 of 3</vt:lpstr>
      <vt:lpstr>Facebook Fans By City Table | Chili's Malaysia - 3 of 3</vt:lpstr>
      <vt:lpstr>Facebook Own Posts Table | Chili's Malaysia - 1 of 21</vt:lpstr>
      <vt:lpstr>Facebook Own Posts Table | Chili's Malaysia - 2 of 21</vt:lpstr>
      <vt:lpstr>Facebook Own Posts Table | Chili's Malaysia - 3 of 21</vt:lpstr>
      <vt:lpstr>Facebook Own Posts Table | Chili's Malaysia - 4 of 21</vt:lpstr>
      <vt:lpstr>Facebook Own Posts Table | Chili's Malaysia - 5 of 21</vt:lpstr>
      <vt:lpstr>Facebook Own Posts Table | Chili's Malaysia - 6 of 21</vt:lpstr>
      <vt:lpstr>Facebook Own Posts Table | Chili's Malaysia - 7 of 21</vt:lpstr>
      <vt:lpstr>Facebook Own Posts Table | Chili's Malaysia - 8 of 21</vt:lpstr>
      <vt:lpstr>Facebook Own Posts Table | Chili's Malaysia - 9 of 21</vt:lpstr>
      <vt:lpstr>Facebook Own Posts Table | Chili's Malaysia - 10 of 21</vt:lpstr>
      <vt:lpstr>Facebook Own Posts Table | Chili's Malaysia - 11 of 21</vt:lpstr>
      <vt:lpstr>Facebook Own Posts Table | Chili's Malaysia - 12 of 21</vt:lpstr>
      <vt:lpstr>Facebook Own Posts Table | Chili's Malaysia - 13 of 21</vt:lpstr>
      <vt:lpstr>Facebook Own Posts Table | Chili's Malaysia - 14 of 21</vt:lpstr>
      <vt:lpstr>Facebook Own Posts Table | Chili's Malaysia - 15 of 21</vt:lpstr>
      <vt:lpstr>Facebook Own Posts Table | Chili's Malaysia - 16 of 21</vt:lpstr>
      <vt:lpstr>Facebook Own Posts Table | Chili's Malaysia - 17 of 21</vt:lpstr>
      <vt:lpstr>Facebook Own Posts Table | Chili's Malaysia - 18 of 21</vt:lpstr>
      <vt:lpstr>Facebook Own Posts Table | Chili's Malaysia - 19 of 21</vt:lpstr>
      <vt:lpstr>Facebook Own Posts Table | Chili's Malaysia - 20 of 21</vt:lpstr>
      <vt:lpstr>Facebook Own Posts Table | Chili's Malaysia - 21 of 21</vt:lpstr>
      <vt:lpstr>Facebook Interactions Distribution | Chili's Malaysia</vt:lpstr>
      <vt:lpstr>Facebook Reach | Chili's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2019</dc:title>
  <dc:creator>Frederik Peiniger</dc:creator>
  <cp:lastModifiedBy>Frederik Peiniger</cp:lastModifiedBy>
  <cp:revision>1</cp:revision>
  <dcterms:created xsi:type="dcterms:W3CDTF">2019-07-23T01:08:07Z</dcterms:created>
  <dcterms:modified xsi:type="dcterms:W3CDTF">2019-07-23T01:09:43Z</dcterms:modified>
</cp:coreProperties>
</file>