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Restored Likes from Reactivated Accounts</c:v>
                </c:pt>
                <c:pt idx="1">
                  <c:v>Your Page</c:v>
                </c:pt>
                <c:pt idx="2">
                  <c:v>Ads</c:v>
                </c:pt>
                <c:pt idx="3">
                  <c:v>Search</c:v>
                </c:pt>
                <c:pt idx="4">
                  <c:v>Page Suggestions</c:v>
                </c:pt>
                <c:pt idx="5">
                  <c:v>News Feed</c:v>
                </c:pt>
                <c:pt idx="6">
                  <c:v>Other</c:v>
                </c:pt>
                <c:pt idx="7">
                  <c:v>Unlikes from Search</c:v>
                </c:pt>
                <c:pt idx="8">
                  <c:v>Unlikes from Page, Posts, or News Feed</c:v>
                </c:pt>
                <c:pt idx="9">
                  <c:v>Suspicious Account Removals</c:v>
                </c:pt>
                <c:pt idx="10">
                  <c:v>Deactivated or Memorialized Account Removals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4725</c:v>
                </c:pt>
                <c:pt idx="1">
                  <c:v>2456</c:v>
                </c:pt>
                <c:pt idx="2">
                  <c:v>1909</c:v>
                </c:pt>
                <c:pt idx="3">
                  <c:v>625</c:v>
                </c:pt>
                <c:pt idx="4">
                  <c:v>516</c:v>
                </c:pt>
                <c:pt idx="5">
                  <c:v>255</c:v>
                </c:pt>
                <c:pt idx="6">
                  <c:v>220</c:v>
                </c:pt>
                <c:pt idx="7">
                  <c:v>-6</c:v>
                </c:pt>
                <c:pt idx="8">
                  <c:v>-1457</c:v>
                </c:pt>
                <c:pt idx="9">
                  <c:v>-1954</c:v>
                </c:pt>
                <c:pt idx="10">
                  <c:v>-7128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3-4BF0-85E8-1D7BF7F1A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89296"/>
        <c:axId val="321487000"/>
      </c:barChart>
      <c:catAx>
        <c:axId val="32148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87000"/>
        <c:crosses val="autoZero"/>
        <c:auto val="1"/>
        <c:lblAlgn val="ctr"/>
        <c:lblOffset val="100"/>
        <c:noMultiLvlLbl val="0"/>
      </c:catAx>
      <c:valAx>
        <c:axId val="32148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8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m/d/yyyy</c:formatCode>
                <c:ptCount val="23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  <c:pt idx="4">
                  <c:v>43101</c:v>
                </c:pt>
                <c:pt idx="5">
                  <c:v>43132</c:v>
                </c:pt>
                <c:pt idx="6">
                  <c:v>43160</c:v>
                </c:pt>
                <c:pt idx="7">
                  <c:v>43191</c:v>
                </c:pt>
                <c:pt idx="8">
                  <c:v>43221</c:v>
                </c:pt>
                <c:pt idx="9">
                  <c:v>43252</c:v>
                </c:pt>
                <c:pt idx="10">
                  <c:v>43282</c:v>
                </c:pt>
                <c:pt idx="11">
                  <c:v>43313</c:v>
                </c:pt>
                <c:pt idx="12">
                  <c:v>43344</c:v>
                </c:pt>
                <c:pt idx="13">
                  <c:v>43374</c:v>
                </c:pt>
                <c:pt idx="14">
                  <c:v>43405</c:v>
                </c:pt>
                <c:pt idx="15">
                  <c:v>43435</c:v>
                </c:pt>
                <c:pt idx="16">
                  <c:v>43466</c:v>
                </c:pt>
                <c:pt idx="17">
                  <c:v>43497</c:v>
                </c:pt>
                <c:pt idx="18">
                  <c:v>43525</c:v>
                </c:pt>
                <c:pt idx="19">
                  <c:v>43556</c:v>
                </c:pt>
                <c:pt idx="20">
                  <c:v>43586</c:v>
                </c:pt>
                <c:pt idx="21">
                  <c:v>43617</c:v>
                </c:pt>
                <c:pt idx="22">
                  <c:v>43647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54</c:v>
                </c:pt>
                <c:pt idx="1">
                  <c:v>220</c:v>
                </c:pt>
                <c:pt idx="2">
                  <c:v>629</c:v>
                </c:pt>
                <c:pt idx="3">
                  <c:v>258</c:v>
                </c:pt>
                <c:pt idx="4">
                  <c:v>114</c:v>
                </c:pt>
                <c:pt idx="5">
                  <c:v>211</c:v>
                </c:pt>
                <c:pt idx="6">
                  <c:v>558</c:v>
                </c:pt>
                <c:pt idx="7">
                  <c:v>1488</c:v>
                </c:pt>
                <c:pt idx="8">
                  <c:v>315</c:v>
                </c:pt>
                <c:pt idx="9">
                  <c:v>434</c:v>
                </c:pt>
                <c:pt idx="10">
                  <c:v>1011</c:v>
                </c:pt>
                <c:pt idx="11">
                  <c:v>577</c:v>
                </c:pt>
                <c:pt idx="12">
                  <c:v>368</c:v>
                </c:pt>
                <c:pt idx="13">
                  <c:v>340</c:v>
                </c:pt>
                <c:pt idx="14">
                  <c:v>376</c:v>
                </c:pt>
                <c:pt idx="15">
                  <c:v>518</c:v>
                </c:pt>
                <c:pt idx="16">
                  <c:v>478</c:v>
                </c:pt>
                <c:pt idx="17">
                  <c:v>779</c:v>
                </c:pt>
                <c:pt idx="18">
                  <c:v>484</c:v>
                </c:pt>
                <c:pt idx="19">
                  <c:v>1104</c:v>
                </c:pt>
                <c:pt idx="20">
                  <c:v>257</c:v>
                </c:pt>
                <c:pt idx="21">
                  <c:v>371</c:v>
                </c:pt>
                <c:pt idx="22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0-4FAB-9397-A746A023C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84376"/>
        <c:axId val="321488640"/>
      </c:lineChart>
      <c:dateAx>
        <c:axId val="321484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88640"/>
        <c:crosses val="autoZero"/>
        <c:auto val="1"/>
        <c:lblOffset val="100"/>
        <c:baseTimeUnit val="months"/>
      </c:dateAx>
      <c:valAx>
        <c:axId val="32148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8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0.123579256928937</c:v>
                </c:pt>
                <c:pt idx="1">
                  <c:v>0.21085058911901899</c:v>
                </c:pt>
                <c:pt idx="2">
                  <c:v>8.7036153878458592E-3</c:v>
                </c:pt>
                <c:pt idx="3">
                  <c:v>1.5792160241898799E-2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07-430E-8E75-9B34FF877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559720"/>
        <c:axId val="314552176"/>
      </c:barChart>
      <c:catAx>
        <c:axId val="31455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52176"/>
        <c:crosses val="autoZero"/>
        <c:auto val="1"/>
        <c:lblAlgn val="ctr"/>
        <c:lblOffset val="100"/>
        <c:noMultiLvlLbl val="0"/>
      </c:catAx>
      <c:valAx>
        <c:axId val="31455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5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194918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8-490D-975E-2AB66191ED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38-490D-975E-2AB66191ED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38-490D-975E-2AB66191ED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38-490D-975E-2AB66191ED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38-490D-975E-2AB66191ED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38-490D-975E-2AB66191ED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38-490D-975E-2AB66191ED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D38-490D-975E-2AB66191E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948512"/>
        <c:axId val="315941624"/>
      </c:barChart>
      <c:catAx>
        <c:axId val="31594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41624"/>
        <c:crosses val="autoZero"/>
        <c:auto val="1"/>
        <c:lblAlgn val="ctr"/>
        <c:lblOffset val="100"/>
        <c:noMultiLvlLbl val="0"/>
      </c:catAx>
      <c:valAx>
        <c:axId val="31594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4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788</c:v>
                </c:pt>
                <c:pt idx="1">
                  <c:v>36353</c:v>
                </c:pt>
                <c:pt idx="2">
                  <c:v>47391</c:v>
                </c:pt>
                <c:pt idx="3">
                  <c:v>18958</c:v>
                </c:pt>
                <c:pt idx="4">
                  <c:v>5042</c:v>
                </c:pt>
                <c:pt idx="5">
                  <c:v>225</c:v>
                </c:pt>
                <c:pt idx="6">
                  <c:v>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AC-460B-AB87-7ADF5535B5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1650</c:v>
                </c:pt>
                <c:pt idx="1">
                  <c:v>53065</c:v>
                </c:pt>
                <c:pt idx="2">
                  <c:v>64550</c:v>
                </c:pt>
                <c:pt idx="3">
                  <c:v>30073</c:v>
                </c:pt>
                <c:pt idx="4">
                  <c:v>8450</c:v>
                </c:pt>
                <c:pt idx="5">
                  <c:v>276</c:v>
                </c:pt>
                <c:pt idx="6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AC-460B-AB87-7ADF5535B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945232"/>
        <c:axId val="314558736"/>
      </c:barChart>
      <c:catAx>
        <c:axId val="31594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558736"/>
        <c:crosses val="autoZero"/>
        <c:auto val="1"/>
        <c:lblAlgn val="ctr"/>
        <c:lblOffset val="100"/>
        <c:noMultiLvlLbl val="0"/>
      </c:catAx>
      <c:valAx>
        <c:axId val="31455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4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8.2595913545134607</c:v>
                </c:pt>
                <c:pt idx="1">
                  <c:v>8.3486559914537395</c:v>
                </c:pt>
                <c:pt idx="2">
                  <c:v>6.6680043101747799</c:v>
                </c:pt>
                <c:pt idx="3">
                  <c:v>2.12059350935737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1C-43A9-985E-8D66D8BDC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665936"/>
        <c:axId val="315664952"/>
      </c:barChart>
      <c:catAx>
        <c:axId val="31566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64952"/>
        <c:crosses val="autoZero"/>
        <c:auto val="1"/>
        <c:lblAlgn val="ctr"/>
        <c:lblOffset val="100"/>
        <c:noMultiLvlLbl val="0"/>
      </c:catAx>
      <c:valAx>
        <c:axId val="31566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6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6837-26DC-4CBC-9BFE-D77B6A549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AE681-A1D7-486D-A549-E59C8F1709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339466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14E1-6D25-4F2B-8B07-65B62276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9AD0E-79D4-4718-A1FB-CC4F695CB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494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97891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9861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2429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9607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9064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6890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9861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290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93613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40854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76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6188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452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9389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4459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1372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86990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3363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0857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0488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5984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52367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258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3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92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B4F64-6002-4B83-A23E-4D24BB064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</p:spTree>
    <p:extLst>
      <p:ext uri="{BB962C8B-B14F-4D97-AF65-F5344CB8AC3E}">
        <p14:creationId xmlns:p14="http://schemas.microsoft.com/office/powerpoint/2010/main" val="98315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2AE-B897-4CCD-B6F3-40282545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EEFD4D-CEB2-4A30-8052-367F8015B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085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8B528-BA42-4B54-BE56-88A8D2823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7B03E-D040-43F0-92BB-0AA5C298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2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C836-E43E-4BF0-AE87-F9A9BA5C3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47DDC1-7515-4B62-8274-82FCCB96E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4517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08D1B-40A6-4718-81E7-B65C7CC50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AB970-6D0F-4206-8256-5D4EA21B2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02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4839-A1B3-47E1-851B-4AFB3DC9D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BC744-D749-4D24-8F01-235707C975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969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1A264-5D41-448C-94B8-27F32619F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E66F3-974E-4584-8628-BB4500A8D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681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824B-1D55-48EF-82CB-D57A4A67E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E5BFE8-97BA-42D5-8B98-24F49D41F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9917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60211-F346-4001-8970-A8FE22C26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07BA5-826B-429E-B392-80FB83DB0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32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DCC4-6DFA-45CF-92ED-50487C24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A1D658-1022-41E3-8122-C4523CDB6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840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1EF5C-C6AB-46D1-BE1B-AFDF89B30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6D925-1A52-45DC-A389-953394A13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30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09E8F-5044-466E-8E04-5B63B1CAF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D530F-2893-4F54-B2A8-7741F1E7A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345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1D79E-8A1D-4EF0-AA28-CE3533B9E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09/01/2017 - 07/20/2019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16111-1405-4471-8732-5401867E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48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68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2019</vt:lpstr>
      <vt:lpstr>Facebook Key Metrics Table | Chili's Malaysia</vt:lpstr>
      <vt:lpstr>Facebook Fans Change by Like/Unlike Source | Chili's Malaysia</vt:lpstr>
      <vt:lpstr>Facebook Average Interactions Per Post | Chili's Malaysia</vt:lpstr>
      <vt:lpstr>Facebook Interaction Rate By Post Type | Chili's Malaysia</vt:lpstr>
      <vt:lpstr>Facebook Interactions Distribution | Chili's Malaysia</vt:lpstr>
      <vt:lpstr>Facebook Fan Demographics | Chili's Malaysia</vt:lpstr>
      <vt:lpstr>Facebook Engagement Rate By Post Type | Chili's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2019-07-22T23:52:20Z</dcterms:created>
  <dcterms:modified xsi:type="dcterms:W3CDTF">2019-07-22T23:52:32Z</dcterms:modified>
</cp:coreProperties>
</file>