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7158</c:v>
                </c:pt>
                <c:pt idx="1">
                  <c:v>4869</c:v>
                </c:pt>
                <c:pt idx="2">
                  <c:v>5707</c:v>
                </c:pt>
                <c:pt idx="3">
                  <c:v>2149</c:v>
                </c:pt>
                <c:pt idx="4">
                  <c:v>4980</c:v>
                </c:pt>
                <c:pt idx="5">
                  <c:v>3001</c:v>
                </c:pt>
                <c:pt idx="6">
                  <c:v>2313</c:v>
                </c:pt>
                <c:pt idx="7">
                  <c:v>4349</c:v>
                </c:pt>
                <c:pt idx="8">
                  <c:v>2847</c:v>
                </c:pt>
                <c:pt idx="9">
                  <c:v>8385</c:v>
                </c:pt>
                <c:pt idx="10">
                  <c:v>3045</c:v>
                </c:pt>
                <c:pt idx="11">
                  <c:v>2135</c:v>
                </c:pt>
                <c:pt idx="12">
                  <c:v>4848</c:v>
                </c:pt>
                <c:pt idx="13">
                  <c:v>7010</c:v>
                </c:pt>
                <c:pt idx="14">
                  <c:v>2521</c:v>
                </c:pt>
                <c:pt idx="15">
                  <c:v>4880</c:v>
                </c:pt>
                <c:pt idx="16">
                  <c:v>4795</c:v>
                </c:pt>
                <c:pt idx="17">
                  <c:v>12017</c:v>
                </c:pt>
                <c:pt idx="18">
                  <c:v>3678</c:v>
                </c:pt>
                <c:pt idx="19">
                  <c:v>5836</c:v>
                </c:pt>
                <c:pt idx="20">
                  <c:v>4505</c:v>
                </c:pt>
                <c:pt idx="21">
                  <c:v>6930</c:v>
                </c:pt>
                <c:pt idx="22">
                  <c:v>6501</c:v>
                </c:pt>
                <c:pt idx="23">
                  <c:v>6208</c:v>
                </c:pt>
                <c:pt idx="24">
                  <c:v>3764</c:v>
                </c:pt>
                <c:pt idx="25">
                  <c:v>8650</c:v>
                </c:pt>
                <c:pt idx="26">
                  <c:v>4795</c:v>
                </c:pt>
                <c:pt idx="27">
                  <c:v>13675</c:v>
                </c:pt>
                <c:pt idx="28">
                  <c:v>4655</c:v>
                </c:pt>
                <c:pt idx="29">
                  <c:v>5831</c:v>
                </c:pt>
              </c:numCache>
            </c:numRef>
          </c:val>
          <c:smooth val="0"/>
          <c:extLst>
            <c:ext xmlns:c16="http://schemas.microsoft.com/office/drawing/2014/chart" uri="{C3380CC4-5D6E-409C-BE32-E72D297353CC}">
              <c16:uniqueId val="{00000000-A50D-4D8A-97A9-2AD6E3BA80BC}"/>
            </c:ext>
          </c:extLst>
        </c:ser>
        <c:dLbls>
          <c:showLegendKey val="0"/>
          <c:showVal val="0"/>
          <c:showCatName val="0"/>
          <c:showSerName val="0"/>
          <c:showPercent val="0"/>
          <c:showBubbleSize val="0"/>
        </c:dLbls>
        <c:smooth val="0"/>
        <c:axId val="298024160"/>
        <c:axId val="298019896"/>
      </c:lineChart>
      <c:dateAx>
        <c:axId val="298024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19896"/>
        <c:crosses val="autoZero"/>
        <c:auto val="1"/>
        <c:lblOffset val="100"/>
        <c:baseTimeUnit val="days"/>
      </c:dateAx>
      <c:valAx>
        <c:axId val="298019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024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439</c:v>
                </c:pt>
                <c:pt idx="1">
                  <c:v>232</c:v>
                </c:pt>
                <c:pt idx="2">
                  <c:v>258</c:v>
                </c:pt>
                <c:pt idx="3">
                  <c:v>134</c:v>
                </c:pt>
                <c:pt idx="4">
                  <c:v>263</c:v>
                </c:pt>
                <c:pt idx="5">
                  <c:v>143</c:v>
                </c:pt>
                <c:pt idx="6">
                  <c:v>100</c:v>
                </c:pt>
                <c:pt idx="7">
                  <c:v>116</c:v>
                </c:pt>
                <c:pt idx="8">
                  <c:v>75</c:v>
                </c:pt>
                <c:pt idx="9">
                  <c:v>636</c:v>
                </c:pt>
                <c:pt idx="10">
                  <c:v>176</c:v>
                </c:pt>
                <c:pt idx="11">
                  <c:v>88</c:v>
                </c:pt>
                <c:pt idx="12">
                  <c:v>263</c:v>
                </c:pt>
                <c:pt idx="13">
                  <c:v>509</c:v>
                </c:pt>
                <c:pt idx="14">
                  <c:v>115</c:v>
                </c:pt>
                <c:pt idx="15">
                  <c:v>229</c:v>
                </c:pt>
                <c:pt idx="16">
                  <c:v>286</c:v>
                </c:pt>
                <c:pt idx="17">
                  <c:v>816</c:v>
                </c:pt>
                <c:pt idx="18">
                  <c:v>210</c:v>
                </c:pt>
                <c:pt idx="19">
                  <c:v>212</c:v>
                </c:pt>
                <c:pt idx="20">
                  <c:v>342</c:v>
                </c:pt>
                <c:pt idx="21">
                  <c:v>334</c:v>
                </c:pt>
                <c:pt idx="22">
                  <c:v>207</c:v>
                </c:pt>
                <c:pt idx="23">
                  <c:v>186</c:v>
                </c:pt>
                <c:pt idx="24">
                  <c:v>225</c:v>
                </c:pt>
                <c:pt idx="25">
                  <c:v>552</c:v>
                </c:pt>
                <c:pt idx="26">
                  <c:v>235</c:v>
                </c:pt>
                <c:pt idx="27">
                  <c:v>585</c:v>
                </c:pt>
                <c:pt idx="28">
                  <c:v>344</c:v>
                </c:pt>
                <c:pt idx="29">
                  <c:v>224</c:v>
                </c:pt>
              </c:numCache>
            </c:numRef>
          </c:val>
          <c:smooth val="0"/>
          <c:extLst>
            <c:ext xmlns:c16="http://schemas.microsoft.com/office/drawing/2014/chart" uri="{C3380CC4-5D6E-409C-BE32-E72D297353CC}">
              <c16:uniqueId val="{00000000-2AAC-4582-9A07-F02D3D1DC32D}"/>
            </c:ext>
          </c:extLst>
        </c:ser>
        <c:dLbls>
          <c:showLegendKey val="0"/>
          <c:showVal val="0"/>
          <c:showCatName val="0"/>
          <c:showSerName val="0"/>
          <c:showPercent val="0"/>
          <c:showBubbleSize val="0"/>
        </c:dLbls>
        <c:smooth val="0"/>
        <c:axId val="295859536"/>
        <c:axId val="295856912"/>
      </c:lineChart>
      <c:dateAx>
        <c:axId val="2958595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56912"/>
        <c:crosses val="autoZero"/>
        <c:auto val="1"/>
        <c:lblOffset val="100"/>
        <c:baseTimeUnit val="days"/>
      </c:dateAx>
      <c:valAx>
        <c:axId val="2958569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595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0</c:v>
                </c:pt>
                <c:pt idx="1">
                  <c:v>289</c:v>
                </c:pt>
                <c:pt idx="2">
                  <c:v>0</c:v>
                </c:pt>
                <c:pt idx="3">
                  <c:v>219</c:v>
                </c:pt>
                <c:pt idx="4">
                  <c:v>146</c:v>
                </c:pt>
                <c:pt idx="5">
                  <c:v>0</c:v>
                </c:pt>
                <c:pt idx="6">
                  <c:v>135</c:v>
                </c:pt>
                <c:pt idx="7">
                  <c:v>0</c:v>
                </c:pt>
                <c:pt idx="8">
                  <c:v>111</c:v>
                </c:pt>
                <c:pt idx="9">
                  <c:v>0</c:v>
                </c:pt>
                <c:pt idx="10">
                  <c:v>0</c:v>
                </c:pt>
                <c:pt idx="11">
                  <c:v>0</c:v>
                </c:pt>
                <c:pt idx="12">
                  <c:v>154</c:v>
                </c:pt>
                <c:pt idx="13">
                  <c:v>0</c:v>
                </c:pt>
                <c:pt idx="14">
                  <c:v>176</c:v>
                </c:pt>
                <c:pt idx="15">
                  <c:v>0</c:v>
                </c:pt>
                <c:pt idx="16">
                  <c:v>301</c:v>
                </c:pt>
                <c:pt idx="17">
                  <c:v>0</c:v>
                </c:pt>
                <c:pt idx="18">
                  <c:v>194</c:v>
                </c:pt>
                <c:pt idx="19">
                  <c:v>0</c:v>
                </c:pt>
                <c:pt idx="20">
                  <c:v>222</c:v>
                </c:pt>
                <c:pt idx="21">
                  <c:v>0</c:v>
                </c:pt>
                <c:pt idx="22">
                  <c:v>186</c:v>
                </c:pt>
                <c:pt idx="23">
                  <c:v>0</c:v>
                </c:pt>
                <c:pt idx="24">
                  <c:v>231</c:v>
                </c:pt>
                <c:pt idx="25">
                  <c:v>0</c:v>
                </c:pt>
                <c:pt idx="26">
                  <c:v>179</c:v>
                </c:pt>
                <c:pt idx="27">
                  <c:v>0</c:v>
                </c:pt>
                <c:pt idx="28">
                  <c:v>33</c:v>
                </c:pt>
                <c:pt idx="29">
                  <c:v>242</c:v>
                </c:pt>
              </c:numCache>
            </c:numRef>
          </c:val>
          <c:smooth val="0"/>
          <c:extLst>
            <c:ext xmlns:c16="http://schemas.microsoft.com/office/drawing/2014/chart" uri="{C3380CC4-5D6E-409C-BE32-E72D297353CC}">
              <c16:uniqueId val="{00000000-8410-4B09-A7BD-240B01F04B42}"/>
            </c:ext>
          </c:extLst>
        </c:ser>
        <c:dLbls>
          <c:showLegendKey val="0"/>
          <c:showVal val="0"/>
          <c:showCatName val="0"/>
          <c:showSerName val="0"/>
          <c:showPercent val="0"/>
          <c:showBubbleSize val="0"/>
        </c:dLbls>
        <c:smooth val="0"/>
        <c:axId val="295856256"/>
        <c:axId val="295862488"/>
      </c:lineChart>
      <c:dateAx>
        <c:axId val="2958562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62488"/>
        <c:crosses val="autoZero"/>
        <c:auto val="1"/>
        <c:lblOffset val="100"/>
        <c:baseTimeUnit val="days"/>
      </c:dateAx>
      <c:valAx>
        <c:axId val="2958624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85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2906</c:v>
                </c:pt>
              </c:numCache>
            </c:numRef>
          </c:val>
          <c:extLst>
            <c:ext xmlns:c16="http://schemas.microsoft.com/office/drawing/2014/chart" uri="{C3380CC4-5D6E-409C-BE32-E72D297353CC}">
              <c16:uniqueId val="{00000000-6D43-46F2-A7FF-4F91981D33F9}"/>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52</c:v>
                </c:pt>
              </c:numCache>
            </c:numRef>
          </c:val>
          <c:extLst>
            <c:ext xmlns:c16="http://schemas.microsoft.com/office/drawing/2014/chart" uri="{C3380CC4-5D6E-409C-BE32-E72D297353CC}">
              <c16:uniqueId val="{00000001-6D43-46F2-A7FF-4F91981D33F9}"/>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1</c:v>
                </c:pt>
              </c:numCache>
            </c:numRef>
          </c:val>
          <c:extLst>
            <c:ext xmlns:c16="http://schemas.microsoft.com/office/drawing/2014/chart" uri="{C3380CC4-5D6E-409C-BE32-E72D297353CC}">
              <c16:uniqueId val="{00000002-6D43-46F2-A7FF-4F91981D33F9}"/>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13</c:v>
                </c:pt>
              </c:numCache>
            </c:numRef>
          </c:val>
          <c:extLst>
            <c:ext xmlns:c16="http://schemas.microsoft.com/office/drawing/2014/chart" uri="{C3380CC4-5D6E-409C-BE32-E72D297353CC}">
              <c16:uniqueId val="{00000003-6D43-46F2-A7FF-4F91981D33F9}"/>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6D43-46F2-A7FF-4F91981D33F9}"/>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0</c:v>
                </c:pt>
              </c:numCache>
            </c:numRef>
          </c:val>
          <c:extLst>
            <c:ext xmlns:c16="http://schemas.microsoft.com/office/drawing/2014/chart" uri="{C3380CC4-5D6E-409C-BE32-E72D297353CC}">
              <c16:uniqueId val="{00000005-6D43-46F2-A7FF-4F91981D33F9}"/>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74</c:v>
                </c:pt>
              </c:numCache>
            </c:numRef>
          </c:val>
          <c:extLst>
            <c:ext xmlns:c16="http://schemas.microsoft.com/office/drawing/2014/chart" uri="{C3380CC4-5D6E-409C-BE32-E72D297353CC}">
              <c16:uniqueId val="{00000006-6D43-46F2-A7FF-4F91981D33F9}"/>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970</c:v>
                </c:pt>
              </c:numCache>
            </c:numRef>
          </c:val>
          <c:extLst>
            <c:ext xmlns:c16="http://schemas.microsoft.com/office/drawing/2014/chart" uri="{C3380CC4-5D6E-409C-BE32-E72D297353CC}">
              <c16:uniqueId val="{00000007-6D43-46F2-A7FF-4F91981D33F9}"/>
            </c:ext>
          </c:extLst>
        </c:ser>
        <c:dLbls>
          <c:showLegendKey val="0"/>
          <c:showVal val="0"/>
          <c:showCatName val="0"/>
          <c:showSerName val="0"/>
          <c:showPercent val="0"/>
          <c:showBubbleSize val="0"/>
        </c:dLbls>
        <c:gapWidth val="150"/>
        <c:overlap val="100"/>
        <c:axId val="296096472"/>
        <c:axId val="296096144"/>
      </c:barChart>
      <c:catAx>
        <c:axId val="2960964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96144"/>
        <c:crosses val="autoZero"/>
        <c:auto val="1"/>
        <c:lblAlgn val="ctr"/>
        <c:lblOffset val="100"/>
        <c:noMultiLvlLbl val="0"/>
      </c:catAx>
      <c:valAx>
        <c:axId val="296096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96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0.65832183721496396</c:v>
                </c:pt>
                <c:pt idx="1">
                  <c:v>0.34539073277610999</c:v>
                </c:pt>
                <c:pt idx="2">
                  <c:v>0.17802077416213599</c:v>
                </c:pt>
                <c:pt idx="3">
                  <c:v>0.23026048851740599</c:v>
                </c:pt>
                <c:pt idx="4">
                  <c:v>0.22315994481863199</c:v>
                </c:pt>
                <c:pt idx="5">
                  <c:v>0.115637425951473</c:v>
                </c:pt>
                <c:pt idx="6">
                  <c:v>0.250040574535422</c:v>
                </c:pt>
              </c:numCache>
            </c:numRef>
          </c:val>
          <c:extLst>
            <c:ext xmlns:c16="http://schemas.microsoft.com/office/drawing/2014/chart" uri="{C3380CC4-5D6E-409C-BE32-E72D297353CC}">
              <c16:uniqueId val="{00000000-2F4E-4F38-8B2B-CF81183EC9ED}"/>
            </c:ext>
          </c:extLst>
        </c:ser>
        <c:dLbls>
          <c:showLegendKey val="0"/>
          <c:showVal val="0"/>
          <c:showCatName val="0"/>
          <c:showSerName val="0"/>
          <c:showPercent val="0"/>
          <c:showBubbleSize val="0"/>
        </c:dLbls>
        <c:gapWidth val="219"/>
        <c:overlap val="-27"/>
        <c:axId val="296090896"/>
        <c:axId val="296091552"/>
      </c:barChart>
      <c:catAx>
        <c:axId val="296090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91552"/>
        <c:crosses val="autoZero"/>
        <c:auto val="1"/>
        <c:lblAlgn val="ctr"/>
        <c:lblOffset val="100"/>
        <c:noMultiLvlLbl val="0"/>
      </c:catAx>
      <c:valAx>
        <c:axId val="296091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609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38</c:v>
                </c:pt>
                <c:pt idx="1">
                  <c:v>5711</c:v>
                </c:pt>
                <c:pt idx="2">
                  <c:v>3230</c:v>
                </c:pt>
                <c:pt idx="3">
                  <c:v>2056</c:v>
                </c:pt>
                <c:pt idx="4">
                  <c:v>1066</c:v>
                </c:pt>
                <c:pt idx="5">
                  <c:v>795</c:v>
                </c:pt>
                <c:pt idx="6">
                  <c:v>533</c:v>
                </c:pt>
              </c:numCache>
            </c:numRef>
          </c:val>
          <c:extLst>
            <c:ext xmlns:c16="http://schemas.microsoft.com/office/drawing/2014/chart" uri="{C3380CC4-5D6E-409C-BE32-E72D297353CC}">
              <c16:uniqueId val="{00000000-919E-4BFF-99EF-EE31710387FD}"/>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233</c:v>
                </c:pt>
                <c:pt idx="1">
                  <c:v>11309</c:v>
                </c:pt>
                <c:pt idx="2">
                  <c:v>21097</c:v>
                </c:pt>
                <c:pt idx="3">
                  <c:v>26697</c:v>
                </c:pt>
                <c:pt idx="4">
                  <c:v>14187</c:v>
                </c:pt>
                <c:pt idx="5">
                  <c:v>8634</c:v>
                </c:pt>
                <c:pt idx="6">
                  <c:v>2825</c:v>
                </c:pt>
              </c:numCache>
            </c:numRef>
          </c:val>
          <c:extLst>
            <c:ext xmlns:c16="http://schemas.microsoft.com/office/drawing/2014/chart" uri="{C3380CC4-5D6E-409C-BE32-E72D297353CC}">
              <c16:uniqueId val="{00000001-919E-4BFF-99EF-EE31710387FD}"/>
            </c:ext>
          </c:extLst>
        </c:ser>
        <c:dLbls>
          <c:showLegendKey val="0"/>
          <c:showVal val="0"/>
          <c:showCatName val="0"/>
          <c:showSerName val="0"/>
          <c:showPercent val="0"/>
          <c:showBubbleSize val="0"/>
        </c:dLbls>
        <c:gapWidth val="219"/>
        <c:overlap val="-27"/>
        <c:axId val="300824544"/>
        <c:axId val="300827168"/>
      </c:barChart>
      <c:catAx>
        <c:axId val="300824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27168"/>
        <c:crosses val="autoZero"/>
        <c:auto val="1"/>
        <c:lblAlgn val="ctr"/>
        <c:lblOffset val="100"/>
        <c:noMultiLvlLbl val="0"/>
      </c:catAx>
      <c:valAx>
        <c:axId val="300827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24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0</c:v>
                </c:pt>
                <c:pt idx="1">
                  <c:v>0.375659701309705</c:v>
                </c:pt>
                <c:pt idx="2">
                  <c:v>0</c:v>
                </c:pt>
                <c:pt idx="3">
                  <c:v>0.23152161718359601</c:v>
                </c:pt>
                <c:pt idx="4">
                  <c:v>0.150877228752306</c:v>
                </c:pt>
                <c:pt idx="5">
                  <c:v>0</c:v>
                </c:pt>
                <c:pt idx="6">
                  <c:v>0.14155074441434701</c:v>
                </c:pt>
                <c:pt idx="7">
                  <c:v>0</c:v>
                </c:pt>
                <c:pt idx="8">
                  <c:v>0.18008851808516099</c:v>
                </c:pt>
                <c:pt idx="9">
                  <c:v>0</c:v>
                </c:pt>
                <c:pt idx="10">
                  <c:v>0</c:v>
                </c:pt>
                <c:pt idx="11">
                  <c:v>0</c:v>
                </c:pt>
                <c:pt idx="12">
                  <c:v>0.24478188004672199</c:v>
                </c:pt>
                <c:pt idx="13">
                  <c:v>0</c:v>
                </c:pt>
                <c:pt idx="14">
                  <c:v>0.19588340370250101</c:v>
                </c:pt>
                <c:pt idx="15">
                  <c:v>0</c:v>
                </c:pt>
                <c:pt idx="16">
                  <c:v>0.65816160960571102</c:v>
                </c:pt>
                <c:pt idx="17">
                  <c:v>0</c:v>
                </c:pt>
                <c:pt idx="18">
                  <c:v>0.20563000779975901</c:v>
                </c:pt>
                <c:pt idx="19">
                  <c:v>0</c:v>
                </c:pt>
                <c:pt idx="20">
                  <c:v>0.30461578942042</c:v>
                </c:pt>
                <c:pt idx="21">
                  <c:v>0</c:v>
                </c:pt>
                <c:pt idx="22">
                  <c:v>0.195150559161965</c:v>
                </c:pt>
                <c:pt idx="23">
                  <c:v>0</c:v>
                </c:pt>
                <c:pt idx="24">
                  <c:v>0.45871559633027498</c:v>
                </c:pt>
                <c:pt idx="25">
                  <c:v>0</c:v>
                </c:pt>
                <c:pt idx="26">
                  <c:v>0.200908632004038</c:v>
                </c:pt>
                <c:pt idx="27">
                  <c:v>0</c:v>
                </c:pt>
                <c:pt idx="28">
                  <c:v>3.52964905203711E-2</c:v>
                </c:pt>
                <c:pt idx="29">
                  <c:v>0.249997479864114</c:v>
                </c:pt>
              </c:numCache>
            </c:numRef>
          </c:val>
          <c:smooth val="0"/>
          <c:extLst>
            <c:ext xmlns:c16="http://schemas.microsoft.com/office/drawing/2014/chart" uri="{C3380CC4-5D6E-409C-BE32-E72D297353CC}">
              <c16:uniqueId val="{00000000-9921-4CFC-9B4F-D0CC98120F37}"/>
            </c:ext>
          </c:extLst>
        </c:ser>
        <c:dLbls>
          <c:showLegendKey val="0"/>
          <c:showVal val="0"/>
          <c:showCatName val="0"/>
          <c:showSerName val="0"/>
          <c:showPercent val="0"/>
          <c:showBubbleSize val="0"/>
        </c:dLbls>
        <c:smooth val="0"/>
        <c:axId val="300822904"/>
        <c:axId val="300825528"/>
      </c:lineChart>
      <c:dateAx>
        <c:axId val="3008229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25528"/>
        <c:crosses val="autoZero"/>
        <c:auto val="1"/>
        <c:lblOffset val="100"/>
        <c:baseTimeUnit val="days"/>
      </c:dateAx>
      <c:valAx>
        <c:axId val="300825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08229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97947</c:v>
                </c:pt>
                <c:pt idx="1">
                  <c:v>97975</c:v>
                </c:pt>
                <c:pt idx="2">
                  <c:v>98023</c:v>
                </c:pt>
                <c:pt idx="3">
                  <c:v>98071</c:v>
                </c:pt>
                <c:pt idx="4">
                  <c:v>98115</c:v>
                </c:pt>
                <c:pt idx="5">
                  <c:v>98171</c:v>
                </c:pt>
                <c:pt idx="6">
                  <c:v>98226</c:v>
                </c:pt>
                <c:pt idx="7">
                  <c:v>98266</c:v>
                </c:pt>
                <c:pt idx="8">
                  <c:v>98304</c:v>
                </c:pt>
                <c:pt idx="9">
                  <c:v>98359</c:v>
                </c:pt>
                <c:pt idx="10">
                  <c:v>98398</c:v>
                </c:pt>
                <c:pt idx="11">
                  <c:v>98440</c:v>
                </c:pt>
                <c:pt idx="12">
                  <c:v>98471</c:v>
                </c:pt>
                <c:pt idx="13">
                  <c:v>98511</c:v>
                </c:pt>
                <c:pt idx="14">
                  <c:v>98546</c:v>
                </c:pt>
                <c:pt idx="15">
                  <c:v>98581</c:v>
                </c:pt>
                <c:pt idx="16">
                  <c:v>98636</c:v>
                </c:pt>
                <c:pt idx="17">
                  <c:v>98698</c:v>
                </c:pt>
                <c:pt idx="18">
                  <c:v>98744</c:v>
                </c:pt>
                <c:pt idx="19">
                  <c:v>98791</c:v>
                </c:pt>
                <c:pt idx="20">
                  <c:v>98836</c:v>
                </c:pt>
                <c:pt idx="21">
                  <c:v>98880</c:v>
                </c:pt>
                <c:pt idx="22">
                  <c:v>98917</c:v>
                </c:pt>
                <c:pt idx="23">
                  <c:v>98948</c:v>
                </c:pt>
                <c:pt idx="24">
                  <c:v>98996</c:v>
                </c:pt>
                <c:pt idx="25">
                  <c:v>99028</c:v>
                </c:pt>
                <c:pt idx="26">
                  <c:v>99072</c:v>
                </c:pt>
                <c:pt idx="27">
                  <c:v>99139</c:v>
                </c:pt>
                <c:pt idx="28">
                  <c:v>99182</c:v>
                </c:pt>
                <c:pt idx="29">
                  <c:v>99221</c:v>
                </c:pt>
              </c:numCache>
            </c:numRef>
          </c:val>
          <c:smooth val="0"/>
          <c:extLst>
            <c:ext xmlns:c16="http://schemas.microsoft.com/office/drawing/2014/chart" uri="{C3380CC4-5D6E-409C-BE32-E72D297353CC}">
              <c16:uniqueId val="{00000000-B8AF-4B37-8137-78947AD53A10}"/>
            </c:ext>
          </c:extLst>
        </c:ser>
        <c:dLbls>
          <c:showLegendKey val="0"/>
          <c:showVal val="0"/>
          <c:showCatName val="0"/>
          <c:showSerName val="0"/>
          <c:showPercent val="0"/>
          <c:showBubbleSize val="0"/>
        </c:dLbls>
        <c:smooth val="0"/>
        <c:axId val="302978392"/>
        <c:axId val="172308744"/>
      </c:lineChart>
      <c:dateAx>
        <c:axId val="3029783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2308744"/>
        <c:crosses val="autoZero"/>
        <c:auto val="1"/>
        <c:lblOffset val="100"/>
        <c:baseTimeUnit val="days"/>
      </c:dateAx>
      <c:valAx>
        <c:axId val="1723087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978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Sheet1!$A$2:$A$31</c:f>
              <c:numCache>
                <c:formatCode>m/d/yyyy</c:formatCode>
                <c:ptCount val="30"/>
                <c:pt idx="0">
                  <c:v>43617</c:v>
                </c:pt>
                <c:pt idx="1">
                  <c:v>43618</c:v>
                </c:pt>
                <c:pt idx="2">
                  <c:v>43619</c:v>
                </c:pt>
                <c:pt idx="3">
                  <c:v>43620</c:v>
                </c:pt>
                <c:pt idx="4">
                  <c:v>43621</c:v>
                </c:pt>
                <c:pt idx="5">
                  <c:v>43622</c:v>
                </c:pt>
                <c:pt idx="6">
                  <c:v>43623</c:v>
                </c:pt>
                <c:pt idx="7">
                  <c:v>43624</c:v>
                </c:pt>
                <c:pt idx="8">
                  <c:v>43625</c:v>
                </c:pt>
                <c:pt idx="9">
                  <c:v>43626</c:v>
                </c:pt>
                <c:pt idx="10">
                  <c:v>43627</c:v>
                </c:pt>
                <c:pt idx="11">
                  <c:v>43628</c:v>
                </c:pt>
                <c:pt idx="12">
                  <c:v>43629</c:v>
                </c:pt>
                <c:pt idx="13">
                  <c:v>43630</c:v>
                </c:pt>
                <c:pt idx="14">
                  <c:v>43631</c:v>
                </c:pt>
                <c:pt idx="15">
                  <c:v>43632</c:v>
                </c:pt>
                <c:pt idx="16">
                  <c:v>43633</c:v>
                </c:pt>
                <c:pt idx="17">
                  <c:v>43634</c:v>
                </c:pt>
                <c:pt idx="18">
                  <c:v>43635</c:v>
                </c:pt>
                <c:pt idx="19">
                  <c:v>43636</c:v>
                </c:pt>
                <c:pt idx="20">
                  <c:v>43637</c:v>
                </c:pt>
                <c:pt idx="21">
                  <c:v>43638</c:v>
                </c:pt>
                <c:pt idx="22">
                  <c:v>43639</c:v>
                </c:pt>
                <c:pt idx="23">
                  <c:v>43640</c:v>
                </c:pt>
                <c:pt idx="24">
                  <c:v>43641</c:v>
                </c:pt>
                <c:pt idx="25">
                  <c:v>43642</c:v>
                </c:pt>
                <c:pt idx="26">
                  <c:v>43643</c:v>
                </c:pt>
                <c:pt idx="27">
                  <c:v>43644</c:v>
                </c:pt>
                <c:pt idx="28">
                  <c:v>43645</c:v>
                </c:pt>
                <c:pt idx="29">
                  <c:v>43646</c:v>
                </c:pt>
              </c:numCache>
            </c:numRef>
          </c:cat>
          <c:val>
            <c:numRef>
              <c:f>Sheet1!$B$2:$B$31</c:f>
              <c:numCache>
                <c:formatCode>General</c:formatCode>
                <c:ptCount val="30"/>
                <c:pt idx="0">
                  <c:v>88</c:v>
                </c:pt>
                <c:pt idx="1">
                  <c:v>50</c:v>
                </c:pt>
                <c:pt idx="2">
                  <c:v>63</c:v>
                </c:pt>
                <c:pt idx="3">
                  <c:v>42</c:v>
                </c:pt>
                <c:pt idx="4">
                  <c:v>62</c:v>
                </c:pt>
                <c:pt idx="5">
                  <c:v>39</c:v>
                </c:pt>
                <c:pt idx="6">
                  <c:v>54</c:v>
                </c:pt>
                <c:pt idx="7">
                  <c:v>41</c:v>
                </c:pt>
                <c:pt idx="8">
                  <c:v>57</c:v>
                </c:pt>
                <c:pt idx="9">
                  <c:v>68</c:v>
                </c:pt>
                <c:pt idx="10">
                  <c:v>52</c:v>
                </c:pt>
                <c:pt idx="11">
                  <c:v>59</c:v>
                </c:pt>
                <c:pt idx="12">
                  <c:v>55</c:v>
                </c:pt>
                <c:pt idx="13">
                  <c:v>75</c:v>
                </c:pt>
                <c:pt idx="14">
                  <c:v>58</c:v>
                </c:pt>
                <c:pt idx="15">
                  <c:v>59</c:v>
                </c:pt>
                <c:pt idx="16">
                  <c:v>52</c:v>
                </c:pt>
                <c:pt idx="17">
                  <c:v>72</c:v>
                </c:pt>
                <c:pt idx="18">
                  <c:v>63</c:v>
                </c:pt>
                <c:pt idx="19">
                  <c:v>63</c:v>
                </c:pt>
                <c:pt idx="20">
                  <c:v>54</c:v>
                </c:pt>
                <c:pt idx="21">
                  <c:v>59</c:v>
                </c:pt>
                <c:pt idx="22">
                  <c:v>46</c:v>
                </c:pt>
                <c:pt idx="23">
                  <c:v>52</c:v>
                </c:pt>
                <c:pt idx="24">
                  <c:v>51</c:v>
                </c:pt>
                <c:pt idx="25">
                  <c:v>99</c:v>
                </c:pt>
                <c:pt idx="26">
                  <c:v>56</c:v>
                </c:pt>
                <c:pt idx="27">
                  <c:v>78</c:v>
                </c:pt>
                <c:pt idx="28">
                  <c:v>50</c:v>
                </c:pt>
                <c:pt idx="29">
                  <c:v>55</c:v>
                </c:pt>
              </c:numCache>
            </c:numRef>
          </c:val>
          <c:smooth val="0"/>
          <c:extLst>
            <c:ext xmlns:c16="http://schemas.microsoft.com/office/drawing/2014/chart" uri="{C3380CC4-5D6E-409C-BE32-E72D297353CC}">
              <c16:uniqueId val="{00000000-EE17-4890-A3DB-92C81178704B}"/>
            </c:ext>
          </c:extLst>
        </c:ser>
        <c:dLbls>
          <c:showLegendKey val="0"/>
          <c:showVal val="0"/>
          <c:showCatName val="0"/>
          <c:showSerName val="0"/>
          <c:showPercent val="0"/>
          <c:showBubbleSize val="0"/>
        </c:dLbls>
        <c:smooth val="0"/>
        <c:axId val="358107184"/>
        <c:axId val="358107840"/>
      </c:lineChart>
      <c:dateAx>
        <c:axId val="3581071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07840"/>
        <c:crosses val="autoZero"/>
        <c:auto val="1"/>
        <c:lblOffset val="100"/>
        <c:baseTimeUnit val="days"/>
      </c:dateAx>
      <c:valAx>
        <c:axId val="358107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1071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02FF6-5A77-44AE-82C9-959832254574}"/>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5A5269F9-6C7F-4009-B8D6-2AC4F538A3BC}"/>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3822563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0AF326-B9CF-4695-B1D4-3378D87E72BB}"/>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6091B37D-F557-440B-BE66-C7F29F696D50}"/>
              </a:ext>
            </a:extLst>
          </p:cNvPr>
          <p:cNvGraphicFramePr>
            <a:graphicFrameLocks noGrp="1"/>
          </p:cNvGraphicFramePr>
          <p:nvPr>
            <p:ph type="tbl" sz="quarter" idx="13"/>
            <p:extLst>
              <p:ext uri="{D42A27DB-BD31-4B8C-83A1-F6EECF244321}">
                <p14:modId xmlns:p14="http://schemas.microsoft.com/office/powerpoint/2010/main" val="2588118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21348242"/>
                    </a:ext>
                  </a:extLst>
                </a:gridCol>
                <a:gridCol w="740664">
                  <a:extLst>
                    <a:ext uri="{9D8B030D-6E8A-4147-A177-3AD203B41FA5}">
                      <a16:colId xmlns:a16="http://schemas.microsoft.com/office/drawing/2014/main" val="2600736076"/>
                    </a:ext>
                  </a:extLst>
                </a:gridCol>
                <a:gridCol w="740664">
                  <a:extLst>
                    <a:ext uri="{9D8B030D-6E8A-4147-A177-3AD203B41FA5}">
                      <a16:colId xmlns:a16="http://schemas.microsoft.com/office/drawing/2014/main" val="2546286556"/>
                    </a:ext>
                  </a:extLst>
                </a:gridCol>
                <a:gridCol w="740664">
                  <a:extLst>
                    <a:ext uri="{9D8B030D-6E8A-4147-A177-3AD203B41FA5}">
                      <a16:colId xmlns:a16="http://schemas.microsoft.com/office/drawing/2014/main" val="3305774813"/>
                    </a:ext>
                  </a:extLst>
                </a:gridCol>
                <a:gridCol w="740664">
                  <a:extLst>
                    <a:ext uri="{9D8B030D-6E8A-4147-A177-3AD203B41FA5}">
                      <a16:colId xmlns:a16="http://schemas.microsoft.com/office/drawing/2014/main" val="191117566"/>
                    </a:ext>
                  </a:extLst>
                </a:gridCol>
                <a:gridCol w="740664">
                  <a:extLst>
                    <a:ext uri="{9D8B030D-6E8A-4147-A177-3AD203B41FA5}">
                      <a16:colId xmlns:a16="http://schemas.microsoft.com/office/drawing/2014/main" val="676013982"/>
                    </a:ext>
                  </a:extLst>
                </a:gridCol>
                <a:gridCol w="740664">
                  <a:extLst>
                    <a:ext uri="{9D8B030D-6E8A-4147-A177-3AD203B41FA5}">
                      <a16:colId xmlns:a16="http://schemas.microsoft.com/office/drawing/2014/main" val="255507503"/>
                    </a:ext>
                  </a:extLst>
                </a:gridCol>
                <a:gridCol w="740664">
                  <a:extLst>
                    <a:ext uri="{9D8B030D-6E8A-4147-A177-3AD203B41FA5}">
                      <a16:colId xmlns:a16="http://schemas.microsoft.com/office/drawing/2014/main" val="2173161822"/>
                    </a:ext>
                  </a:extLst>
                </a:gridCol>
                <a:gridCol w="740664">
                  <a:extLst>
                    <a:ext uri="{9D8B030D-6E8A-4147-A177-3AD203B41FA5}">
                      <a16:colId xmlns:a16="http://schemas.microsoft.com/office/drawing/2014/main" val="1103662421"/>
                    </a:ext>
                  </a:extLst>
                </a:gridCol>
                <a:gridCol w="740664">
                  <a:extLst>
                    <a:ext uri="{9D8B030D-6E8A-4147-A177-3AD203B41FA5}">
                      <a16:colId xmlns:a16="http://schemas.microsoft.com/office/drawing/2014/main" val="209747878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71563916"/>
                  </a:ext>
                </a:extLst>
              </a:tr>
              <a:tr h="370840">
                <a:tc>
                  <a:txBody>
                    <a:bodyPr/>
                    <a:lstStyle/>
                    <a:p>
                      <a:r>
                        <a:rPr lang="en-US" sz="1000"/>
                        <a:t>SCS Dairy MY</a:t>
                      </a:r>
                    </a:p>
                  </a:txBody>
                  <a:tcPr/>
                </a:tc>
                <a:tc>
                  <a:txBody>
                    <a:bodyPr/>
                    <a:lstStyle/>
                    <a:p>
                      <a:r>
                        <a:rPr lang="en-US" sz="1000"/>
                        <a:t>99221</a:t>
                      </a:r>
                    </a:p>
                  </a:txBody>
                  <a:tcPr/>
                </a:tc>
                <a:tc>
                  <a:txBody>
                    <a:bodyPr/>
                    <a:lstStyle/>
                    <a:p>
                      <a:r>
                        <a:rPr lang="en-US" sz="1000"/>
                        <a:t>1310</a:t>
                      </a:r>
                    </a:p>
                  </a:txBody>
                  <a:tcPr/>
                </a:tc>
                <a:tc>
                  <a:txBody>
                    <a:bodyPr/>
                    <a:lstStyle/>
                    <a:p>
                      <a:r>
                        <a:rPr lang="en-US" sz="1000"/>
                        <a:t>16</a:t>
                      </a:r>
                    </a:p>
                  </a:txBody>
                  <a:tcPr/>
                </a:tc>
                <a:tc>
                  <a:txBody>
                    <a:bodyPr/>
                    <a:lstStyle/>
                    <a:p>
                      <a:r>
                        <a:rPr lang="en-US" sz="1000"/>
                        <a:t>2972</a:t>
                      </a:r>
                    </a:p>
                  </a:txBody>
                  <a:tcPr/>
                </a:tc>
                <a:tc>
                  <a:txBody>
                    <a:bodyPr/>
                    <a:lstStyle/>
                    <a:p>
                      <a:r>
                        <a:rPr lang="en-US" sz="1000"/>
                        <a:t>74</a:t>
                      </a:r>
                    </a:p>
                  </a:txBody>
                  <a:tcPr/>
                </a:tc>
                <a:tc>
                  <a:txBody>
                    <a:bodyPr/>
                    <a:lstStyle/>
                    <a:p>
                      <a:r>
                        <a:rPr lang="en-US" sz="1000"/>
                        <a:t>970</a:t>
                      </a:r>
                    </a:p>
                  </a:txBody>
                  <a:tcPr/>
                </a:tc>
                <a:tc>
                  <a:txBody>
                    <a:bodyPr/>
                    <a:lstStyle/>
                    <a:p>
                      <a:r>
                        <a:rPr lang="en-US" sz="1000"/>
                        <a:t>0</a:t>
                      </a:r>
                    </a:p>
                  </a:txBody>
                  <a:tcPr/>
                </a:tc>
                <a:tc>
                  <a:txBody>
                    <a:bodyPr/>
                    <a:lstStyle/>
                    <a:p>
                      <a:r>
                        <a:rPr lang="en-US" sz="1000"/>
                        <a:t>0.2547 %</a:t>
                      </a:r>
                    </a:p>
                  </a:txBody>
                  <a:tcPr/>
                </a:tc>
                <a:tc>
                  <a:txBody>
                    <a:bodyPr/>
                    <a:lstStyle/>
                    <a:p>
                      <a:r>
                        <a:rPr lang="en-US" sz="1000"/>
                        <a:t>0.0 %</a:t>
                      </a:r>
                    </a:p>
                  </a:txBody>
                  <a:tcPr/>
                </a:tc>
                <a:extLst>
                  <a:ext uri="{0D108BD9-81ED-4DB2-BD59-A6C34878D82A}">
                    <a16:rowId xmlns:a16="http://schemas.microsoft.com/office/drawing/2014/main" val="1768568007"/>
                  </a:ext>
                </a:extLst>
              </a:tr>
            </a:tbl>
          </a:graphicData>
        </a:graphic>
      </p:graphicFrame>
      <p:sp>
        <p:nvSpPr>
          <p:cNvPr id="4" name="Text Placeholder 3">
            <a:extLst>
              <a:ext uri="{FF2B5EF4-FFF2-40B4-BE49-F238E27FC236}">
                <a16:creationId xmlns:a16="http://schemas.microsoft.com/office/drawing/2014/main" id="{DD0FD365-DE91-44C9-BD72-8E9291C6734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3577775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D7460-A674-46BB-A96F-97598A952574}"/>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A7268B14-1697-4E18-8683-62E163747715}"/>
              </a:ext>
            </a:extLst>
          </p:cNvPr>
          <p:cNvGraphicFramePr>
            <a:graphicFrameLocks noGrp="1"/>
          </p:cNvGraphicFramePr>
          <p:nvPr>
            <p:ph type="chart" sz="quarter" idx="13"/>
            <p:extLst>
              <p:ext uri="{D42A27DB-BD31-4B8C-83A1-F6EECF244321}">
                <p14:modId xmlns:p14="http://schemas.microsoft.com/office/powerpoint/2010/main" val="6142613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A655D07-492E-4409-A1B9-CD89793F204B}"/>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CBF46BA4-3A59-44CA-B00D-A45CC1673E6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93347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85CFAD-A221-481F-B829-FA6DCDB35638}"/>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9B2727C4-41F9-4F8F-A917-AFCC813ECF96}"/>
              </a:ext>
            </a:extLst>
          </p:cNvPr>
          <p:cNvGraphicFramePr>
            <a:graphicFrameLocks noGrp="1"/>
          </p:cNvGraphicFramePr>
          <p:nvPr>
            <p:ph type="chart" sz="quarter" idx="13"/>
            <p:extLst>
              <p:ext uri="{D42A27DB-BD31-4B8C-83A1-F6EECF244321}">
                <p14:modId xmlns:p14="http://schemas.microsoft.com/office/powerpoint/2010/main" val="32128322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38CE8C9-7F50-4670-A422-15F3ECBFB992}"/>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5E118AEF-CB66-4AE1-B91A-0E46C882DE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20123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FBA377-7E6C-4041-ACBA-ACDDC3ADE57E}"/>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AF301BEF-6F55-4810-84BA-8BEEAF494E3F}"/>
              </a:ext>
            </a:extLst>
          </p:cNvPr>
          <p:cNvGraphicFramePr>
            <a:graphicFrameLocks noGrp="1"/>
          </p:cNvGraphicFramePr>
          <p:nvPr>
            <p:ph type="chart" sz="quarter" idx="13"/>
            <p:extLst>
              <p:ext uri="{D42A27DB-BD31-4B8C-83A1-F6EECF244321}">
                <p14:modId xmlns:p14="http://schemas.microsoft.com/office/powerpoint/2010/main" val="16229744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D47F95-19CE-49B8-8C44-B2561992BA9E}"/>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BBE3E4B4-C1E1-485E-AA32-18AE2626D4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30338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E79786-534F-4560-B5CC-17A554205035}"/>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BB0C12CF-931D-422B-83C5-EB79AA8B8460}"/>
              </a:ext>
            </a:extLst>
          </p:cNvPr>
          <p:cNvGraphicFramePr>
            <a:graphicFrameLocks noGrp="1"/>
          </p:cNvGraphicFramePr>
          <p:nvPr>
            <p:ph type="chart" sz="quarter" idx="13"/>
            <p:extLst>
              <p:ext uri="{D42A27DB-BD31-4B8C-83A1-F6EECF244321}">
                <p14:modId xmlns:p14="http://schemas.microsoft.com/office/powerpoint/2010/main" val="38355656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1B90DA3-87B0-47D2-846B-7EDF978DCF7D}"/>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C3EA9B19-BC2A-4765-A3CD-06BE47175D2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90166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68592-24A3-46C8-BB4D-4E01C4E4C493}"/>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193B4F2D-CCD4-416A-99FA-B4D11E5D328B}"/>
              </a:ext>
            </a:extLst>
          </p:cNvPr>
          <p:cNvGraphicFramePr>
            <a:graphicFrameLocks noGrp="1"/>
          </p:cNvGraphicFramePr>
          <p:nvPr>
            <p:ph type="chart" sz="quarter" idx="13"/>
            <p:extLst>
              <p:ext uri="{D42A27DB-BD31-4B8C-83A1-F6EECF244321}">
                <p14:modId xmlns:p14="http://schemas.microsoft.com/office/powerpoint/2010/main" val="9082876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9A588C-23F1-4EF9-B8F0-D3D422F3260E}"/>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FF347170-CEDB-47F7-B897-8C4CB58BE5F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91511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8B87B-4FB2-4120-94E3-1BC43E897A69}"/>
              </a:ext>
            </a:extLst>
          </p:cNvPr>
          <p:cNvSpPr>
            <a:spLocks noGrp="1"/>
          </p:cNvSpPr>
          <p:nvPr>
            <p:ph type="title"/>
          </p:nvPr>
        </p:nvSpPr>
        <p:spPr/>
        <p:txBody>
          <a:bodyPr/>
          <a:lstStyle/>
          <a:p>
            <a:r>
              <a:rPr lang="en-US"/>
              <a:t>Facebook (FB) Custom Own Posts Table (new) | SCS Dairy MY - 1 of 6</a:t>
            </a:r>
          </a:p>
        </p:txBody>
      </p:sp>
      <p:graphicFrame>
        <p:nvGraphicFramePr>
          <p:cNvPr id="5" name="Table Placeholder 4">
            <a:extLst>
              <a:ext uri="{FF2B5EF4-FFF2-40B4-BE49-F238E27FC236}">
                <a16:creationId xmlns:a16="http://schemas.microsoft.com/office/drawing/2014/main" id="{95A1CA49-B561-4F47-93B5-FF735A6B14F7}"/>
              </a:ext>
            </a:extLst>
          </p:cNvPr>
          <p:cNvGraphicFramePr>
            <a:graphicFrameLocks noGrp="1"/>
          </p:cNvGraphicFramePr>
          <p:nvPr>
            <p:ph type="tbl" sz="quarter" idx="13"/>
            <p:extLst>
              <p:ext uri="{D42A27DB-BD31-4B8C-83A1-F6EECF244321}">
                <p14:modId xmlns:p14="http://schemas.microsoft.com/office/powerpoint/2010/main" val="2502431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329988538"/>
                    </a:ext>
                  </a:extLst>
                </a:gridCol>
                <a:gridCol w="822960">
                  <a:extLst>
                    <a:ext uri="{9D8B030D-6E8A-4147-A177-3AD203B41FA5}">
                      <a16:colId xmlns:a16="http://schemas.microsoft.com/office/drawing/2014/main" val="1943943385"/>
                    </a:ext>
                  </a:extLst>
                </a:gridCol>
                <a:gridCol w="822960">
                  <a:extLst>
                    <a:ext uri="{9D8B030D-6E8A-4147-A177-3AD203B41FA5}">
                      <a16:colId xmlns:a16="http://schemas.microsoft.com/office/drawing/2014/main" val="3512323106"/>
                    </a:ext>
                  </a:extLst>
                </a:gridCol>
                <a:gridCol w="822960">
                  <a:extLst>
                    <a:ext uri="{9D8B030D-6E8A-4147-A177-3AD203B41FA5}">
                      <a16:colId xmlns:a16="http://schemas.microsoft.com/office/drawing/2014/main" val="3350781083"/>
                    </a:ext>
                  </a:extLst>
                </a:gridCol>
                <a:gridCol w="822960">
                  <a:extLst>
                    <a:ext uri="{9D8B030D-6E8A-4147-A177-3AD203B41FA5}">
                      <a16:colId xmlns:a16="http://schemas.microsoft.com/office/drawing/2014/main" val="3802370873"/>
                    </a:ext>
                  </a:extLst>
                </a:gridCol>
                <a:gridCol w="822960">
                  <a:extLst>
                    <a:ext uri="{9D8B030D-6E8A-4147-A177-3AD203B41FA5}">
                      <a16:colId xmlns:a16="http://schemas.microsoft.com/office/drawing/2014/main" val="2146867791"/>
                    </a:ext>
                  </a:extLst>
                </a:gridCol>
                <a:gridCol w="822960">
                  <a:extLst>
                    <a:ext uri="{9D8B030D-6E8A-4147-A177-3AD203B41FA5}">
                      <a16:colId xmlns:a16="http://schemas.microsoft.com/office/drawing/2014/main" val="38031110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39626168"/>
                  </a:ext>
                </a:extLst>
              </a:tr>
            </a:tbl>
          </a:graphicData>
        </a:graphic>
      </p:graphicFrame>
      <p:sp>
        <p:nvSpPr>
          <p:cNvPr id="4" name="Text Placeholder 3">
            <a:extLst>
              <a:ext uri="{FF2B5EF4-FFF2-40B4-BE49-F238E27FC236}">
                <a16:creationId xmlns:a16="http://schemas.microsoft.com/office/drawing/2014/main" id="{9601ED87-1BAF-4003-9555-B69FC4EAFDC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56828731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14B07-CCDD-4F6F-8F29-80D6CCB8F481}"/>
              </a:ext>
            </a:extLst>
          </p:cNvPr>
          <p:cNvSpPr>
            <a:spLocks noGrp="1"/>
          </p:cNvSpPr>
          <p:nvPr>
            <p:ph type="title"/>
          </p:nvPr>
        </p:nvSpPr>
        <p:spPr/>
        <p:txBody>
          <a:bodyPr/>
          <a:lstStyle/>
          <a:p>
            <a:r>
              <a:rPr lang="en-US"/>
              <a:t>Facebook (FB) Custom Own Posts Table (new) | SCS Dairy MY - 2 of 6</a:t>
            </a:r>
          </a:p>
        </p:txBody>
      </p:sp>
      <p:graphicFrame>
        <p:nvGraphicFramePr>
          <p:cNvPr id="5" name="Table Placeholder 4">
            <a:extLst>
              <a:ext uri="{FF2B5EF4-FFF2-40B4-BE49-F238E27FC236}">
                <a16:creationId xmlns:a16="http://schemas.microsoft.com/office/drawing/2014/main" id="{B67AFC8D-0FAB-4C1B-974B-A51C3EE9B998}"/>
              </a:ext>
            </a:extLst>
          </p:cNvPr>
          <p:cNvGraphicFramePr>
            <a:graphicFrameLocks noGrp="1"/>
          </p:cNvGraphicFramePr>
          <p:nvPr>
            <p:ph type="tbl" sz="quarter" idx="13"/>
            <p:extLst>
              <p:ext uri="{D42A27DB-BD31-4B8C-83A1-F6EECF244321}">
                <p14:modId xmlns:p14="http://schemas.microsoft.com/office/powerpoint/2010/main" val="23847170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53809946"/>
                    </a:ext>
                  </a:extLst>
                </a:gridCol>
                <a:gridCol w="822960">
                  <a:extLst>
                    <a:ext uri="{9D8B030D-6E8A-4147-A177-3AD203B41FA5}">
                      <a16:colId xmlns:a16="http://schemas.microsoft.com/office/drawing/2014/main" val="2721711625"/>
                    </a:ext>
                  </a:extLst>
                </a:gridCol>
                <a:gridCol w="822960">
                  <a:extLst>
                    <a:ext uri="{9D8B030D-6E8A-4147-A177-3AD203B41FA5}">
                      <a16:colId xmlns:a16="http://schemas.microsoft.com/office/drawing/2014/main" val="2957737342"/>
                    </a:ext>
                  </a:extLst>
                </a:gridCol>
                <a:gridCol w="822960">
                  <a:extLst>
                    <a:ext uri="{9D8B030D-6E8A-4147-A177-3AD203B41FA5}">
                      <a16:colId xmlns:a16="http://schemas.microsoft.com/office/drawing/2014/main" val="725557110"/>
                    </a:ext>
                  </a:extLst>
                </a:gridCol>
                <a:gridCol w="822960">
                  <a:extLst>
                    <a:ext uri="{9D8B030D-6E8A-4147-A177-3AD203B41FA5}">
                      <a16:colId xmlns:a16="http://schemas.microsoft.com/office/drawing/2014/main" val="365653940"/>
                    </a:ext>
                  </a:extLst>
                </a:gridCol>
                <a:gridCol w="822960">
                  <a:extLst>
                    <a:ext uri="{9D8B030D-6E8A-4147-A177-3AD203B41FA5}">
                      <a16:colId xmlns:a16="http://schemas.microsoft.com/office/drawing/2014/main" val="2485818672"/>
                    </a:ext>
                  </a:extLst>
                </a:gridCol>
                <a:gridCol w="822960">
                  <a:extLst>
                    <a:ext uri="{9D8B030D-6E8A-4147-A177-3AD203B41FA5}">
                      <a16:colId xmlns:a16="http://schemas.microsoft.com/office/drawing/2014/main" val="35333111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67636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- 2019-06-17 13:55:00 </a:t>
                      </a:r>
                      <a:r>
                        <a:rPr kumimoji="0" lang="en-US" sz="1000" b="0" i="0" u="none" strike="noStrike" kern="1200" cap="none" spc="0" normalizeH="0" baseline="0" noProof="0">
                          <a:ln>
                            <a:noFill/>
                          </a:ln>
                          <a:solidFill>
                            <a:prstClr val="black"/>
                          </a:solidFill>
                          <a:effectLst/>
                          <a:uLnTx/>
                          <a:uFillTx/>
                          <a:latin typeface="+mn-lt"/>
                          <a:ea typeface="+mn-ea"/>
                          <a:cs typeface="+mn-cs"/>
                        </a:rPr>
                        <a:t> 
 These butter cookies with their buttery and crunchy texture will always remain a classic!
Danish Butter Cookies
Ingredients:
200g SCS salted butter (softened)
1 egg (60g) lightly beaten
320g plain flour
130g icing sugar 
2 tsp vanilla extract
Instructions
1. Place flour, icing sugar, egg, vanilla and soft butter in a mixing bowl and mix evenly using a paddle attachment on the lowest speed possible.
2. Pipe wreaths onto baking tray lined with parchment paper, using an open star tip. 
3. Bake in a preheated oven at 200°C for 7-8 minutes.
4. Leave to cool slightly before removing from the baking tray.
5. Transfer cookies into airtight container after cookies are at room temperature.
Source: https://www.anncoojournal.com/danish-butter-cookies/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86162667"/>
                  </a:ext>
                </a:extLst>
              </a:tr>
            </a:tbl>
          </a:graphicData>
        </a:graphic>
      </p:graphicFrame>
      <p:sp>
        <p:nvSpPr>
          <p:cNvPr id="4" name="Text Placeholder 3">
            <a:extLst>
              <a:ext uri="{FF2B5EF4-FFF2-40B4-BE49-F238E27FC236}">
                <a16:creationId xmlns:a16="http://schemas.microsoft.com/office/drawing/2014/main" id="{1ACE6CAF-E2D5-48D0-844C-8DBFD825641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0223085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220D40-F97D-4084-83FA-2BAA247D45A7}"/>
              </a:ext>
            </a:extLst>
          </p:cNvPr>
          <p:cNvSpPr>
            <a:spLocks noGrp="1"/>
          </p:cNvSpPr>
          <p:nvPr>
            <p:ph type="title"/>
          </p:nvPr>
        </p:nvSpPr>
        <p:spPr/>
        <p:txBody>
          <a:bodyPr/>
          <a:lstStyle/>
          <a:p>
            <a:r>
              <a:rPr lang="en-US"/>
              <a:t>Facebook (FB) Custom Own Posts Table (new) | SCS Dairy MY - 3 of 6</a:t>
            </a:r>
          </a:p>
        </p:txBody>
      </p:sp>
      <p:graphicFrame>
        <p:nvGraphicFramePr>
          <p:cNvPr id="5" name="Table Placeholder 4">
            <a:extLst>
              <a:ext uri="{FF2B5EF4-FFF2-40B4-BE49-F238E27FC236}">
                <a16:creationId xmlns:a16="http://schemas.microsoft.com/office/drawing/2014/main" id="{92F31678-177D-42C8-9C04-809763ED1FC3}"/>
              </a:ext>
            </a:extLst>
          </p:cNvPr>
          <p:cNvGraphicFramePr>
            <a:graphicFrameLocks noGrp="1"/>
          </p:cNvGraphicFramePr>
          <p:nvPr>
            <p:ph type="tbl" sz="quarter" idx="13"/>
            <p:extLst>
              <p:ext uri="{D42A27DB-BD31-4B8C-83A1-F6EECF244321}">
                <p14:modId xmlns:p14="http://schemas.microsoft.com/office/powerpoint/2010/main" val="3320424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61028205"/>
                    </a:ext>
                  </a:extLst>
                </a:gridCol>
                <a:gridCol w="822960">
                  <a:extLst>
                    <a:ext uri="{9D8B030D-6E8A-4147-A177-3AD203B41FA5}">
                      <a16:colId xmlns:a16="http://schemas.microsoft.com/office/drawing/2014/main" val="1749140954"/>
                    </a:ext>
                  </a:extLst>
                </a:gridCol>
                <a:gridCol w="822960">
                  <a:extLst>
                    <a:ext uri="{9D8B030D-6E8A-4147-A177-3AD203B41FA5}">
                      <a16:colId xmlns:a16="http://schemas.microsoft.com/office/drawing/2014/main" val="3743037223"/>
                    </a:ext>
                  </a:extLst>
                </a:gridCol>
                <a:gridCol w="822960">
                  <a:extLst>
                    <a:ext uri="{9D8B030D-6E8A-4147-A177-3AD203B41FA5}">
                      <a16:colId xmlns:a16="http://schemas.microsoft.com/office/drawing/2014/main" val="2472655439"/>
                    </a:ext>
                  </a:extLst>
                </a:gridCol>
                <a:gridCol w="822960">
                  <a:extLst>
                    <a:ext uri="{9D8B030D-6E8A-4147-A177-3AD203B41FA5}">
                      <a16:colId xmlns:a16="http://schemas.microsoft.com/office/drawing/2014/main" val="4032464069"/>
                    </a:ext>
                  </a:extLst>
                </a:gridCol>
                <a:gridCol w="822960">
                  <a:extLst>
                    <a:ext uri="{9D8B030D-6E8A-4147-A177-3AD203B41FA5}">
                      <a16:colId xmlns:a16="http://schemas.microsoft.com/office/drawing/2014/main" val="2965125073"/>
                    </a:ext>
                  </a:extLst>
                </a:gridCol>
                <a:gridCol w="822960">
                  <a:extLst>
                    <a:ext uri="{9D8B030D-6E8A-4147-A177-3AD203B41FA5}">
                      <a16:colId xmlns:a16="http://schemas.microsoft.com/office/drawing/2014/main" val="3879667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959047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- 2019-06-13 12:42:00 </a:t>
                      </a:r>
                      <a:r>
                        <a:rPr kumimoji="0" lang="en-US" sz="1000" b="0" i="0" u="none" strike="noStrike" kern="1200" cap="none" spc="0" normalizeH="0" baseline="0" noProof="0">
                          <a:ln>
                            <a:noFill/>
                          </a:ln>
                          <a:solidFill>
                            <a:prstClr val="black"/>
                          </a:solidFill>
                          <a:effectLst/>
                          <a:uLnTx/>
                          <a:uFillTx/>
                          <a:latin typeface="+mn-lt"/>
                          <a:ea typeface="+mn-ea"/>
                          <a:cs typeface="+mn-cs"/>
                        </a:rPr>
                        <a:t> 
 These cornflake chocolate chip cookies are deliciously crunchy and crispy once baked. Kids will love them thanks to the sweetness of the chocolate chips!
Cornflake Chocolate Chip Cookies
Ingredients: 
125g SCS salted butter
80g caster sugar
1 small egg (about 50g), lightly beaten
2 tsp vanilla extract or 1 tsp vanilla powder
150g plain flour
1 tsp baking powder
120g corn flakes (lightly crushed)
75g chocolate chips
Instructions:
1. Preheat oven to 180°C.
2. Beat butter and sugar until pale and creamy. Gradually add beaten egg and vanilla extract and beat until smooth.
3. Sift in flour and baking powder and stir until combined. Add the cornflakes and chocolate chips, stir to combine with a rubber spatula.
4. Shape the cookie dough using a dessert spoon then using a butter knife to push the mixture down onto the baking sheet.
5. Bake in preheated oven for about 15 minutes or golden brown. Then cool the cookies completely on wire rack before storing into an airtight container.
Source: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20731734"/>
                  </a:ext>
                </a:extLst>
              </a:tr>
            </a:tbl>
          </a:graphicData>
        </a:graphic>
      </p:graphicFrame>
      <p:sp>
        <p:nvSpPr>
          <p:cNvPr id="4" name="Text Placeholder 3">
            <a:extLst>
              <a:ext uri="{FF2B5EF4-FFF2-40B4-BE49-F238E27FC236}">
                <a16:creationId xmlns:a16="http://schemas.microsoft.com/office/drawing/2014/main" id="{25793734-79F7-45C1-A8AF-1801F945A1F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2213257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E66240-F0DE-49C5-A2E9-560B16F6241C}"/>
              </a:ext>
            </a:extLst>
          </p:cNvPr>
          <p:cNvSpPr>
            <a:spLocks noGrp="1"/>
          </p:cNvSpPr>
          <p:nvPr>
            <p:ph type="title"/>
          </p:nvPr>
        </p:nvSpPr>
        <p:spPr/>
        <p:txBody>
          <a:bodyPr/>
          <a:lstStyle/>
          <a:p>
            <a:r>
              <a:rPr lang="en-US"/>
              <a:t>Facebook (FB) Custom Own Posts Table (new) | SCS Dairy MY - 4 of 6</a:t>
            </a:r>
          </a:p>
        </p:txBody>
      </p:sp>
      <p:graphicFrame>
        <p:nvGraphicFramePr>
          <p:cNvPr id="5" name="Table Placeholder 4">
            <a:extLst>
              <a:ext uri="{FF2B5EF4-FFF2-40B4-BE49-F238E27FC236}">
                <a16:creationId xmlns:a16="http://schemas.microsoft.com/office/drawing/2014/main" id="{DF97BFA1-6FBC-4983-86F2-DF87174B86FB}"/>
              </a:ext>
            </a:extLst>
          </p:cNvPr>
          <p:cNvGraphicFramePr>
            <a:graphicFrameLocks noGrp="1"/>
          </p:cNvGraphicFramePr>
          <p:nvPr>
            <p:ph type="tbl" sz="quarter" idx="13"/>
            <p:extLst>
              <p:ext uri="{D42A27DB-BD31-4B8C-83A1-F6EECF244321}">
                <p14:modId xmlns:p14="http://schemas.microsoft.com/office/powerpoint/2010/main" val="12839328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892490703"/>
                    </a:ext>
                  </a:extLst>
                </a:gridCol>
                <a:gridCol w="822960">
                  <a:extLst>
                    <a:ext uri="{9D8B030D-6E8A-4147-A177-3AD203B41FA5}">
                      <a16:colId xmlns:a16="http://schemas.microsoft.com/office/drawing/2014/main" val="22500068"/>
                    </a:ext>
                  </a:extLst>
                </a:gridCol>
                <a:gridCol w="822960">
                  <a:extLst>
                    <a:ext uri="{9D8B030D-6E8A-4147-A177-3AD203B41FA5}">
                      <a16:colId xmlns:a16="http://schemas.microsoft.com/office/drawing/2014/main" val="4004583784"/>
                    </a:ext>
                  </a:extLst>
                </a:gridCol>
                <a:gridCol w="822960">
                  <a:extLst>
                    <a:ext uri="{9D8B030D-6E8A-4147-A177-3AD203B41FA5}">
                      <a16:colId xmlns:a16="http://schemas.microsoft.com/office/drawing/2014/main" val="1283599338"/>
                    </a:ext>
                  </a:extLst>
                </a:gridCol>
                <a:gridCol w="822960">
                  <a:extLst>
                    <a:ext uri="{9D8B030D-6E8A-4147-A177-3AD203B41FA5}">
                      <a16:colId xmlns:a16="http://schemas.microsoft.com/office/drawing/2014/main" val="3956197182"/>
                    </a:ext>
                  </a:extLst>
                </a:gridCol>
                <a:gridCol w="822960">
                  <a:extLst>
                    <a:ext uri="{9D8B030D-6E8A-4147-A177-3AD203B41FA5}">
                      <a16:colId xmlns:a16="http://schemas.microsoft.com/office/drawing/2014/main" val="3542203539"/>
                    </a:ext>
                  </a:extLst>
                </a:gridCol>
                <a:gridCol w="822960">
                  <a:extLst>
                    <a:ext uri="{9D8B030D-6E8A-4147-A177-3AD203B41FA5}">
                      <a16:colId xmlns:a16="http://schemas.microsoft.com/office/drawing/2014/main" val="36114877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7087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- 2019-06-25 15:34:00 </a:t>
                      </a:r>
                      <a:r>
                        <a:rPr kumimoji="0" lang="en-US" sz="1000" b="0" i="0" u="none" strike="noStrike" kern="1200" cap="none" spc="0" normalizeH="0" baseline="0" noProof="0">
                          <a:ln>
                            <a:noFill/>
                          </a:ln>
                          <a:solidFill>
                            <a:prstClr val="black"/>
                          </a:solidFill>
                          <a:effectLst/>
                          <a:uLnTx/>
                          <a:uFillTx/>
                          <a:latin typeface="+mn-lt"/>
                          <a:ea typeface="+mn-ea"/>
                          <a:cs typeface="+mn-cs"/>
                        </a:rPr>
                        <a:t> 
 These light, crumbly and melt in your mouth cookies with their extra chocolatey flavour will definitely become your favourite!
Chocolate Marbled Cookies
Ingredients:
125g SCS butter
40g icing sugar (sifted)
125g potato starch or corn starch
80g plain flour (sifted twice)
125g SCS butter
40g icing sugar (sifted)
125g potato starch or corn starch
20g cocoa powder (sifted twice)
60g plain flour (sifted twice)
Instructions: 
1. Beat butter and icing sugar till fluffy and lighter in color.
2. Sift in potato starch and flour, mix to form a soft plain dough and set aside.
3. Beat butter and icing sugar till fluffy and lighter in color.
4. Sift in potato starch, cocoa powder and plain flour, mix to form a soft chocolate dough.
5. Divide plain and chocolate dough into 4 portions.
6. Roll plain and chocolate dough separately into long strips. Using 1 tsp measuring spoon of plain and chocolate dough, wrap them around each other with your hand and place on a lined baking tray and gently press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47942949"/>
                  </a:ext>
                </a:extLst>
              </a:tr>
            </a:tbl>
          </a:graphicData>
        </a:graphic>
      </p:graphicFrame>
      <p:sp>
        <p:nvSpPr>
          <p:cNvPr id="4" name="Text Placeholder 3">
            <a:extLst>
              <a:ext uri="{FF2B5EF4-FFF2-40B4-BE49-F238E27FC236}">
                <a16:creationId xmlns:a16="http://schemas.microsoft.com/office/drawing/2014/main" id="{9FF8CBCE-65FA-4084-8404-D46BEB01CDA9}"/>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5195304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6646C1-39EE-4DCC-9E80-36961F6CA631}"/>
              </a:ext>
            </a:extLst>
          </p:cNvPr>
          <p:cNvSpPr>
            <a:spLocks noGrp="1"/>
          </p:cNvSpPr>
          <p:nvPr>
            <p:ph type="title"/>
          </p:nvPr>
        </p:nvSpPr>
        <p:spPr/>
        <p:txBody>
          <a:bodyPr/>
          <a:lstStyle/>
          <a:p>
            <a:r>
              <a:rPr lang="en-US"/>
              <a:t>Facebook (FB) Custom Own Posts Table (new) | SCS Dairy MY - 5 of 6</a:t>
            </a:r>
          </a:p>
        </p:txBody>
      </p:sp>
      <p:graphicFrame>
        <p:nvGraphicFramePr>
          <p:cNvPr id="5" name="Table Placeholder 4">
            <a:extLst>
              <a:ext uri="{FF2B5EF4-FFF2-40B4-BE49-F238E27FC236}">
                <a16:creationId xmlns:a16="http://schemas.microsoft.com/office/drawing/2014/main" id="{15DA92D5-D6EB-47FF-B23A-B8CA564AA670}"/>
              </a:ext>
            </a:extLst>
          </p:cNvPr>
          <p:cNvGraphicFramePr>
            <a:graphicFrameLocks noGrp="1"/>
          </p:cNvGraphicFramePr>
          <p:nvPr>
            <p:ph type="tbl" sz="quarter" idx="13"/>
            <p:extLst>
              <p:ext uri="{D42A27DB-BD31-4B8C-83A1-F6EECF244321}">
                <p14:modId xmlns:p14="http://schemas.microsoft.com/office/powerpoint/2010/main" val="134841465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11677254"/>
                    </a:ext>
                  </a:extLst>
                </a:gridCol>
                <a:gridCol w="822960">
                  <a:extLst>
                    <a:ext uri="{9D8B030D-6E8A-4147-A177-3AD203B41FA5}">
                      <a16:colId xmlns:a16="http://schemas.microsoft.com/office/drawing/2014/main" val="3705956923"/>
                    </a:ext>
                  </a:extLst>
                </a:gridCol>
                <a:gridCol w="822960">
                  <a:extLst>
                    <a:ext uri="{9D8B030D-6E8A-4147-A177-3AD203B41FA5}">
                      <a16:colId xmlns:a16="http://schemas.microsoft.com/office/drawing/2014/main" val="4173563935"/>
                    </a:ext>
                  </a:extLst>
                </a:gridCol>
                <a:gridCol w="822960">
                  <a:extLst>
                    <a:ext uri="{9D8B030D-6E8A-4147-A177-3AD203B41FA5}">
                      <a16:colId xmlns:a16="http://schemas.microsoft.com/office/drawing/2014/main" val="823067653"/>
                    </a:ext>
                  </a:extLst>
                </a:gridCol>
                <a:gridCol w="822960">
                  <a:extLst>
                    <a:ext uri="{9D8B030D-6E8A-4147-A177-3AD203B41FA5}">
                      <a16:colId xmlns:a16="http://schemas.microsoft.com/office/drawing/2014/main" val="1558486821"/>
                    </a:ext>
                  </a:extLst>
                </a:gridCol>
                <a:gridCol w="822960">
                  <a:extLst>
                    <a:ext uri="{9D8B030D-6E8A-4147-A177-3AD203B41FA5}">
                      <a16:colId xmlns:a16="http://schemas.microsoft.com/office/drawing/2014/main" val="108319329"/>
                    </a:ext>
                  </a:extLst>
                </a:gridCol>
                <a:gridCol w="822960">
                  <a:extLst>
                    <a:ext uri="{9D8B030D-6E8A-4147-A177-3AD203B41FA5}">
                      <a16:colId xmlns:a16="http://schemas.microsoft.com/office/drawing/2014/main" val="13025998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00157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- 2019-06-02 12:36:52 </a:t>
                      </a:r>
                      <a:r>
                        <a:rPr kumimoji="0" lang="en-US" sz="1000" b="0" i="0" u="none" strike="noStrike" kern="1200" cap="none" spc="0" normalizeH="0" baseline="0" noProof="0">
                          <a:ln>
                            <a:noFill/>
                          </a:ln>
                          <a:solidFill>
                            <a:prstClr val="black"/>
                          </a:solidFill>
                          <a:effectLst/>
                          <a:uLnTx/>
                          <a:uFillTx/>
                          <a:latin typeface="+mn-lt"/>
                          <a:ea typeface="+mn-ea"/>
                          <a:cs typeface="+mn-cs"/>
                        </a:rPr>
                        <a:t> 
 In conjunction with Raya festivities, we will be sharing delicious cookie recipes in June for you to feel the spirit of celebration throughout this month.
These biscuits are very fragrant, crunchy and totally irresistible!
Rolled Oats Biscuits
Ingredients
100g SCS butter
100g plain flour
80g light muscovado or light brown sugar
½ tsp baking soda
½ tsp vanilla powder or vanilla extract
⅛ tsp salt
50g egg (small size egg, lightly beaten)
200g rolled oats
Instructions:
1. Sift flour, baking soda and vanilla powder into a large bowl. Add in rolled oats and mix well, set aside.
2. Cream butter at medium till light and add light muscovado into it and beat till butter becomes white. Add by beaten egg, mix well.
3. Pour in the flour and rolled oats mixture, fold well with a rubber spatula to form a soft dough.
4. Roll dough into small balls, about 15g each and place on a lined baking tray. Lightly press down dough ball with your finger and bake at 180°C for about 20 minutes till crisp.
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06371384"/>
                  </a:ext>
                </a:extLst>
              </a:tr>
            </a:tbl>
          </a:graphicData>
        </a:graphic>
      </p:graphicFrame>
      <p:sp>
        <p:nvSpPr>
          <p:cNvPr id="4" name="Text Placeholder 3">
            <a:extLst>
              <a:ext uri="{FF2B5EF4-FFF2-40B4-BE49-F238E27FC236}">
                <a16:creationId xmlns:a16="http://schemas.microsoft.com/office/drawing/2014/main" id="{A89A2D4E-7EE1-4C16-9D50-602F67D1A4C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1063761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E2BF2-7540-441E-9847-05767F9E78E8}"/>
              </a:ext>
            </a:extLst>
          </p:cNvPr>
          <p:cNvSpPr>
            <a:spLocks noGrp="1"/>
          </p:cNvSpPr>
          <p:nvPr>
            <p:ph type="title"/>
          </p:nvPr>
        </p:nvSpPr>
        <p:spPr/>
        <p:txBody>
          <a:bodyPr/>
          <a:lstStyle/>
          <a:p>
            <a:r>
              <a:rPr lang="en-US"/>
              <a:t>Facebook (FB) Custom Own Posts Table (new) | SCS Dairy MY - 6 of 6</a:t>
            </a:r>
          </a:p>
        </p:txBody>
      </p:sp>
      <p:graphicFrame>
        <p:nvGraphicFramePr>
          <p:cNvPr id="5" name="Table Placeholder 4">
            <a:extLst>
              <a:ext uri="{FF2B5EF4-FFF2-40B4-BE49-F238E27FC236}">
                <a16:creationId xmlns:a16="http://schemas.microsoft.com/office/drawing/2014/main" id="{6EDDC7E7-07DB-40A1-AF52-C17CF618706B}"/>
              </a:ext>
            </a:extLst>
          </p:cNvPr>
          <p:cNvGraphicFramePr>
            <a:graphicFrameLocks noGrp="1"/>
          </p:cNvGraphicFramePr>
          <p:nvPr>
            <p:ph type="tbl" sz="quarter" idx="13"/>
            <p:extLst>
              <p:ext uri="{D42A27DB-BD31-4B8C-83A1-F6EECF244321}">
                <p14:modId xmlns:p14="http://schemas.microsoft.com/office/powerpoint/2010/main" val="34458293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01015538"/>
                    </a:ext>
                  </a:extLst>
                </a:gridCol>
                <a:gridCol w="822960">
                  <a:extLst>
                    <a:ext uri="{9D8B030D-6E8A-4147-A177-3AD203B41FA5}">
                      <a16:colId xmlns:a16="http://schemas.microsoft.com/office/drawing/2014/main" val="865022084"/>
                    </a:ext>
                  </a:extLst>
                </a:gridCol>
                <a:gridCol w="822960">
                  <a:extLst>
                    <a:ext uri="{9D8B030D-6E8A-4147-A177-3AD203B41FA5}">
                      <a16:colId xmlns:a16="http://schemas.microsoft.com/office/drawing/2014/main" val="3008784459"/>
                    </a:ext>
                  </a:extLst>
                </a:gridCol>
                <a:gridCol w="822960">
                  <a:extLst>
                    <a:ext uri="{9D8B030D-6E8A-4147-A177-3AD203B41FA5}">
                      <a16:colId xmlns:a16="http://schemas.microsoft.com/office/drawing/2014/main" val="2437107483"/>
                    </a:ext>
                  </a:extLst>
                </a:gridCol>
                <a:gridCol w="822960">
                  <a:extLst>
                    <a:ext uri="{9D8B030D-6E8A-4147-A177-3AD203B41FA5}">
                      <a16:colId xmlns:a16="http://schemas.microsoft.com/office/drawing/2014/main" val="2793294472"/>
                    </a:ext>
                  </a:extLst>
                </a:gridCol>
                <a:gridCol w="822960">
                  <a:extLst>
                    <a:ext uri="{9D8B030D-6E8A-4147-A177-3AD203B41FA5}">
                      <a16:colId xmlns:a16="http://schemas.microsoft.com/office/drawing/2014/main" val="1760959725"/>
                    </a:ext>
                  </a:extLst>
                </a:gridCol>
                <a:gridCol w="822960">
                  <a:extLst>
                    <a:ext uri="{9D8B030D-6E8A-4147-A177-3AD203B41FA5}">
                      <a16:colId xmlns:a16="http://schemas.microsoft.com/office/drawing/2014/main" val="1343489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99744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- 2019-06-21 14:22:01 </a:t>
                      </a:r>
                      <a:r>
                        <a:rPr kumimoji="0" lang="en-US" sz="1000" b="0" i="0" u="none" strike="noStrike" kern="1200" cap="none" spc="0" normalizeH="0" baseline="0" noProof="0">
                          <a:ln>
                            <a:noFill/>
                          </a:ln>
                          <a:solidFill>
                            <a:prstClr val="black"/>
                          </a:solidFill>
                          <a:effectLst/>
                          <a:uLnTx/>
                          <a:uFillTx/>
                          <a:latin typeface="+mn-lt"/>
                          <a:ea typeface="+mn-ea"/>
                          <a:cs typeface="+mn-cs"/>
                        </a:rPr>
                        <a:t> 
 These lemony flavour, dainty, elegant cakes in their scallop shell shapes are indeed very refreshing.  
Lemon Chia Seed Madeleines
Ingredients:
50g melted SCS butter
35g cake flour or plain flour
1/4 tsp baking powder
1 large egg
25g caster sugar
1/4 tsp vanilla extract
1.5 tbsp lemon juice
lemon zest from 1 lemon
1 tbsp organic black chia seeds
Instructions:
1. Sift flour and baking powder together and set aside.
2. In a bowl, lightly whisk egg with a hand whisk. Add sugar, vanilla extract and lemon juice, blend well mixture and sugar dissolved. Pour in melted butter and stir well.
3. Add lemon zest and sift the flour mixture the second time directly into the egg mixture. Gently stir mixture till smooth and combined. Cover with cling wrap and place the batter in the refrigerator for 30 minutes (this will help the mixture more thoroughly and produce a soft bouncy texture after baked).
4. Fold chia seeds into the cold batter, then into the madeleine pan (grease pan with butter and 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79133431"/>
                  </a:ext>
                </a:extLst>
              </a:tr>
            </a:tbl>
          </a:graphicData>
        </a:graphic>
      </p:graphicFrame>
      <p:sp>
        <p:nvSpPr>
          <p:cNvPr id="4" name="Text Placeholder 3">
            <a:extLst>
              <a:ext uri="{FF2B5EF4-FFF2-40B4-BE49-F238E27FC236}">
                <a16:creationId xmlns:a16="http://schemas.microsoft.com/office/drawing/2014/main" id="{147F9A81-6067-499D-9801-8D8E49F4D7A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1164557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7B7FEB-C1D1-43E1-B836-B3112755693D}"/>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3598481F-9784-4658-A3F1-335D37502F7E}"/>
              </a:ext>
            </a:extLst>
          </p:cNvPr>
          <p:cNvGraphicFramePr>
            <a:graphicFrameLocks noGrp="1"/>
          </p:cNvGraphicFramePr>
          <p:nvPr>
            <p:ph type="chart" sz="quarter" idx="13"/>
            <p:extLst>
              <p:ext uri="{D42A27DB-BD31-4B8C-83A1-F6EECF244321}">
                <p14:modId xmlns:p14="http://schemas.microsoft.com/office/powerpoint/2010/main" val="20359364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593807-5E85-41A2-9EDF-E7501BDD57DD}"/>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BBF9D00B-1C3C-407E-9F56-69C895EC95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96626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37E6EB-0CE6-4B11-BEA7-FB0088C6D93D}"/>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CF5863E6-542F-4A38-A1C3-D78C676A0719}"/>
              </a:ext>
            </a:extLst>
          </p:cNvPr>
          <p:cNvGraphicFramePr>
            <a:graphicFrameLocks noGrp="1"/>
          </p:cNvGraphicFramePr>
          <p:nvPr>
            <p:ph type="chart" sz="quarter" idx="13"/>
            <p:extLst>
              <p:ext uri="{D42A27DB-BD31-4B8C-83A1-F6EECF244321}">
                <p14:modId xmlns:p14="http://schemas.microsoft.com/office/powerpoint/2010/main" val="138630651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D6EF367-E094-4AEB-B6B0-46F1722A5CF7}"/>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DA53275C-AAB8-4F4D-B836-FC9BDDEDCB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688421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A0171E-3B2A-4D0C-99F2-ED71A0AE4BDC}"/>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D7D78820-BC84-4FBF-A8FD-9C71C6504977}"/>
              </a:ext>
            </a:extLst>
          </p:cNvPr>
          <p:cNvGraphicFramePr>
            <a:graphicFrameLocks noGrp="1"/>
          </p:cNvGraphicFramePr>
          <p:nvPr>
            <p:ph type="chart" sz="quarter" idx="13"/>
            <p:extLst>
              <p:ext uri="{D42A27DB-BD31-4B8C-83A1-F6EECF244321}">
                <p14:modId xmlns:p14="http://schemas.microsoft.com/office/powerpoint/2010/main" val="2782324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71CC2F7-488E-460B-80A9-66F805065C25}"/>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3159BEC2-D923-4B61-A43D-C7FB03C4B9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60405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61F90-DE79-40E0-964E-D6842A843846}"/>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5C7A5135-2E91-4E7A-8BEB-9121F43F9360}"/>
              </a:ext>
            </a:extLst>
          </p:cNvPr>
          <p:cNvGraphicFramePr>
            <a:graphicFrameLocks noGrp="1"/>
          </p:cNvGraphicFramePr>
          <p:nvPr>
            <p:ph type="chart" sz="quarter" idx="13"/>
            <p:extLst>
              <p:ext uri="{D42A27DB-BD31-4B8C-83A1-F6EECF244321}">
                <p14:modId xmlns:p14="http://schemas.microsoft.com/office/powerpoint/2010/main" val="36626322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7A350AE-DCE1-4A0D-A4EA-F58720D9A913}"/>
              </a:ext>
            </a:extLst>
          </p:cNvPr>
          <p:cNvSpPr>
            <a:spLocks noGrp="1"/>
          </p:cNvSpPr>
          <p:nvPr>
            <p:ph type="body" sz="quarter" idx="14"/>
          </p:nvPr>
        </p:nvSpPr>
        <p:spPr/>
        <p:txBody>
          <a:bodyPr/>
          <a:lstStyle/>
          <a:p>
            <a:r>
              <a:rPr lang="en-US"/>
              <a:t>06/01/2019 - 06/30/2019</a:t>
            </a:r>
          </a:p>
        </p:txBody>
      </p:sp>
      <p:sp>
        <p:nvSpPr>
          <p:cNvPr id="5" name="Footer Placeholder 4">
            <a:extLst>
              <a:ext uri="{FF2B5EF4-FFF2-40B4-BE49-F238E27FC236}">
                <a16:creationId xmlns:a16="http://schemas.microsoft.com/office/drawing/2014/main" id="{6B6C2A2D-210F-4266-976E-03118CE2444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22747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98F833-0262-4346-A8DD-E294F3C873CE}"/>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BF95D94F-A87A-4E47-B091-F6938CEF8BAF}"/>
              </a:ext>
            </a:extLst>
          </p:cNvPr>
          <p:cNvGraphicFramePr>
            <a:graphicFrameLocks noGrp="1"/>
          </p:cNvGraphicFramePr>
          <p:nvPr>
            <p:ph type="tbl" sz="quarter" idx="13"/>
            <p:extLst>
              <p:ext uri="{D42A27DB-BD31-4B8C-83A1-F6EECF244321}">
                <p14:modId xmlns:p14="http://schemas.microsoft.com/office/powerpoint/2010/main" val="899835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56070385"/>
                    </a:ext>
                  </a:extLst>
                </a:gridCol>
                <a:gridCol w="1645920">
                  <a:extLst>
                    <a:ext uri="{9D8B030D-6E8A-4147-A177-3AD203B41FA5}">
                      <a16:colId xmlns:a16="http://schemas.microsoft.com/office/drawing/2014/main" val="1894068397"/>
                    </a:ext>
                  </a:extLst>
                </a:gridCol>
                <a:gridCol w="1645920">
                  <a:extLst>
                    <a:ext uri="{9D8B030D-6E8A-4147-A177-3AD203B41FA5}">
                      <a16:colId xmlns:a16="http://schemas.microsoft.com/office/drawing/2014/main" val="2241113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76019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extLst>
                  <a:ext uri="{0D108BD9-81ED-4DB2-BD59-A6C34878D82A}">
                    <a16:rowId xmlns:a16="http://schemas.microsoft.com/office/drawing/2014/main" val="36962129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6.7 %</a:t>
                      </a:r>
                    </a:p>
                  </a:txBody>
                  <a:tcPr/>
                </a:tc>
                <a:extLst>
                  <a:ext uri="{0D108BD9-81ED-4DB2-BD59-A6C34878D82A}">
                    <a16:rowId xmlns:a16="http://schemas.microsoft.com/office/drawing/2014/main" val="23780214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5.4 %</a:t>
                      </a:r>
                    </a:p>
                  </a:txBody>
                  <a:tcPr/>
                </a:tc>
                <a:extLst>
                  <a:ext uri="{0D108BD9-81ED-4DB2-BD59-A6C34878D82A}">
                    <a16:rowId xmlns:a16="http://schemas.microsoft.com/office/drawing/2014/main" val="2518179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1173385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25127838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3.5 %</a:t>
                      </a:r>
                    </a:p>
                  </a:txBody>
                  <a:tcPr/>
                </a:tc>
                <a:extLst>
                  <a:ext uri="{0D108BD9-81ED-4DB2-BD59-A6C34878D82A}">
                    <a16:rowId xmlns:a16="http://schemas.microsoft.com/office/drawing/2014/main" val="31086406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28197092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258229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8374985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432500410"/>
                  </a:ext>
                </a:extLst>
              </a:tr>
            </a:tbl>
          </a:graphicData>
        </a:graphic>
      </p:graphicFrame>
      <p:sp>
        <p:nvSpPr>
          <p:cNvPr id="4" name="Text Placeholder 3">
            <a:extLst>
              <a:ext uri="{FF2B5EF4-FFF2-40B4-BE49-F238E27FC236}">
                <a16:creationId xmlns:a16="http://schemas.microsoft.com/office/drawing/2014/main" id="{054ECB1E-6477-42CE-85A8-C5C84C28EA9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2302944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EC23B6-C96A-440D-9639-C3DBC0E4CB00}"/>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61016B74-C567-4F96-96D1-B59D06F83022}"/>
              </a:ext>
            </a:extLst>
          </p:cNvPr>
          <p:cNvGraphicFramePr>
            <a:graphicFrameLocks noGrp="1"/>
          </p:cNvGraphicFramePr>
          <p:nvPr>
            <p:ph type="tbl" sz="quarter" idx="13"/>
            <p:extLst>
              <p:ext uri="{D42A27DB-BD31-4B8C-83A1-F6EECF244321}">
                <p14:modId xmlns:p14="http://schemas.microsoft.com/office/powerpoint/2010/main" val="24526553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066489115"/>
                    </a:ext>
                  </a:extLst>
                </a:gridCol>
                <a:gridCol w="1645920">
                  <a:extLst>
                    <a:ext uri="{9D8B030D-6E8A-4147-A177-3AD203B41FA5}">
                      <a16:colId xmlns:a16="http://schemas.microsoft.com/office/drawing/2014/main" val="1246992361"/>
                    </a:ext>
                  </a:extLst>
                </a:gridCol>
                <a:gridCol w="1645920">
                  <a:extLst>
                    <a:ext uri="{9D8B030D-6E8A-4147-A177-3AD203B41FA5}">
                      <a16:colId xmlns:a16="http://schemas.microsoft.com/office/drawing/2014/main" val="18976282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148982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937718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1566379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6065301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9267068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785290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221193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4254043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11723347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47201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108365616"/>
                  </a:ext>
                </a:extLst>
              </a:tr>
            </a:tbl>
          </a:graphicData>
        </a:graphic>
      </p:graphicFrame>
      <p:sp>
        <p:nvSpPr>
          <p:cNvPr id="4" name="Text Placeholder 3">
            <a:extLst>
              <a:ext uri="{FF2B5EF4-FFF2-40B4-BE49-F238E27FC236}">
                <a16:creationId xmlns:a16="http://schemas.microsoft.com/office/drawing/2014/main" id="{AF00D37F-04C7-41A0-9546-E2BF01F5696C}"/>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89448111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3AE1FC6-5F2D-47C2-BDCA-8B3424FDCCED}"/>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F3D0E76D-5030-4E1C-B64C-619A145D3B21}"/>
              </a:ext>
            </a:extLst>
          </p:cNvPr>
          <p:cNvGraphicFramePr>
            <a:graphicFrameLocks noGrp="1"/>
          </p:cNvGraphicFramePr>
          <p:nvPr>
            <p:ph type="tbl" sz="quarter" idx="13"/>
            <p:extLst>
              <p:ext uri="{D42A27DB-BD31-4B8C-83A1-F6EECF244321}">
                <p14:modId xmlns:p14="http://schemas.microsoft.com/office/powerpoint/2010/main" val="11259490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4012013965"/>
                    </a:ext>
                  </a:extLst>
                </a:gridCol>
                <a:gridCol w="1645920">
                  <a:extLst>
                    <a:ext uri="{9D8B030D-6E8A-4147-A177-3AD203B41FA5}">
                      <a16:colId xmlns:a16="http://schemas.microsoft.com/office/drawing/2014/main" val="3227268187"/>
                    </a:ext>
                  </a:extLst>
                </a:gridCol>
                <a:gridCol w="1645920">
                  <a:extLst>
                    <a:ext uri="{9D8B030D-6E8A-4147-A177-3AD203B41FA5}">
                      <a16:colId xmlns:a16="http://schemas.microsoft.com/office/drawing/2014/main" val="23182664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80591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2484957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816971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790181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2567355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1277161905"/>
                  </a:ext>
                </a:extLst>
              </a:tr>
            </a:tbl>
          </a:graphicData>
        </a:graphic>
      </p:graphicFrame>
      <p:sp>
        <p:nvSpPr>
          <p:cNvPr id="4" name="Text Placeholder 3">
            <a:extLst>
              <a:ext uri="{FF2B5EF4-FFF2-40B4-BE49-F238E27FC236}">
                <a16:creationId xmlns:a16="http://schemas.microsoft.com/office/drawing/2014/main" id="{19970F1B-2342-4C5F-BA36-366901262C9B}"/>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01256153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AB59A5-99DF-4365-8474-07B399439A30}"/>
              </a:ext>
            </a:extLst>
          </p:cNvPr>
          <p:cNvSpPr>
            <a:spLocks noGrp="1"/>
          </p:cNvSpPr>
          <p:nvPr>
            <p:ph type="title"/>
          </p:nvPr>
        </p:nvSpPr>
        <p:spPr/>
        <p:txBody>
          <a:bodyPr/>
          <a:lstStyle/>
          <a:p>
            <a:r>
              <a:rPr lang="en-US"/>
              <a:t>Facebook Own Posts Table | SCS Dairy MY - 1 of 12</a:t>
            </a:r>
          </a:p>
        </p:txBody>
      </p:sp>
      <p:graphicFrame>
        <p:nvGraphicFramePr>
          <p:cNvPr id="5" name="Table Placeholder 4">
            <a:extLst>
              <a:ext uri="{FF2B5EF4-FFF2-40B4-BE49-F238E27FC236}">
                <a16:creationId xmlns:a16="http://schemas.microsoft.com/office/drawing/2014/main" id="{2C195273-2E4C-4E63-BA5B-5483A7BBCD03}"/>
              </a:ext>
            </a:extLst>
          </p:cNvPr>
          <p:cNvGraphicFramePr>
            <a:graphicFrameLocks noGrp="1"/>
          </p:cNvGraphicFramePr>
          <p:nvPr>
            <p:ph type="tbl" sz="quarter" idx="13"/>
            <p:extLst>
              <p:ext uri="{D42A27DB-BD31-4B8C-83A1-F6EECF244321}">
                <p14:modId xmlns:p14="http://schemas.microsoft.com/office/powerpoint/2010/main" val="2245862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339334050"/>
                    </a:ext>
                  </a:extLst>
                </a:gridCol>
                <a:gridCol w="658368">
                  <a:extLst>
                    <a:ext uri="{9D8B030D-6E8A-4147-A177-3AD203B41FA5}">
                      <a16:colId xmlns:a16="http://schemas.microsoft.com/office/drawing/2014/main" val="3914189390"/>
                    </a:ext>
                  </a:extLst>
                </a:gridCol>
                <a:gridCol w="658368">
                  <a:extLst>
                    <a:ext uri="{9D8B030D-6E8A-4147-A177-3AD203B41FA5}">
                      <a16:colId xmlns:a16="http://schemas.microsoft.com/office/drawing/2014/main" val="3487924208"/>
                    </a:ext>
                  </a:extLst>
                </a:gridCol>
                <a:gridCol w="658368">
                  <a:extLst>
                    <a:ext uri="{9D8B030D-6E8A-4147-A177-3AD203B41FA5}">
                      <a16:colId xmlns:a16="http://schemas.microsoft.com/office/drawing/2014/main" val="3923617351"/>
                    </a:ext>
                  </a:extLst>
                </a:gridCol>
                <a:gridCol w="658368">
                  <a:extLst>
                    <a:ext uri="{9D8B030D-6E8A-4147-A177-3AD203B41FA5}">
                      <a16:colId xmlns:a16="http://schemas.microsoft.com/office/drawing/2014/main" val="3743376362"/>
                    </a:ext>
                  </a:extLst>
                </a:gridCol>
                <a:gridCol w="658368">
                  <a:extLst>
                    <a:ext uri="{9D8B030D-6E8A-4147-A177-3AD203B41FA5}">
                      <a16:colId xmlns:a16="http://schemas.microsoft.com/office/drawing/2014/main" val="1108798805"/>
                    </a:ext>
                  </a:extLst>
                </a:gridCol>
                <a:gridCol w="658368">
                  <a:extLst>
                    <a:ext uri="{9D8B030D-6E8A-4147-A177-3AD203B41FA5}">
                      <a16:colId xmlns:a16="http://schemas.microsoft.com/office/drawing/2014/main" val="1256160067"/>
                    </a:ext>
                  </a:extLst>
                </a:gridCol>
                <a:gridCol w="658368">
                  <a:extLst>
                    <a:ext uri="{9D8B030D-6E8A-4147-A177-3AD203B41FA5}">
                      <a16:colId xmlns:a16="http://schemas.microsoft.com/office/drawing/2014/main" val="8453137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791211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- 2019-06-30 16:22:00 </a:t>
                      </a:r>
                      <a:r>
                        <a:rPr kumimoji="0" lang="en-US" sz="1000" b="0" i="0" u="none" strike="noStrike" kern="1200" cap="none" spc="0" normalizeH="0" baseline="0" noProof="0">
                          <a:ln>
                            <a:noFill/>
                          </a:ln>
                          <a:solidFill>
                            <a:prstClr val="black"/>
                          </a:solidFill>
                          <a:effectLst/>
                          <a:uLnTx/>
                          <a:uFillTx/>
                          <a:latin typeface="+mn-lt"/>
                          <a:ea typeface="+mn-ea"/>
                          <a:cs typeface="+mn-cs"/>
                        </a:rPr>
                        <a:t> 
 A burger without cheese in it has no right to be called a burger!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812037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- 2019-06-29 17:50:21 </a:t>
                      </a:r>
                      <a:r>
                        <a:rPr kumimoji="0" lang="en-US" sz="1000" b="0" i="0" u="none" strike="noStrike" kern="1200" cap="none" spc="0" normalizeH="0" baseline="0" noProof="0">
                          <a:ln>
                            <a:noFill/>
                          </a:ln>
                          <a:solidFill>
                            <a:prstClr val="black"/>
                          </a:solidFill>
                          <a:effectLst/>
                          <a:uLnTx/>
                          <a:uFillTx/>
                          <a:latin typeface="+mn-lt"/>
                          <a:ea typeface="+mn-ea"/>
                          <a:cs typeface="+mn-cs"/>
                        </a:rPr>
                        <a:t> 
 Butter was not supposed to be eaten during Lent. However, when in 1515 the southern tower of Rouen’s Notre Dame cathedral was completed, it was called the “Butter Tower” because the people who contributed the money for its construction were in return given dispensation to eat butter during the solemn observance.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130429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- 2019-06-27 12:12:00 </a:t>
                      </a:r>
                      <a:r>
                        <a:rPr kumimoji="0" lang="en-US" sz="1000" b="0" i="0" u="none" strike="noStrike" kern="1200" cap="none" spc="0" normalizeH="0" baseline="0" noProof="0">
                          <a:ln>
                            <a:noFill/>
                          </a:ln>
                          <a:solidFill>
                            <a:prstClr val="black"/>
                          </a:solidFill>
                          <a:effectLst/>
                          <a:uLnTx/>
                          <a:uFillTx/>
                          <a:latin typeface="+mn-lt"/>
                          <a:ea typeface="+mn-ea"/>
                          <a:cs typeface="+mn-cs"/>
                        </a:rPr>
                        <a:t> 
 Do not use the leftover dough. Re-folding the leftover dough means dense biscuits that will cook differently than your first batch. You can use the leftovers for strawberry shortcake, bread crumbs, or savory bread pudding.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927828463"/>
                  </a:ext>
                </a:extLst>
              </a:tr>
            </a:tbl>
          </a:graphicData>
        </a:graphic>
      </p:graphicFrame>
      <p:sp>
        <p:nvSpPr>
          <p:cNvPr id="4" name="Text Placeholder 3">
            <a:extLst>
              <a:ext uri="{FF2B5EF4-FFF2-40B4-BE49-F238E27FC236}">
                <a16:creationId xmlns:a16="http://schemas.microsoft.com/office/drawing/2014/main" id="{8CB42DFB-37A2-4D23-BF1F-A2C507C5D1C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9863201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DAEF1-849F-42CC-A909-C210AADD2631}"/>
              </a:ext>
            </a:extLst>
          </p:cNvPr>
          <p:cNvSpPr>
            <a:spLocks noGrp="1"/>
          </p:cNvSpPr>
          <p:nvPr>
            <p:ph type="title"/>
          </p:nvPr>
        </p:nvSpPr>
        <p:spPr/>
        <p:txBody>
          <a:bodyPr/>
          <a:lstStyle/>
          <a:p>
            <a:r>
              <a:rPr lang="en-US"/>
              <a:t>Facebook Own Posts Table | SCS Dairy MY - 2 of 12</a:t>
            </a:r>
          </a:p>
        </p:txBody>
      </p:sp>
      <p:graphicFrame>
        <p:nvGraphicFramePr>
          <p:cNvPr id="5" name="Table Placeholder 4">
            <a:extLst>
              <a:ext uri="{FF2B5EF4-FFF2-40B4-BE49-F238E27FC236}">
                <a16:creationId xmlns:a16="http://schemas.microsoft.com/office/drawing/2014/main" id="{BFA1167F-B5DF-406A-A674-0F7A54DB3DC9}"/>
              </a:ext>
            </a:extLst>
          </p:cNvPr>
          <p:cNvGraphicFramePr>
            <a:graphicFrameLocks noGrp="1"/>
          </p:cNvGraphicFramePr>
          <p:nvPr>
            <p:ph type="tbl" sz="quarter" idx="13"/>
            <p:extLst>
              <p:ext uri="{D42A27DB-BD31-4B8C-83A1-F6EECF244321}">
                <p14:modId xmlns:p14="http://schemas.microsoft.com/office/powerpoint/2010/main" val="37165547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94267689"/>
                    </a:ext>
                  </a:extLst>
                </a:gridCol>
                <a:gridCol w="658368">
                  <a:extLst>
                    <a:ext uri="{9D8B030D-6E8A-4147-A177-3AD203B41FA5}">
                      <a16:colId xmlns:a16="http://schemas.microsoft.com/office/drawing/2014/main" val="4201139148"/>
                    </a:ext>
                  </a:extLst>
                </a:gridCol>
                <a:gridCol w="658368">
                  <a:extLst>
                    <a:ext uri="{9D8B030D-6E8A-4147-A177-3AD203B41FA5}">
                      <a16:colId xmlns:a16="http://schemas.microsoft.com/office/drawing/2014/main" val="574963776"/>
                    </a:ext>
                  </a:extLst>
                </a:gridCol>
                <a:gridCol w="658368">
                  <a:extLst>
                    <a:ext uri="{9D8B030D-6E8A-4147-A177-3AD203B41FA5}">
                      <a16:colId xmlns:a16="http://schemas.microsoft.com/office/drawing/2014/main" val="455120145"/>
                    </a:ext>
                  </a:extLst>
                </a:gridCol>
                <a:gridCol w="658368">
                  <a:extLst>
                    <a:ext uri="{9D8B030D-6E8A-4147-A177-3AD203B41FA5}">
                      <a16:colId xmlns:a16="http://schemas.microsoft.com/office/drawing/2014/main" val="495594438"/>
                    </a:ext>
                  </a:extLst>
                </a:gridCol>
                <a:gridCol w="658368">
                  <a:extLst>
                    <a:ext uri="{9D8B030D-6E8A-4147-A177-3AD203B41FA5}">
                      <a16:colId xmlns:a16="http://schemas.microsoft.com/office/drawing/2014/main" val="1851618021"/>
                    </a:ext>
                  </a:extLst>
                </a:gridCol>
                <a:gridCol w="658368">
                  <a:extLst>
                    <a:ext uri="{9D8B030D-6E8A-4147-A177-3AD203B41FA5}">
                      <a16:colId xmlns:a16="http://schemas.microsoft.com/office/drawing/2014/main" val="2921322058"/>
                    </a:ext>
                  </a:extLst>
                </a:gridCol>
                <a:gridCol w="658368">
                  <a:extLst>
                    <a:ext uri="{9D8B030D-6E8A-4147-A177-3AD203B41FA5}">
                      <a16:colId xmlns:a16="http://schemas.microsoft.com/office/drawing/2014/main" val="1464453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4273141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- 2019-06-25 15:34:00 </a:t>
                      </a:r>
                      <a:r>
                        <a:rPr kumimoji="0" lang="en-US" sz="1000" b="0" i="0" u="none" strike="noStrike" kern="1200" cap="none" spc="0" normalizeH="0" baseline="0" noProof="0">
                          <a:ln>
                            <a:noFill/>
                          </a:ln>
                          <a:solidFill>
                            <a:prstClr val="black"/>
                          </a:solidFill>
                          <a:effectLst/>
                          <a:uLnTx/>
                          <a:uFillTx/>
                          <a:latin typeface="+mn-lt"/>
                          <a:ea typeface="+mn-ea"/>
                          <a:cs typeface="+mn-cs"/>
                        </a:rPr>
                        <a:t> 
 These light, crumbly and melt in your mouth cookies with their extra chocolatey flavour will definitely become your favourite!
Chocolate Marbled Cookies
Ingredients:
125g SCS butter
40g icing sugar (sifted)
125g potato starch or corn starch
80g plain flour (sifted twice)
125g SCS butter
40g icing sugar (sifted)
125g potato starch or corn starch
20g cocoa powder (sifted twice)
60g plain flour (sifted twice)
Instructions: 
1. Beat butter and icing sugar till fluffy and lighter in color.
2. Sift in potato starch and flour, mix to form a soft plain dough and set aside.
3. Beat butter and icing sugar till fluffy and lighter in color.
4. Sift in potato starch, cocoa powder and plain flour, mix to form a soft chocolate dough.
5. Divide plain and chocolate dough into 4 portions.
6. Roll plain and chocolate dough separately into long strips. Using 1 tsp measuring spoon of plain and chocolate dough, wrap them around each other with your hand and place on a lined baking tray and gently press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62341054"/>
                  </a:ext>
                </a:extLst>
              </a:tr>
            </a:tbl>
          </a:graphicData>
        </a:graphic>
      </p:graphicFrame>
      <p:sp>
        <p:nvSpPr>
          <p:cNvPr id="4" name="Text Placeholder 3">
            <a:extLst>
              <a:ext uri="{FF2B5EF4-FFF2-40B4-BE49-F238E27FC236}">
                <a16:creationId xmlns:a16="http://schemas.microsoft.com/office/drawing/2014/main" id="{0D3E41DA-8DB0-4636-96E2-F695362B7C9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78120600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C8A3F-EA8E-4594-9ABE-2E6990F25D04}"/>
              </a:ext>
            </a:extLst>
          </p:cNvPr>
          <p:cNvSpPr>
            <a:spLocks noGrp="1"/>
          </p:cNvSpPr>
          <p:nvPr>
            <p:ph type="title"/>
          </p:nvPr>
        </p:nvSpPr>
        <p:spPr/>
        <p:txBody>
          <a:bodyPr/>
          <a:lstStyle/>
          <a:p>
            <a:r>
              <a:rPr lang="en-US"/>
              <a:t>Facebook Own Posts Table | SCS Dairy MY - 3 of 12</a:t>
            </a:r>
          </a:p>
        </p:txBody>
      </p:sp>
      <p:graphicFrame>
        <p:nvGraphicFramePr>
          <p:cNvPr id="5" name="Table Placeholder 4">
            <a:extLst>
              <a:ext uri="{FF2B5EF4-FFF2-40B4-BE49-F238E27FC236}">
                <a16:creationId xmlns:a16="http://schemas.microsoft.com/office/drawing/2014/main" id="{4C61E53C-43EC-4DB3-AB8C-481767465CDD}"/>
              </a:ext>
            </a:extLst>
          </p:cNvPr>
          <p:cNvGraphicFramePr>
            <a:graphicFrameLocks noGrp="1"/>
          </p:cNvGraphicFramePr>
          <p:nvPr>
            <p:ph type="tbl" sz="quarter" idx="13"/>
            <p:extLst>
              <p:ext uri="{D42A27DB-BD31-4B8C-83A1-F6EECF244321}">
                <p14:modId xmlns:p14="http://schemas.microsoft.com/office/powerpoint/2010/main" val="36516438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0031698"/>
                    </a:ext>
                  </a:extLst>
                </a:gridCol>
                <a:gridCol w="658368">
                  <a:extLst>
                    <a:ext uri="{9D8B030D-6E8A-4147-A177-3AD203B41FA5}">
                      <a16:colId xmlns:a16="http://schemas.microsoft.com/office/drawing/2014/main" val="86196440"/>
                    </a:ext>
                  </a:extLst>
                </a:gridCol>
                <a:gridCol w="658368">
                  <a:extLst>
                    <a:ext uri="{9D8B030D-6E8A-4147-A177-3AD203B41FA5}">
                      <a16:colId xmlns:a16="http://schemas.microsoft.com/office/drawing/2014/main" val="1212866427"/>
                    </a:ext>
                  </a:extLst>
                </a:gridCol>
                <a:gridCol w="658368">
                  <a:extLst>
                    <a:ext uri="{9D8B030D-6E8A-4147-A177-3AD203B41FA5}">
                      <a16:colId xmlns:a16="http://schemas.microsoft.com/office/drawing/2014/main" val="1795454350"/>
                    </a:ext>
                  </a:extLst>
                </a:gridCol>
                <a:gridCol w="658368">
                  <a:extLst>
                    <a:ext uri="{9D8B030D-6E8A-4147-A177-3AD203B41FA5}">
                      <a16:colId xmlns:a16="http://schemas.microsoft.com/office/drawing/2014/main" val="3169749463"/>
                    </a:ext>
                  </a:extLst>
                </a:gridCol>
                <a:gridCol w="658368">
                  <a:extLst>
                    <a:ext uri="{9D8B030D-6E8A-4147-A177-3AD203B41FA5}">
                      <a16:colId xmlns:a16="http://schemas.microsoft.com/office/drawing/2014/main" val="1168013555"/>
                    </a:ext>
                  </a:extLst>
                </a:gridCol>
                <a:gridCol w="658368">
                  <a:extLst>
                    <a:ext uri="{9D8B030D-6E8A-4147-A177-3AD203B41FA5}">
                      <a16:colId xmlns:a16="http://schemas.microsoft.com/office/drawing/2014/main" val="3401144358"/>
                    </a:ext>
                  </a:extLst>
                </a:gridCol>
                <a:gridCol w="658368">
                  <a:extLst>
                    <a:ext uri="{9D8B030D-6E8A-4147-A177-3AD203B41FA5}">
                      <a16:colId xmlns:a16="http://schemas.microsoft.com/office/drawing/2014/main" val="2419087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02883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- 2019-06-23 12:56:00 </a:t>
                      </a:r>
                      <a:r>
                        <a:rPr kumimoji="0" lang="en-US" sz="1000" b="0" i="0" u="none" strike="noStrike" kern="1200" cap="none" spc="0" normalizeH="0" baseline="0" noProof="0">
                          <a:ln>
                            <a:noFill/>
                          </a:ln>
                          <a:solidFill>
                            <a:prstClr val="black"/>
                          </a:solidFill>
                          <a:effectLst/>
                          <a:uLnTx/>
                          <a:uFillTx/>
                          <a:latin typeface="+mn-lt"/>
                          <a:ea typeface="+mn-ea"/>
                          <a:cs typeface="+mn-cs"/>
                        </a:rPr>
                        <a:t> 
 That cream cheese topping makes these cookies all the more delectable!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65251876"/>
                  </a:ext>
                </a:extLst>
              </a:tr>
            </a:tbl>
          </a:graphicData>
        </a:graphic>
      </p:graphicFrame>
      <p:sp>
        <p:nvSpPr>
          <p:cNvPr id="4" name="Text Placeholder 3">
            <a:extLst>
              <a:ext uri="{FF2B5EF4-FFF2-40B4-BE49-F238E27FC236}">
                <a16:creationId xmlns:a16="http://schemas.microsoft.com/office/drawing/2014/main" id="{39B87B3B-E751-4071-A005-961BC6921E9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1940544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7CE18C-395A-482F-AFBF-AF310B91179B}"/>
              </a:ext>
            </a:extLst>
          </p:cNvPr>
          <p:cNvSpPr>
            <a:spLocks noGrp="1"/>
          </p:cNvSpPr>
          <p:nvPr>
            <p:ph type="title"/>
          </p:nvPr>
        </p:nvSpPr>
        <p:spPr/>
        <p:txBody>
          <a:bodyPr/>
          <a:lstStyle/>
          <a:p>
            <a:r>
              <a:rPr lang="en-US"/>
              <a:t>Facebook Own Posts Table | SCS Dairy MY - 4 of 12</a:t>
            </a:r>
          </a:p>
        </p:txBody>
      </p:sp>
      <p:graphicFrame>
        <p:nvGraphicFramePr>
          <p:cNvPr id="5" name="Table Placeholder 4">
            <a:extLst>
              <a:ext uri="{FF2B5EF4-FFF2-40B4-BE49-F238E27FC236}">
                <a16:creationId xmlns:a16="http://schemas.microsoft.com/office/drawing/2014/main" id="{D64DD2D7-5685-4273-B72C-4A8369632093}"/>
              </a:ext>
            </a:extLst>
          </p:cNvPr>
          <p:cNvGraphicFramePr>
            <a:graphicFrameLocks noGrp="1"/>
          </p:cNvGraphicFramePr>
          <p:nvPr>
            <p:ph type="tbl" sz="quarter" idx="13"/>
            <p:extLst>
              <p:ext uri="{D42A27DB-BD31-4B8C-83A1-F6EECF244321}">
                <p14:modId xmlns:p14="http://schemas.microsoft.com/office/powerpoint/2010/main" val="1617276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50083792"/>
                    </a:ext>
                  </a:extLst>
                </a:gridCol>
                <a:gridCol w="658368">
                  <a:extLst>
                    <a:ext uri="{9D8B030D-6E8A-4147-A177-3AD203B41FA5}">
                      <a16:colId xmlns:a16="http://schemas.microsoft.com/office/drawing/2014/main" val="942267480"/>
                    </a:ext>
                  </a:extLst>
                </a:gridCol>
                <a:gridCol w="658368">
                  <a:extLst>
                    <a:ext uri="{9D8B030D-6E8A-4147-A177-3AD203B41FA5}">
                      <a16:colId xmlns:a16="http://schemas.microsoft.com/office/drawing/2014/main" val="1543961153"/>
                    </a:ext>
                  </a:extLst>
                </a:gridCol>
                <a:gridCol w="658368">
                  <a:extLst>
                    <a:ext uri="{9D8B030D-6E8A-4147-A177-3AD203B41FA5}">
                      <a16:colId xmlns:a16="http://schemas.microsoft.com/office/drawing/2014/main" val="1410317089"/>
                    </a:ext>
                  </a:extLst>
                </a:gridCol>
                <a:gridCol w="658368">
                  <a:extLst>
                    <a:ext uri="{9D8B030D-6E8A-4147-A177-3AD203B41FA5}">
                      <a16:colId xmlns:a16="http://schemas.microsoft.com/office/drawing/2014/main" val="934159545"/>
                    </a:ext>
                  </a:extLst>
                </a:gridCol>
                <a:gridCol w="658368">
                  <a:extLst>
                    <a:ext uri="{9D8B030D-6E8A-4147-A177-3AD203B41FA5}">
                      <a16:colId xmlns:a16="http://schemas.microsoft.com/office/drawing/2014/main" val="3821396741"/>
                    </a:ext>
                  </a:extLst>
                </a:gridCol>
                <a:gridCol w="658368">
                  <a:extLst>
                    <a:ext uri="{9D8B030D-6E8A-4147-A177-3AD203B41FA5}">
                      <a16:colId xmlns:a16="http://schemas.microsoft.com/office/drawing/2014/main" val="781295514"/>
                    </a:ext>
                  </a:extLst>
                </a:gridCol>
                <a:gridCol w="658368">
                  <a:extLst>
                    <a:ext uri="{9D8B030D-6E8A-4147-A177-3AD203B41FA5}">
                      <a16:colId xmlns:a16="http://schemas.microsoft.com/office/drawing/2014/main" val="1863926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534918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- 2019-06-21 14:22:01 </a:t>
                      </a:r>
                      <a:r>
                        <a:rPr kumimoji="0" lang="en-US" sz="1000" b="0" i="0" u="none" strike="noStrike" kern="1200" cap="none" spc="0" normalizeH="0" baseline="0" noProof="0">
                          <a:ln>
                            <a:noFill/>
                          </a:ln>
                          <a:solidFill>
                            <a:prstClr val="black"/>
                          </a:solidFill>
                          <a:effectLst/>
                          <a:uLnTx/>
                          <a:uFillTx/>
                          <a:latin typeface="+mn-lt"/>
                          <a:ea typeface="+mn-ea"/>
                          <a:cs typeface="+mn-cs"/>
                        </a:rPr>
                        <a:t> 
 These lemony flavour, dainty, elegant cakes in their scallop shell shapes are indeed very refreshing.  
Lemon Chia Seed Madeleines
Ingredients:
50g melted SCS butter
35g cake flour or plain flour
1/4 tsp baking powder
1 large egg
25g caster sugar
1/4 tsp vanilla extract
1.5 tbsp lemon juice
lemon zest from 1 lemon
1 tbsp organic black chia seeds
Instructions:
1. Sift flour and baking powder together and set aside.
2. In a bowl, lightly whisk egg with a hand whisk. Add sugar, vanilla extract and lemon juice, blend well mixture and sugar dissolved. Pour in melted butter and stir well.
3. Add lemon zest and sift the flour mixture the second time directly into the egg mixture. Gently stir mixture till smooth and combined. Cover with cling wrap and place the batter in the refrigerator for 30 minutes (this will help the mixture more thoroughly and produce a soft bouncy texture after baked).
4. Fold chia seeds into the cold batter, then into the madeleine pan (grease pan with butter and du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0.3045 %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4199028414"/>
                  </a:ext>
                </a:extLst>
              </a:tr>
            </a:tbl>
          </a:graphicData>
        </a:graphic>
      </p:graphicFrame>
      <p:sp>
        <p:nvSpPr>
          <p:cNvPr id="4" name="Text Placeholder 3">
            <a:extLst>
              <a:ext uri="{FF2B5EF4-FFF2-40B4-BE49-F238E27FC236}">
                <a16:creationId xmlns:a16="http://schemas.microsoft.com/office/drawing/2014/main" id="{4E66D0FC-F715-4AE3-9EC3-F80D3A73D352}"/>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7543435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FCFD55-BD1D-4E96-89AF-C96E8175E2CC}"/>
              </a:ext>
            </a:extLst>
          </p:cNvPr>
          <p:cNvSpPr>
            <a:spLocks noGrp="1"/>
          </p:cNvSpPr>
          <p:nvPr>
            <p:ph type="title"/>
          </p:nvPr>
        </p:nvSpPr>
        <p:spPr/>
        <p:txBody>
          <a:bodyPr/>
          <a:lstStyle/>
          <a:p>
            <a:r>
              <a:rPr lang="en-US"/>
              <a:t>Facebook Own Posts Table | SCS Dairy MY - 5 of 12</a:t>
            </a:r>
          </a:p>
        </p:txBody>
      </p:sp>
      <p:graphicFrame>
        <p:nvGraphicFramePr>
          <p:cNvPr id="5" name="Table Placeholder 4">
            <a:extLst>
              <a:ext uri="{FF2B5EF4-FFF2-40B4-BE49-F238E27FC236}">
                <a16:creationId xmlns:a16="http://schemas.microsoft.com/office/drawing/2014/main" id="{379231B1-7CB8-4833-8D1D-E441D53223CA}"/>
              </a:ext>
            </a:extLst>
          </p:cNvPr>
          <p:cNvGraphicFramePr>
            <a:graphicFrameLocks noGrp="1"/>
          </p:cNvGraphicFramePr>
          <p:nvPr>
            <p:ph type="tbl" sz="quarter" idx="13"/>
            <p:extLst>
              <p:ext uri="{D42A27DB-BD31-4B8C-83A1-F6EECF244321}">
                <p14:modId xmlns:p14="http://schemas.microsoft.com/office/powerpoint/2010/main" val="2035860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92805037"/>
                    </a:ext>
                  </a:extLst>
                </a:gridCol>
                <a:gridCol w="658368">
                  <a:extLst>
                    <a:ext uri="{9D8B030D-6E8A-4147-A177-3AD203B41FA5}">
                      <a16:colId xmlns:a16="http://schemas.microsoft.com/office/drawing/2014/main" val="3611709678"/>
                    </a:ext>
                  </a:extLst>
                </a:gridCol>
                <a:gridCol w="658368">
                  <a:extLst>
                    <a:ext uri="{9D8B030D-6E8A-4147-A177-3AD203B41FA5}">
                      <a16:colId xmlns:a16="http://schemas.microsoft.com/office/drawing/2014/main" val="2737210808"/>
                    </a:ext>
                  </a:extLst>
                </a:gridCol>
                <a:gridCol w="658368">
                  <a:extLst>
                    <a:ext uri="{9D8B030D-6E8A-4147-A177-3AD203B41FA5}">
                      <a16:colId xmlns:a16="http://schemas.microsoft.com/office/drawing/2014/main" val="1126947333"/>
                    </a:ext>
                  </a:extLst>
                </a:gridCol>
                <a:gridCol w="658368">
                  <a:extLst>
                    <a:ext uri="{9D8B030D-6E8A-4147-A177-3AD203B41FA5}">
                      <a16:colId xmlns:a16="http://schemas.microsoft.com/office/drawing/2014/main" val="2108947018"/>
                    </a:ext>
                  </a:extLst>
                </a:gridCol>
                <a:gridCol w="658368">
                  <a:extLst>
                    <a:ext uri="{9D8B030D-6E8A-4147-A177-3AD203B41FA5}">
                      <a16:colId xmlns:a16="http://schemas.microsoft.com/office/drawing/2014/main" val="2676379992"/>
                    </a:ext>
                  </a:extLst>
                </a:gridCol>
                <a:gridCol w="658368">
                  <a:extLst>
                    <a:ext uri="{9D8B030D-6E8A-4147-A177-3AD203B41FA5}">
                      <a16:colId xmlns:a16="http://schemas.microsoft.com/office/drawing/2014/main" val="432744607"/>
                    </a:ext>
                  </a:extLst>
                </a:gridCol>
                <a:gridCol w="658368">
                  <a:extLst>
                    <a:ext uri="{9D8B030D-6E8A-4147-A177-3AD203B41FA5}">
                      <a16:colId xmlns:a16="http://schemas.microsoft.com/office/drawing/2014/main" val="366988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4434625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- 2019-06-19 17:33:00 </a:t>
                      </a:r>
                      <a:r>
                        <a:rPr kumimoji="0" lang="en-US" sz="1000" b="0" i="0" u="none" strike="noStrike" kern="1200" cap="none" spc="0" normalizeH="0" baseline="0" noProof="0">
                          <a:ln>
                            <a:noFill/>
                          </a:ln>
                          <a:solidFill>
                            <a:prstClr val="black"/>
                          </a:solidFill>
                          <a:effectLst/>
                          <a:uLnTx/>
                          <a:uFillTx/>
                          <a:latin typeface="+mn-lt"/>
                          <a:ea typeface="+mn-ea"/>
                          <a:cs typeface="+mn-cs"/>
                        </a:rPr>
                        <a:t> 
 When you mix your butter and dry ingredients together, never use your hands. Use a metal spoon instead. The temperature of your hand will melt the butter, while a spoon will keep ingredients cold.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196049848"/>
                  </a:ext>
                </a:extLst>
              </a:tr>
            </a:tbl>
          </a:graphicData>
        </a:graphic>
      </p:graphicFrame>
      <p:sp>
        <p:nvSpPr>
          <p:cNvPr id="4" name="Text Placeholder 3">
            <a:extLst>
              <a:ext uri="{FF2B5EF4-FFF2-40B4-BE49-F238E27FC236}">
                <a16:creationId xmlns:a16="http://schemas.microsoft.com/office/drawing/2014/main" id="{AD67165E-3CAF-4641-884C-BE72EA5A1200}"/>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5824337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722E0E-71AB-410D-A3E0-A31F25B9AAE7}"/>
              </a:ext>
            </a:extLst>
          </p:cNvPr>
          <p:cNvSpPr>
            <a:spLocks noGrp="1"/>
          </p:cNvSpPr>
          <p:nvPr>
            <p:ph type="title"/>
          </p:nvPr>
        </p:nvSpPr>
        <p:spPr/>
        <p:txBody>
          <a:bodyPr/>
          <a:lstStyle/>
          <a:p>
            <a:r>
              <a:rPr lang="en-US"/>
              <a:t>Facebook Own Posts Table | SCS Dairy MY - 6 of 12</a:t>
            </a:r>
          </a:p>
        </p:txBody>
      </p:sp>
      <p:graphicFrame>
        <p:nvGraphicFramePr>
          <p:cNvPr id="5" name="Table Placeholder 4">
            <a:extLst>
              <a:ext uri="{FF2B5EF4-FFF2-40B4-BE49-F238E27FC236}">
                <a16:creationId xmlns:a16="http://schemas.microsoft.com/office/drawing/2014/main" id="{3F5955E3-A6B9-4D66-8898-4624692F8E48}"/>
              </a:ext>
            </a:extLst>
          </p:cNvPr>
          <p:cNvGraphicFramePr>
            <a:graphicFrameLocks noGrp="1"/>
          </p:cNvGraphicFramePr>
          <p:nvPr>
            <p:ph type="tbl" sz="quarter" idx="13"/>
            <p:extLst>
              <p:ext uri="{D42A27DB-BD31-4B8C-83A1-F6EECF244321}">
                <p14:modId xmlns:p14="http://schemas.microsoft.com/office/powerpoint/2010/main" val="10147604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77867657"/>
                    </a:ext>
                  </a:extLst>
                </a:gridCol>
                <a:gridCol w="658368">
                  <a:extLst>
                    <a:ext uri="{9D8B030D-6E8A-4147-A177-3AD203B41FA5}">
                      <a16:colId xmlns:a16="http://schemas.microsoft.com/office/drawing/2014/main" val="3436735947"/>
                    </a:ext>
                  </a:extLst>
                </a:gridCol>
                <a:gridCol w="658368">
                  <a:extLst>
                    <a:ext uri="{9D8B030D-6E8A-4147-A177-3AD203B41FA5}">
                      <a16:colId xmlns:a16="http://schemas.microsoft.com/office/drawing/2014/main" val="3636126531"/>
                    </a:ext>
                  </a:extLst>
                </a:gridCol>
                <a:gridCol w="658368">
                  <a:extLst>
                    <a:ext uri="{9D8B030D-6E8A-4147-A177-3AD203B41FA5}">
                      <a16:colId xmlns:a16="http://schemas.microsoft.com/office/drawing/2014/main" val="451687811"/>
                    </a:ext>
                  </a:extLst>
                </a:gridCol>
                <a:gridCol w="658368">
                  <a:extLst>
                    <a:ext uri="{9D8B030D-6E8A-4147-A177-3AD203B41FA5}">
                      <a16:colId xmlns:a16="http://schemas.microsoft.com/office/drawing/2014/main" val="838457021"/>
                    </a:ext>
                  </a:extLst>
                </a:gridCol>
                <a:gridCol w="658368">
                  <a:extLst>
                    <a:ext uri="{9D8B030D-6E8A-4147-A177-3AD203B41FA5}">
                      <a16:colId xmlns:a16="http://schemas.microsoft.com/office/drawing/2014/main" val="3958108325"/>
                    </a:ext>
                  </a:extLst>
                </a:gridCol>
                <a:gridCol w="658368">
                  <a:extLst>
                    <a:ext uri="{9D8B030D-6E8A-4147-A177-3AD203B41FA5}">
                      <a16:colId xmlns:a16="http://schemas.microsoft.com/office/drawing/2014/main" val="2186757131"/>
                    </a:ext>
                  </a:extLst>
                </a:gridCol>
                <a:gridCol w="658368">
                  <a:extLst>
                    <a:ext uri="{9D8B030D-6E8A-4147-A177-3AD203B41FA5}">
                      <a16:colId xmlns:a16="http://schemas.microsoft.com/office/drawing/2014/main" val="5041410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934041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- 2019-06-17 13:55:00 </a:t>
                      </a:r>
                      <a:r>
                        <a:rPr kumimoji="0" lang="en-US" sz="1000" b="0" i="0" u="none" strike="noStrike" kern="1200" cap="none" spc="0" normalizeH="0" baseline="0" noProof="0">
                          <a:ln>
                            <a:noFill/>
                          </a:ln>
                          <a:solidFill>
                            <a:prstClr val="black"/>
                          </a:solidFill>
                          <a:effectLst/>
                          <a:uLnTx/>
                          <a:uFillTx/>
                          <a:latin typeface="+mn-lt"/>
                          <a:ea typeface="+mn-ea"/>
                          <a:cs typeface="+mn-cs"/>
                        </a:rPr>
                        <a:t> 
 These butter cookies with their buttery and crunchy texture will always remain a classic!
Danish Butter Cookies
Ingredients:
200g SCS salted butter (softened)
1 egg (60g) lightly beaten
320g plain flour
130g icing sugar 
2 tsp vanilla extract
Instructions
1. Place flour, icing sugar, egg, vanilla and soft butter in a mixing bowl and mix evenly using a paddle attachment on the lowest speed possible.
2. Pipe wreaths onto baking tray lined with parchment paper, using an open star tip. 
3. Bake in a preheated oven at 200°C for 7-8 minutes.
4. Leave to cool slightly before removing from the baking tray.
5. Transfer cookies into airtight container after cookies are at room temperature.
Source: https://www.anncoojournal.com/danish-butter-cookies/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06087864"/>
                  </a:ext>
                </a:extLst>
              </a:tr>
            </a:tbl>
          </a:graphicData>
        </a:graphic>
      </p:graphicFrame>
      <p:sp>
        <p:nvSpPr>
          <p:cNvPr id="4" name="Text Placeholder 3">
            <a:extLst>
              <a:ext uri="{FF2B5EF4-FFF2-40B4-BE49-F238E27FC236}">
                <a16:creationId xmlns:a16="http://schemas.microsoft.com/office/drawing/2014/main" id="{2ECC6F71-CD1F-4585-A64D-3C28F1BFDCE7}"/>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27571053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6A566F-8654-41FB-ACE8-DC5198611995}"/>
              </a:ext>
            </a:extLst>
          </p:cNvPr>
          <p:cNvSpPr>
            <a:spLocks noGrp="1"/>
          </p:cNvSpPr>
          <p:nvPr>
            <p:ph type="title"/>
          </p:nvPr>
        </p:nvSpPr>
        <p:spPr/>
        <p:txBody>
          <a:bodyPr/>
          <a:lstStyle/>
          <a:p>
            <a:r>
              <a:rPr lang="en-US"/>
              <a:t>Facebook Own Posts Table | SCS Dairy MY - 7 of 12</a:t>
            </a:r>
          </a:p>
        </p:txBody>
      </p:sp>
      <p:graphicFrame>
        <p:nvGraphicFramePr>
          <p:cNvPr id="5" name="Table Placeholder 4">
            <a:extLst>
              <a:ext uri="{FF2B5EF4-FFF2-40B4-BE49-F238E27FC236}">
                <a16:creationId xmlns:a16="http://schemas.microsoft.com/office/drawing/2014/main" id="{E4FA6DD6-EC73-44AE-B6D4-A4A214E27424}"/>
              </a:ext>
            </a:extLst>
          </p:cNvPr>
          <p:cNvGraphicFramePr>
            <a:graphicFrameLocks noGrp="1"/>
          </p:cNvGraphicFramePr>
          <p:nvPr>
            <p:ph type="tbl" sz="quarter" idx="13"/>
            <p:extLst>
              <p:ext uri="{D42A27DB-BD31-4B8C-83A1-F6EECF244321}">
                <p14:modId xmlns:p14="http://schemas.microsoft.com/office/powerpoint/2010/main" val="12850909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11462357"/>
                    </a:ext>
                  </a:extLst>
                </a:gridCol>
                <a:gridCol w="658368">
                  <a:extLst>
                    <a:ext uri="{9D8B030D-6E8A-4147-A177-3AD203B41FA5}">
                      <a16:colId xmlns:a16="http://schemas.microsoft.com/office/drawing/2014/main" val="1814957787"/>
                    </a:ext>
                  </a:extLst>
                </a:gridCol>
                <a:gridCol w="658368">
                  <a:extLst>
                    <a:ext uri="{9D8B030D-6E8A-4147-A177-3AD203B41FA5}">
                      <a16:colId xmlns:a16="http://schemas.microsoft.com/office/drawing/2014/main" val="3655073552"/>
                    </a:ext>
                  </a:extLst>
                </a:gridCol>
                <a:gridCol w="658368">
                  <a:extLst>
                    <a:ext uri="{9D8B030D-6E8A-4147-A177-3AD203B41FA5}">
                      <a16:colId xmlns:a16="http://schemas.microsoft.com/office/drawing/2014/main" val="1534713899"/>
                    </a:ext>
                  </a:extLst>
                </a:gridCol>
                <a:gridCol w="658368">
                  <a:extLst>
                    <a:ext uri="{9D8B030D-6E8A-4147-A177-3AD203B41FA5}">
                      <a16:colId xmlns:a16="http://schemas.microsoft.com/office/drawing/2014/main" val="1091764898"/>
                    </a:ext>
                  </a:extLst>
                </a:gridCol>
                <a:gridCol w="658368">
                  <a:extLst>
                    <a:ext uri="{9D8B030D-6E8A-4147-A177-3AD203B41FA5}">
                      <a16:colId xmlns:a16="http://schemas.microsoft.com/office/drawing/2014/main" val="2550908631"/>
                    </a:ext>
                  </a:extLst>
                </a:gridCol>
                <a:gridCol w="658368">
                  <a:extLst>
                    <a:ext uri="{9D8B030D-6E8A-4147-A177-3AD203B41FA5}">
                      <a16:colId xmlns:a16="http://schemas.microsoft.com/office/drawing/2014/main" val="1974521403"/>
                    </a:ext>
                  </a:extLst>
                </a:gridCol>
                <a:gridCol w="658368">
                  <a:extLst>
                    <a:ext uri="{9D8B030D-6E8A-4147-A177-3AD203B41FA5}">
                      <a16:colId xmlns:a16="http://schemas.microsoft.com/office/drawing/2014/main" val="2813054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9500901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- 2019-06-15 16:27:00 </a:t>
                      </a:r>
                      <a:r>
                        <a:rPr kumimoji="0" lang="en-US" sz="1000" b="0" i="0" u="none" strike="noStrike" kern="1200" cap="none" spc="0" normalizeH="0" baseline="0" noProof="0">
                          <a:ln>
                            <a:noFill/>
                          </a:ln>
                          <a:solidFill>
                            <a:prstClr val="black"/>
                          </a:solidFill>
                          <a:effectLst/>
                          <a:uLnTx/>
                          <a:uFillTx/>
                          <a:latin typeface="+mn-lt"/>
                          <a:ea typeface="+mn-ea"/>
                          <a:cs typeface="+mn-cs"/>
                        </a:rPr>
                        <a:t> 
 There is one thing that never fails to impress and they are the classic chocolate chip cookies!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97063277"/>
                  </a:ext>
                </a:extLst>
              </a:tr>
            </a:tbl>
          </a:graphicData>
        </a:graphic>
      </p:graphicFrame>
      <p:sp>
        <p:nvSpPr>
          <p:cNvPr id="4" name="Text Placeholder 3">
            <a:extLst>
              <a:ext uri="{FF2B5EF4-FFF2-40B4-BE49-F238E27FC236}">
                <a16:creationId xmlns:a16="http://schemas.microsoft.com/office/drawing/2014/main" id="{85BA15D3-D295-47D7-99EC-3DC96324B636}"/>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331336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B8727-0E8B-4D18-81D6-55240A22E132}"/>
              </a:ext>
            </a:extLst>
          </p:cNvPr>
          <p:cNvSpPr>
            <a:spLocks noGrp="1"/>
          </p:cNvSpPr>
          <p:nvPr>
            <p:ph type="title"/>
          </p:nvPr>
        </p:nvSpPr>
        <p:spPr/>
        <p:txBody>
          <a:bodyPr/>
          <a:lstStyle/>
          <a:p>
            <a:r>
              <a:rPr lang="en-US"/>
              <a:t>Facebook Own Posts Table | SCS Dairy MY - 8 of 12</a:t>
            </a:r>
          </a:p>
        </p:txBody>
      </p:sp>
      <p:graphicFrame>
        <p:nvGraphicFramePr>
          <p:cNvPr id="5" name="Table Placeholder 4">
            <a:extLst>
              <a:ext uri="{FF2B5EF4-FFF2-40B4-BE49-F238E27FC236}">
                <a16:creationId xmlns:a16="http://schemas.microsoft.com/office/drawing/2014/main" id="{4C6F5661-3A65-4D09-B3E5-00383090A437}"/>
              </a:ext>
            </a:extLst>
          </p:cNvPr>
          <p:cNvGraphicFramePr>
            <a:graphicFrameLocks noGrp="1"/>
          </p:cNvGraphicFramePr>
          <p:nvPr>
            <p:ph type="tbl" sz="quarter" idx="13"/>
            <p:extLst>
              <p:ext uri="{D42A27DB-BD31-4B8C-83A1-F6EECF244321}">
                <p14:modId xmlns:p14="http://schemas.microsoft.com/office/powerpoint/2010/main" val="27360293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894752728"/>
                    </a:ext>
                  </a:extLst>
                </a:gridCol>
                <a:gridCol w="658368">
                  <a:extLst>
                    <a:ext uri="{9D8B030D-6E8A-4147-A177-3AD203B41FA5}">
                      <a16:colId xmlns:a16="http://schemas.microsoft.com/office/drawing/2014/main" val="510965485"/>
                    </a:ext>
                  </a:extLst>
                </a:gridCol>
                <a:gridCol w="658368">
                  <a:extLst>
                    <a:ext uri="{9D8B030D-6E8A-4147-A177-3AD203B41FA5}">
                      <a16:colId xmlns:a16="http://schemas.microsoft.com/office/drawing/2014/main" val="262909372"/>
                    </a:ext>
                  </a:extLst>
                </a:gridCol>
                <a:gridCol w="658368">
                  <a:extLst>
                    <a:ext uri="{9D8B030D-6E8A-4147-A177-3AD203B41FA5}">
                      <a16:colId xmlns:a16="http://schemas.microsoft.com/office/drawing/2014/main" val="2046831615"/>
                    </a:ext>
                  </a:extLst>
                </a:gridCol>
                <a:gridCol w="658368">
                  <a:extLst>
                    <a:ext uri="{9D8B030D-6E8A-4147-A177-3AD203B41FA5}">
                      <a16:colId xmlns:a16="http://schemas.microsoft.com/office/drawing/2014/main" val="2151985881"/>
                    </a:ext>
                  </a:extLst>
                </a:gridCol>
                <a:gridCol w="658368">
                  <a:extLst>
                    <a:ext uri="{9D8B030D-6E8A-4147-A177-3AD203B41FA5}">
                      <a16:colId xmlns:a16="http://schemas.microsoft.com/office/drawing/2014/main" val="1000215113"/>
                    </a:ext>
                  </a:extLst>
                </a:gridCol>
                <a:gridCol w="658368">
                  <a:extLst>
                    <a:ext uri="{9D8B030D-6E8A-4147-A177-3AD203B41FA5}">
                      <a16:colId xmlns:a16="http://schemas.microsoft.com/office/drawing/2014/main" val="738130056"/>
                    </a:ext>
                  </a:extLst>
                </a:gridCol>
                <a:gridCol w="658368">
                  <a:extLst>
                    <a:ext uri="{9D8B030D-6E8A-4147-A177-3AD203B41FA5}">
                      <a16:colId xmlns:a16="http://schemas.microsoft.com/office/drawing/2014/main" val="135194346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8965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- 2019-06-13 12:42:00 </a:t>
                      </a:r>
                      <a:r>
                        <a:rPr kumimoji="0" lang="en-US" sz="1000" b="0" i="0" u="none" strike="noStrike" kern="1200" cap="none" spc="0" normalizeH="0" baseline="0" noProof="0">
                          <a:ln>
                            <a:noFill/>
                          </a:ln>
                          <a:solidFill>
                            <a:prstClr val="black"/>
                          </a:solidFill>
                          <a:effectLst/>
                          <a:uLnTx/>
                          <a:uFillTx/>
                          <a:latin typeface="+mn-lt"/>
                          <a:ea typeface="+mn-ea"/>
                          <a:cs typeface="+mn-cs"/>
                        </a:rPr>
                        <a:t> 
 These cornflake chocolate chip cookies are deliciously crunchy and crispy once baked. Kids will love them thanks to the sweetness of the chocolate chips!
Cornflake Chocolate Chip Cookies
Ingredients: 
125g SCS salted butter
80g caster sugar
1 small egg (about 50g), lightly beaten
2 tsp vanilla extract or 1 tsp vanilla powder
150g plain flour
1 tsp baking powder
120g corn flakes (lightly crushed)
75g chocolate chips
Instructions:
1. Preheat oven to 180°C.
2. Beat butter and sugar until pale and creamy. Gradually add beaten egg and vanilla extract and beat until smooth.
3. Sift in flour and baking powder and stir until combined. Add the cornflakes and chocolate chips, stir to combine with a rubber spatula.
4. Shape the cookie dough using a dessert spoon then using a butter knife to push the mixture down onto the baking sheet.
5. Bake in preheated oven for about 15 minutes or golden brown. Then cool the cookies completely on wire rack before storing into an airtight container.
Source: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0.4590 %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16096231"/>
                  </a:ext>
                </a:extLst>
              </a:tr>
            </a:tbl>
          </a:graphicData>
        </a:graphic>
      </p:graphicFrame>
      <p:sp>
        <p:nvSpPr>
          <p:cNvPr id="4" name="Text Placeholder 3">
            <a:extLst>
              <a:ext uri="{FF2B5EF4-FFF2-40B4-BE49-F238E27FC236}">
                <a16:creationId xmlns:a16="http://schemas.microsoft.com/office/drawing/2014/main" id="{29086A39-C325-4DF1-938B-3618BEE953C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3421882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B53F4B-AD8D-4376-AB38-CAC90D1C8B2B}"/>
              </a:ext>
            </a:extLst>
          </p:cNvPr>
          <p:cNvSpPr>
            <a:spLocks noGrp="1"/>
          </p:cNvSpPr>
          <p:nvPr>
            <p:ph type="title"/>
          </p:nvPr>
        </p:nvSpPr>
        <p:spPr/>
        <p:txBody>
          <a:bodyPr/>
          <a:lstStyle/>
          <a:p>
            <a:r>
              <a:rPr lang="en-US"/>
              <a:t>Facebook Own Posts Table | SCS Dairy MY - 9 of 12</a:t>
            </a:r>
          </a:p>
        </p:txBody>
      </p:sp>
      <p:graphicFrame>
        <p:nvGraphicFramePr>
          <p:cNvPr id="5" name="Table Placeholder 4">
            <a:extLst>
              <a:ext uri="{FF2B5EF4-FFF2-40B4-BE49-F238E27FC236}">
                <a16:creationId xmlns:a16="http://schemas.microsoft.com/office/drawing/2014/main" id="{AFCE15B0-FCAA-469B-A599-1AB81E59D2A5}"/>
              </a:ext>
            </a:extLst>
          </p:cNvPr>
          <p:cNvGraphicFramePr>
            <a:graphicFrameLocks noGrp="1"/>
          </p:cNvGraphicFramePr>
          <p:nvPr>
            <p:ph type="tbl" sz="quarter" idx="13"/>
            <p:extLst>
              <p:ext uri="{D42A27DB-BD31-4B8C-83A1-F6EECF244321}">
                <p14:modId xmlns:p14="http://schemas.microsoft.com/office/powerpoint/2010/main" val="11645563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999639368"/>
                    </a:ext>
                  </a:extLst>
                </a:gridCol>
                <a:gridCol w="658368">
                  <a:extLst>
                    <a:ext uri="{9D8B030D-6E8A-4147-A177-3AD203B41FA5}">
                      <a16:colId xmlns:a16="http://schemas.microsoft.com/office/drawing/2014/main" val="1225690432"/>
                    </a:ext>
                  </a:extLst>
                </a:gridCol>
                <a:gridCol w="658368">
                  <a:extLst>
                    <a:ext uri="{9D8B030D-6E8A-4147-A177-3AD203B41FA5}">
                      <a16:colId xmlns:a16="http://schemas.microsoft.com/office/drawing/2014/main" val="2662888953"/>
                    </a:ext>
                  </a:extLst>
                </a:gridCol>
                <a:gridCol w="658368">
                  <a:extLst>
                    <a:ext uri="{9D8B030D-6E8A-4147-A177-3AD203B41FA5}">
                      <a16:colId xmlns:a16="http://schemas.microsoft.com/office/drawing/2014/main" val="852366301"/>
                    </a:ext>
                  </a:extLst>
                </a:gridCol>
                <a:gridCol w="658368">
                  <a:extLst>
                    <a:ext uri="{9D8B030D-6E8A-4147-A177-3AD203B41FA5}">
                      <a16:colId xmlns:a16="http://schemas.microsoft.com/office/drawing/2014/main" val="2187318688"/>
                    </a:ext>
                  </a:extLst>
                </a:gridCol>
                <a:gridCol w="658368">
                  <a:extLst>
                    <a:ext uri="{9D8B030D-6E8A-4147-A177-3AD203B41FA5}">
                      <a16:colId xmlns:a16="http://schemas.microsoft.com/office/drawing/2014/main" val="2765315305"/>
                    </a:ext>
                  </a:extLst>
                </a:gridCol>
                <a:gridCol w="658368">
                  <a:extLst>
                    <a:ext uri="{9D8B030D-6E8A-4147-A177-3AD203B41FA5}">
                      <a16:colId xmlns:a16="http://schemas.microsoft.com/office/drawing/2014/main" val="2615934950"/>
                    </a:ext>
                  </a:extLst>
                </a:gridCol>
                <a:gridCol w="658368">
                  <a:extLst>
                    <a:ext uri="{9D8B030D-6E8A-4147-A177-3AD203B41FA5}">
                      <a16:colId xmlns:a16="http://schemas.microsoft.com/office/drawing/2014/main" val="1331040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29852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- 2019-06-13 05:00:01 </a:t>
                      </a:r>
                      <a:r>
                        <a:rPr kumimoji="0" lang="en-US" sz="1000" b="0" i="0" u="none" strike="noStrike" kern="1200" cap="none" spc="0" normalizeH="0" baseline="0" noProof="0">
                          <a:ln>
                            <a:noFill/>
                          </a:ln>
                          <a:solidFill>
                            <a:prstClr val="black"/>
                          </a:solidFill>
                          <a:effectLst/>
                          <a:uLnTx/>
                          <a:uFillTx/>
                          <a:latin typeface="+mn-lt"/>
                          <a:ea typeface="+mn-ea"/>
                          <a:cs typeface="+mn-cs"/>
                        </a:rPr>
                        <a:t> 
 Today is Corn on the Cob Day! Are you making some for your family or for yourself? Top it with SCS Butter and enjoy!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8201620"/>
                  </a:ext>
                </a:extLst>
              </a:tr>
            </a:tbl>
          </a:graphicData>
        </a:graphic>
      </p:graphicFrame>
      <p:sp>
        <p:nvSpPr>
          <p:cNvPr id="4" name="Text Placeholder 3">
            <a:extLst>
              <a:ext uri="{FF2B5EF4-FFF2-40B4-BE49-F238E27FC236}">
                <a16:creationId xmlns:a16="http://schemas.microsoft.com/office/drawing/2014/main" id="{02AA7D2E-E555-4647-BB99-7BF8F6919F1A}"/>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71336776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F9F49-F7C5-449E-B9BA-40D921C05456}"/>
              </a:ext>
            </a:extLst>
          </p:cNvPr>
          <p:cNvSpPr>
            <a:spLocks noGrp="1"/>
          </p:cNvSpPr>
          <p:nvPr>
            <p:ph type="title"/>
          </p:nvPr>
        </p:nvSpPr>
        <p:spPr/>
        <p:txBody>
          <a:bodyPr/>
          <a:lstStyle/>
          <a:p>
            <a:r>
              <a:rPr lang="en-US"/>
              <a:t>Facebook Own Posts Table | SCS Dairy MY - 10 of 12</a:t>
            </a:r>
          </a:p>
        </p:txBody>
      </p:sp>
      <p:graphicFrame>
        <p:nvGraphicFramePr>
          <p:cNvPr id="5" name="Table Placeholder 4">
            <a:extLst>
              <a:ext uri="{FF2B5EF4-FFF2-40B4-BE49-F238E27FC236}">
                <a16:creationId xmlns:a16="http://schemas.microsoft.com/office/drawing/2014/main" id="{452713AC-A34E-4DD2-A857-5F762D0E590E}"/>
              </a:ext>
            </a:extLst>
          </p:cNvPr>
          <p:cNvGraphicFramePr>
            <a:graphicFrameLocks noGrp="1"/>
          </p:cNvGraphicFramePr>
          <p:nvPr>
            <p:ph type="tbl" sz="quarter" idx="13"/>
            <p:extLst>
              <p:ext uri="{D42A27DB-BD31-4B8C-83A1-F6EECF244321}">
                <p14:modId xmlns:p14="http://schemas.microsoft.com/office/powerpoint/2010/main" val="2669256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39829810"/>
                    </a:ext>
                  </a:extLst>
                </a:gridCol>
                <a:gridCol w="658368">
                  <a:extLst>
                    <a:ext uri="{9D8B030D-6E8A-4147-A177-3AD203B41FA5}">
                      <a16:colId xmlns:a16="http://schemas.microsoft.com/office/drawing/2014/main" val="2831348267"/>
                    </a:ext>
                  </a:extLst>
                </a:gridCol>
                <a:gridCol w="658368">
                  <a:extLst>
                    <a:ext uri="{9D8B030D-6E8A-4147-A177-3AD203B41FA5}">
                      <a16:colId xmlns:a16="http://schemas.microsoft.com/office/drawing/2014/main" val="2944311547"/>
                    </a:ext>
                  </a:extLst>
                </a:gridCol>
                <a:gridCol w="658368">
                  <a:extLst>
                    <a:ext uri="{9D8B030D-6E8A-4147-A177-3AD203B41FA5}">
                      <a16:colId xmlns:a16="http://schemas.microsoft.com/office/drawing/2014/main" val="1461478558"/>
                    </a:ext>
                  </a:extLst>
                </a:gridCol>
                <a:gridCol w="658368">
                  <a:extLst>
                    <a:ext uri="{9D8B030D-6E8A-4147-A177-3AD203B41FA5}">
                      <a16:colId xmlns:a16="http://schemas.microsoft.com/office/drawing/2014/main" val="379655916"/>
                    </a:ext>
                  </a:extLst>
                </a:gridCol>
                <a:gridCol w="658368">
                  <a:extLst>
                    <a:ext uri="{9D8B030D-6E8A-4147-A177-3AD203B41FA5}">
                      <a16:colId xmlns:a16="http://schemas.microsoft.com/office/drawing/2014/main" val="2012281263"/>
                    </a:ext>
                  </a:extLst>
                </a:gridCol>
                <a:gridCol w="658368">
                  <a:extLst>
                    <a:ext uri="{9D8B030D-6E8A-4147-A177-3AD203B41FA5}">
                      <a16:colId xmlns:a16="http://schemas.microsoft.com/office/drawing/2014/main" val="3714312089"/>
                    </a:ext>
                  </a:extLst>
                </a:gridCol>
                <a:gridCol w="658368">
                  <a:extLst>
                    <a:ext uri="{9D8B030D-6E8A-4147-A177-3AD203B41FA5}">
                      <a16:colId xmlns:a16="http://schemas.microsoft.com/office/drawing/2014/main" val="1107973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894850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- 2019-06-09 18:35:30 </a:t>
                      </a:r>
                      <a:r>
                        <a:rPr kumimoji="0" lang="en-US" sz="1000" b="0" i="0" u="none" strike="noStrike" kern="1200" cap="none" spc="0" normalizeH="0" baseline="0" noProof="0">
                          <a:ln>
                            <a:noFill/>
                          </a:ln>
                          <a:solidFill>
                            <a:prstClr val="black"/>
                          </a:solidFill>
                          <a:effectLst/>
                          <a:uLnTx/>
                          <a:uFillTx/>
                          <a:latin typeface="+mn-lt"/>
                          <a:ea typeface="+mn-ea"/>
                          <a:cs typeface="+mn-cs"/>
                        </a:rPr>
                        <a:t> 
 These crispy biscuits are quite addictive and great to snack on with a cup of tea or coffee.
Miso Biscuits
Ingredients:
100g SCS butter, softened
200g plain flour, sieved
1 egg (60g), lightly beaten
80g sugar
25g white or brown miso paste
1 tbsp black sesame seeds, toasted
Instructions
1. Put butter in the mixing bowl and beat in low speed for 1 minute then add in sugar and miso
into it and continue beating until light.
2. Add the beaten egg gradually and mix well, then pour in all the flour and black sesame seeds. Continue to mix at low speed for about 30 seconds. Then fold batter gently with a rubber spatula to become a soft dough.
3. Place the soft dough on a greased proof paper and shape to long length and roll it into a pole or square shape and roll it up. Place in the freezer for 30-45 minutes for the dough to harden for easier cutting. Cut dough into 0.5cm thick and place on baking try (lined with parchment paper).
4. Bake at preheated oven 180°C for 15 - 20 minutes until slig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65468922"/>
                  </a:ext>
                </a:extLst>
              </a:tr>
            </a:tbl>
          </a:graphicData>
        </a:graphic>
      </p:graphicFrame>
      <p:sp>
        <p:nvSpPr>
          <p:cNvPr id="4" name="Text Placeholder 3">
            <a:extLst>
              <a:ext uri="{FF2B5EF4-FFF2-40B4-BE49-F238E27FC236}">
                <a16:creationId xmlns:a16="http://schemas.microsoft.com/office/drawing/2014/main" id="{91E3315F-0EF0-4062-8A21-BE2DFDEF4125}"/>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8442916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3FB036-E0C3-43E4-B148-E9B085B4547D}"/>
              </a:ext>
            </a:extLst>
          </p:cNvPr>
          <p:cNvSpPr>
            <a:spLocks noGrp="1"/>
          </p:cNvSpPr>
          <p:nvPr>
            <p:ph type="title"/>
          </p:nvPr>
        </p:nvSpPr>
        <p:spPr/>
        <p:txBody>
          <a:bodyPr/>
          <a:lstStyle/>
          <a:p>
            <a:r>
              <a:rPr lang="en-US"/>
              <a:t>Facebook Own Posts Table | SCS Dairy MY - 11 of 12</a:t>
            </a:r>
          </a:p>
        </p:txBody>
      </p:sp>
      <p:graphicFrame>
        <p:nvGraphicFramePr>
          <p:cNvPr id="5" name="Table Placeholder 4">
            <a:extLst>
              <a:ext uri="{FF2B5EF4-FFF2-40B4-BE49-F238E27FC236}">
                <a16:creationId xmlns:a16="http://schemas.microsoft.com/office/drawing/2014/main" id="{8E735454-CDC6-40AD-AA4A-B27F2D2B8B24}"/>
              </a:ext>
            </a:extLst>
          </p:cNvPr>
          <p:cNvGraphicFramePr>
            <a:graphicFrameLocks noGrp="1"/>
          </p:cNvGraphicFramePr>
          <p:nvPr>
            <p:ph type="tbl" sz="quarter" idx="13"/>
            <p:extLst>
              <p:ext uri="{D42A27DB-BD31-4B8C-83A1-F6EECF244321}">
                <p14:modId xmlns:p14="http://schemas.microsoft.com/office/powerpoint/2010/main" val="1311190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492872665"/>
                    </a:ext>
                  </a:extLst>
                </a:gridCol>
                <a:gridCol w="658368">
                  <a:extLst>
                    <a:ext uri="{9D8B030D-6E8A-4147-A177-3AD203B41FA5}">
                      <a16:colId xmlns:a16="http://schemas.microsoft.com/office/drawing/2014/main" val="1376800834"/>
                    </a:ext>
                  </a:extLst>
                </a:gridCol>
                <a:gridCol w="658368">
                  <a:extLst>
                    <a:ext uri="{9D8B030D-6E8A-4147-A177-3AD203B41FA5}">
                      <a16:colId xmlns:a16="http://schemas.microsoft.com/office/drawing/2014/main" val="11428983"/>
                    </a:ext>
                  </a:extLst>
                </a:gridCol>
                <a:gridCol w="658368">
                  <a:extLst>
                    <a:ext uri="{9D8B030D-6E8A-4147-A177-3AD203B41FA5}">
                      <a16:colId xmlns:a16="http://schemas.microsoft.com/office/drawing/2014/main" val="528410514"/>
                    </a:ext>
                  </a:extLst>
                </a:gridCol>
                <a:gridCol w="658368">
                  <a:extLst>
                    <a:ext uri="{9D8B030D-6E8A-4147-A177-3AD203B41FA5}">
                      <a16:colId xmlns:a16="http://schemas.microsoft.com/office/drawing/2014/main" val="564253495"/>
                    </a:ext>
                  </a:extLst>
                </a:gridCol>
                <a:gridCol w="658368">
                  <a:extLst>
                    <a:ext uri="{9D8B030D-6E8A-4147-A177-3AD203B41FA5}">
                      <a16:colId xmlns:a16="http://schemas.microsoft.com/office/drawing/2014/main" val="3265046853"/>
                    </a:ext>
                  </a:extLst>
                </a:gridCol>
                <a:gridCol w="658368">
                  <a:extLst>
                    <a:ext uri="{9D8B030D-6E8A-4147-A177-3AD203B41FA5}">
                      <a16:colId xmlns:a16="http://schemas.microsoft.com/office/drawing/2014/main" val="1778405578"/>
                    </a:ext>
                  </a:extLst>
                </a:gridCol>
                <a:gridCol w="658368">
                  <a:extLst>
                    <a:ext uri="{9D8B030D-6E8A-4147-A177-3AD203B41FA5}">
                      <a16:colId xmlns:a16="http://schemas.microsoft.com/office/drawing/2014/main" val="3938066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503116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- 2019-06-07 20:01:21 </a:t>
                      </a:r>
                      <a:r>
                        <a:rPr kumimoji="0" lang="en-US" sz="1000" b="0" i="0" u="none" strike="noStrike" kern="1200" cap="none" spc="0" normalizeH="0" baseline="0" noProof="0">
                          <a:ln>
                            <a:noFill/>
                          </a:ln>
                          <a:solidFill>
                            <a:prstClr val="black"/>
                          </a:solidFill>
                          <a:effectLst/>
                          <a:uLnTx/>
                          <a:uFillTx/>
                          <a:latin typeface="+mn-lt"/>
                          <a:ea typeface="+mn-ea"/>
                          <a:cs typeface="+mn-cs"/>
                        </a:rPr>
                        <a:t> 
 Did you know? It takes 21 pints of milk to make one pound of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0.1415 %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18529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- 2019-06-05 08:55:59 </a:t>
                      </a:r>
                      <a:r>
                        <a:rPr kumimoji="0" lang="en-US" sz="1000" b="0" i="0" u="none" strike="noStrike" kern="1200" cap="none" spc="0" normalizeH="0" baseline="0" noProof="0">
                          <a:ln>
                            <a:noFill/>
                          </a:ln>
                          <a:solidFill>
                            <a:prstClr val="black"/>
                          </a:solidFill>
                          <a:effectLst/>
                          <a:uLnTx/>
                          <a:uFillTx/>
                          <a:latin typeface="+mn-lt"/>
                          <a:ea typeface="+mn-ea"/>
                          <a:cs typeface="+mn-cs"/>
                        </a:rPr>
                        <a:t> 
 Wishing everyone a blessed Hari Raya! Enjoy the feast with your loved ones.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49946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- 2019-06-04 19:12:31 </a:t>
                      </a:r>
                      <a:r>
                        <a:rPr kumimoji="0" lang="en-US" sz="1000" b="0" i="0" u="none" strike="noStrike" kern="1200" cap="none" spc="0" normalizeH="0" baseline="0" noProof="0">
                          <a:ln>
                            <a:noFill/>
                          </a:ln>
                          <a:solidFill>
                            <a:prstClr val="black"/>
                          </a:solidFill>
                          <a:effectLst/>
                          <a:uLnTx/>
                          <a:uFillTx/>
                          <a:latin typeface="+mn-lt"/>
                          <a:ea typeface="+mn-ea"/>
                          <a:cs typeface="+mn-cs"/>
                        </a:rPr>
                        <a:t> 
 Sift together all your dry ingredients instead of simply mixing. This will smooth out your lumps and you'll have a much more consistent bake. Some people will also freeze their dry ingredients to keep the dough as cold as possible. Cold dough is what makes a flaky biscuit.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453444290"/>
                  </a:ext>
                </a:extLst>
              </a:tr>
            </a:tbl>
          </a:graphicData>
        </a:graphic>
      </p:graphicFrame>
      <p:sp>
        <p:nvSpPr>
          <p:cNvPr id="4" name="Text Placeholder 3">
            <a:extLst>
              <a:ext uri="{FF2B5EF4-FFF2-40B4-BE49-F238E27FC236}">
                <a16:creationId xmlns:a16="http://schemas.microsoft.com/office/drawing/2014/main" id="{65C13B05-2343-4627-89D4-D5EAAB345E5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35522982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291188-EBF0-4AB7-8DB6-FC1B9AAD2282}"/>
              </a:ext>
            </a:extLst>
          </p:cNvPr>
          <p:cNvSpPr>
            <a:spLocks noGrp="1"/>
          </p:cNvSpPr>
          <p:nvPr>
            <p:ph type="title"/>
          </p:nvPr>
        </p:nvSpPr>
        <p:spPr/>
        <p:txBody>
          <a:bodyPr/>
          <a:lstStyle/>
          <a:p>
            <a:r>
              <a:rPr lang="en-US"/>
              <a:t>Facebook Own Posts Table | SCS Dairy MY - 12 of 12</a:t>
            </a:r>
          </a:p>
        </p:txBody>
      </p:sp>
      <p:graphicFrame>
        <p:nvGraphicFramePr>
          <p:cNvPr id="5" name="Table Placeholder 4">
            <a:extLst>
              <a:ext uri="{FF2B5EF4-FFF2-40B4-BE49-F238E27FC236}">
                <a16:creationId xmlns:a16="http://schemas.microsoft.com/office/drawing/2014/main" id="{E84A2C98-DEC6-46E2-B25E-DD78D844C398}"/>
              </a:ext>
            </a:extLst>
          </p:cNvPr>
          <p:cNvGraphicFramePr>
            <a:graphicFrameLocks noGrp="1"/>
          </p:cNvGraphicFramePr>
          <p:nvPr>
            <p:ph type="tbl" sz="quarter" idx="13"/>
            <p:extLst>
              <p:ext uri="{D42A27DB-BD31-4B8C-83A1-F6EECF244321}">
                <p14:modId xmlns:p14="http://schemas.microsoft.com/office/powerpoint/2010/main" val="30615502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370392467"/>
                    </a:ext>
                  </a:extLst>
                </a:gridCol>
                <a:gridCol w="658368">
                  <a:extLst>
                    <a:ext uri="{9D8B030D-6E8A-4147-A177-3AD203B41FA5}">
                      <a16:colId xmlns:a16="http://schemas.microsoft.com/office/drawing/2014/main" val="1762624885"/>
                    </a:ext>
                  </a:extLst>
                </a:gridCol>
                <a:gridCol w="658368">
                  <a:extLst>
                    <a:ext uri="{9D8B030D-6E8A-4147-A177-3AD203B41FA5}">
                      <a16:colId xmlns:a16="http://schemas.microsoft.com/office/drawing/2014/main" val="4129688667"/>
                    </a:ext>
                  </a:extLst>
                </a:gridCol>
                <a:gridCol w="658368">
                  <a:extLst>
                    <a:ext uri="{9D8B030D-6E8A-4147-A177-3AD203B41FA5}">
                      <a16:colId xmlns:a16="http://schemas.microsoft.com/office/drawing/2014/main" val="2948952220"/>
                    </a:ext>
                  </a:extLst>
                </a:gridCol>
                <a:gridCol w="658368">
                  <a:extLst>
                    <a:ext uri="{9D8B030D-6E8A-4147-A177-3AD203B41FA5}">
                      <a16:colId xmlns:a16="http://schemas.microsoft.com/office/drawing/2014/main" val="2908553949"/>
                    </a:ext>
                  </a:extLst>
                </a:gridCol>
                <a:gridCol w="658368">
                  <a:extLst>
                    <a:ext uri="{9D8B030D-6E8A-4147-A177-3AD203B41FA5}">
                      <a16:colId xmlns:a16="http://schemas.microsoft.com/office/drawing/2014/main" val="2444542829"/>
                    </a:ext>
                  </a:extLst>
                </a:gridCol>
                <a:gridCol w="658368">
                  <a:extLst>
                    <a:ext uri="{9D8B030D-6E8A-4147-A177-3AD203B41FA5}">
                      <a16:colId xmlns:a16="http://schemas.microsoft.com/office/drawing/2014/main" val="915139911"/>
                    </a:ext>
                  </a:extLst>
                </a:gridCol>
                <a:gridCol w="658368">
                  <a:extLst>
                    <a:ext uri="{9D8B030D-6E8A-4147-A177-3AD203B41FA5}">
                      <a16:colId xmlns:a16="http://schemas.microsoft.com/office/drawing/2014/main" val="6038984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36510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- 2019-06-02 12:36:52 </a:t>
                      </a:r>
                      <a:r>
                        <a:rPr kumimoji="0" lang="en-US" sz="1000" b="0" i="0" u="none" strike="noStrike" kern="1200" cap="none" spc="0" normalizeH="0" baseline="0" noProof="0">
                          <a:ln>
                            <a:noFill/>
                          </a:ln>
                          <a:solidFill>
                            <a:prstClr val="black"/>
                          </a:solidFill>
                          <a:effectLst/>
                          <a:uLnTx/>
                          <a:uFillTx/>
                          <a:latin typeface="+mn-lt"/>
                          <a:ea typeface="+mn-ea"/>
                          <a:cs typeface="+mn-cs"/>
                        </a:rPr>
                        <a:t> 
 In conjunction with Raya festivities, we will be sharing delicious cookie recipes in June for you to feel the spirit of celebration throughout this month.
These biscuits are very fragrant, crunchy and totally irresistible!
Rolled Oats Biscuits
Ingredients
100g SCS butter
100g plain flour
80g light muscovado or light brown sugar
½ tsp baking soda
½ tsp vanilla powder or vanilla extract
⅛ tsp salt
50g egg (small size egg, lightly beaten)
200g rolled oats
Instructions:
1. Sift flour, baking soda and vanilla powder into a large bowl. Add in rolled oats and mix well, set aside.
2. Cream butter at medium till light and add light muscovado into it and beat till butter becomes white. Add by beaten egg, mix well.
3. Pour in the flour and rolled oats mixture, fold well with a rubber spatula to form a soft dough.
4. Roll dough into small balls, about 15g each and place on a lined baking tray. Lightly press down dough ball with your finger and bake at 180°C for about 20 minutes till crisp.
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0.3756 %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060189514"/>
                  </a:ext>
                </a:extLst>
              </a:tr>
            </a:tbl>
          </a:graphicData>
        </a:graphic>
      </p:graphicFrame>
      <p:sp>
        <p:nvSpPr>
          <p:cNvPr id="4" name="Text Placeholder 3">
            <a:extLst>
              <a:ext uri="{FF2B5EF4-FFF2-40B4-BE49-F238E27FC236}">
                <a16:creationId xmlns:a16="http://schemas.microsoft.com/office/drawing/2014/main" id="{C95E8CDD-8333-4055-93BA-AFA84E2A842F}"/>
              </a:ext>
            </a:extLst>
          </p:cNvPr>
          <p:cNvSpPr>
            <a:spLocks noGrp="1"/>
          </p:cNvSpPr>
          <p:nvPr>
            <p:ph type="body" sz="quarter" idx="14"/>
          </p:nvPr>
        </p:nvSpPr>
        <p:spPr/>
        <p:txBody>
          <a:bodyPr/>
          <a:lstStyle/>
          <a:p>
            <a:r>
              <a:rPr lang="en-US"/>
              <a:t>06/01/2019 - 06/30/2019</a:t>
            </a:r>
          </a:p>
        </p:txBody>
      </p:sp>
    </p:spTree>
    <p:extLst>
      <p:ext uri="{BB962C8B-B14F-4D97-AF65-F5344CB8AC3E}">
        <p14:creationId xmlns:p14="http://schemas.microsoft.com/office/powerpoint/2010/main" val="114683667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1146</Words>
  <Application>Microsoft Office PowerPoint</Application>
  <PresentationFormat>On-screen Show (4:3)</PresentationFormat>
  <Paragraphs>478</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6</vt:lpstr>
      <vt:lpstr>Facebook (FB) Custom Own Posts Table (new) | SCS Dairy MY - 2 of 6</vt:lpstr>
      <vt:lpstr>Facebook (FB) Custom Own Posts Table (new) | SCS Dairy MY - 3 of 6</vt:lpstr>
      <vt:lpstr>Facebook (FB) Custom Own Posts Table (new) | SCS Dairy MY - 4 of 6</vt:lpstr>
      <vt:lpstr>Facebook (FB) Custom Own Posts Table (new) | SCS Dairy MY - 5 of 6</vt:lpstr>
      <vt:lpstr>Facebook (FB) Custom Own Posts Table (new) | SCS Dairy MY - 6 of 6</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12</vt:lpstr>
      <vt:lpstr>Facebook Own Posts Table | SCS Dairy MY - 2 of 12</vt:lpstr>
      <vt:lpstr>Facebook Own Posts Table | SCS Dairy MY - 3 of 12</vt:lpstr>
      <vt:lpstr>Facebook Own Posts Table | SCS Dairy MY - 4 of 12</vt:lpstr>
      <vt:lpstr>Facebook Own Posts Table | SCS Dairy MY - 5 of 12</vt:lpstr>
      <vt:lpstr>Facebook Own Posts Table | SCS Dairy MY - 6 of 12</vt:lpstr>
      <vt:lpstr>Facebook Own Posts Table | SCS Dairy MY - 7 of 12</vt:lpstr>
      <vt:lpstr>Facebook Own Posts Table | SCS Dairy MY - 8 of 12</vt:lpstr>
      <vt:lpstr>Facebook Own Posts Table | SCS Dairy MY - 9 of 12</vt:lpstr>
      <vt:lpstr>Facebook Own Posts Table | SCS Dairy MY - 10 of 12</vt:lpstr>
      <vt:lpstr>Facebook Own Posts Table | SCS Dairy MY - 11 of 12</vt:lpstr>
      <vt:lpstr>Facebook Own Posts Table | SCS Dairy MY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2019-07-15T08:43:45Z</dcterms:created>
  <dcterms:modified xsi:type="dcterms:W3CDTF">2019-07-15T08:44:36Z</dcterms:modified>
</cp:coreProperties>
</file>