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1" r:id="rId15"/>
    <p:sldId id="272" r:id="rId16"/>
    <p:sldId id="273" r:id="rId17"/>
    <p:sldId id="275" r:id="rId18"/>
    <p:sldId id="276" r:id="rId19"/>
    <p:sldId id="277" r:id="rId20"/>
    <p:sldId id="278" r:id="rId21"/>
    <p:sldId id="279" r:id="rId22"/>
    <p:sldId id="280" r:id="rId23"/>
    <p:sldId id="281" r:id="rId24"/>
    <p:sldId id="282"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43617</c:v>
                </c:pt>
                <c:pt idx="1">
                  <c:v>43618</c:v>
                </c:pt>
                <c:pt idx="2">
                  <c:v>43619</c:v>
                </c:pt>
                <c:pt idx="3">
                  <c:v>43620</c:v>
                </c:pt>
                <c:pt idx="4">
                  <c:v>43621</c:v>
                </c:pt>
                <c:pt idx="5">
                  <c:v>43622</c:v>
                </c:pt>
                <c:pt idx="6">
                  <c:v>43623</c:v>
                </c:pt>
                <c:pt idx="7">
                  <c:v>43624</c:v>
                </c:pt>
                <c:pt idx="8">
                  <c:v>43625</c:v>
                </c:pt>
                <c:pt idx="9">
                  <c:v>43626</c:v>
                </c:pt>
                <c:pt idx="10">
                  <c:v>43627</c:v>
                </c:pt>
                <c:pt idx="11">
                  <c:v>43628</c:v>
                </c:pt>
                <c:pt idx="12">
                  <c:v>43629</c:v>
                </c:pt>
                <c:pt idx="13">
                  <c:v>43630</c:v>
                </c:pt>
                <c:pt idx="14">
                  <c:v>43631</c:v>
                </c:pt>
                <c:pt idx="15">
                  <c:v>43632</c:v>
                </c:pt>
                <c:pt idx="16">
                  <c:v>43633</c:v>
                </c:pt>
                <c:pt idx="17">
                  <c:v>43634</c:v>
                </c:pt>
                <c:pt idx="18">
                  <c:v>43635</c:v>
                </c:pt>
                <c:pt idx="19">
                  <c:v>43636</c:v>
                </c:pt>
                <c:pt idx="20">
                  <c:v>43637</c:v>
                </c:pt>
                <c:pt idx="21">
                  <c:v>43638</c:v>
                </c:pt>
                <c:pt idx="22">
                  <c:v>43639</c:v>
                </c:pt>
                <c:pt idx="23">
                  <c:v>43640</c:v>
                </c:pt>
                <c:pt idx="24">
                  <c:v>43641</c:v>
                </c:pt>
                <c:pt idx="25">
                  <c:v>43642</c:v>
                </c:pt>
                <c:pt idx="26">
                  <c:v>43643</c:v>
                </c:pt>
                <c:pt idx="27">
                  <c:v>43644</c:v>
                </c:pt>
                <c:pt idx="28">
                  <c:v>43645</c:v>
                </c:pt>
                <c:pt idx="29">
                  <c:v>43646</c:v>
                </c:pt>
              </c:numCache>
            </c:numRef>
          </c:cat>
          <c:val>
            <c:numRef>
              <c:f>Sheet1!$B$2:$B$31</c:f>
              <c:numCache>
                <c:formatCode>General</c:formatCode>
                <c:ptCount val="30"/>
                <c:pt idx="0">
                  <c:v>400</c:v>
                </c:pt>
                <c:pt idx="1">
                  <c:v>696</c:v>
                </c:pt>
                <c:pt idx="2">
                  <c:v>92</c:v>
                </c:pt>
                <c:pt idx="3">
                  <c:v>44</c:v>
                </c:pt>
                <c:pt idx="4">
                  <c:v>2319</c:v>
                </c:pt>
                <c:pt idx="5">
                  <c:v>6139</c:v>
                </c:pt>
                <c:pt idx="6">
                  <c:v>2689</c:v>
                </c:pt>
                <c:pt idx="7">
                  <c:v>5</c:v>
                </c:pt>
                <c:pt idx="8">
                  <c:v>3</c:v>
                </c:pt>
                <c:pt idx="9">
                  <c:v>2</c:v>
                </c:pt>
                <c:pt idx="10">
                  <c:v>16</c:v>
                </c:pt>
                <c:pt idx="11">
                  <c:v>64</c:v>
                </c:pt>
                <c:pt idx="12">
                  <c:v>61</c:v>
                </c:pt>
                <c:pt idx="13">
                  <c:v>36</c:v>
                </c:pt>
                <c:pt idx="14">
                  <c:v>8</c:v>
                </c:pt>
                <c:pt idx="15">
                  <c:v>86</c:v>
                </c:pt>
                <c:pt idx="16">
                  <c:v>59</c:v>
                </c:pt>
                <c:pt idx="17">
                  <c:v>42</c:v>
                </c:pt>
                <c:pt idx="18">
                  <c:v>6</c:v>
                </c:pt>
                <c:pt idx="19">
                  <c:v>57</c:v>
                </c:pt>
                <c:pt idx="20">
                  <c:v>95</c:v>
                </c:pt>
                <c:pt idx="21">
                  <c:v>10</c:v>
                </c:pt>
                <c:pt idx="22">
                  <c:v>11</c:v>
                </c:pt>
                <c:pt idx="23">
                  <c:v>11</c:v>
                </c:pt>
                <c:pt idx="24">
                  <c:v>94</c:v>
                </c:pt>
                <c:pt idx="25">
                  <c:v>18</c:v>
                </c:pt>
                <c:pt idx="26">
                  <c:v>303</c:v>
                </c:pt>
                <c:pt idx="27">
                  <c:v>23</c:v>
                </c:pt>
                <c:pt idx="28">
                  <c:v>107</c:v>
                </c:pt>
                <c:pt idx="29">
                  <c:v>49</c:v>
                </c:pt>
              </c:numCache>
            </c:numRef>
          </c:val>
          <c:smooth val="0"/>
          <c:extLst>
            <c:ext xmlns:c16="http://schemas.microsoft.com/office/drawing/2014/chart" uri="{C3380CC4-5D6E-409C-BE32-E72D297353CC}">
              <c16:uniqueId val="{00000000-6745-412D-803E-A3CDAAE6C459}"/>
            </c:ext>
          </c:extLst>
        </c:ser>
        <c:dLbls>
          <c:showLegendKey val="0"/>
          <c:showVal val="0"/>
          <c:showCatName val="0"/>
          <c:showSerName val="0"/>
          <c:showPercent val="0"/>
          <c:showBubbleSize val="0"/>
        </c:dLbls>
        <c:smooth val="0"/>
        <c:axId val="301217272"/>
        <c:axId val="298670080"/>
      </c:lineChart>
      <c:dateAx>
        <c:axId val="301217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670080"/>
        <c:crosses val="autoZero"/>
        <c:auto val="1"/>
        <c:lblOffset val="100"/>
        <c:baseTimeUnit val="days"/>
      </c:dateAx>
      <c:valAx>
        <c:axId val="298670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217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43617</c:v>
                </c:pt>
                <c:pt idx="1">
                  <c:v>43618</c:v>
                </c:pt>
                <c:pt idx="2">
                  <c:v>43619</c:v>
                </c:pt>
                <c:pt idx="3">
                  <c:v>43620</c:v>
                </c:pt>
                <c:pt idx="4">
                  <c:v>43621</c:v>
                </c:pt>
                <c:pt idx="5">
                  <c:v>43622</c:v>
                </c:pt>
                <c:pt idx="6">
                  <c:v>43623</c:v>
                </c:pt>
                <c:pt idx="7">
                  <c:v>43624</c:v>
                </c:pt>
                <c:pt idx="8">
                  <c:v>43625</c:v>
                </c:pt>
                <c:pt idx="9">
                  <c:v>43626</c:v>
                </c:pt>
                <c:pt idx="10">
                  <c:v>43627</c:v>
                </c:pt>
                <c:pt idx="11">
                  <c:v>43628</c:v>
                </c:pt>
                <c:pt idx="12">
                  <c:v>43629</c:v>
                </c:pt>
                <c:pt idx="13">
                  <c:v>43630</c:v>
                </c:pt>
                <c:pt idx="14">
                  <c:v>43631</c:v>
                </c:pt>
                <c:pt idx="15">
                  <c:v>43632</c:v>
                </c:pt>
                <c:pt idx="16">
                  <c:v>43633</c:v>
                </c:pt>
                <c:pt idx="17">
                  <c:v>43634</c:v>
                </c:pt>
                <c:pt idx="18">
                  <c:v>43635</c:v>
                </c:pt>
                <c:pt idx="19">
                  <c:v>43636</c:v>
                </c:pt>
                <c:pt idx="20">
                  <c:v>43637</c:v>
                </c:pt>
                <c:pt idx="21">
                  <c:v>43638</c:v>
                </c:pt>
                <c:pt idx="22">
                  <c:v>43639</c:v>
                </c:pt>
                <c:pt idx="23">
                  <c:v>43640</c:v>
                </c:pt>
                <c:pt idx="24">
                  <c:v>43641</c:v>
                </c:pt>
                <c:pt idx="25">
                  <c:v>43642</c:v>
                </c:pt>
                <c:pt idx="26">
                  <c:v>43643</c:v>
                </c:pt>
                <c:pt idx="27">
                  <c:v>43644</c:v>
                </c:pt>
                <c:pt idx="28">
                  <c:v>43645</c:v>
                </c:pt>
                <c:pt idx="29">
                  <c:v>43646</c:v>
                </c:pt>
              </c:numCache>
            </c:numRef>
          </c:cat>
          <c:val>
            <c:numRef>
              <c:f>Sheet1!$B$2:$B$31</c:f>
              <c:numCache>
                <c:formatCode>General</c:formatCode>
                <c:ptCount val="30"/>
                <c:pt idx="0">
                  <c:v>4</c:v>
                </c:pt>
                <c:pt idx="1">
                  <c:v>37</c:v>
                </c:pt>
                <c:pt idx="2">
                  <c:v>5</c:v>
                </c:pt>
                <c:pt idx="3">
                  <c:v>5</c:v>
                </c:pt>
                <c:pt idx="4">
                  <c:v>10</c:v>
                </c:pt>
                <c:pt idx="5">
                  <c:v>24</c:v>
                </c:pt>
                <c:pt idx="6">
                  <c:v>8</c:v>
                </c:pt>
                <c:pt idx="7">
                  <c:v>1</c:v>
                </c:pt>
                <c:pt idx="8">
                  <c:v>0</c:v>
                </c:pt>
                <c:pt idx="9">
                  <c:v>3</c:v>
                </c:pt>
                <c:pt idx="10">
                  <c:v>2</c:v>
                </c:pt>
                <c:pt idx="11">
                  <c:v>4</c:v>
                </c:pt>
                <c:pt idx="12">
                  <c:v>3</c:v>
                </c:pt>
                <c:pt idx="13">
                  <c:v>1</c:v>
                </c:pt>
                <c:pt idx="14">
                  <c:v>0</c:v>
                </c:pt>
                <c:pt idx="15">
                  <c:v>4</c:v>
                </c:pt>
                <c:pt idx="16">
                  <c:v>4</c:v>
                </c:pt>
                <c:pt idx="17">
                  <c:v>2</c:v>
                </c:pt>
                <c:pt idx="18">
                  <c:v>1</c:v>
                </c:pt>
                <c:pt idx="19">
                  <c:v>3</c:v>
                </c:pt>
                <c:pt idx="20">
                  <c:v>5</c:v>
                </c:pt>
                <c:pt idx="21">
                  <c:v>0</c:v>
                </c:pt>
                <c:pt idx="22">
                  <c:v>2</c:v>
                </c:pt>
                <c:pt idx="23">
                  <c:v>3</c:v>
                </c:pt>
                <c:pt idx="24">
                  <c:v>5</c:v>
                </c:pt>
                <c:pt idx="25">
                  <c:v>2</c:v>
                </c:pt>
                <c:pt idx="26">
                  <c:v>10</c:v>
                </c:pt>
                <c:pt idx="27">
                  <c:v>0</c:v>
                </c:pt>
                <c:pt idx="28">
                  <c:v>2</c:v>
                </c:pt>
                <c:pt idx="29">
                  <c:v>2</c:v>
                </c:pt>
              </c:numCache>
            </c:numRef>
          </c:val>
          <c:smooth val="0"/>
          <c:extLst>
            <c:ext xmlns:c16="http://schemas.microsoft.com/office/drawing/2014/chart" uri="{C3380CC4-5D6E-409C-BE32-E72D297353CC}">
              <c16:uniqueId val="{00000000-3466-48E6-9AE0-18FDE4276F81}"/>
            </c:ext>
          </c:extLst>
        </c:ser>
        <c:dLbls>
          <c:showLegendKey val="0"/>
          <c:showVal val="0"/>
          <c:showCatName val="0"/>
          <c:showSerName val="0"/>
          <c:showPercent val="0"/>
          <c:showBubbleSize val="0"/>
        </c:dLbls>
        <c:smooth val="0"/>
        <c:axId val="304109616"/>
        <c:axId val="304104696"/>
      </c:lineChart>
      <c:dateAx>
        <c:axId val="304109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104696"/>
        <c:crosses val="autoZero"/>
        <c:auto val="1"/>
        <c:lblOffset val="100"/>
        <c:baseTimeUnit val="days"/>
      </c:dateAx>
      <c:valAx>
        <c:axId val="304104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109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43617</c:v>
                </c:pt>
                <c:pt idx="1">
                  <c:v>43618</c:v>
                </c:pt>
                <c:pt idx="2">
                  <c:v>43619</c:v>
                </c:pt>
                <c:pt idx="3">
                  <c:v>43620</c:v>
                </c:pt>
                <c:pt idx="4">
                  <c:v>43621</c:v>
                </c:pt>
                <c:pt idx="5">
                  <c:v>43622</c:v>
                </c:pt>
                <c:pt idx="6">
                  <c:v>43623</c:v>
                </c:pt>
                <c:pt idx="7">
                  <c:v>43624</c:v>
                </c:pt>
                <c:pt idx="8">
                  <c:v>43625</c:v>
                </c:pt>
                <c:pt idx="9">
                  <c:v>43626</c:v>
                </c:pt>
                <c:pt idx="10">
                  <c:v>43627</c:v>
                </c:pt>
                <c:pt idx="11">
                  <c:v>43628</c:v>
                </c:pt>
                <c:pt idx="12">
                  <c:v>43629</c:v>
                </c:pt>
                <c:pt idx="13">
                  <c:v>43630</c:v>
                </c:pt>
                <c:pt idx="14">
                  <c:v>43631</c:v>
                </c:pt>
                <c:pt idx="15">
                  <c:v>43632</c:v>
                </c:pt>
                <c:pt idx="16">
                  <c:v>43633</c:v>
                </c:pt>
                <c:pt idx="17">
                  <c:v>43634</c:v>
                </c:pt>
                <c:pt idx="18">
                  <c:v>43635</c:v>
                </c:pt>
                <c:pt idx="19">
                  <c:v>43636</c:v>
                </c:pt>
                <c:pt idx="20">
                  <c:v>43637</c:v>
                </c:pt>
                <c:pt idx="21">
                  <c:v>43638</c:v>
                </c:pt>
                <c:pt idx="22">
                  <c:v>43639</c:v>
                </c:pt>
                <c:pt idx="23">
                  <c:v>43640</c:v>
                </c:pt>
                <c:pt idx="24">
                  <c:v>43641</c:v>
                </c:pt>
                <c:pt idx="25">
                  <c:v>43642</c:v>
                </c:pt>
                <c:pt idx="26">
                  <c:v>43643</c:v>
                </c:pt>
                <c:pt idx="27">
                  <c:v>43644</c:v>
                </c:pt>
                <c:pt idx="28">
                  <c:v>43645</c:v>
                </c:pt>
                <c:pt idx="29">
                  <c:v>43646</c:v>
                </c:pt>
              </c:numCache>
            </c:numRef>
          </c:cat>
          <c:val>
            <c:numRef>
              <c:f>Sheet1!$B$2:$B$31</c:f>
              <c:numCache>
                <c:formatCode>General</c:formatCode>
                <c:ptCount val="30"/>
                <c:pt idx="0">
                  <c:v>0</c:v>
                </c:pt>
                <c:pt idx="1">
                  <c:v>0</c:v>
                </c:pt>
                <c:pt idx="2">
                  <c:v>0</c:v>
                </c:pt>
                <c:pt idx="3">
                  <c:v>0</c:v>
                </c:pt>
                <c:pt idx="4">
                  <c:v>21</c:v>
                </c:pt>
                <c:pt idx="5">
                  <c:v>0</c:v>
                </c:pt>
                <c:pt idx="6">
                  <c:v>0</c:v>
                </c:pt>
                <c:pt idx="7">
                  <c:v>0</c:v>
                </c:pt>
                <c:pt idx="8">
                  <c:v>0</c:v>
                </c:pt>
                <c:pt idx="9">
                  <c:v>0</c:v>
                </c:pt>
                <c:pt idx="10">
                  <c:v>1</c:v>
                </c:pt>
                <c:pt idx="11">
                  <c:v>0</c:v>
                </c:pt>
                <c:pt idx="12">
                  <c:v>2</c:v>
                </c:pt>
                <c:pt idx="13">
                  <c:v>0</c:v>
                </c:pt>
                <c:pt idx="14">
                  <c:v>0</c:v>
                </c:pt>
                <c:pt idx="15">
                  <c:v>4</c:v>
                </c:pt>
                <c:pt idx="16">
                  <c:v>1</c:v>
                </c:pt>
                <c:pt idx="17">
                  <c:v>0</c:v>
                </c:pt>
                <c:pt idx="18">
                  <c:v>0</c:v>
                </c:pt>
                <c:pt idx="19">
                  <c:v>1</c:v>
                </c:pt>
                <c:pt idx="20">
                  <c:v>0</c:v>
                </c:pt>
                <c:pt idx="21">
                  <c:v>0</c:v>
                </c:pt>
                <c:pt idx="22">
                  <c:v>0</c:v>
                </c:pt>
                <c:pt idx="23">
                  <c:v>1</c:v>
                </c:pt>
                <c:pt idx="24">
                  <c:v>0</c:v>
                </c:pt>
                <c:pt idx="25">
                  <c:v>3</c:v>
                </c:pt>
                <c:pt idx="26">
                  <c:v>0</c:v>
                </c:pt>
                <c:pt idx="27">
                  <c:v>1</c:v>
                </c:pt>
                <c:pt idx="28">
                  <c:v>0</c:v>
                </c:pt>
                <c:pt idx="29">
                  <c:v>1</c:v>
                </c:pt>
              </c:numCache>
            </c:numRef>
          </c:val>
          <c:smooth val="0"/>
          <c:extLst>
            <c:ext xmlns:c16="http://schemas.microsoft.com/office/drawing/2014/chart" uri="{C3380CC4-5D6E-409C-BE32-E72D297353CC}">
              <c16:uniqueId val="{00000000-7F51-41FB-830F-F4143292133A}"/>
            </c:ext>
          </c:extLst>
        </c:ser>
        <c:dLbls>
          <c:showLegendKey val="0"/>
          <c:showVal val="0"/>
          <c:showCatName val="0"/>
          <c:showSerName val="0"/>
          <c:showPercent val="0"/>
          <c:showBubbleSize val="0"/>
        </c:dLbls>
        <c:smooth val="0"/>
        <c:axId val="304106336"/>
        <c:axId val="304107320"/>
      </c:lineChart>
      <c:dateAx>
        <c:axId val="304106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107320"/>
        <c:crosses val="autoZero"/>
        <c:auto val="1"/>
        <c:lblOffset val="100"/>
        <c:baseTimeUnit val="days"/>
      </c:dateAx>
      <c:valAx>
        <c:axId val="304107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106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 Pre-University</c:v>
                </c:pt>
              </c:strCache>
            </c:strRef>
          </c:cat>
          <c:val>
            <c:numRef>
              <c:f>Sheet1!$B$2</c:f>
              <c:numCache>
                <c:formatCode>General</c:formatCode>
                <c:ptCount val="1"/>
                <c:pt idx="0">
                  <c:v>37</c:v>
                </c:pt>
              </c:numCache>
            </c:numRef>
          </c:val>
          <c:extLst>
            <c:ext xmlns:c16="http://schemas.microsoft.com/office/drawing/2014/chart" uri="{C3380CC4-5D6E-409C-BE32-E72D297353CC}">
              <c16:uniqueId val="{00000000-8AFD-4185-8ABD-2FF741D05DF0}"/>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 Pre-University</c:v>
                </c:pt>
              </c:strCache>
            </c:strRef>
          </c:cat>
          <c:val>
            <c:numRef>
              <c:f>Sheet1!$C$2</c:f>
              <c:numCache>
                <c:formatCode>General</c:formatCode>
                <c:ptCount val="1"/>
                <c:pt idx="0">
                  <c:v>0</c:v>
                </c:pt>
              </c:numCache>
            </c:numRef>
          </c:val>
          <c:extLst>
            <c:ext xmlns:c16="http://schemas.microsoft.com/office/drawing/2014/chart" uri="{C3380CC4-5D6E-409C-BE32-E72D297353CC}">
              <c16:uniqueId val="{00000001-8AFD-4185-8ABD-2FF741D05DF0}"/>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 Pre-University</c:v>
                </c:pt>
              </c:strCache>
            </c:strRef>
          </c:cat>
          <c:val>
            <c:numRef>
              <c:f>Sheet1!$D$2</c:f>
              <c:numCache>
                <c:formatCode>General</c:formatCode>
                <c:ptCount val="1"/>
                <c:pt idx="0">
                  <c:v>0</c:v>
                </c:pt>
              </c:numCache>
            </c:numRef>
          </c:val>
          <c:extLst>
            <c:ext xmlns:c16="http://schemas.microsoft.com/office/drawing/2014/chart" uri="{C3380CC4-5D6E-409C-BE32-E72D297353CC}">
              <c16:uniqueId val="{00000002-8AFD-4185-8ABD-2FF741D05DF0}"/>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 Pre-University</c:v>
                </c:pt>
              </c:strCache>
            </c:strRef>
          </c:cat>
          <c:val>
            <c:numRef>
              <c:f>Sheet1!$E$2</c:f>
              <c:numCache>
                <c:formatCode>General</c:formatCode>
                <c:ptCount val="1"/>
                <c:pt idx="0">
                  <c:v>0</c:v>
                </c:pt>
              </c:numCache>
            </c:numRef>
          </c:val>
          <c:extLst>
            <c:ext xmlns:c16="http://schemas.microsoft.com/office/drawing/2014/chart" uri="{C3380CC4-5D6E-409C-BE32-E72D297353CC}">
              <c16:uniqueId val="{00000003-8AFD-4185-8ABD-2FF741D05DF0}"/>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 Pre-University</c:v>
                </c:pt>
              </c:strCache>
            </c:strRef>
          </c:cat>
          <c:val>
            <c:numRef>
              <c:f>Sheet1!$F$2</c:f>
              <c:numCache>
                <c:formatCode>General</c:formatCode>
                <c:ptCount val="1"/>
                <c:pt idx="0">
                  <c:v>0</c:v>
                </c:pt>
              </c:numCache>
            </c:numRef>
          </c:val>
          <c:extLst>
            <c:ext xmlns:c16="http://schemas.microsoft.com/office/drawing/2014/chart" uri="{C3380CC4-5D6E-409C-BE32-E72D297353CC}">
              <c16:uniqueId val="{00000004-8AFD-4185-8ABD-2FF741D05DF0}"/>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 Pre-University</c:v>
                </c:pt>
              </c:strCache>
            </c:strRef>
          </c:cat>
          <c:val>
            <c:numRef>
              <c:f>Sheet1!$G$2</c:f>
              <c:numCache>
                <c:formatCode>General</c:formatCode>
                <c:ptCount val="1"/>
                <c:pt idx="0">
                  <c:v>0</c:v>
                </c:pt>
              </c:numCache>
            </c:numRef>
          </c:val>
          <c:extLst>
            <c:ext xmlns:c16="http://schemas.microsoft.com/office/drawing/2014/chart" uri="{C3380CC4-5D6E-409C-BE32-E72D297353CC}">
              <c16:uniqueId val="{00000005-8AFD-4185-8ABD-2FF741D05DF0}"/>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 Pre-University</c:v>
                </c:pt>
              </c:strCache>
            </c:strRef>
          </c:cat>
          <c:val>
            <c:numRef>
              <c:f>Sheet1!$H$2</c:f>
              <c:numCache>
                <c:formatCode>General</c:formatCode>
                <c:ptCount val="1"/>
                <c:pt idx="0">
                  <c:v>0</c:v>
                </c:pt>
              </c:numCache>
            </c:numRef>
          </c:val>
          <c:extLst>
            <c:ext xmlns:c16="http://schemas.microsoft.com/office/drawing/2014/chart" uri="{C3380CC4-5D6E-409C-BE32-E72D297353CC}">
              <c16:uniqueId val="{00000006-8AFD-4185-8ABD-2FF741D05DF0}"/>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 Pre-University</c:v>
                </c:pt>
              </c:strCache>
            </c:strRef>
          </c:cat>
          <c:val>
            <c:numRef>
              <c:f>Sheet1!$I$2</c:f>
              <c:numCache>
                <c:formatCode>General</c:formatCode>
                <c:ptCount val="1"/>
                <c:pt idx="0">
                  <c:v>1</c:v>
                </c:pt>
              </c:numCache>
            </c:numRef>
          </c:val>
          <c:extLst>
            <c:ext xmlns:c16="http://schemas.microsoft.com/office/drawing/2014/chart" uri="{C3380CC4-5D6E-409C-BE32-E72D297353CC}">
              <c16:uniqueId val="{00000007-8AFD-4185-8ABD-2FF741D05DF0}"/>
            </c:ext>
          </c:extLst>
        </c:ser>
        <c:dLbls>
          <c:showLegendKey val="0"/>
          <c:showVal val="0"/>
          <c:showCatName val="0"/>
          <c:showSerName val="0"/>
          <c:showPercent val="0"/>
          <c:showBubbleSize val="0"/>
        </c:dLbls>
        <c:gapWidth val="150"/>
        <c:overlap val="100"/>
        <c:axId val="305154976"/>
        <c:axId val="305155960"/>
      </c:barChart>
      <c:catAx>
        <c:axId val="305154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155960"/>
        <c:crosses val="autoZero"/>
        <c:auto val="1"/>
        <c:lblAlgn val="ctr"/>
        <c:lblOffset val="100"/>
        <c:noMultiLvlLbl val="0"/>
      </c:catAx>
      <c:valAx>
        <c:axId val="3051559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154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 Pre-University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6.16142945163278E-2</c:v>
                </c:pt>
                <c:pt idx="1">
                  <c:v>6.16142945163278E-2</c:v>
                </c:pt>
                <c:pt idx="2">
                  <c:v>0.49291435613062201</c:v>
                </c:pt>
                <c:pt idx="3">
                  <c:v>0.102690490860546</c:v>
                </c:pt>
                <c:pt idx="4">
                  <c:v>6.16142945163278E-2</c:v>
                </c:pt>
                <c:pt idx="6">
                  <c:v>0.15403573629081899</c:v>
                </c:pt>
              </c:numCache>
            </c:numRef>
          </c:val>
          <c:extLst>
            <c:ext xmlns:c16="http://schemas.microsoft.com/office/drawing/2014/chart" uri="{C3380CC4-5D6E-409C-BE32-E72D297353CC}">
              <c16:uniqueId val="{00000000-A042-41F5-9195-C469AE96E593}"/>
            </c:ext>
          </c:extLst>
        </c:ser>
        <c:dLbls>
          <c:showLegendKey val="0"/>
          <c:showVal val="0"/>
          <c:showCatName val="0"/>
          <c:showSerName val="0"/>
          <c:showPercent val="0"/>
          <c:showBubbleSize val="0"/>
        </c:dLbls>
        <c:gapWidth val="219"/>
        <c:overlap val="-27"/>
        <c:axId val="41225128"/>
        <c:axId val="41228736"/>
      </c:barChart>
      <c:catAx>
        <c:axId val="41225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28736"/>
        <c:crosses val="autoZero"/>
        <c:auto val="1"/>
        <c:lblAlgn val="ctr"/>
        <c:lblOffset val="100"/>
        <c:noMultiLvlLbl val="0"/>
      </c:catAx>
      <c:valAx>
        <c:axId val="41228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25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19</c:v>
                </c:pt>
                <c:pt idx="1">
                  <c:v>428</c:v>
                </c:pt>
                <c:pt idx="2">
                  <c:v>115</c:v>
                </c:pt>
                <c:pt idx="3">
                  <c:v>53</c:v>
                </c:pt>
                <c:pt idx="4">
                  <c:v>19</c:v>
                </c:pt>
                <c:pt idx="5">
                  <c:v>4</c:v>
                </c:pt>
                <c:pt idx="6">
                  <c:v>7</c:v>
                </c:pt>
              </c:numCache>
            </c:numRef>
          </c:val>
          <c:extLst>
            <c:ext xmlns:c16="http://schemas.microsoft.com/office/drawing/2014/chart" uri="{C3380CC4-5D6E-409C-BE32-E72D297353CC}">
              <c16:uniqueId val="{00000000-F3C9-4232-AB7E-025022A62F44}"/>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29</c:v>
                </c:pt>
                <c:pt idx="1">
                  <c:v>679</c:v>
                </c:pt>
                <c:pt idx="2">
                  <c:v>136</c:v>
                </c:pt>
                <c:pt idx="3">
                  <c:v>91</c:v>
                </c:pt>
                <c:pt idx="4">
                  <c:v>28</c:v>
                </c:pt>
                <c:pt idx="5">
                  <c:v>5</c:v>
                </c:pt>
                <c:pt idx="6">
                  <c:v>10</c:v>
                </c:pt>
              </c:numCache>
            </c:numRef>
          </c:val>
          <c:extLst>
            <c:ext xmlns:c16="http://schemas.microsoft.com/office/drawing/2014/chart" uri="{C3380CC4-5D6E-409C-BE32-E72D297353CC}">
              <c16:uniqueId val="{00000001-F3C9-4232-AB7E-025022A62F44}"/>
            </c:ext>
          </c:extLst>
        </c:ser>
        <c:dLbls>
          <c:showLegendKey val="0"/>
          <c:showVal val="0"/>
          <c:showCatName val="0"/>
          <c:showSerName val="0"/>
          <c:showPercent val="0"/>
          <c:showBubbleSize val="0"/>
        </c:dLbls>
        <c:gapWidth val="219"/>
        <c:overlap val="-27"/>
        <c:axId val="313949272"/>
        <c:axId val="313949600"/>
      </c:barChart>
      <c:catAx>
        <c:axId val="313949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949600"/>
        <c:crosses val="autoZero"/>
        <c:auto val="1"/>
        <c:lblAlgn val="ctr"/>
        <c:lblOffset val="100"/>
        <c:noMultiLvlLbl val="0"/>
      </c:catAx>
      <c:valAx>
        <c:axId val="313949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949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43617</c:v>
                </c:pt>
                <c:pt idx="1">
                  <c:v>43618</c:v>
                </c:pt>
                <c:pt idx="2">
                  <c:v>43619</c:v>
                </c:pt>
                <c:pt idx="3">
                  <c:v>43620</c:v>
                </c:pt>
                <c:pt idx="4">
                  <c:v>43621</c:v>
                </c:pt>
                <c:pt idx="5">
                  <c:v>43622</c:v>
                </c:pt>
                <c:pt idx="6">
                  <c:v>43623</c:v>
                </c:pt>
                <c:pt idx="7">
                  <c:v>43624</c:v>
                </c:pt>
                <c:pt idx="8">
                  <c:v>43625</c:v>
                </c:pt>
                <c:pt idx="9">
                  <c:v>43626</c:v>
                </c:pt>
                <c:pt idx="10">
                  <c:v>43627</c:v>
                </c:pt>
                <c:pt idx="11">
                  <c:v>43628</c:v>
                </c:pt>
                <c:pt idx="12">
                  <c:v>43629</c:v>
                </c:pt>
                <c:pt idx="13">
                  <c:v>43630</c:v>
                </c:pt>
                <c:pt idx="14">
                  <c:v>43631</c:v>
                </c:pt>
                <c:pt idx="15">
                  <c:v>43632</c:v>
                </c:pt>
                <c:pt idx="16">
                  <c:v>43633</c:v>
                </c:pt>
                <c:pt idx="17">
                  <c:v>43634</c:v>
                </c:pt>
                <c:pt idx="18">
                  <c:v>43635</c:v>
                </c:pt>
                <c:pt idx="19">
                  <c:v>43636</c:v>
                </c:pt>
                <c:pt idx="20">
                  <c:v>43637</c:v>
                </c:pt>
                <c:pt idx="21">
                  <c:v>43638</c:v>
                </c:pt>
                <c:pt idx="22">
                  <c:v>43639</c:v>
                </c:pt>
                <c:pt idx="23">
                  <c:v>43640</c:v>
                </c:pt>
                <c:pt idx="24">
                  <c:v>43641</c:v>
                </c:pt>
                <c:pt idx="25">
                  <c:v>43642</c:v>
                </c:pt>
                <c:pt idx="26">
                  <c:v>43643</c:v>
                </c:pt>
                <c:pt idx="27">
                  <c:v>43644</c:v>
                </c:pt>
                <c:pt idx="28">
                  <c:v>43645</c:v>
                </c:pt>
                <c:pt idx="29">
                  <c:v>43646</c:v>
                </c:pt>
              </c:numCache>
            </c:numRef>
          </c:cat>
          <c:val>
            <c:numRef>
              <c:f>Sheet1!$B$2:$B$31</c:f>
              <c:numCache>
                <c:formatCode>General</c:formatCode>
                <c:ptCount val="30"/>
                <c:pt idx="0">
                  <c:v>0</c:v>
                </c:pt>
                <c:pt idx="1">
                  <c:v>0</c:v>
                </c:pt>
                <c:pt idx="2">
                  <c:v>0</c:v>
                </c:pt>
                <c:pt idx="3">
                  <c:v>0</c:v>
                </c:pt>
                <c:pt idx="4">
                  <c:v>1.29469790382244</c:v>
                </c:pt>
                <c:pt idx="5">
                  <c:v>0</c:v>
                </c:pt>
                <c:pt idx="6">
                  <c:v>0</c:v>
                </c:pt>
                <c:pt idx="7">
                  <c:v>0</c:v>
                </c:pt>
                <c:pt idx="8">
                  <c:v>0</c:v>
                </c:pt>
                <c:pt idx="9">
                  <c:v>0</c:v>
                </c:pt>
                <c:pt idx="10">
                  <c:v>6.15384615384615E-2</c:v>
                </c:pt>
                <c:pt idx="11">
                  <c:v>0</c:v>
                </c:pt>
                <c:pt idx="12">
                  <c:v>0.1230012300123</c:v>
                </c:pt>
                <c:pt idx="13">
                  <c:v>0</c:v>
                </c:pt>
                <c:pt idx="14">
                  <c:v>0</c:v>
                </c:pt>
                <c:pt idx="15">
                  <c:v>0.24600246002459999</c:v>
                </c:pt>
                <c:pt idx="16">
                  <c:v>6.1500615006150103E-2</c:v>
                </c:pt>
                <c:pt idx="17">
                  <c:v>0</c:v>
                </c:pt>
                <c:pt idx="18">
                  <c:v>0</c:v>
                </c:pt>
                <c:pt idx="19">
                  <c:v>9.2194222495390304E-2</c:v>
                </c:pt>
                <c:pt idx="20">
                  <c:v>0</c:v>
                </c:pt>
                <c:pt idx="21">
                  <c:v>0</c:v>
                </c:pt>
                <c:pt idx="22">
                  <c:v>0</c:v>
                </c:pt>
                <c:pt idx="23">
                  <c:v>6.14628149969269E-2</c:v>
                </c:pt>
                <c:pt idx="24">
                  <c:v>0</c:v>
                </c:pt>
                <c:pt idx="25">
                  <c:v>0.18416206261510101</c:v>
                </c:pt>
                <c:pt idx="26">
                  <c:v>0</c:v>
                </c:pt>
                <c:pt idx="27">
                  <c:v>6.1387354205033801E-2</c:v>
                </c:pt>
                <c:pt idx="28">
                  <c:v>0</c:v>
                </c:pt>
                <c:pt idx="29">
                  <c:v>6.14628149969269E-2</c:v>
                </c:pt>
              </c:numCache>
            </c:numRef>
          </c:val>
          <c:smooth val="0"/>
          <c:extLst>
            <c:ext xmlns:c16="http://schemas.microsoft.com/office/drawing/2014/chart" uri="{C3380CC4-5D6E-409C-BE32-E72D297353CC}">
              <c16:uniqueId val="{00000000-6A69-46B3-AE2D-0F7EB7C9B7B0}"/>
            </c:ext>
          </c:extLst>
        </c:ser>
        <c:dLbls>
          <c:showLegendKey val="0"/>
          <c:showVal val="0"/>
          <c:showCatName val="0"/>
          <c:showSerName val="0"/>
          <c:showPercent val="0"/>
          <c:showBubbleSize val="0"/>
        </c:dLbls>
        <c:smooth val="0"/>
        <c:axId val="314514880"/>
        <c:axId val="314518160"/>
      </c:lineChart>
      <c:dateAx>
        <c:axId val="314514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518160"/>
        <c:crosses val="autoZero"/>
        <c:auto val="1"/>
        <c:lblOffset val="100"/>
        <c:baseTimeUnit val="days"/>
      </c:dateAx>
      <c:valAx>
        <c:axId val="314518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514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43617</c:v>
                </c:pt>
                <c:pt idx="1">
                  <c:v>43618</c:v>
                </c:pt>
                <c:pt idx="2">
                  <c:v>43619</c:v>
                </c:pt>
                <c:pt idx="3">
                  <c:v>43620</c:v>
                </c:pt>
                <c:pt idx="4">
                  <c:v>43621</c:v>
                </c:pt>
                <c:pt idx="5">
                  <c:v>43622</c:v>
                </c:pt>
                <c:pt idx="6">
                  <c:v>43623</c:v>
                </c:pt>
                <c:pt idx="7">
                  <c:v>43624</c:v>
                </c:pt>
                <c:pt idx="8">
                  <c:v>43625</c:v>
                </c:pt>
                <c:pt idx="9">
                  <c:v>43626</c:v>
                </c:pt>
                <c:pt idx="10">
                  <c:v>43627</c:v>
                </c:pt>
                <c:pt idx="11">
                  <c:v>43628</c:v>
                </c:pt>
                <c:pt idx="12">
                  <c:v>43629</c:v>
                </c:pt>
                <c:pt idx="13">
                  <c:v>43630</c:v>
                </c:pt>
                <c:pt idx="14">
                  <c:v>43631</c:v>
                </c:pt>
                <c:pt idx="15">
                  <c:v>43632</c:v>
                </c:pt>
                <c:pt idx="16">
                  <c:v>43633</c:v>
                </c:pt>
                <c:pt idx="17">
                  <c:v>43634</c:v>
                </c:pt>
                <c:pt idx="18">
                  <c:v>43635</c:v>
                </c:pt>
                <c:pt idx="19">
                  <c:v>43636</c:v>
                </c:pt>
                <c:pt idx="20">
                  <c:v>43637</c:v>
                </c:pt>
                <c:pt idx="21">
                  <c:v>43638</c:v>
                </c:pt>
                <c:pt idx="22">
                  <c:v>43639</c:v>
                </c:pt>
                <c:pt idx="23">
                  <c:v>43640</c:v>
                </c:pt>
                <c:pt idx="24">
                  <c:v>43641</c:v>
                </c:pt>
                <c:pt idx="25">
                  <c:v>43642</c:v>
                </c:pt>
                <c:pt idx="26">
                  <c:v>43643</c:v>
                </c:pt>
                <c:pt idx="27">
                  <c:v>43644</c:v>
                </c:pt>
                <c:pt idx="28">
                  <c:v>43645</c:v>
                </c:pt>
                <c:pt idx="29">
                  <c:v>43646</c:v>
                </c:pt>
              </c:numCache>
            </c:numRef>
          </c:cat>
          <c:val>
            <c:numRef>
              <c:f>Sheet1!$B$2:$B$31</c:f>
              <c:numCache>
                <c:formatCode>General</c:formatCode>
                <c:ptCount val="30"/>
                <c:pt idx="0">
                  <c:v>1619</c:v>
                </c:pt>
                <c:pt idx="1">
                  <c:v>1619</c:v>
                </c:pt>
                <c:pt idx="2">
                  <c:v>1619</c:v>
                </c:pt>
                <c:pt idx="3">
                  <c:v>1622</c:v>
                </c:pt>
                <c:pt idx="4">
                  <c:v>1622</c:v>
                </c:pt>
                <c:pt idx="5">
                  <c:v>1622</c:v>
                </c:pt>
                <c:pt idx="6">
                  <c:v>1623</c:v>
                </c:pt>
                <c:pt idx="7">
                  <c:v>1624</c:v>
                </c:pt>
                <c:pt idx="8">
                  <c:v>1625</c:v>
                </c:pt>
                <c:pt idx="9">
                  <c:v>1625</c:v>
                </c:pt>
                <c:pt idx="10">
                  <c:v>1625</c:v>
                </c:pt>
                <c:pt idx="11">
                  <c:v>1626</c:v>
                </c:pt>
                <c:pt idx="12">
                  <c:v>1626</c:v>
                </c:pt>
                <c:pt idx="13">
                  <c:v>1626</c:v>
                </c:pt>
                <c:pt idx="14">
                  <c:v>1626</c:v>
                </c:pt>
                <c:pt idx="15">
                  <c:v>1626</c:v>
                </c:pt>
                <c:pt idx="16">
                  <c:v>1626</c:v>
                </c:pt>
                <c:pt idx="17">
                  <c:v>1627</c:v>
                </c:pt>
                <c:pt idx="18">
                  <c:v>1627</c:v>
                </c:pt>
                <c:pt idx="19">
                  <c:v>1627</c:v>
                </c:pt>
                <c:pt idx="20">
                  <c:v>1627</c:v>
                </c:pt>
                <c:pt idx="21">
                  <c:v>1627</c:v>
                </c:pt>
                <c:pt idx="22">
                  <c:v>1627</c:v>
                </c:pt>
                <c:pt idx="23">
                  <c:v>1628</c:v>
                </c:pt>
                <c:pt idx="24">
                  <c:v>1629</c:v>
                </c:pt>
                <c:pt idx="25">
                  <c:v>1630</c:v>
                </c:pt>
                <c:pt idx="26">
                  <c:v>1629</c:v>
                </c:pt>
                <c:pt idx="27">
                  <c:v>1629</c:v>
                </c:pt>
                <c:pt idx="28">
                  <c:v>1628</c:v>
                </c:pt>
                <c:pt idx="29">
                  <c:v>1627</c:v>
                </c:pt>
              </c:numCache>
            </c:numRef>
          </c:val>
          <c:smooth val="0"/>
          <c:extLst>
            <c:ext xmlns:c16="http://schemas.microsoft.com/office/drawing/2014/chart" uri="{C3380CC4-5D6E-409C-BE32-E72D297353CC}">
              <c16:uniqueId val="{00000000-A6AB-438D-97DF-7D03BDC33D17}"/>
            </c:ext>
          </c:extLst>
        </c:ser>
        <c:dLbls>
          <c:showLegendKey val="0"/>
          <c:showVal val="0"/>
          <c:showCatName val="0"/>
          <c:showSerName val="0"/>
          <c:showPercent val="0"/>
          <c:showBubbleSize val="0"/>
        </c:dLbls>
        <c:smooth val="0"/>
        <c:axId val="314506680"/>
        <c:axId val="314503728"/>
      </c:lineChart>
      <c:dateAx>
        <c:axId val="314506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503728"/>
        <c:crosses val="autoZero"/>
        <c:auto val="1"/>
        <c:lblOffset val="100"/>
        <c:baseTimeUnit val="days"/>
      </c:dateAx>
      <c:valAx>
        <c:axId val="314503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506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43617</c:v>
                </c:pt>
                <c:pt idx="1">
                  <c:v>43618</c:v>
                </c:pt>
                <c:pt idx="2">
                  <c:v>43619</c:v>
                </c:pt>
                <c:pt idx="3">
                  <c:v>43620</c:v>
                </c:pt>
                <c:pt idx="4">
                  <c:v>43621</c:v>
                </c:pt>
                <c:pt idx="5">
                  <c:v>43622</c:v>
                </c:pt>
                <c:pt idx="6">
                  <c:v>43623</c:v>
                </c:pt>
                <c:pt idx="7">
                  <c:v>43624</c:v>
                </c:pt>
                <c:pt idx="8">
                  <c:v>43625</c:v>
                </c:pt>
                <c:pt idx="9">
                  <c:v>43626</c:v>
                </c:pt>
                <c:pt idx="10">
                  <c:v>43627</c:v>
                </c:pt>
                <c:pt idx="11">
                  <c:v>43628</c:v>
                </c:pt>
                <c:pt idx="12">
                  <c:v>43629</c:v>
                </c:pt>
                <c:pt idx="13">
                  <c:v>43630</c:v>
                </c:pt>
                <c:pt idx="14">
                  <c:v>43631</c:v>
                </c:pt>
                <c:pt idx="15">
                  <c:v>43632</c:v>
                </c:pt>
                <c:pt idx="16">
                  <c:v>43633</c:v>
                </c:pt>
                <c:pt idx="17">
                  <c:v>43634</c:v>
                </c:pt>
                <c:pt idx="18">
                  <c:v>43635</c:v>
                </c:pt>
                <c:pt idx="19">
                  <c:v>43636</c:v>
                </c:pt>
                <c:pt idx="20">
                  <c:v>43637</c:v>
                </c:pt>
                <c:pt idx="21">
                  <c:v>43638</c:v>
                </c:pt>
                <c:pt idx="22">
                  <c:v>43639</c:v>
                </c:pt>
                <c:pt idx="23">
                  <c:v>43640</c:v>
                </c:pt>
                <c:pt idx="24">
                  <c:v>43641</c:v>
                </c:pt>
                <c:pt idx="25">
                  <c:v>43642</c:v>
                </c:pt>
                <c:pt idx="26">
                  <c:v>43643</c:v>
                </c:pt>
                <c:pt idx="27">
                  <c:v>43644</c:v>
                </c:pt>
                <c:pt idx="28">
                  <c:v>43645</c:v>
                </c:pt>
                <c:pt idx="29">
                  <c:v>43646</c:v>
                </c:pt>
              </c:numCache>
            </c:numRef>
          </c:cat>
          <c:val>
            <c:numRef>
              <c:f>Sheet1!$B$2:$B$31</c:f>
              <c:numCache>
                <c:formatCode>General</c:formatCode>
                <c:ptCount val="30"/>
                <c:pt idx="0">
                  <c:v>1</c:v>
                </c:pt>
                <c:pt idx="1">
                  <c:v>4</c:v>
                </c:pt>
                <c:pt idx="2">
                  <c:v>0</c:v>
                </c:pt>
                <c:pt idx="3">
                  <c:v>4</c:v>
                </c:pt>
                <c:pt idx="4">
                  <c:v>3</c:v>
                </c:pt>
                <c:pt idx="5">
                  <c:v>2</c:v>
                </c:pt>
                <c:pt idx="6">
                  <c:v>3</c:v>
                </c:pt>
                <c:pt idx="7">
                  <c:v>0</c:v>
                </c:pt>
                <c:pt idx="8">
                  <c:v>0</c:v>
                </c:pt>
                <c:pt idx="9">
                  <c:v>2</c:v>
                </c:pt>
                <c:pt idx="10">
                  <c:v>1</c:v>
                </c:pt>
                <c:pt idx="11">
                  <c:v>2</c:v>
                </c:pt>
                <c:pt idx="12">
                  <c:v>3</c:v>
                </c:pt>
                <c:pt idx="13">
                  <c:v>0</c:v>
                </c:pt>
                <c:pt idx="14">
                  <c:v>3</c:v>
                </c:pt>
                <c:pt idx="15">
                  <c:v>3</c:v>
                </c:pt>
                <c:pt idx="16">
                  <c:v>0</c:v>
                </c:pt>
                <c:pt idx="17">
                  <c:v>3</c:v>
                </c:pt>
                <c:pt idx="18">
                  <c:v>1</c:v>
                </c:pt>
                <c:pt idx="19">
                  <c:v>2</c:v>
                </c:pt>
                <c:pt idx="20">
                  <c:v>5</c:v>
                </c:pt>
                <c:pt idx="21">
                  <c:v>3</c:v>
                </c:pt>
                <c:pt idx="22">
                  <c:v>3</c:v>
                </c:pt>
                <c:pt idx="23">
                  <c:v>6</c:v>
                </c:pt>
                <c:pt idx="24">
                  <c:v>2</c:v>
                </c:pt>
                <c:pt idx="25">
                  <c:v>5</c:v>
                </c:pt>
                <c:pt idx="26">
                  <c:v>4</c:v>
                </c:pt>
                <c:pt idx="27">
                  <c:v>2</c:v>
                </c:pt>
                <c:pt idx="28">
                  <c:v>3</c:v>
                </c:pt>
                <c:pt idx="29">
                  <c:v>0</c:v>
                </c:pt>
              </c:numCache>
            </c:numRef>
          </c:val>
          <c:smooth val="0"/>
          <c:extLst>
            <c:ext xmlns:c16="http://schemas.microsoft.com/office/drawing/2014/chart" uri="{C3380CC4-5D6E-409C-BE32-E72D297353CC}">
              <c16:uniqueId val="{00000000-DC9A-4A74-8CCA-FC0A65A4E00F}"/>
            </c:ext>
          </c:extLst>
        </c:ser>
        <c:dLbls>
          <c:showLegendKey val="0"/>
          <c:showVal val="0"/>
          <c:showCatName val="0"/>
          <c:showSerName val="0"/>
          <c:showPercent val="0"/>
          <c:showBubbleSize val="0"/>
        </c:dLbls>
        <c:smooth val="0"/>
        <c:axId val="314508648"/>
        <c:axId val="314508320"/>
      </c:lineChart>
      <c:dateAx>
        <c:axId val="314508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508320"/>
        <c:crosses val="autoZero"/>
        <c:auto val="1"/>
        <c:lblOffset val="100"/>
        <c:baseTimeUnit val="days"/>
      </c:dateAx>
      <c:valAx>
        <c:axId val="314508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508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1B26C-330D-461C-B954-7359D9C2FD75}"/>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6DE2B082-7582-486F-BE4E-DF87FAA874EA}"/>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5013530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D28E0-FA9F-4051-B805-45B45D352857}"/>
              </a:ext>
            </a:extLst>
          </p:cNvPr>
          <p:cNvSpPr>
            <a:spLocks noGrp="1"/>
          </p:cNvSpPr>
          <p:nvPr>
            <p:ph type="title"/>
          </p:nvPr>
        </p:nvSpPr>
        <p:spPr/>
        <p:txBody>
          <a:bodyPr/>
          <a:lstStyle/>
          <a:p>
            <a:r>
              <a:rPr lang="en-US"/>
              <a:t>Facebook Key Metrics Table | Oxford Fajar Pre-University</a:t>
            </a:r>
          </a:p>
        </p:txBody>
      </p:sp>
      <p:graphicFrame>
        <p:nvGraphicFramePr>
          <p:cNvPr id="5" name="Table Placeholder 4">
            <a:extLst>
              <a:ext uri="{FF2B5EF4-FFF2-40B4-BE49-F238E27FC236}">
                <a16:creationId xmlns:a16="http://schemas.microsoft.com/office/drawing/2014/main" id="{5943FC81-A63D-49C2-81A2-90AB938C90E3}"/>
              </a:ext>
            </a:extLst>
          </p:cNvPr>
          <p:cNvGraphicFramePr>
            <a:graphicFrameLocks noGrp="1"/>
          </p:cNvGraphicFramePr>
          <p:nvPr>
            <p:ph type="tbl" sz="quarter" idx="13"/>
            <p:extLst>
              <p:ext uri="{D42A27DB-BD31-4B8C-83A1-F6EECF244321}">
                <p14:modId xmlns:p14="http://schemas.microsoft.com/office/powerpoint/2010/main" val="2542564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164768122"/>
                    </a:ext>
                  </a:extLst>
                </a:gridCol>
                <a:gridCol w="740664">
                  <a:extLst>
                    <a:ext uri="{9D8B030D-6E8A-4147-A177-3AD203B41FA5}">
                      <a16:colId xmlns:a16="http://schemas.microsoft.com/office/drawing/2014/main" val="3177007988"/>
                    </a:ext>
                  </a:extLst>
                </a:gridCol>
                <a:gridCol w="740664">
                  <a:extLst>
                    <a:ext uri="{9D8B030D-6E8A-4147-A177-3AD203B41FA5}">
                      <a16:colId xmlns:a16="http://schemas.microsoft.com/office/drawing/2014/main" val="2440715152"/>
                    </a:ext>
                  </a:extLst>
                </a:gridCol>
                <a:gridCol w="740664">
                  <a:extLst>
                    <a:ext uri="{9D8B030D-6E8A-4147-A177-3AD203B41FA5}">
                      <a16:colId xmlns:a16="http://schemas.microsoft.com/office/drawing/2014/main" val="976384714"/>
                    </a:ext>
                  </a:extLst>
                </a:gridCol>
                <a:gridCol w="740664">
                  <a:extLst>
                    <a:ext uri="{9D8B030D-6E8A-4147-A177-3AD203B41FA5}">
                      <a16:colId xmlns:a16="http://schemas.microsoft.com/office/drawing/2014/main" val="3817969158"/>
                    </a:ext>
                  </a:extLst>
                </a:gridCol>
                <a:gridCol w="740664">
                  <a:extLst>
                    <a:ext uri="{9D8B030D-6E8A-4147-A177-3AD203B41FA5}">
                      <a16:colId xmlns:a16="http://schemas.microsoft.com/office/drawing/2014/main" val="2470043711"/>
                    </a:ext>
                  </a:extLst>
                </a:gridCol>
                <a:gridCol w="740664">
                  <a:extLst>
                    <a:ext uri="{9D8B030D-6E8A-4147-A177-3AD203B41FA5}">
                      <a16:colId xmlns:a16="http://schemas.microsoft.com/office/drawing/2014/main" val="2740345610"/>
                    </a:ext>
                  </a:extLst>
                </a:gridCol>
                <a:gridCol w="740664">
                  <a:extLst>
                    <a:ext uri="{9D8B030D-6E8A-4147-A177-3AD203B41FA5}">
                      <a16:colId xmlns:a16="http://schemas.microsoft.com/office/drawing/2014/main" val="3237667843"/>
                    </a:ext>
                  </a:extLst>
                </a:gridCol>
                <a:gridCol w="740664">
                  <a:extLst>
                    <a:ext uri="{9D8B030D-6E8A-4147-A177-3AD203B41FA5}">
                      <a16:colId xmlns:a16="http://schemas.microsoft.com/office/drawing/2014/main" val="1403453757"/>
                    </a:ext>
                  </a:extLst>
                </a:gridCol>
                <a:gridCol w="740664">
                  <a:extLst>
                    <a:ext uri="{9D8B030D-6E8A-4147-A177-3AD203B41FA5}">
                      <a16:colId xmlns:a16="http://schemas.microsoft.com/office/drawing/2014/main" val="169115075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52516355"/>
                  </a:ext>
                </a:extLst>
              </a:tr>
              <a:tr h="370840">
                <a:tc>
                  <a:txBody>
                    <a:bodyPr/>
                    <a:lstStyle/>
                    <a:p>
                      <a:r>
                        <a:rPr lang="en-US" sz="1000"/>
                        <a:t>Oxford Fajar Pre-University</a:t>
                      </a:r>
                    </a:p>
                  </a:txBody>
                  <a:tcPr/>
                </a:tc>
                <a:tc>
                  <a:txBody>
                    <a:bodyPr/>
                    <a:lstStyle/>
                    <a:p>
                      <a:r>
                        <a:rPr lang="en-US" sz="1000"/>
                        <a:t>1627</a:t>
                      </a:r>
                    </a:p>
                  </a:txBody>
                  <a:tcPr/>
                </a:tc>
                <a:tc>
                  <a:txBody>
                    <a:bodyPr/>
                    <a:lstStyle/>
                    <a:p>
                      <a:r>
                        <a:rPr lang="en-US" sz="1000"/>
                        <a:t>8</a:t>
                      </a:r>
                    </a:p>
                  </a:txBody>
                  <a:tcPr/>
                </a:tc>
                <a:tc>
                  <a:txBody>
                    <a:bodyPr/>
                    <a:lstStyle/>
                    <a:p>
                      <a:r>
                        <a:rPr lang="en-US" sz="1000"/>
                        <a:t>12</a:t>
                      </a:r>
                    </a:p>
                  </a:txBody>
                  <a:tcPr/>
                </a:tc>
                <a:tc>
                  <a:txBody>
                    <a:bodyPr/>
                    <a:lstStyle/>
                    <a:p>
                      <a:r>
                        <a:rPr lang="en-US" sz="1000"/>
                        <a:t>37</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0.1951 %</a:t>
                      </a:r>
                    </a:p>
                  </a:txBody>
                  <a:tcPr/>
                </a:tc>
                <a:tc>
                  <a:txBody>
                    <a:bodyPr/>
                    <a:lstStyle/>
                    <a:p>
                      <a:r>
                        <a:rPr lang="en-US" sz="1000"/>
                        <a:t>0.0 %</a:t>
                      </a:r>
                    </a:p>
                  </a:txBody>
                  <a:tcPr/>
                </a:tc>
                <a:extLst>
                  <a:ext uri="{0D108BD9-81ED-4DB2-BD59-A6C34878D82A}">
                    <a16:rowId xmlns:a16="http://schemas.microsoft.com/office/drawing/2014/main" val="2709002308"/>
                  </a:ext>
                </a:extLst>
              </a:tr>
            </a:tbl>
          </a:graphicData>
        </a:graphic>
      </p:graphicFrame>
      <p:sp>
        <p:nvSpPr>
          <p:cNvPr id="4" name="Text Placeholder 3">
            <a:extLst>
              <a:ext uri="{FF2B5EF4-FFF2-40B4-BE49-F238E27FC236}">
                <a16:creationId xmlns:a16="http://schemas.microsoft.com/office/drawing/2014/main" id="{AC9F47D5-1917-4526-B2BF-276F1022B138}"/>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0617983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B93D5-2C50-4879-A114-32213A701D11}"/>
              </a:ext>
            </a:extLst>
          </p:cNvPr>
          <p:cNvSpPr>
            <a:spLocks noGrp="1"/>
          </p:cNvSpPr>
          <p:nvPr>
            <p:ph type="title"/>
          </p:nvPr>
        </p:nvSpPr>
        <p:spPr/>
        <p:txBody>
          <a:bodyPr/>
          <a:lstStyle/>
          <a:p>
            <a:r>
              <a:rPr lang="en-US"/>
              <a:t>Facebook Reach | Oxford Fajar Pre-University</a:t>
            </a:r>
          </a:p>
        </p:txBody>
      </p:sp>
      <p:graphicFrame>
        <p:nvGraphicFramePr>
          <p:cNvPr id="6" name="Chart Placeholder 5">
            <a:extLst>
              <a:ext uri="{FF2B5EF4-FFF2-40B4-BE49-F238E27FC236}">
                <a16:creationId xmlns:a16="http://schemas.microsoft.com/office/drawing/2014/main" id="{BB0463A2-3B55-4C39-B29B-EF4ABA2AA8B2}"/>
              </a:ext>
            </a:extLst>
          </p:cNvPr>
          <p:cNvGraphicFramePr>
            <a:graphicFrameLocks noGrp="1"/>
          </p:cNvGraphicFramePr>
          <p:nvPr>
            <p:ph type="chart" sz="quarter" idx="13"/>
            <p:extLst>
              <p:ext uri="{D42A27DB-BD31-4B8C-83A1-F6EECF244321}">
                <p14:modId xmlns:p14="http://schemas.microsoft.com/office/powerpoint/2010/main" val="7159955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ADFDDB-5081-4E6F-BF29-351A178FA88C}"/>
              </a:ext>
            </a:extLst>
          </p:cNvPr>
          <p:cNvSpPr>
            <a:spLocks noGrp="1"/>
          </p:cNvSpPr>
          <p:nvPr>
            <p:ph type="body" sz="quarter" idx="14"/>
          </p:nvPr>
        </p:nvSpPr>
        <p:spPr/>
        <p:txBody>
          <a:bodyPr/>
          <a:lstStyle/>
          <a:p>
            <a:r>
              <a:rPr lang="en-US"/>
              <a:t>06/01/2019 - 06/30/2019</a:t>
            </a:r>
          </a:p>
        </p:txBody>
      </p:sp>
      <p:sp>
        <p:nvSpPr>
          <p:cNvPr id="5" name="Footer Placeholder 4">
            <a:extLst>
              <a:ext uri="{FF2B5EF4-FFF2-40B4-BE49-F238E27FC236}">
                <a16:creationId xmlns:a16="http://schemas.microsoft.com/office/drawing/2014/main" id="{2B669C90-40F8-4E5A-8163-14B2F5BC84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00726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1E295-F10D-42A5-BD51-77FDC5179858}"/>
              </a:ext>
            </a:extLst>
          </p:cNvPr>
          <p:cNvSpPr>
            <a:spLocks noGrp="1"/>
          </p:cNvSpPr>
          <p:nvPr>
            <p:ph type="title"/>
          </p:nvPr>
        </p:nvSpPr>
        <p:spPr/>
        <p:txBody>
          <a:bodyPr/>
          <a:lstStyle/>
          <a:p>
            <a:r>
              <a:rPr lang="en-US"/>
              <a:t>Facebook Engaged Users | Oxford Fajar Pre-University</a:t>
            </a:r>
          </a:p>
        </p:txBody>
      </p:sp>
      <p:graphicFrame>
        <p:nvGraphicFramePr>
          <p:cNvPr id="6" name="Chart Placeholder 5">
            <a:extLst>
              <a:ext uri="{FF2B5EF4-FFF2-40B4-BE49-F238E27FC236}">
                <a16:creationId xmlns:a16="http://schemas.microsoft.com/office/drawing/2014/main" id="{5F98AF03-6161-4672-86F0-84569BE646B2}"/>
              </a:ext>
            </a:extLst>
          </p:cNvPr>
          <p:cNvGraphicFramePr>
            <a:graphicFrameLocks noGrp="1"/>
          </p:cNvGraphicFramePr>
          <p:nvPr>
            <p:ph type="chart" sz="quarter" idx="13"/>
            <p:extLst>
              <p:ext uri="{D42A27DB-BD31-4B8C-83A1-F6EECF244321}">
                <p14:modId xmlns:p14="http://schemas.microsoft.com/office/powerpoint/2010/main" val="35302213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EDDCAC-D229-46AB-925A-CEA82F3BE6C5}"/>
              </a:ext>
            </a:extLst>
          </p:cNvPr>
          <p:cNvSpPr>
            <a:spLocks noGrp="1"/>
          </p:cNvSpPr>
          <p:nvPr>
            <p:ph type="body" sz="quarter" idx="14"/>
          </p:nvPr>
        </p:nvSpPr>
        <p:spPr/>
        <p:txBody>
          <a:bodyPr/>
          <a:lstStyle/>
          <a:p>
            <a:r>
              <a:rPr lang="en-US"/>
              <a:t>06/01/2019 - 06/30/2019</a:t>
            </a:r>
          </a:p>
        </p:txBody>
      </p:sp>
      <p:sp>
        <p:nvSpPr>
          <p:cNvPr id="5" name="Footer Placeholder 4">
            <a:extLst>
              <a:ext uri="{FF2B5EF4-FFF2-40B4-BE49-F238E27FC236}">
                <a16:creationId xmlns:a16="http://schemas.microsoft.com/office/drawing/2014/main" id="{BD468FB8-F27A-4432-B35B-CF8B9251BE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36914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74D72-A1A3-4D19-9065-9A8F9ECF46F3}"/>
              </a:ext>
            </a:extLst>
          </p:cNvPr>
          <p:cNvSpPr>
            <a:spLocks noGrp="1"/>
          </p:cNvSpPr>
          <p:nvPr>
            <p:ph type="title"/>
          </p:nvPr>
        </p:nvSpPr>
        <p:spPr/>
        <p:txBody>
          <a:bodyPr/>
          <a:lstStyle/>
          <a:p>
            <a:r>
              <a:rPr lang="en-US"/>
              <a:t>Facebook Average Reactions Per Post | Oxford Fajar Pre-University</a:t>
            </a:r>
          </a:p>
        </p:txBody>
      </p:sp>
      <p:graphicFrame>
        <p:nvGraphicFramePr>
          <p:cNvPr id="6" name="Chart Placeholder 5">
            <a:extLst>
              <a:ext uri="{FF2B5EF4-FFF2-40B4-BE49-F238E27FC236}">
                <a16:creationId xmlns:a16="http://schemas.microsoft.com/office/drawing/2014/main" id="{7241EC23-0958-44E0-AAA3-1E132224AB9B}"/>
              </a:ext>
            </a:extLst>
          </p:cNvPr>
          <p:cNvGraphicFramePr>
            <a:graphicFrameLocks noGrp="1"/>
          </p:cNvGraphicFramePr>
          <p:nvPr>
            <p:ph type="chart" sz="quarter" idx="13"/>
            <p:extLst>
              <p:ext uri="{D42A27DB-BD31-4B8C-83A1-F6EECF244321}">
                <p14:modId xmlns:p14="http://schemas.microsoft.com/office/powerpoint/2010/main" val="23855967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22794C-2B8D-49C6-94D0-9BE1207F1E2F}"/>
              </a:ext>
            </a:extLst>
          </p:cNvPr>
          <p:cNvSpPr>
            <a:spLocks noGrp="1"/>
          </p:cNvSpPr>
          <p:nvPr>
            <p:ph type="body" sz="quarter" idx="14"/>
          </p:nvPr>
        </p:nvSpPr>
        <p:spPr/>
        <p:txBody>
          <a:bodyPr/>
          <a:lstStyle/>
          <a:p>
            <a:r>
              <a:rPr lang="en-US"/>
              <a:t>06/01/2019 - 06/30/2019</a:t>
            </a:r>
          </a:p>
        </p:txBody>
      </p:sp>
      <p:sp>
        <p:nvSpPr>
          <p:cNvPr id="5" name="Footer Placeholder 4">
            <a:extLst>
              <a:ext uri="{FF2B5EF4-FFF2-40B4-BE49-F238E27FC236}">
                <a16:creationId xmlns:a16="http://schemas.microsoft.com/office/drawing/2014/main" id="{2FAFA3DC-766F-40C3-BED0-5A43359EC7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51897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D44DA-B485-4596-860B-B909221FFD15}"/>
              </a:ext>
            </a:extLst>
          </p:cNvPr>
          <p:cNvSpPr>
            <a:spLocks noGrp="1"/>
          </p:cNvSpPr>
          <p:nvPr>
            <p:ph type="title"/>
          </p:nvPr>
        </p:nvSpPr>
        <p:spPr/>
        <p:txBody>
          <a:bodyPr/>
          <a:lstStyle/>
          <a:p>
            <a:r>
              <a:rPr lang="en-US"/>
              <a:t>Facebook Interactions Distribution | Oxford Fajar Pre-University</a:t>
            </a:r>
          </a:p>
        </p:txBody>
      </p:sp>
      <p:graphicFrame>
        <p:nvGraphicFramePr>
          <p:cNvPr id="6" name="Chart Placeholder 5">
            <a:extLst>
              <a:ext uri="{FF2B5EF4-FFF2-40B4-BE49-F238E27FC236}">
                <a16:creationId xmlns:a16="http://schemas.microsoft.com/office/drawing/2014/main" id="{E5FC4FF5-7E6C-423F-8343-516F47F4ABA2}"/>
              </a:ext>
            </a:extLst>
          </p:cNvPr>
          <p:cNvGraphicFramePr>
            <a:graphicFrameLocks noGrp="1"/>
          </p:cNvGraphicFramePr>
          <p:nvPr>
            <p:ph type="chart" sz="quarter" idx="13"/>
            <p:extLst>
              <p:ext uri="{D42A27DB-BD31-4B8C-83A1-F6EECF244321}">
                <p14:modId xmlns:p14="http://schemas.microsoft.com/office/powerpoint/2010/main" val="31443258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98C189-F003-46E5-9A8B-419D5742ACB3}"/>
              </a:ext>
            </a:extLst>
          </p:cNvPr>
          <p:cNvSpPr>
            <a:spLocks noGrp="1"/>
          </p:cNvSpPr>
          <p:nvPr>
            <p:ph type="body" sz="quarter" idx="14"/>
          </p:nvPr>
        </p:nvSpPr>
        <p:spPr/>
        <p:txBody>
          <a:bodyPr/>
          <a:lstStyle/>
          <a:p>
            <a:r>
              <a:rPr lang="en-US"/>
              <a:t>06/01/2019 - 06/30/2019</a:t>
            </a:r>
          </a:p>
        </p:txBody>
      </p:sp>
      <p:sp>
        <p:nvSpPr>
          <p:cNvPr id="5" name="Footer Placeholder 4">
            <a:extLst>
              <a:ext uri="{FF2B5EF4-FFF2-40B4-BE49-F238E27FC236}">
                <a16:creationId xmlns:a16="http://schemas.microsoft.com/office/drawing/2014/main" id="{976B1C9F-8B80-41DE-88E8-047E2C91EF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625498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4F2BC-75FF-4B2D-B8B3-F67C4C88425F}"/>
              </a:ext>
            </a:extLst>
          </p:cNvPr>
          <p:cNvSpPr>
            <a:spLocks noGrp="1"/>
          </p:cNvSpPr>
          <p:nvPr>
            <p:ph type="title"/>
          </p:nvPr>
        </p:nvSpPr>
        <p:spPr/>
        <p:txBody>
          <a:bodyPr/>
          <a:lstStyle/>
          <a:p>
            <a:r>
              <a:rPr lang="en-US"/>
              <a:t>Facebook Interaction Rate By Weekday | Oxford Fajar Pre-University</a:t>
            </a:r>
          </a:p>
        </p:txBody>
      </p:sp>
      <p:graphicFrame>
        <p:nvGraphicFramePr>
          <p:cNvPr id="6" name="Chart Placeholder 5">
            <a:extLst>
              <a:ext uri="{FF2B5EF4-FFF2-40B4-BE49-F238E27FC236}">
                <a16:creationId xmlns:a16="http://schemas.microsoft.com/office/drawing/2014/main" id="{74CAEE4A-5B55-4F20-89D5-D3B274249EE8}"/>
              </a:ext>
            </a:extLst>
          </p:cNvPr>
          <p:cNvGraphicFramePr>
            <a:graphicFrameLocks noGrp="1"/>
          </p:cNvGraphicFramePr>
          <p:nvPr>
            <p:ph type="chart" sz="quarter" idx="13"/>
            <p:extLst>
              <p:ext uri="{D42A27DB-BD31-4B8C-83A1-F6EECF244321}">
                <p14:modId xmlns:p14="http://schemas.microsoft.com/office/powerpoint/2010/main" val="9710394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F0386A-28A4-474D-99A6-657FDECE0F6A}"/>
              </a:ext>
            </a:extLst>
          </p:cNvPr>
          <p:cNvSpPr>
            <a:spLocks noGrp="1"/>
          </p:cNvSpPr>
          <p:nvPr>
            <p:ph type="body" sz="quarter" idx="14"/>
          </p:nvPr>
        </p:nvSpPr>
        <p:spPr/>
        <p:txBody>
          <a:bodyPr/>
          <a:lstStyle/>
          <a:p>
            <a:r>
              <a:rPr lang="en-US"/>
              <a:t>06/01/2019 - 06/30/2019</a:t>
            </a:r>
          </a:p>
        </p:txBody>
      </p:sp>
      <p:sp>
        <p:nvSpPr>
          <p:cNvPr id="5" name="Footer Placeholder 4">
            <a:extLst>
              <a:ext uri="{FF2B5EF4-FFF2-40B4-BE49-F238E27FC236}">
                <a16:creationId xmlns:a16="http://schemas.microsoft.com/office/drawing/2014/main" id="{5B7F7192-3B20-48A3-9478-6BB5547F0D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93572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4ADBD-3ECD-4969-A05F-EF3D7F200F19}"/>
              </a:ext>
            </a:extLst>
          </p:cNvPr>
          <p:cNvSpPr>
            <a:spLocks noGrp="1"/>
          </p:cNvSpPr>
          <p:nvPr>
            <p:ph type="title"/>
          </p:nvPr>
        </p:nvSpPr>
        <p:spPr/>
        <p:txBody>
          <a:bodyPr/>
          <a:lstStyle/>
          <a:p>
            <a:r>
              <a:rPr lang="en-US"/>
              <a:t>Facebook (FB) Custom Own Posts Table (new) | Oxford Fajar Pre-University - 1 of 2</a:t>
            </a:r>
          </a:p>
        </p:txBody>
      </p:sp>
      <p:graphicFrame>
        <p:nvGraphicFramePr>
          <p:cNvPr id="5" name="Table Placeholder 4">
            <a:extLst>
              <a:ext uri="{FF2B5EF4-FFF2-40B4-BE49-F238E27FC236}">
                <a16:creationId xmlns:a16="http://schemas.microsoft.com/office/drawing/2014/main" id="{1E35BD7F-CE88-4E8B-B9A1-B8F9497889A1}"/>
              </a:ext>
            </a:extLst>
          </p:cNvPr>
          <p:cNvGraphicFramePr>
            <a:graphicFrameLocks noGrp="1"/>
          </p:cNvGraphicFramePr>
          <p:nvPr>
            <p:ph type="tbl" sz="quarter" idx="13"/>
            <p:extLst>
              <p:ext uri="{D42A27DB-BD31-4B8C-83A1-F6EECF244321}">
                <p14:modId xmlns:p14="http://schemas.microsoft.com/office/powerpoint/2010/main" val="2735091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02406242"/>
                    </a:ext>
                  </a:extLst>
                </a:gridCol>
                <a:gridCol w="822960">
                  <a:extLst>
                    <a:ext uri="{9D8B030D-6E8A-4147-A177-3AD203B41FA5}">
                      <a16:colId xmlns:a16="http://schemas.microsoft.com/office/drawing/2014/main" val="549686519"/>
                    </a:ext>
                  </a:extLst>
                </a:gridCol>
                <a:gridCol w="822960">
                  <a:extLst>
                    <a:ext uri="{9D8B030D-6E8A-4147-A177-3AD203B41FA5}">
                      <a16:colId xmlns:a16="http://schemas.microsoft.com/office/drawing/2014/main" val="3418018290"/>
                    </a:ext>
                  </a:extLst>
                </a:gridCol>
                <a:gridCol w="822960">
                  <a:extLst>
                    <a:ext uri="{9D8B030D-6E8A-4147-A177-3AD203B41FA5}">
                      <a16:colId xmlns:a16="http://schemas.microsoft.com/office/drawing/2014/main" val="4278102915"/>
                    </a:ext>
                  </a:extLst>
                </a:gridCol>
                <a:gridCol w="822960">
                  <a:extLst>
                    <a:ext uri="{9D8B030D-6E8A-4147-A177-3AD203B41FA5}">
                      <a16:colId xmlns:a16="http://schemas.microsoft.com/office/drawing/2014/main" val="3217857020"/>
                    </a:ext>
                  </a:extLst>
                </a:gridCol>
                <a:gridCol w="822960">
                  <a:extLst>
                    <a:ext uri="{9D8B030D-6E8A-4147-A177-3AD203B41FA5}">
                      <a16:colId xmlns:a16="http://schemas.microsoft.com/office/drawing/2014/main" val="769018135"/>
                    </a:ext>
                  </a:extLst>
                </a:gridCol>
                <a:gridCol w="822960">
                  <a:extLst>
                    <a:ext uri="{9D8B030D-6E8A-4147-A177-3AD203B41FA5}">
                      <a16:colId xmlns:a16="http://schemas.microsoft.com/office/drawing/2014/main" val="3011657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22727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- 2019-06-05 00:00:01 </a:t>
                      </a:r>
                      <a:r>
                        <a:rPr kumimoji="0" lang="en-US" sz="1000" b="0" i="0" u="none" strike="noStrike" kern="1200" cap="none" spc="0" normalizeH="0" baseline="0" noProof="0">
                          <a:ln>
                            <a:noFill/>
                          </a:ln>
                          <a:solidFill>
                            <a:prstClr val="black"/>
                          </a:solidFill>
                          <a:effectLst/>
                          <a:uLnTx/>
                          <a:uFillTx/>
                          <a:latin typeface="+mn-lt"/>
                          <a:ea typeface="+mn-ea"/>
                          <a:cs typeface="+mn-cs"/>
                        </a:rPr>
                        <a:t> 
 Oxford Fajar would like to wish you and your family a warm and blessed Aidilfitri, showered with love and happiness! 
Selamat Hari Raya!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20395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- 2019-06-16 00:27:00 </a:t>
                      </a:r>
                      <a:r>
                        <a:rPr kumimoji="0" lang="en-US" sz="1000" b="0" i="0" u="none" strike="noStrike" kern="1200" cap="none" spc="0" normalizeH="0" baseline="0" noProof="0">
                          <a:ln>
                            <a:noFill/>
                          </a:ln>
                          <a:solidFill>
                            <a:prstClr val="black"/>
                          </a:solidFill>
                          <a:effectLst/>
                          <a:uLnTx/>
                          <a:uFillTx/>
                          <a:latin typeface="+mn-lt"/>
                          <a:ea typeface="+mn-ea"/>
                          <a:cs typeface="+mn-cs"/>
                        </a:rPr>
                        <a:t> 
 “One father is more than a hundred schoolmasters.” – George Herbert.
Happy Father’s Day to every Dad in the world!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90616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- 2019-06-26 15:32:00 </a:t>
                      </a:r>
                      <a:r>
                        <a:rPr kumimoji="0" lang="en-US" sz="1000" b="0" i="0" u="none" strike="noStrike" kern="1200" cap="none" spc="0" normalizeH="0" baseline="0" noProof="0">
                          <a:ln>
                            <a:noFill/>
                          </a:ln>
                          <a:solidFill>
                            <a:prstClr val="black"/>
                          </a:solidFill>
                          <a:effectLst/>
                          <a:uLnTx/>
                          <a:uFillTx/>
                          <a:latin typeface="+mn-lt"/>
                          <a:ea typeface="+mn-ea"/>
                          <a:cs typeface="+mn-cs"/>
                        </a:rPr>
                        <a:t> 
 Wish to achieve excellent results in Bahasa Melayu for STPM?
Score in STPM Bahasa Melayu includes selected real STPM questions to familiarise students with the latest STPM examination format.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36354609"/>
                  </a:ext>
                </a:extLst>
              </a:tr>
            </a:tbl>
          </a:graphicData>
        </a:graphic>
      </p:graphicFrame>
      <p:sp>
        <p:nvSpPr>
          <p:cNvPr id="4" name="Text Placeholder 3">
            <a:extLst>
              <a:ext uri="{FF2B5EF4-FFF2-40B4-BE49-F238E27FC236}">
                <a16:creationId xmlns:a16="http://schemas.microsoft.com/office/drawing/2014/main" id="{8B1652DE-F838-4B7E-9769-DEB527EFC877}"/>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2151011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444935-9712-415A-AE6A-7ACD06E6AF87}"/>
              </a:ext>
            </a:extLst>
          </p:cNvPr>
          <p:cNvSpPr>
            <a:spLocks noGrp="1"/>
          </p:cNvSpPr>
          <p:nvPr>
            <p:ph type="title"/>
          </p:nvPr>
        </p:nvSpPr>
        <p:spPr/>
        <p:txBody>
          <a:bodyPr/>
          <a:lstStyle/>
          <a:p>
            <a:r>
              <a:rPr lang="en-US"/>
              <a:t>Facebook (FB) Custom Own Posts Table (new) | Oxford Fajar Pre-University - 2 of 2</a:t>
            </a:r>
          </a:p>
        </p:txBody>
      </p:sp>
      <p:graphicFrame>
        <p:nvGraphicFramePr>
          <p:cNvPr id="5" name="Table Placeholder 4">
            <a:extLst>
              <a:ext uri="{FF2B5EF4-FFF2-40B4-BE49-F238E27FC236}">
                <a16:creationId xmlns:a16="http://schemas.microsoft.com/office/drawing/2014/main" id="{C53854FB-542B-4C8A-A2AE-8CC77F529CAD}"/>
              </a:ext>
            </a:extLst>
          </p:cNvPr>
          <p:cNvGraphicFramePr>
            <a:graphicFrameLocks noGrp="1"/>
          </p:cNvGraphicFramePr>
          <p:nvPr>
            <p:ph type="tbl" sz="quarter" idx="13"/>
            <p:extLst>
              <p:ext uri="{D42A27DB-BD31-4B8C-83A1-F6EECF244321}">
                <p14:modId xmlns:p14="http://schemas.microsoft.com/office/powerpoint/2010/main" val="2001313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88024520"/>
                    </a:ext>
                  </a:extLst>
                </a:gridCol>
                <a:gridCol w="822960">
                  <a:extLst>
                    <a:ext uri="{9D8B030D-6E8A-4147-A177-3AD203B41FA5}">
                      <a16:colId xmlns:a16="http://schemas.microsoft.com/office/drawing/2014/main" val="1670690080"/>
                    </a:ext>
                  </a:extLst>
                </a:gridCol>
                <a:gridCol w="822960">
                  <a:extLst>
                    <a:ext uri="{9D8B030D-6E8A-4147-A177-3AD203B41FA5}">
                      <a16:colId xmlns:a16="http://schemas.microsoft.com/office/drawing/2014/main" val="655236249"/>
                    </a:ext>
                  </a:extLst>
                </a:gridCol>
                <a:gridCol w="822960">
                  <a:extLst>
                    <a:ext uri="{9D8B030D-6E8A-4147-A177-3AD203B41FA5}">
                      <a16:colId xmlns:a16="http://schemas.microsoft.com/office/drawing/2014/main" val="1707928401"/>
                    </a:ext>
                  </a:extLst>
                </a:gridCol>
                <a:gridCol w="822960">
                  <a:extLst>
                    <a:ext uri="{9D8B030D-6E8A-4147-A177-3AD203B41FA5}">
                      <a16:colId xmlns:a16="http://schemas.microsoft.com/office/drawing/2014/main" val="596631670"/>
                    </a:ext>
                  </a:extLst>
                </a:gridCol>
                <a:gridCol w="822960">
                  <a:extLst>
                    <a:ext uri="{9D8B030D-6E8A-4147-A177-3AD203B41FA5}">
                      <a16:colId xmlns:a16="http://schemas.microsoft.com/office/drawing/2014/main" val="438046122"/>
                    </a:ext>
                  </a:extLst>
                </a:gridCol>
                <a:gridCol w="822960">
                  <a:extLst>
                    <a:ext uri="{9D8B030D-6E8A-4147-A177-3AD203B41FA5}">
                      <a16:colId xmlns:a16="http://schemas.microsoft.com/office/drawing/2014/main" val="3192264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7011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- 2019-06-13 12:07:00 </a:t>
                      </a:r>
                      <a:r>
                        <a:rPr kumimoji="0" lang="en-US" sz="1000" b="0" i="0" u="none" strike="noStrike" kern="1200" cap="none" spc="0" normalizeH="0" baseline="0" noProof="0">
                          <a:ln>
                            <a:noFill/>
                          </a:ln>
                          <a:solidFill>
                            <a:prstClr val="black"/>
                          </a:solidFill>
                          <a:effectLst/>
                          <a:uLnTx/>
                          <a:uFillTx/>
                          <a:latin typeface="+mn-lt"/>
                          <a:ea typeface="+mn-ea"/>
                          <a:cs typeface="+mn-cs"/>
                        </a:rPr>
                        <a:t> 
 Looking for an advanced-level dictionary for English?
Oxford Advanced Learner’s Dictionary defines words in language students understand and gives useful example sentences. It also comes with Oxford iSpeaker to develop the skills students need for passing exams and communicating in English.
Learn more
http://bit.ly/2Hxt1is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37089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- 2019-06-20 13:28:00 </a:t>
                      </a:r>
                      <a:r>
                        <a:rPr kumimoji="0" lang="en-US" sz="1000" b="0" i="0" u="none" strike="noStrike" kern="1200" cap="none" spc="0" normalizeH="0" baseline="0" noProof="0">
                          <a:ln>
                            <a:noFill/>
                          </a:ln>
                          <a:solidFill>
                            <a:prstClr val="black"/>
                          </a:solidFill>
                          <a:effectLst/>
                          <a:uLnTx/>
                          <a:uFillTx/>
                          <a:latin typeface="+mn-lt"/>
                          <a:ea typeface="+mn-ea"/>
                          <a:cs typeface="+mn-cs"/>
                        </a:rPr>
                        <a:t> 
 Boost up your skill of answering STPM Mathematics (T) with our Fully Worked Solutions STPM anytime anywhere!
Download now and get your 2 weeks FREE sample!
http://bit.ly/2CFe6AZ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47597314"/>
                  </a:ext>
                </a:extLst>
              </a:tr>
            </a:tbl>
          </a:graphicData>
        </a:graphic>
      </p:graphicFrame>
      <p:sp>
        <p:nvSpPr>
          <p:cNvPr id="4" name="Text Placeholder 3">
            <a:extLst>
              <a:ext uri="{FF2B5EF4-FFF2-40B4-BE49-F238E27FC236}">
                <a16:creationId xmlns:a16="http://schemas.microsoft.com/office/drawing/2014/main" id="{B0851B4D-F8AC-4107-BB5B-B52DA7AFB3A7}"/>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9670793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15F10-BC92-4465-B19F-39C49E11E78C}"/>
              </a:ext>
            </a:extLst>
          </p:cNvPr>
          <p:cNvSpPr>
            <a:spLocks noGrp="1"/>
          </p:cNvSpPr>
          <p:nvPr>
            <p:ph type="title"/>
          </p:nvPr>
        </p:nvSpPr>
        <p:spPr/>
        <p:txBody>
          <a:bodyPr/>
          <a:lstStyle/>
          <a:p>
            <a:r>
              <a:rPr lang="en-US"/>
              <a:t>Facebook Fan Demographics | Oxford Fajar Pre-University</a:t>
            </a:r>
          </a:p>
        </p:txBody>
      </p:sp>
      <p:graphicFrame>
        <p:nvGraphicFramePr>
          <p:cNvPr id="6" name="Chart Placeholder 5">
            <a:extLst>
              <a:ext uri="{FF2B5EF4-FFF2-40B4-BE49-F238E27FC236}">
                <a16:creationId xmlns:a16="http://schemas.microsoft.com/office/drawing/2014/main" id="{3C1B16EB-7D0B-4880-A252-5E0B9A0645E7}"/>
              </a:ext>
            </a:extLst>
          </p:cNvPr>
          <p:cNvGraphicFramePr>
            <a:graphicFrameLocks noGrp="1"/>
          </p:cNvGraphicFramePr>
          <p:nvPr>
            <p:ph type="chart" sz="quarter" idx="13"/>
            <p:extLst>
              <p:ext uri="{D42A27DB-BD31-4B8C-83A1-F6EECF244321}">
                <p14:modId xmlns:p14="http://schemas.microsoft.com/office/powerpoint/2010/main" val="10348033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8414FE-59F2-4E47-8650-CDBCAFA44FF7}"/>
              </a:ext>
            </a:extLst>
          </p:cNvPr>
          <p:cNvSpPr>
            <a:spLocks noGrp="1"/>
          </p:cNvSpPr>
          <p:nvPr>
            <p:ph type="body" sz="quarter" idx="14"/>
          </p:nvPr>
        </p:nvSpPr>
        <p:spPr/>
        <p:txBody>
          <a:bodyPr/>
          <a:lstStyle/>
          <a:p>
            <a:r>
              <a:rPr lang="en-US"/>
              <a:t>06/01/2019 - 06/30/2019</a:t>
            </a:r>
          </a:p>
        </p:txBody>
      </p:sp>
      <p:sp>
        <p:nvSpPr>
          <p:cNvPr id="5" name="Footer Placeholder 4">
            <a:extLst>
              <a:ext uri="{FF2B5EF4-FFF2-40B4-BE49-F238E27FC236}">
                <a16:creationId xmlns:a16="http://schemas.microsoft.com/office/drawing/2014/main" id="{A9BB4EA9-9DD6-44C9-B5A1-2BBFEBD5C1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07211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C9332-4F51-40C2-A9A2-569CD5630AD6}"/>
              </a:ext>
            </a:extLst>
          </p:cNvPr>
          <p:cNvSpPr>
            <a:spLocks noGrp="1"/>
          </p:cNvSpPr>
          <p:nvPr>
            <p:ph type="title"/>
          </p:nvPr>
        </p:nvSpPr>
        <p:spPr/>
        <p:txBody>
          <a:bodyPr/>
          <a:lstStyle/>
          <a:p>
            <a:r>
              <a:rPr lang="en-US"/>
              <a:t>Facebook Interaction Rate | Oxford Fajar Pre-University</a:t>
            </a:r>
          </a:p>
        </p:txBody>
      </p:sp>
      <p:graphicFrame>
        <p:nvGraphicFramePr>
          <p:cNvPr id="6" name="Chart Placeholder 5">
            <a:extLst>
              <a:ext uri="{FF2B5EF4-FFF2-40B4-BE49-F238E27FC236}">
                <a16:creationId xmlns:a16="http://schemas.microsoft.com/office/drawing/2014/main" id="{C7456883-A609-4220-A744-7A443588A656}"/>
              </a:ext>
            </a:extLst>
          </p:cNvPr>
          <p:cNvGraphicFramePr>
            <a:graphicFrameLocks noGrp="1"/>
          </p:cNvGraphicFramePr>
          <p:nvPr>
            <p:ph type="chart" sz="quarter" idx="13"/>
            <p:extLst>
              <p:ext uri="{D42A27DB-BD31-4B8C-83A1-F6EECF244321}">
                <p14:modId xmlns:p14="http://schemas.microsoft.com/office/powerpoint/2010/main" val="23213800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465ABD-D79B-49C8-A6CF-88FECF412B69}"/>
              </a:ext>
            </a:extLst>
          </p:cNvPr>
          <p:cNvSpPr>
            <a:spLocks noGrp="1"/>
          </p:cNvSpPr>
          <p:nvPr>
            <p:ph type="body" sz="quarter" idx="14"/>
          </p:nvPr>
        </p:nvSpPr>
        <p:spPr/>
        <p:txBody>
          <a:bodyPr/>
          <a:lstStyle/>
          <a:p>
            <a:r>
              <a:rPr lang="en-US"/>
              <a:t>06/01/2019 - 06/30/2019</a:t>
            </a:r>
          </a:p>
        </p:txBody>
      </p:sp>
      <p:sp>
        <p:nvSpPr>
          <p:cNvPr id="5" name="Footer Placeholder 4">
            <a:extLst>
              <a:ext uri="{FF2B5EF4-FFF2-40B4-BE49-F238E27FC236}">
                <a16:creationId xmlns:a16="http://schemas.microsoft.com/office/drawing/2014/main" id="{1E54EE6B-EDAA-4568-AC32-74A602385F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82971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937F6-1BE5-4F7F-84B9-015CE52B20B6}"/>
              </a:ext>
            </a:extLst>
          </p:cNvPr>
          <p:cNvSpPr>
            <a:spLocks noGrp="1"/>
          </p:cNvSpPr>
          <p:nvPr>
            <p:ph type="title"/>
          </p:nvPr>
        </p:nvSpPr>
        <p:spPr/>
        <p:txBody>
          <a:bodyPr/>
          <a:lstStyle/>
          <a:p>
            <a:r>
              <a:rPr lang="en-US"/>
              <a:t>Facebook Fans Total | Oxford Fajar Pre-University</a:t>
            </a:r>
          </a:p>
        </p:txBody>
      </p:sp>
      <p:graphicFrame>
        <p:nvGraphicFramePr>
          <p:cNvPr id="6" name="Chart Placeholder 5">
            <a:extLst>
              <a:ext uri="{FF2B5EF4-FFF2-40B4-BE49-F238E27FC236}">
                <a16:creationId xmlns:a16="http://schemas.microsoft.com/office/drawing/2014/main" id="{CBE1370B-F511-4C21-86D4-98ECB6ED8B00}"/>
              </a:ext>
            </a:extLst>
          </p:cNvPr>
          <p:cNvGraphicFramePr>
            <a:graphicFrameLocks noGrp="1"/>
          </p:cNvGraphicFramePr>
          <p:nvPr>
            <p:ph type="chart" sz="quarter" idx="13"/>
            <p:extLst>
              <p:ext uri="{D42A27DB-BD31-4B8C-83A1-F6EECF244321}">
                <p14:modId xmlns:p14="http://schemas.microsoft.com/office/powerpoint/2010/main" val="17119355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EC618A-D725-47BD-8C5D-610EAB33E42B}"/>
              </a:ext>
            </a:extLst>
          </p:cNvPr>
          <p:cNvSpPr>
            <a:spLocks noGrp="1"/>
          </p:cNvSpPr>
          <p:nvPr>
            <p:ph type="body" sz="quarter" idx="14"/>
          </p:nvPr>
        </p:nvSpPr>
        <p:spPr/>
        <p:txBody>
          <a:bodyPr/>
          <a:lstStyle/>
          <a:p>
            <a:r>
              <a:rPr lang="en-US"/>
              <a:t>06/01/2019 - 06/30/2019</a:t>
            </a:r>
          </a:p>
        </p:txBody>
      </p:sp>
      <p:sp>
        <p:nvSpPr>
          <p:cNvPr id="5" name="Footer Placeholder 4">
            <a:extLst>
              <a:ext uri="{FF2B5EF4-FFF2-40B4-BE49-F238E27FC236}">
                <a16:creationId xmlns:a16="http://schemas.microsoft.com/office/drawing/2014/main" id="{CBB04DB6-5BFA-475A-9047-24E907399F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41165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3C127-C8E5-4D8B-A806-0FBA6D982E6F}"/>
              </a:ext>
            </a:extLst>
          </p:cNvPr>
          <p:cNvSpPr>
            <a:spLocks noGrp="1"/>
          </p:cNvSpPr>
          <p:nvPr>
            <p:ph type="title"/>
          </p:nvPr>
        </p:nvSpPr>
        <p:spPr/>
        <p:txBody>
          <a:bodyPr/>
          <a:lstStyle/>
          <a:p>
            <a:r>
              <a:rPr lang="en-US"/>
              <a:t>Facebook Page Views | Oxford Fajar Pre-University</a:t>
            </a:r>
          </a:p>
        </p:txBody>
      </p:sp>
      <p:graphicFrame>
        <p:nvGraphicFramePr>
          <p:cNvPr id="6" name="Chart Placeholder 5">
            <a:extLst>
              <a:ext uri="{FF2B5EF4-FFF2-40B4-BE49-F238E27FC236}">
                <a16:creationId xmlns:a16="http://schemas.microsoft.com/office/drawing/2014/main" id="{88EFF3DE-8814-4C08-AB05-D44174B300BB}"/>
              </a:ext>
            </a:extLst>
          </p:cNvPr>
          <p:cNvGraphicFramePr>
            <a:graphicFrameLocks noGrp="1"/>
          </p:cNvGraphicFramePr>
          <p:nvPr>
            <p:ph type="chart" sz="quarter" idx="13"/>
            <p:extLst>
              <p:ext uri="{D42A27DB-BD31-4B8C-83A1-F6EECF244321}">
                <p14:modId xmlns:p14="http://schemas.microsoft.com/office/powerpoint/2010/main" val="29550281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159C01-19BE-4D60-A28E-24D4ABF17094}"/>
              </a:ext>
            </a:extLst>
          </p:cNvPr>
          <p:cNvSpPr>
            <a:spLocks noGrp="1"/>
          </p:cNvSpPr>
          <p:nvPr>
            <p:ph type="body" sz="quarter" idx="14"/>
          </p:nvPr>
        </p:nvSpPr>
        <p:spPr/>
        <p:txBody>
          <a:bodyPr/>
          <a:lstStyle/>
          <a:p>
            <a:r>
              <a:rPr lang="en-US"/>
              <a:t>06/01/2019 - 06/30/2019</a:t>
            </a:r>
          </a:p>
        </p:txBody>
      </p:sp>
      <p:sp>
        <p:nvSpPr>
          <p:cNvPr id="5" name="Footer Placeholder 4">
            <a:extLst>
              <a:ext uri="{FF2B5EF4-FFF2-40B4-BE49-F238E27FC236}">
                <a16:creationId xmlns:a16="http://schemas.microsoft.com/office/drawing/2014/main" id="{03422F29-90A0-474A-82F2-20AB0EC823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4989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91EE6-F6AC-450E-B347-B97207E2C812}"/>
              </a:ext>
            </a:extLst>
          </p:cNvPr>
          <p:cNvSpPr>
            <a:spLocks noGrp="1"/>
          </p:cNvSpPr>
          <p:nvPr>
            <p:ph type="title"/>
          </p:nvPr>
        </p:nvSpPr>
        <p:spPr/>
        <p:txBody>
          <a:bodyPr/>
          <a:lstStyle/>
          <a:p>
            <a:r>
              <a:rPr lang="en-US"/>
              <a:t>Facebook Fans By City Table | Oxford Fajar Pre-University - 1 of 3</a:t>
            </a:r>
          </a:p>
        </p:txBody>
      </p:sp>
      <p:graphicFrame>
        <p:nvGraphicFramePr>
          <p:cNvPr id="5" name="Table Placeholder 4">
            <a:extLst>
              <a:ext uri="{FF2B5EF4-FFF2-40B4-BE49-F238E27FC236}">
                <a16:creationId xmlns:a16="http://schemas.microsoft.com/office/drawing/2014/main" id="{7F94DB60-BB0B-4CBC-884E-8D891AC8FF52}"/>
              </a:ext>
            </a:extLst>
          </p:cNvPr>
          <p:cNvGraphicFramePr>
            <a:graphicFrameLocks noGrp="1"/>
          </p:cNvGraphicFramePr>
          <p:nvPr>
            <p:ph type="tbl" sz="quarter" idx="13"/>
            <p:extLst>
              <p:ext uri="{D42A27DB-BD31-4B8C-83A1-F6EECF244321}">
                <p14:modId xmlns:p14="http://schemas.microsoft.com/office/powerpoint/2010/main" val="1726835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753177082"/>
                    </a:ext>
                  </a:extLst>
                </a:gridCol>
                <a:gridCol w="1645920">
                  <a:extLst>
                    <a:ext uri="{9D8B030D-6E8A-4147-A177-3AD203B41FA5}">
                      <a16:colId xmlns:a16="http://schemas.microsoft.com/office/drawing/2014/main" val="1991173135"/>
                    </a:ext>
                  </a:extLst>
                </a:gridCol>
                <a:gridCol w="1645920">
                  <a:extLst>
                    <a:ext uri="{9D8B030D-6E8A-4147-A177-3AD203B41FA5}">
                      <a16:colId xmlns:a16="http://schemas.microsoft.com/office/drawing/2014/main" val="2358256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83171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16.3 %</a:t>
                      </a:r>
                    </a:p>
                  </a:txBody>
                  <a:tcPr/>
                </a:tc>
                <a:extLst>
                  <a:ext uri="{0D108BD9-81ED-4DB2-BD59-A6C34878D82A}">
                    <a16:rowId xmlns:a16="http://schemas.microsoft.com/office/drawing/2014/main" val="3641830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extLst>
                  <a:ext uri="{0D108BD9-81ED-4DB2-BD59-A6C34878D82A}">
                    <a16:rowId xmlns:a16="http://schemas.microsoft.com/office/drawing/2014/main" val="2525034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4.4 %</a:t>
                      </a:r>
                    </a:p>
                  </a:txBody>
                  <a:tcPr/>
                </a:tc>
                <a:extLst>
                  <a:ext uri="{0D108BD9-81ED-4DB2-BD59-A6C34878D82A}">
                    <a16:rowId xmlns:a16="http://schemas.microsoft.com/office/drawing/2014/main" val="3517794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extLst>
                  <a:ext uri="{0D108BD9-81ED-4DB2-BD59-A6C34878D82A}">
                    <a16:rowId xmlns:a16="http://schemas.microsoft.com/office/drawing/2014/main" val="854049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extLst>
                  <a:ext uri="{0D108BD9-81ED-4DB2-BD59-A6C34878D82A}">
                    <a16:rowId xmlns:a16="http://schemas.microsoft.com/office/drawing/2014/main" val="2699042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400215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extLst>
                  <a:ext uri="{0D108BD9-81ED-4DB2-BD59-A6C34878D82A}">
                    <a16:rowId xmlns:a16="http://schemas.microsoft.com/office/drawing/2014/main" val="1670591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737961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2724847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2149565634"/>
                  </a:ext>
                </a:extLst>
              </a:tr>
            </a:tbl>
          </a:graphicData>
        </a:graphic>
      </p:graphicFrame>
      <p:sp>
        <p:nvSpPr>
          <p:cNvPr id="4" name="Text Placeholder 3">
            <a:extLst>
              <a:ext uri="{FF2B5EF4-FFF2-40B4-BE49-F238E27FC236}">
                <a16:creationId xmlns:a16="http://schemas.microsoft.com/office/drawing/2014/main" id="{53BB1C01-C0FA-41DE-9D59-F89D26187469}"/>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2713971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F29CC-8532-43B5-8178-9F50A957AEA4}"/>
              </a:ext>
            </a:extLst>
          </p:cNvPr>
          <p:cNvSpPr>
            <a:spLocks noGrp="1"/>
          </p:cNvSpPr>
          <p:nvPr>
            <p:ph type="title"/>
          </p:nvPr>
        </p:nvSpPr>
        <p:spPr/>
        <p:txBody>
          <a:bodyPr/>
          <a:lstStyle/>
          <a:p>
            <a:r>
              <a:rPr lang="en-US"/>
              <a:t>Facebook Fans By City Table | Oxford Fajar Pre-University - 2 of 3</a:t>
            </a:r>
          </a:p>
        </p:txBody>
      </p:sp>
      <p:graphicFrame>
        <p:nvGraphicFramePr>
          <p:cNvPr id="5" name="Table Placeholder 4">
            <a:extLst>
              <a:ext uri="{FF2B5EF4-FFF2-40B4-BE49-F238E27FC236}">
                <a16:creationId xmlns:a16="http://schemas.microsoft.com/office/drawing/2014/main" id="{66F43CB7-379E-418D-8177-1A14B77C33AC}"/>
              </a:ext>
            </a:extLst>
          </p:cNvPr>
          <p:cNvGraphicFramePr>
            <a:graphicFrameLocks noGrp="1"/>
          </p:cNvGraphicFramePr>
          <p:nvPr>
            <p:ph type="tbl" sz="quarter" idx="13"/>
            <p:extLst>
              <p:ext uri="{D42A27DB-BD31-4B8C-83A1-F6EECF244321}">
                <p14:modId xmlns:p14="http://schemas.microsoft.com/office/powerpoint/2010/main" val="2598972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833643694"/>
                    </a:ext>
                  </a:extLst>
                </a:gridCol>
                <a:gridCol w="1645920">
                  <a:extLst>
                    <a:ext uri="{9D8B030D-6E8A-4147-A177-3AD203B41FA5}">
                      <a16:colId xmlns:a16="http://schemas.microsoft.com/office/drawing/2014/main" val="4212733768"/>
                    </a:ext>
                  </a:extLst>
                </a:gridCol>
                <a:gridCol w="1645920">
                  <a:extLst>
                    <a:ext uri="{9D8B030D-6E8A-4147-A177-3AD203B41FA5}">
                      <a16:colId xmlns:a16="http://schemas.microsoft.com/office/drawing/2014/main" val="3351483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640059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2974960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3195229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2281526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3728121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2348772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634997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0740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577710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95252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344651246"/>
                  </a:ext>
                </a:extLst>
              </a:tr>
            </a:tbl>
          </a:graphicData>
        </a:graphic>
      </p:graphicFrame>
      <p:sp>
        <p:nvSpPr>
          <p:cNvPr id="4" name="Text Placeholder 3">
            <a:extLst>
              <a:ext uri="{FF2B5EF4-FFF2-40B4-BE49-F238E27FC236}">
                <a16:creationId xmlns:a16="http://schemas.microsoft.com/office/drawing/2014/main" id="{B049C8F5-3B3E-4FE4-BA73-1BE87BC79BEA}"/>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7579038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0D0DE-557D-4889-86C7-EDAC2F404CD4}"/>
              </a:ext>
            </a:extLst>
          </p:cNvPr>
          <p:cNvSpPr>
            <a:spLocks noGrp="1"/>
          </p:cNvSpPr>
          <p:nvPr>
            <p:ph type="title"/>
          </p:nvPr>
        </p:nvSpPr>
        <p:spPr/>
        <p:txBody>
          <a:bodyPr/>
          <a:lstStyle/>
          <a:p>
            <a:r>
              <a:rPr lang="en-US"/>
              <a:t>Facebook Fans By City Table | Oxford Fajar Pre-University - 3 of 3</a:t>
            </a:r>
          </a:p>
        </p:txBody>
      </p:sp>
      <p:graphicFrame>
        <p:nvGraphicFramePr>
          <p:cNvPr id="5" name="Table Placeholder 4">
            <a:extLst>
              <a:ext uri="{FF2B5EF4-FFF2-40B4-BE49-F238E27FC236}">
                <a16:creationId xmlns:a16="http://schemas.microsoft.com/office/drawing/2014/main" id="{DD8760B8-6F07-44DE-B140-7C958E83537B}"/>
              </a:ext>
            </a:extLst>
          </p:cNvPr>
          <p:cNvGraphicFramePr>
            <a:graphicFrameLocks noGrp="1"/>
          </p:cNvGraphicFramePr>
          <p:nvPr>
            <p:ph type="tbl" sz="quarter" idx="13"/>
            <p:extLst>
              <p:ext uri="{D42A27DB-BD31-4B8C-83A1-F6EECF244321}">
                <p14:modId xmlns:p14="http://schemas.microsoft.com/office/powerpoint/2010/main" val="612401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256790820"/>
                    </a:ext>
                  </a:extLst>
                </a:gridCol>
                <a:gridCol w="1645920">
                  <a:extLst>
                    <a:ext uri="{9D8B030D-6E8A-4147-A177-3AD203B41FA5}">
                      <a16:colId xmlns:a16="http://schemas.microsoft.com/office/drawing/2014/main" val="4201271782"/>
                    </a:ext>
                  </a:extLst>
                </a:gridCol>
                <a:gridCol w="1645920">
                  <a:extLst>
                    <a:ext uri="{9D8B030D-6E8A-4147-A177-3AD203B41FA5}">
                      <a16:colId xmlns:a16="http://schemas.microsoft.com/office/drawing/2014/main" val="28164234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086449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279062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134260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Perlis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853119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Krai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012438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598292595"/>
                  </a:ext>
                </a:extLst>
              </a:tr>
            </a:tbl>
          </a:graphicData>
        </a:graphic>
      </p:graphicFrame>
      <p:sp>
        <p:nvSpPr>
          <p:cNvPr id="4" name="Text Placeholder 3">
            <a:extLst>
              <a:ext uri="{FF2B5EF4-FFF2-40B4-BE49-F238E27FC236}">
                <a16:creationId xmlns:a16="http://schemas.microsoft.com/office/drawing/2014/main" id="{281D6291-9BA8-4997-91BB-B7A049DD6229}"/>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1292010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6131B-9A91-4ED4-94A7-73B568650FA2}"/>
              </a:ext>
            </a:extLst>
          </p:cNvPr>
          <p:cNvSpPr>
            <a:spLocks noGrp="1"/>
          </p:cNvSpPr>
          <p:nvPr>
            <p:ph type="title"/>
          </p:nvPr>
        </p:nvSpPr>
        <p:spPr/>
        <p:txBody>
          <a:bodyPr/>
          <a:lstStyle/>
          <a:p>
            <a:r>
              <a:rPr lang="en-US"/>
              <a:t>Facebook Own Posts Table | Oxford Fajar Pre-University - 1 of 8</a:t>
            </a:r>
          </a:p>
        </p:txBody>
      </p:sp>
      <p:graphicFrame>
        <p:nvGraphicFramePr>
          <p:cNvPr id="5" name="Table Placeholder 4">
            <a:extLst>
              <a:ext uri="{FF2B5EF4-FFF2-40B4-BE49-F238E27FC236}">
                <a16:creationId xmlns:a16="http://schemas.microsoft.com/office/drawing/2014/main" id="{7BB16262-3899-490B-A6D4-00D586091E52}"/>
              </a:ext>
            </a:extLst>
          </p:cNvPr>
          <p:cNvGraphicFramePr>
            <a:graphicFrameLocks noGrp="1"/>
          </p:cNvGraphicFramePr>
          <p:nvPr>
            <p:ph type="tbl" sz="quarter" idx="13"/>
            <p:extLst>
              <p:ext uri="{D42A27DB-BD31-4B8C-83A1-F6EECF244321}">
                <p14:modId xmlns:p14="http://schemas.microsoft.com/office/powerpoint/2010/main" val="4239174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69563247"/>
                    </a:ext>
                  </a:extLst>
                </a:gridCol>
                <a:gridCol w="658368">
                  <a:extLst>
                    <a:ext uri="{9D8B030D-6E8A-4147-A177-3AD203B41FA5}">
                      <a16:colId xmlns:a16="http://schemas.microsoft.com/office/drawing/2014/main" val="2968897398"/>
                    </a:ext>
                  </a:extLst>
                </a:gridCol>
                <a:gridCol w="658368">
                  <a:extLst>
                    <a:ext uri="{9D8B030D-6E8A-4147-A177-3AD203B41FA5}">
                      <a16:colId xmlns:a16="http://schemas.microsoft.com/office/drawing/2014/main" val="833060628"/>
                    </a:ext>
                  </a:extLst>
                </a:gridCol>
                <a:gridCol w="658368">
                  <a:extLst>
                    <a:ext uri="{9D8B030D-6E8A-4147-A177-3AD203B41FA5}">
                      <a16:colId xmlns:a16="http://schemas.microsoft.com/office/drawing/2014/main" val="372377420"/>
                    </a:ext>
                  </a:extLst>
                </a:gridCol>
                <a:gridCol w="658368">
                  <a:extLst>
                    <a:ext uri="{9D8B030D-6E8A-4147-A177-3AD203B41FA5}">
                      <a16:colId xmlns:a16="http://schemas.microsoft.com/office/drawing/2014/main" val="1158641230"/>
                    </a:ext>
                  </a:extLst>
                </a:gridCol>
                <a:gridCol w="658368">
                  <a:extLst>
                    <a:ext uri="{9D8B030D-6E8A-4147-A177-3AD203B41FA5}">
                      <a16:colId xmlns:a16="http://schemas.microsoft.com/office/drawing/2014/main" val="3889540082"/>
                    </a:ext>
                  </a:extLst>
                </a:gridCol>
                <a:gridCol w="658368">
                  <a:extLst>
                    <a:ext uri="{9D8B030D-6E8A-4147-A177-3AD203B41FA5}">
                      <a16:colId xmlns:a16="http://schemas.microsoft.com/office/drawing/2014/main" val="720833866"/>
                    </a:ext>
                  </a:extLst>
                </a:gridCol>
                <a:gridCol w="658368">
                  <a:extLst>
                    <a:ext uri="{9D8B030D-6E8A-4147-A177-3AD203B41FA5}">
                      <a16:colId xmlns:a16="http://schemas.microsoft.com/office/drawing/2014/main" val="1952056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20339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- 2019-06-30 12:33:00 </a:t>
                      </a:r>
                      <a:r>
                        <a:rPr kumimoji="0" lang="en-US" sz="1000" b="0" i="0" u="none" strike="noStrike" kern="1200" cap="none" spc="0" normalizeH="0" baseline="0" noProof="0">
                          <a:ln>
                            <a:noFill/>
                          </a:ln>
                          <a:solidFill>
                            <a:prstClr val="black"/>
                          </a:solidFill>
                          <a:effectLst/>
                          <a:uLnTx/>
                          <a:uFillTx/>
                          <a:latin typeface="+mn-lt"/>
                          <a:ea typeface="+mn-ea"/>
                          <a:cs typeface="+mn-cs"/>
                        </a:rPr>
                        <a:t> 
 “The harsh Southwest sun can wreak havoc on a wood deck.”
“Last summer’s hot, dry weather wrecked havoc on soybean seed production.”
Do you know which one is correct?
Visit http://bit.ly/2Ho5stq to know the difference between ‘wreak havoc’ and ‘wreck havoc’!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15398738"/>
                  </a:ext>
                </a:extLst>
              </a:tr>
            </a:tbl>
          </a:graphicData>
        </a:graphic>
      </p:graphicFrame>
      <p:sp>
        <p:nvSpPr>
          <p:cNvPr id="4" name="Text Placeholder 3">
            <a:extLst>
              <a:ext uri="{FF2B5EF4-FFF2-40B4-BE49-F238E27FC236}">
                <a16:creationId xmlns:a16="http://schemas.microsoft.com/office/drawing/2014/main" id="{4A7ADEE3-FD27-4470-9B00-0B3CD29ECC22}"/>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6547157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36659-1916-4214-93FE-8B99F4CE8500}"/>
              </a:ext>
            </a:extLst>
          </p:cNvPr>
          <p:cNvSpPr>
            <a:spLocks noGrp="1"/>
          </p:cNvSpPr>
          <p:nvPr>
            <p:ph type="title"/>
          </p:nvPr>
        </p:nvSpPr>
        <p:spPr/>
        <p:txBody>
          <a:bodyPr/>
          <a:lstStyle/>
          <a:p>
            <a:r>
              <a:rPr lang="en-US"/>
              <a:t>Facebook Own Posts Table | Oxford Fajar Pre-University - 2 of 8</a:t>
            </a:r>
          </a:p>
        </p:txBody>
      </p:sp>
      <p:graphicFrame>
        <p:nvGraphicFramePr>
          <p:cNvPr id="5" name="Table Placeholder 4">
            <a:extLst>
              <a:ext uri="{FF2B5EF4-FFF2-40B4-BE49-F238E27FC236}">
                <a16:creationId xmlns:a16="http://schemas.microsoft.com/office/drawing/2014/main" id="{B46846A3-FFC2-4C5D-9DA0-22215D7792AB}"/>
              </a:ext>
            </a:extLst>
          </p:cNvPr>
          <p:cNvGraphicFramePr>
            <a:graphicFrameLocks noGrp="1"/>
          </p:cNvGraphicFramePr>
          <p:nvPr>
            <p:ph type="tbl" sz="quarter" idx="13"/>
            <p:extLst>
              <p:ext uri="{D42A27DB-BD31-4B8C-83A1-F6EECF244321}">
                <p14:modId xmlns:p14="http://schemas.microsoft.com/office/powerpoint/2010/main" val="815015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48869006"/>
                    </a:ext>
                  </a:extLst>
                </a:gridCol>
                <a:gridCol w="658368">
                  <a:extLst>
                    <a:ext uri="{9D8B030D-6E8A-4147-A177-3AD203B41FA5}">
                      <a16:colId xmlns:a16="http://schemas.microsoft.com/office/drawing/2014/main" val="2698392799"/>
                    </a:ext>
                  </a:extLst>
                </a:gridCol>
                <a:gridCol w="658368">
                  <a:extLst>
                    <a:ext uri="{9D8B030D-6E8A-4147-A177-3AD203B41FA5}">
                      <a16:colId xmlns:a16="http://schemas.microsoft.com/office/drawing/2014/main" val="337144326"/>
                    </a:ext>
                  </a:extLst>
                </a:gridCol>
                <a:gridCol w="658368">
                  <a:extLst>
                    <a:ext uri="{9D8B030D-6E8A-4147-A177-3AD203B41FA5}">
                      <a16:colId xmlns:a16="http://schemas.microsoft.com/office/drawing/2014/main" val="814149671"/>
                    </a:ext>
                  </a:extLst>
                </a:gridCol>
                <a:gridCol w="658368">
                  <a:extLst>
                    <a:ext uri="{9D8B030D-6E8A-4147-A177-3AD203B41FA5}">
                      <a16:colId xmlns:a16="http://schemas.microsoft.com/office/drawing/2014/main" val="3248555464"/>
                    </a:ext>
                  </a:extLst>
                </a:gridCol>
                <a:gridCol w="658368">
                  <a:extLst>
                    <a:ext uri="{9D8B030D-6E8A-4147-A177-3AD203B41FA5}">
                      <a16:colId xmlns:a16="http://schemas.microsoft.com/office/drawing/2014/main" val="841484457"/>
                    </a:ext>
                  </a:extLst>
                </a:gridCol>
                <a:gridCol w="658368">
                  <a:extLst>
                    <a:ext uri="{9D8B030D-6E8A-4147-A177-3AD203B41FA5}">
                      <a16:colId xmlns:a16="http://schemas.microsoft.com/office/drawing/2014/main" val="586789820"/>
                    </a:ext>
                  </a:extLst>
                </a:gridCol>
                <a:gridCol w="658368">
                  <a:extLst>
                    <a:ext uri="{9D8B030D-6E8A-4147-A177-3AD203B41FA5}">
                      <a16:colId xmlns:a16="http://schemas.microsoft.com/office/drawing/2014/main" val="3670384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4584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- 2019-06-28 17:31:00 </a:t>
                      </a:r>
                      <a:r>
                        <a:rPr kumimoji="0" lang="en-US" sz="1000" b="0" i="0" u="none" strike="noStrike" kern="1200" cap="none" spc="0" normalizeH="0" baseline="0" noProof="0">
                          <a:ln>
                            <a:noFill/>
                          </a:ln>
                          <a:solidFill>
                            <a:prstClr val="black"/>
                          </a:solidFill>
                          <a:effectLst/>
                          <a:uLnTx/>
                          <a:uFillTx/>
                          <a:latin typeface="+mn-lt"/>
                          <a:ea typeface="+mn-ea"/>
                          <a:cs typeface="+mn-cs"/>
                        </a:rPr>
                        <a:t> 
 Are you still using the five-paragraph method that you learned during high school to write essays?
Many schools hang onto the five-paragraph form because they believe it is an effective starting point which bootstraps weaker writers.
However, Kimberly Hill Campbell and Kristin Latimer argue that the five-paragraph essay flattens a writer’s voice, dulls reasoning, and engenders habits of formulaic exposition that some never shake.
Read more about how this five-paragraph technique started and how it affects your writing.
http://bit.ly/2HodzpN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6524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- 2019-06-26 15:32:00 </a:t>
                      </a:r>
                      <a:r>
                        <a:rPr kumimoji="0" lang="en-US" sz="1000" b="0" i="0" u="none" strike="noStrike" kern="1200" cap="none" spc="0" normalizeH="0" baseline="0" noProof="0">
                          <a:ln>
                            <a:noFill/>
                          </a:ln>
                          <a:solidFill>
                            <a:prstClr val="black"/>
                          </a:solidFill>
                          <a:effectLst/>
                          <a:uLnTx/>
                          <a:uFillTx/>
                          <a:latin typeface="+mn-lt"/>
                          <a:ea typeface="+mn-ea"/>
                          <a:cs typeface="+mn-cs"/>
                        </a:rPr>
                        <a:t> 
 Wish to achieve excellent results in Bahasa Melayu for STPM?
Score in STPM Bahasa Melayu includes selected real STPM questions to familiarise students with the latest STPM examination format.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94138925"/>
                  </a:ext>
                </a:extLst>
              </a:tr>
            </a:tbl>
          </a:graphicData>
        </a:graphic>
      </p:graphicFrame>
      <p:sp>
        <p:nvSpPr>
          <p:cNvPr id="4" name="Text Placeholder 3">
            <a:extLst>
              <a:ext uri="{FF2B5EF4-FFF2-40B4-BE49-F238E27FC236}">
                <a16:creationId xmlns:a16="http://schemas.microsoft.com/office/drawing/2014/main" id="{2BE848CC-7435-4ECC-ADE4-001DD0CDF8ED}"/>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2924418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9C006-4657-4DA7-A5A4-2BE49032FC4D}"/>
              </a:ext>
            </a:extLst>
          </p:cNvPr>
          <p:cNvSpPr>
            <a:spLocks noGrp="1"/>
          </p:cNvSpPr>
          <p:nvPr>
            <p:ph type="title"/>
          </p:nvPr>
        </p:nvSpPr>
        <p:spPr/>
        <p:txBody>
          <a:bodyPr/>
          <a:lstStyle/>
          <a:p>
            <a:r>
              <a:rPr lang="en-US"/>
              <a:t>Facebook Own Posts Table | Oxford Fajar Pre-University - 3 of 8</a:t>
            </a:r>
          </a:p>
        </p:txBody>
      </p:sp>
      <p:graphicFrame>
        <p:nvGraphicFramePr>
          <p:cNvPr id="5" name="Table Placeholder 4">
            <a:extLst>
              <a:ext uri="{FF2B5EF4-FFF2-40B4-BE49-F238E27FC236}">
                <a16:creationId xmlns:a16="http://schemas.microsoft.com/office/drawing/2014/main" id="{3024FC91-6422-4164-8D49-04A86F755352}"/>
              </a:ext>
            </a:extLst>
          </p:cNvPr>
          <p:cNvGraphicFramePr>
            <a:graphicFrameLocks noGrp="1"/>
          </p:cNvGraphicFramePr>
          <p:nvPr>
            <p:ph type="tbl" sz="quarter" idx="13"/>
            <p:extLst>
              <p:ext uri="{D42A27DB-BD31-4B8C-83A1-F6EECF244321}">
                <p14:modId xmlns:p14="http://schemas.microsoft.com/office/powerpoint/2010/main" val="3379746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38614940"/>
                    </a:ext>
                  </a:extLst>
                </a:gridCol>
                <a:gridCol w="658368">
                  <a:extLst>
                    <a:ext uri="{9D8B030D-6E8A-4147-A177-3AD203B41FA5}">
                      <a16:colId xmlns:a16="http://schemas.microsoft.com/office/drawing/2014/main" val="4026704766"/>
                    </a:ext>
                  </a:extLst>
                </a:gridCol>
                <a:gridCol w="658368">
                  <a:extLst>
                    <a:ext uri="{9D8B030D-6E8A-4147-A177-3AD203B41FA5}">
                      <a16:colId xmlns:a16="http://schemas.microsoft.com/office/drawing/2014/main" val="334406870"/>
                    </a:ext>
                  </a:extLst>
                </a:gridCol>
                <a:gridCol w="658368">
                  <a:extLst>
                    <a:ext uri="{9D8B030D-6E8A-4147-A177-3AD203B41FA5}">
                      <a16:colId xmlns:a16="http://schemas.microsoft.com/office/drawing/2014/main" val="3988246372"/>
                    </a:ext>
                  </a:extLst>
                </a:gridCol>
                <a:gridCol w="658368">
                  <a:extLst>
                    <a:ext uri="{9D8B030D-6E8A-4147-A177-3AD203B41FA5}">
                      <a16:colId xmlns:a16="http://schemas.microsoft.com/office/drawing/2014/main" val="1545476446"/>
                    </a:ext>
                  </a:extLst>
                </a:gridCol>
                <a:gridCol w="658368">
                  <a:extLst>
                    <a:ext uri="{9D8B030D-6E8A-4147-A177-3AD203B41FA5}">
                      <a16:colId xmlns:a16="http://schemas.microsoft.com/office/drawing/2014/main" val="1739276242"/>
                    </a:ext>
                  </a:extLst>
                </a:gridCol>
                <a:gridCol w="658368">
                  <a:extLst>
                    <a:ext uri="{9D8B030D-6E8A-4147-A177-3AD203B41FA5}">
                      <a16:colId xmlns:a16="http://schemas.microsoft.com/office/drawing/2014/main" val="3437878668"/>
                    </a:ext>
                  </a:extLst>
                </a:gridCol>
                <a:gridCol w="658368">
                  <a:extLst>
                    <a:ext uri="{9D8B030D-6E8A-4147-A177-3AD203B41FA5}">
                      <a16:colId xmlns:a16="http://schemas.microsoft.com/office/drawing/2014/main" val="1350753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96313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- 2019-06-24 17:30:01 </a:t>
                      </a:r>
                      <a:r>
                        <a:rPr kumimoji="0" lang="en-US" sz="1000" b="0" i="0" u="none" strike="noStrike" kern="1200" cap="none" spc="0" normalizeH="0" baseline="0" noProof="0">
                          <a:ln>
                            <a:noFill/>
                          </a:ln>
                          <a:solidFill>
                            <a:prstClr val="black"/>
                          </a:solidFill>
                          <a:effectLst/>
                          <a:uLnTx/>
                          <a:uFillTx/>
                          <a:latin typeface="+mn-lt"/>
                          <a:ea typeface="+mn-ea"/>
                          <a:cs typeface="+mn-cs"/>
                        </a:rPr>
                        <a:t> 
 Freshen up your mind on Monday with a mini quiz! 
“The formal rules of correct or polite behaviour in society or among members of a particular profession.”
Can you guess what this word is?
.
.
.
Answer:
Etiquette
Source: http://bit.ly/2Vr3kFf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58620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- 2019-06-20 13:28:00 </a:t>
                      </a:r>
                      <a:r>
                        <a:rPr kumimoji="0" lang="en-US" sz="1000" b="0" i="0" u="none" strike="noStrike" kern="1200" cap="none" spc="0" normalizeH="0" baseline="0" noProof="0">
                          <a:ln>
                            <a:noFill/>
                          </a:ln>
                          <a:solidFill>
                            <a:prstClr val="black"/>
                          </a:solidFill>
                          <a:effectLst/>
                          <a:uLnTx/>
                          <a:uFillTx/>
                          <a:latin typeface="+mn-lt"/>
                          <a:ea typeface="+mn-ea"/>
                          <a:cs typeface="+mn-cs"/>
                        </a:rPr>
                        <a:t> 
 Boost up your skill of answering STPM Mathematics (T) with our Fully Worked Solutions STPM anytime anywhere!
Download now and get your 2 weeks FREE sample!
http://bit.ly/2CFe6AZ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63448687"/>
                  </a:ext>
                </a:extLst>
              </a:tr>
            </a:tbl>
          </a:graphicData>
        </a:graphic>
      </p:graphicFrame>
      <p:sp>
        <p:nvSpPr>
          <p:cNvPr id="4" name="Text Placeholder 3">
            <a:extLst>
              <a:ext uri="{FF2B5EF4-FFF2-40B4-BE49-F238E27FC236}">
                <a16:creationId xmlns:a16="http://schemas.microsoft.com/office/drawing/2014/main" id="{B1B97724-33D8-4323-9003-1E4A11E565AE}"/>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6122978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50533-7818-4FB2-8A31-A3415B9B445B}"/>
              </a:ext>
            </a:extLst>
          </p:cNvPr>
          <p:cNvSpPr>
            <a:spLocks noGrp="1"/>
          </p:cNvSpPr>
          <p:nvPr>
            <p:ph type="title"/>
          </p:nvPr>
        </p:nvSpPr>
        <p:spPr/>
        <p:txBody>
          <a:bodyPr/>
          <a:lstStyle/>
          <a:p>
            <a:r>
              <a:rPr lang="en-US"/>
              <a:t>Facebook Own Posts Table | Oxford Fajar Pre-University - 4 of 8</a:t>
            </a:r>
          </a:p>
        </p:txBody>
      </p:sp>
      <p:graphicFrame>
        <p:nvGraphicFramePr>
          <p:cNvPr id="5" name="Table Placeholder 4">
            <a:extLst>
              <a:ext uri="{FF2B5EF4-FFF2-40B4-BE49-F238E27FC236}">
                <a16:creationId xmlns:a16="http://schemas.microsoft.com/office/drawing/2014/main" id="{1EC7590E-73FF-450E-B90B-0F380EC3D1C2}"/>
              </a:ext>
            </a:extLst>
          </p:cNvPr>
          <p:cNvGraphicFramePr>
            <a:graphicFrameLocks noGrp="1"/>
          </p:cNvGraphicFramePr>
          <p:nvPr>
            <p:ph type="tbl" sz="quarter" idx="13"/>
            <p:extLst>
              <p:ext uri="{D42A27DB-BD31-4B8C-83A1-F6EECF244321}">
                <p14:modId xmlns:p14="http://schemas.microsoft.com/office/powerpoint/2010/main" val="1392187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14482923"/>
                    </a:ext>
                  </a:extLst>
                </a:gridCol>
                <a:gridCol w="658368">
                  <a:extLst>
                    <a:ext uri="{9D8B030D-6E8A-4147-A177-3AD203B41FA5}">
                      <a16:colId xmlns:a16="http://schemas.microsoft.com/office/drawing/2014/main" val="3752388647"/>
                    </a:ext>
                  </a:extLst>
                </a:gridCol>
                <a:gridCol w="658368">
                  <a:extLst>
                    <a:ext uri="{9D8B030D-6E8A-4147-A177-3AD203B41FA5}">
                      <a16:colId xmlns:a16="http://schemas.microsoft.com/office/drawing/2014/main" val="3928523683"/>
                    </a:ext>
                  </a:extLst>
                </a:gridCol>
                <a:gridCol w="658368">
                  <a:extLst>
                    <a:ext uri="{9D8B030D-6E8A-4147-A177-3AD203B41FA5}">
                      <a16:colId xmlns:a16="http://schemas.microsoft.com/office/drawing/2014/main" val="671166162"/>
                    </a:ext>
                  </a:extLst>
                </a:gridCol>
                <a:gridCol w="658368">
                  <a:extLst>
                    <a:ext uri="{9D8B030D-6E8A-4147-A177-3AD203B41FA5}">
                      <a16:colId xmlns:a16="http://schemas.microsoft.com/office/drawing/2014/main" val="138462413"/>
                    </a:ext>
                  </a:extLst>
                </a:gridCol>
                <a:gridCol w="658368">
                  <a:extLst>
                    <a:ext uri="{9D8B030D-6E8A-4147-A177-3AD203B41FA5}">
                      <a16:colId xmlns:a16="http://schemas.microsoft.com/office/drawing/2014/main" val="3172765037"/>
                    </a:ext>
                  </a:extLst>
                </a:gridCol>
                <a:gridCol w="658368">
                  <a:extLst>
                    <a:ext uri="{9D8B030D-6E8A-4147-A177-3AD203B41FA5}">
                      <a16:colId xmlns:a16="http://schemas.microsoft.com/office/drawing/2014/main" val="1425371835"/>
                    </a:ext>
                  </a:extLst>
                </a:gridCol>
                <a:gridCol w="658368">
                  <a:extLst>
                    <a:ext uri="{9D8B030D-6E8A-4147-A177-3AD203B41FA5}">
                      <a16:colId xmlns:a16="http://schemas.microsoft.com/office/drawing/2014/main" val="1433630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85423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- 2019-06-20 12:28:00 </a:t>
                      </a:r>
                      <a:r>
                        <a:rPr kumimoji="0" lang="en-US" sz="1000" b="0" i="0" u="none" strike="noStrike" kern="1200" cap="none" spc="0" normalizeH="0" baseline="0" noProof="0">
                          <a:ln>
                            <a:noFill/>
                          </a:ln>
                          <a:solidFill>
                            <a:prstClr val="black"/>
                          </a:solidFill>
                          <a:effectLst/>
                          <a:uLnTx/>
                          <a:uFillTx/>
                          <a:latin typeface="+mn-lt"/>
                          <a:ea typeface="+mn-ea"/>
                          <a:cs typeface="+mn-cs"/>
                        </a:rPr>
                        <a:t> 
 Here’s what you need to do if you’re not sure how to pronounce someone’s name.
Be humble — admit when you’re having difficulty with a name. 
When you see and hear someone mispronounce another person’s name, take the initiative and correct them.
Don’t ever change someone’s name just because you can’t say it. 
How have you been dealing with unfamiliar names? Share with us in the comments section below.
Learn more
http://bit.ly/2HvUeBX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06363770"/>
                  </a:ext>
                </a:extLst>
              </a:tr>
            </a:tbl>
          </a:graphicData>
        </a:graphic>
      </p:graphicFrame>
      <p:sp>
        <p:nvSpPr>
          <p:cNvPr id="4" name="Text Placeholder 3">
            <a:extLst>
              <a:ext uri="{FF2B5EF4-FFF2-40B4-BE49-F238E27FC236}">
                <a16:creationId xmlns:a16="http://schemas.microsoft.com/office/drawing/2014/main" id="{95AEE8D5-1DEE-4F46-A16D-19378B7A8871}"/>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7975131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5298E-4980-4B88-B812-BBA2E98320F7}"/>
              </a:ext>
            </a:extLst>
          </p:cNvPr>
          <p:cNvSpPr>
            <a:spLocks noGrp="1"/>
          </p:cNvSpPr>
          <p:nvPr>
            <p:ph type="title"/>
          </p:nvPr>
        </p:nvSpPr>
        <p:spPr/>
        <p:txBody>
          <a:bodyPr/>
          <a:lstStyle/>
          <a:p>
            <a:r>
              <a:rPr lang="en-US"/>
              <a:t>Facebook Own Posts Table | Oxford Fajar Pre-University - 5 of 8</a:t>
            </a:r>
          </a:p>
        </p:txBody>
      </p:sp>
      <p:graphicFrame>
        <p:nvGraphicFramePr>
          <p:cNvPr id="5" name="Table Placeholder 4">
            <a:extLst>
              <a:ext uri="{FF2B5EF4-FFF2-40B4-BE49-F238E27FC236}">
                <a16:creationId xmlns:a16="http://schemas.microsoft.com/office/drawing/2014/main" id="{95D3FDC9-0FD8-4414-9081-617353C11F0D}"/>
              </a:ext>
            </a:extLst>
          </p:cNvPr>
          <p:cNvGraphicFramePr>
            <a:graphicFrameLocks noGrp="1"/>
          </p:cNvGraphicFramePr>
          <p:nvPr>
            <p:ph type="tbl" sz="quarter" idx="13"/>
            <p:extLst>
              <p:ext uri="{D42A27DB-BD31-4B8C-83A1-F6EECF244321}">
                <p14:modId xmlns:p14="http://schemas.microsoft.com/office/powerpoint/2010/main" val="493304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35274123"/>
                    </a:ext>
                  </a:extLst>
                </a:gridCol>
                <a:gridCol w="658368">
                  <a:extLst>
                    <a:ext uri="{9D8B030D-6E8A-4147-A177-3AD203B41FA5}">
                      <a16:colId xmlns:a16="http://schemas.microsoft.com/office/drawing/2014/main" val="3025799205"/>
                    </a:ext>
                  </a:extLst>
                </a:gridCol>
                <a:gridCol w="658368">
                  <a:extLst>
                    <a:ext uri="{9D8B030D-6E8A-4147-A177-3AD203B41FA5}">
                      <a16:colId xmlns:a16="http://schemas.microsoft.com/office/drawing/2014/main" val="3194336521"/>
                    </a:ext>
                  </a:extLst>
                </a:gridCol>
                <a:gridCol w="658368">
                  <a:extLst>
                    <a:ext uri="{9D8B030D-6E8A-4147-A177-3AD203B41FA5}">
                      <a16:colId xmlns:a16="http://schemas.microsoft.com/office/drawing/2014/main" val="913534882"/>
                    </a:ext>
                  </a:extLst>
                </a:gridCol>
                <a:gridCol w="658368">
                  <a:extLst>
                    <a:ext uri="{9D8B030D-6E8A-4147-A177-3AD203B41FA5}">
                      <a16:colId xmlns:a16="http://schemas.microsoft.com/office/drawing/2014/main" val="853658865"/>
                    </a:ext>
                  </a:extLst>
                </a:gridCol>
                <a:gridCol w="658368">
                  <a:extLst>
                    <a:ext uri="{9D8B030D-6E8A-4147-A177-3AD203B41FA5}">
                      <a16:colId xmlns:a16="http://schemas.microsoft.com/office/drawing/2014/main" val="1986791642"/>
                    </a:ext>
                  </a:extLst>
                </a:gridCol>
                <a:gridCol w="658368">
                  <a:extLst>
                    <a:ext uri="{9D8B030D-6E8A-4147-A177-3AD203B41FA5}">
                      <a16:colId xmlns:a16="http://schemas.microsoft.com/office/drawing/2014/main" val="4018329782"/>
                    </a:ext>
                  </a:extLst>
                </a:gridCol>
                <a:gridCol w="658368">
                  <a:extLst>
                    <a:ext uri="{9D8B030D-6E8A-4147-A177-3AD203B41FA5}">
                      <a16:colId xmlns:a16="http://schemas.microsoft.com/office/drawing/2014/main" val="3178723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66785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- 2019-06-17 13:27:00 </a:t>
                      </a:r>
                      <a:r>
                        <a:rPr kumimoji="0" lang="en-US" sz="1000" b="0" i="0" u="none" strike="noStrike" kern="1200" cap="none" spc="0" normalizeH="0" baseline="0" noProof="0">
                          <a:ln>
                            <a:noFill/>
                          </a:ln>
                          <a:solidFill>
                            <a:prstClr val="black"/>
                          </a:solidFill>
                          <a:effectLst/>
                          <a:uLnTx/>
                          <a:uFillTx/>
                          <a:latin typeface="+mn-lt"/>
                          <a:ea typeface="+mn-ea"/>
                          <a:cs typeface="+mn-cs"/>
                        </a:rPr>
                        <a:t> 
 New week, new start, new vocabulary!
Crunch time, noun
An important moment or busy time when you must make a decision or take action.
Example:
It's crunch time for students who want to graduate early.
The team relies on you to deliver at crunch time. 
Having an elite quarterback who can win you the game in crunch time is essential.
Learn more: 
http://bit.ly/2VCduHM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98825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- 2019-06-16 00:27:00 </a:t>
                      </a:r>
                      <a:r>
                        <a:rPr kumimoji="0" lang="en-US" sz="1000" b="0" i="0" u="none" strike="noStrike" kern="1200" cap="none" spc="0" normalizeH="0" baseline="0" noProof="0">
                          <a:ln>
                            <a:noFill/>
                          </a:ln>
                          <a:solidFill>
                            <a:prstClr val="black"/>
                          </a:solidFill>
                          <a:effectLst/>
                          <a:uLnTx/>
                          <a:uFillTx/>
                          <a:latin typeface="+mn-lt"/>
                          <a:ea typeface="+mn-ea"/>
                          <a:cs typeface="+mn-cs"/>
                        </a:rPr>
                        <a:t> 
 “One father is more than a hundred schoolmasters.” – George Herbert.
Happy Father’s Day to every Dad in the world!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08376532"/>
                  </a:ext>
                </a:extLst>
              </a:tr>
            </a:tbl>
          </a:graphicData>
        </a:graphic>
      </p:graphicFrame>
      <p:sp>
        <p:nvSpPr>
          <p:cNvPr id="4" name="Text Placeholder 3">
            <a:extLst>
              <a:ext uri="{FF2B5EF4-FFF2-40B4-BE49-F238E27FC236}">
                <a16:creationId xmlns:a16="http://schemas.microsoft.com/office/drawing/2014/main" id="{187017FB-DF25-4E8C-87DB-F68F87549940}"/>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9851222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81CFD-057C-44EA-AFD8-AC4A4F5BA01C}"/>
              </a:ext>
            </a:extLst>
          </p:cNvPr>
          <p:cNvSpPr>
            <a:spLocks noGrp="1"/>
          </p:cNvSpPr>
          <p:nvPr>
            <p:ph type="title"/>
          </p:nvPr>
        </p:nvSpPr>
        <p:spPr/>
        <p:txBody>
          <a:bodyPr/>
          <a:lstStyle/>
          <a:p>
            <a:r>
              <a:rPr lang="en-US"/>
              <a:t>Facebook Own Posts Table | Oxford Fajar Pre-University - 6 of 8</a:t>
            </a:r>
          </a:p>
        </p:txBody>
      </p:sp>
      <p:graphicFrame>
        <p:nvGraphicFramePr>
          <p:cNvPr id="5" name="Table Placeholder 4">
            <a:extLst>
              <a:ext uri="{FF2B5EF4-FFF2-40B4-BE49-F238E27FC236}">
                <a16:creationId xmlns:a16="http://schemas.microsoft.com/office/drawing/2014/main" id="{790D0331-DEC6-4F7E-899F-F0A4FC3036CC}"/>
              </a:ext>
            </a:extLst>
          </p:cNvPr>
          <p:cNvGraphicFramePr>
            <a:graphicFrameLocks noGrp="1"/>
          </p:cNvGraphicFramePr>
          <p:nvPr>
            <p:ph type="tbl" sz="quarter" idx="13"/>
            <p:extLst>
              <p:ext uri="{D42A27DB-BD31-4B8C-83A1-F6EECF244321}">
                <p14:modId xmlns:p14="http://schemas.microsoft.com/office/powerpoint/2010/main" val="194468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42530583"/>
                    </a:ext>
                  </a:extLst>
                </a:gridCol>
                <a:gridCol w="658368">
                  <a:extLst>
                    <a:ext uri="{9D8B030D-6E8A-4147-A177-3AD203B41FA5}">
                      <a16:colId xmlns:a16="http://schemas.microsoft.com/office/drawing/2014/main" val="1874365971"/>
                    </a:ext>
                  </a:extLst>
                </a:gridCol>
                <a:gridCol w="658368">
                  <a:extLst>
                    <a:ext uri="{9D8B030D-6E8A-4147-A177-3AD203B41FA5}">
                      <a16:colId xmlns:a16="http://schemas.microsoft.com/office/drawing/2014/main" val="3965559282"/>
                    </a:ext>
                  </a:extLst>
                </a:gridCol>
                <a:gridCol w="658368">
                  <a:extLst>
                    <a:ext uri="{9D8B030D-6E8A-4147-A177-3AD203B41FA5}">
                      <a16:colId xmlns:a16="http://schemas.microsoft.com/office/drawing/2014/main" val="2107299823"/>
                    </a:ext>
                  </a:extLst>
                </a:gridCol>
                <a:gridCol w="658368">
                  <a:extLst>
                    <a:ext uri="{9D8B030D-6E8A-4147-A177-3AD203B41FA5}">
                      <a16:colId xmlns:a16="http://schemas.microsoft.com/office/drawing/2014/main" val="2996165372"/>
                    </a:ext>
                  </a:extLst>
                </a:gridCol>
                <a:gridCol w="658368">
                  <a:extLst>
                    <a:ext uri="{9D8B030D-6E8A-4147-A177-3AD203B41FA5}">
                      <a16:colId xmlns:a16="http://schemas.microsoft.com/office/drawing/2014/main" val="3513854464"/>
                    </a:ext>
                  </a:extLst>
                </a:gridCol>
                <a:gridCol w="658368">
                  <a:extLst>
                    <a:ext uri="{9D8B030D-6E8A-4147-A177-3AD203B41FA5}">
                      <a16:colId xmlns:a16="http://schemas.microsoft.com/office/drawing/2014/main" val="2493065887"/>
                    </a:ext>
                  </a:extLst>
                </a:gridCol>
                <a:gridCol w="658368">
                  <a:extLst>
                    <a:ext uri="{9D8B030D-6E8A-4147-A177-3AD203B41FA5}">
                      <a16:colId xmlns:a16="http://schemas.microsoft.com/office/drawing/2014/main" val="1025589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87812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- 2019-06-13 12:07:00 </a:t>
                      </a:r>
                      <a:r>
                        <a:rPr kumimoji="0" lang="en-US" sz="1000" b="0" i="0" u="none" strike="noStrike" kern="1200" cap="none" spc="0" normalizeH="0" baseline="0" noProof="0">
                          <a:ln>
                            <a:noFill/>
                          </a:ln>
                          <a:solidFill>
                            <a:prstClr val="black"/>
                          </a:solidFill>
                          <a:effectLst/>
                          <a:uLnTx/>
                          <a:uFillTx/>
                          <a:latin typeface="+mn-lt"/>
                          <a:ea typeface="+mn-ea"/>
                          <a:cs typeface="+mn-cs"/>
                        </a:rPr>
                        <a:t> 
 Looking for an advanced-level dictionary for English?
Oxford Advanced Learner’s Dictionary defines words in language students understand and gives useful example sentences. It also comes with Oxford iSpeaker to develop the skills students need for passing exams and communicating in English.
Learn more
http://bit.ly/2Hxt1is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91631241"/>
                  </a:ext>
                </a:extLst>
              </a:tr>
            </a:tbl>
          </a:graphicData>
        </a:graphic>
      </p:graphicFrame>
      <p:sp>
        <p:nvSpPr>
          <p:cNvPr id="4" name="Text Placeholder 3">
            <a:extLst>
              <a:ext uri="{FF2B5EF4-FFF2-40B4-BE49-F238E27FC236}">
                <a16:creationId xmlns:a16="http://schemas.microsoft.com/office/drawing/2014/main" id="{7594D795-2842-463B-876A-82935722C260}"/>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6015835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AFCEB-95CB-47F0-90F7-FBC3073AD04B}"/>
              </a:ext>
            </a:extLst>
          </p:cNvPr>
          <p:cNvSpPr>
            <a:spLocks noGrp="1"/>
          </p:cNvSpPr>
          <p:nvPr>
            <p:ph type="title"/>
          </p:nvPr>
        </p:nvSpPr>
        <p:spPr/>
        <p:txBody>
          <a:bodyPr/>
          <a:lstStyle/>
          <a:p>
            <a:r>
              <a:rPr lang="en-US"/>
              <a:t>Facebook Own Posts Table | Oxford Fajar Pre-University - 7 of 8</a:t>
            </a:r>
          </a:p>
        </p:txBody>
      </p:sp>
      <p:graphicFrame>
        <p:nvGraphicFramePr>
          <p:cNvPr id="5" name="Table Placeholder 4">
            <a:extLst>
              <a:ext uri="{FF2B5EF4-FFF2-40B4-BE49-F238E27FC236}">
                <a16:creationId xmlns:a16="http://schemas.microsoft.com/office/drawing/2014/main" id="{CD8BD3DC-1441-4E97-ABF1-7566ECD5494E}"/>
              </a:ext>
            </a:extLst>
          </p:cNvPr>
          <p:cNvGraphicFramePr>
            <a:graphicFrameLocks noGrp="1"/>
          </p:cNvGraphicFramePr>
          <p:nvPr>
            <p:ph type="tbl" sz="quarter" idx="13"/>
            <p:extLst>
              <p:ext uri="{D42A27DB-BD31-4B8C-83A1-F6EECF244321}">
                <p14:modId xmlns:p14="http://schemas.microsoft.com/office/powerpoint/2010/main" val="1250522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28236083"/>
                    </a:ext>
                  </a:extLst>
                </a:gridCol>
                <a:gridCol w="658368">
                  <a:extLst>
                    <a:ext uri="{9D8B030D-6E8A-4147-A177-3AD203B41FA5}">
                      <a16:colId xmlns:a16="http://schemas.microsoft.com/office/drawing/2014/main" val="268378204"/>
                    </a:ext>
                  </a:extLst>
                </a:gridCol>
                <a:gridCol w="658368">
                  <a:extLst>
                    <a:ext uri="{9D8B030D-6E8A-4147-A177-3AD203B41FA5}">
                      <a16:colId xmlns:a16="http://schemas.microsoft.com/office/drawing/2014/main" val="2374341523"/>
                    </a:ext>
                  </a:extLst>
                </a:gridCol>
                <a:gridCol w="658368">
                  <a:extLst>
                    <a:ext uri="{9D8B030D-6E8A-4147-A177-3AD203B41FA5}">
                      <a16:colId xmlns:a16="http://schemas.microsoft.com/office/drawing/2014/main" val="1115803920"/>
                    </a:ext>
                  </a:extLst>
                </a:gridCol>
                <a:gridCol w="658368">
                  <a:extLst>
                    <a:ext uri="{9D8B030D-6E8A-4147-A177-3AD203B41FA5}">
                      <a16:colId xmlns:a16="http://schemas.microsoft.com/office/drawing/2014/main" val="2512050011"/>
                    </a:ext>
                  </a:extLst>
                </a:gridCol>
                <a:gridCol w="658368">
                  <a:extLst>
                    <a:ext uri="{9D8B030D-6E8A-4147-A177-3AD203B41FA5}">
                      <a16:colId xmlns:a16="http://schemas.microsoft.com/office/drawing/2014/main" val="850280755"/>
                    </a:ext>
                  </a:extLst>
                </a:gridCol>
                <a:gridCol w="658368">
                  <a:extLst>
                    <a:ext uri="{9D8B030D-6E8A-4147-A177-3AD203B41FA5}">
                      <a16:colId xmlns:a16="http://schemas.microsoft.com/office/drawing/2014/main" val="708323712"/>
                    </a:ext>
                  </a:extLst>
                </a:gridCol>
                <a:gridCol w="658368">
                  <a:extLst>
                    <a:ext uri="{9D8B030D-6E8A-4147-A177-3AD203B41FA5}">
                      <a16:colId xmlns:a16="http://schemas.microsoft.com/office/drawing/2014/main" val="3114559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22460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- 2019-06-12 12:30:00 </a:t>
                      </a:r>
                      <a:r>
                        <a:rPr kumimoji="0" lang="en-US" sz="1000" b="0" i="0" u="none" strike="noStrike" kern="1200" cap="none" spc="0" normalizeH="0" baseline="0" noProof="0">
                          <a:ln>
                            <a:noFill/>
                          </a:ln>
                          <a:solidFill>
                            <a:prstClr val="black"/>
                          </a:solidFill>
                          <a:effectLst/>
                          <a:uLnTx/>
                          <a:uFillTx/>
                          <a:latin typeface="+mn-lt"/>
                          <a:ea typeface="+mn-ea"/>
                          <a:cs typeface="+mn-cs"/>
                        </a:rPr>
                        <a:t> 
 Ernest Hemingway is famous for his use of short sentences to build tension, example: “She won’t die. She’s just having a bad time.”
Other writers pack everything into a single breathless exhale, example: “We drove through the arboretum checking on the groves of ash and oak and willow trees…”
Punctuation-wise, most of us fall between these two extremes. We are neither staccato nor breathless. Instead, we use punctuation to establish a comfortable pace for readers by grouping and emphasizing certain chunks of information. 
Visit http://bit.ly/2VIOVt3 to understand how small differences in punctuation come together to create larger effects.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02476171"/>
                  </a:ext>
                </a:extLst>
              </a:tr>
            </a:tbl>
          </a:graphicData>
        </a:graphic>
      </p:graphicFrame>
      <p:sp>
        <p:nvSpPr>
          <p:cNvPr id="4" name="Text Placeholder 3">
            <a:extLst>
              <a:ext uri="{FF2B5EF4-FFF2-40B4-BE49-F238E27FC236}">
                <a16:creationId xmlns:a16="http://schemas.microsoft.com/office/drawing/2014/main" id="{78571252-EBD4-46B3-B7F9-EFD86CD03FA5}"/>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2166288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3692A-1DB2-4405-A572-412022FF6A67}"/>
              </a:ext>
            </a:extLst>
          </p:cNvPr>
          <p:cNvSpPr>
            <a:spLocks noGrp="1"/>
          </p:cNvSpPr>
          <p:nvPr>
            <p:ph type="title"/>
          </p:nvPr>
        </p:nvSpPr>
        <p:spPr/>
        <p:txBody>
          <a:bodyPr/>
          <a:lstStyle/>
          <a:p>
            <a:r>
              <a:rPr lang="en-US"/>
              <a:t>Facebook Own Posts Table | Oxford Fajar Pre-University - 8 of 8</a:t>
            </a:r>
          </a:p>
        </p:txBody>
      </p:sp>
      <p:graphicFrame>
        <p:nvGraphicFramePr>
          <p:cNvPr id="5" name="Table Placeholder 4">
            <a:extLst>
              <a:ext uri="{FF2B5EF4-FFF2-40B4-BE49-F238E27FC236}">
                <a16:creationId xmlns:a16="http://schemas.microsoft.com/office/drawing/2014/main" id="{B9A14501-1F56-45DE-94DA-B56CFF934B70}"/>
              </a:ext>
            </a:extLst>
          </p:cNvPr>
          <p:cNvGraphicFramePr>
            <a:graphicFrameLocks noGrp="1"/>
          </p:cNvGraphicFramePr>
          <p:nvPr>
            <p:ph type="tbl" sz="quarter" idx="13"/>
            <p:extLst>
              <p:ext uri="{D42A27DB-BD31-4B8C-83A1-F6EECF244321}">
                <p14:modId xmlns:p14="http://schemas.microsoft.com/office/powerpoint/2010/main" val="3002630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23318134"/>
                    </a:ext>
                  </a:extLst>
                </a:gridCol>
                <a:gridCol w="658368">
                  <a:extLst>
                    <a:ext uri="{9D8B030D-6E8A-4147-A177-3AD203B41FA5}">
                      <a16:colId xmlns:a16="http://schemas.microsoft.com/office/drawing/2014/main" val="281308868"/>
                    </a:ext>
                  </a:extLst>
                </a:gridCol>
                <a:gridCol w="658368">
                  <a:extLst>
                    <a:ext uri="{9D8B030D-6E8A-4147-A177-3AD203B41FA5}">
                      <a16:colId xmlns:a16="http://schemas.microsoft.com/office/drawing/2014/main" val="2560011249"/>
                    </a:ext>
                  </a:extLst>
                </a:gridCol>
                <a:gridCol w="658368">
                  <a:extLst>
                    <a:ext uri="{9D8B030D-6E8A-4147-A177-3AD203B41FA5}">
                      <a16:colId xmlns:a16="http://schemas.microsoft.com/office/drawing/2014/main" val="2295905332"/>
                    </a:ext>
                  </a:extLst>
                </a:gridCol>
                <a:gridCol w="658368">
                  <a:extLst>
                    <a:ext uri="{9D8B030D-6E8A-4147-A177-3AD203B41FA5}">
                      <a16:colId xmlns:a16="http://schemas.microsoft.com/office/drawing/2014/main" val="2944967533"/>
                    </a:ext>
                  </a:extLst>
                </a:gridCol>
                <a:gridCol w="658368">
                  <a:extLst>
                    <a:ext uri="{9D8B030D-6E8A-4147-A177-3AD203B41FA5}">
                      <a16:colId xmlns:a16="http://schemas.microsoft.com/office/drawing/2014/main" val="3203951391"/>
                    </a:ext>
                  </a:extLst>
                </a:gridCol>
                <a:gridCol w="658368">
                  <a:extLst>
                    <a:ext uri="{9D8B030D-6E8A-4147-A177-3AD203B41FA5}">
                      <a16:colId xmlns:a16="http://schemas.microsoft.com/office/drawing/2014/main" val="3738162980"/>
                    </a:ext>
                  </a:extLst>
                </a:gridCol>
                <a:gridCol w="658368">
                  <a:extLst>
                    <a:ext uri="{9D8B030D-6E8A-4147-A177-3AD203B41FA5}">
                      <a16:colId xmlns:a16="http://schemas.microsoft.com/office/drawing/2014/main" val="2404600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12260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- 2019-06-11 14:30:17 </a:t>
                      </a:r>
                      <a:r>
                        <a:rPr kumimoji="0" lang="en-US" sz="1000" b="0" i="0" u="none" strike="noStrike" kern="1200" cap="none" spc="0" normalizeH="0" baseline="0" noProof="0">
                          <a:ln>
                            <a:noFill/>
                          </a:ln>
                          <a:solidFill>
                            <a:prstClr val="black"/>
                          </a:solidFill>
                          <a:effectLst/>
                          <a:uLnTx/>
                          <a:uFillTx/>
                          <a:latin typeface="+mn-lt"/>
                          <a:ea typeface="+mn-ea"/>
                          <a:cs typeface="+mn-cs"/>
                        </a:rPr>
                        <a:t> 
 Ernest Hemingway is famous for his use of short sentences to build tension, example: “She won’t die. She’s just having a bad time.”
Other writers pack everything into a single breathless exhale, example: “We drove through the arboretum checking on the groves of ash and oak and willow trees…”
Punctuation-wise, most of us fall between these two extremes. We are neither staccato nor breathless. Instead, we use punctuation to establish a comfortable pace for readers by grouping and emphasizing certain chunks of information. 
Visit http://bit.ly/2VIOVt3 to understand how small differences in punctuation come together to create larger effects.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47672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Pre-University - 2019-06-05 00:00:01 </a:t>
                      </a:r>
                      <a:r>
                        <a:rPr kumimoji="0" lang="en-US" sz="1000" b="0" i="0" u="none" strike="noStrike" kern="1200" cap="none" spc="0" normalizeH="0" baseline="0" noProof="0">
                          <a:ln>
                            <a:noFill/>
                          </a:ln>
                          <a:solidFill>
                            <a:prstClr val="black"/>
                          </a:solidFill>
                          <a:effectLst/>
                          <a:uLnTx/>
                          <a:uFillTx/>
                          <a:latin typeface="+mn-lt"/>
                          <a:ea typeface="+mn-ea"/>
                          <a:cs typeface="+mn-cs"/>
                        </a:rPr>
                        <a:t> 
 Oxford Fajar would like to wish you and your family a warm and blessed Aidilfitri, showered with love and happiness! 
Selamat Hari Raya!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12217698"/>
                  </a:ext>
                </a:extLst>
              </a:tr>
            </a:tbl>
          </a:graphicData>
        </a:graphic>
      </p:graphicFrame>
      <p:sp>
        <p:nvSpPr>
          <p:cNvPr id="4" name="Text Placeholder 3">
            <a:extLst>
              <a:ext uri="{FF2B5EF4-FFF2-40B4-BE49-F238E27FC236}">
                <a16:creationId xmlns:a16="http://schemas.microsoft.com/office/drawing/2014/main" id="{C76B2A8B-59FC-4793-A064-BA3F3A896B98}"/>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58934852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858</Words>
  <Application>Microsoft Office PowerPoint</Application>
  <PresentationFormat>On-screen Show (4:3)</PresentationFormat>
  <Paragraphs>370</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MASTER TEMPLATE</vt:lpstr>
      <vt:lpstr>Facebook Key Metrics Table | Oxford Fajar Pre-University</vt:lpstr>
      <vt:lpstr>Facebook Reach | Oxford Fajar Pre-University</vt:lpstr>
      <vt:lpstr>Facebook Engaged Users | Oxford Fajar Pre-University</vt:lpstr>
      <vt:lpstr>Facebook Average Reactions Per Post | Oxford Fajar Pre-University</vt:lpstr>
      <vt:lpstr>Facebook Interactions Distribution | Oxford Fajar Pre-University</vt:lpstr>
      <vt:lpstr>Facebook Interaction Rate By Weekday | Oxford Fajar Pre-University</vt:lpstr>
      <vt:lpstr>Facebook (FB) Custom Own Posts Table (new) | Oxford Fajar Pre-University - 1 of 2</vt:lpstr>
      <vt:lpstr>Facebook (FB) Custom Own Posts Table (new) | Oxford Fajar Pre-University - 2 of 2</vt:lpstr>
      <vt:lpstr>Facebook Fan Demographics | Oxford Fajar Pre-University</vt:lpstr>
      <vt:lpstr>Facebook Interaction Rate | Oxford Fajar Pre-University</vt:lpstr>
      <vt:lpstr>Facebook Fans Total | Oxford Fajar Pre-University</vt:lpstr>
      <vt:lpstr>Facebook Page Views | Oxford Fajar Pre-University</vt:lpstr>
      <vt:lpstr>Facebook Fans By City Table | Oxford Fajar Pre-University - 1 of 3</vt:lpstr>
      <vt:lpstr>Facebook Fans By City Table | Oxford Fajar Pre-University - 2 of 3</vt:lpstr>
      <vt:lpstr>Facebook Fans By City Table | Oxford Fajar Pre-University - 3 of 3</vt:lpstr>
      <vt:lpstr>Facebook Own Posts Table | Oxford Fajar Pre-University - 1 of 8</vt:lpstr>
      <vt:lpstr>Facebook Own Posts Table | Oxford Fajar Pre-University - 2 of 8</vt:lpstr>
      <vt:lpstr>Facebook Own Posts Table | Oxford Fajar Pre-University - 3 of 8</vt:lpstr>
      <vt:lpstr>Facebook Own Posts Table | Oxford Fajar Pre-University - 4 of 8</vt:lpstr>
      <vt:lpstr>Facebook Own Posts Table | Oxford Fajar Pre-University - 5 of 8</vt:lpstr>
      <vt:lpstr>Facebook Own Posts Table | Oxford Fajar Pre-University - 6 of 8</vt:lpstr>
      <vt:lpstr>Facebook Own Posts Table | Oxford Fajar Pre-University - 7 of 8</vt:lpstr>
      <vt:lpstr>Facebook Own Posts Table | Oxford Fajar Pre-University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2019-07-15T08:40:00Z</dcterms:created>
  <dcterms:modified xsi:type="dcterms:W3CDTF">2019-07-15T08:40:43Z</dcterms:modified>
</cp:coreProperties>
</file>