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numCache>
            </c:numRef>
          </c:cat>
          <c:val>
            <c:numRef>
              <c:f>Sheet1!$B$2:$B$31</c:f>
              <c:numCache>
                <c:formatCode>General</c:formatCode>
                <c:ptCount val="30"/>
                <c:pt idx="0">
                  <c:v>3532</c:v>
                </c:pt>
                <c:pt idx="1">
                  <c:v>3225</c:v>
                </c:pt>
                <c:pt idx="2">
                  <c:v>3304</c:v>
                </c:pt>
                <c:pt idx="3">
                  <c:v>3350</c:v>
                </c:pt>
                <c:pt idx="4">
                  <c:v>10050</c:v>
                </c:pt>
                <c:pt idx="5">
                  <c:v>17103</c:v>
                </c:pt>
                <c:pt idx="6">
                  <c:v>13652</c:v>
                </c:pt>
                <c:pt idx="7">
                  <c:v>8317</c:v>
                </c:pt>
                <c:pt idx="8">
                  <c:v>6240</c:v>
                </c:pt>
                <c:pt idx="9">
                  <c:v>3560</c:v>
                </c:pt>
                <c:pt idx="10">
                  <c:v>4655</c:v>
                </c:pt>
                <c:pt idx="11">
                  <c:v>4724</c:v>
                </c:pt>
                <c:pt idx="12">
                  <c:v>3927</c:v>
                </c:pt>
                <c:pt idx="13">
                  <c:v>4275</c:v>
                </c:pt>
                <c:pt idx="14">
                  <c:v>10297</c:v>
                </c:pt>
                <c:pt idx="15">
                  <c:v>17230</c:v>
                </c:pt>
                <c:pt idx="16">
                  <c:v>9258</c:v>
                </c:pt>
                <c:pt idx="17">
                  <c:v>3630</c:v>
                </c:pt>
                <c:pt idx="18">
                  <c:v>6952</c:v>
                </c:pt>
                <c:pt idx="19">
                  <c:v>6169</c:v>
                </c:pt>
                <c:pt idx="20">
                  <c:v>6837</c:v>
                </c:pt>
                <c:pt idx="21">
                  <c:v>9546</c:v>
                </c:pt>
                <c:pt idx="22">
                  <c:v>6791</c:v>
                </c:pt>
                <c:pt idx="23">
                  <c:v>7015</c:v>
                </c:pt>
                <c:pt idx="24">
                  <c:v>6689</c:v>
                </c:pt>
                <c:pt idx="25">
                  <c:v>5951</c:v>
                </c:pt>
                <c:pt idx="26">
                  <c:v>5874</c:v>
                </c:pt>
                <c:pt idx="27">
                  <c:v>3284</c:v>
                </c:pt>
                <c:pt idx="28">
                  <c:v>7292</c:v>
                </c:pt>
                <c:pt idx="29">
                  <c:v>8103</c:v>
                </c:pt>
              </c:numCache>
            </c:numRef>
          </c:val>
          <c:smooth val="0"/>
          <c:extLst>
            <c:ext xmlns:c16="http://schemas.microsoft.com/office/drawing/2014/chart" uri="{C3380CC4-5D6E-409C-BE32-E72D297353CC}">
              <c16:uniqueId val="{00000000-EC45-45A8-948F-44871B48BBB9}"/>
            </c:ext>
          </c:extLst>
        </c:ser>
        <c:dLbls>
          <c:showLegendKey val="0"/>
          <c:showVal val="0"/>
          <c:showCatName val="0"/>
          <c:showSerName val="0"/>
          <c:showPercent val="0"/>
          <c:showBubbleSize val="0"/>
        </c:dLbls>
        <c:smooth val="0"/>
        <c:axId val="302292664"/>
        <c:axId val="302298896"/>
      </c:lineChart>
      <c:dateAx>
        <c:axId val="302292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298896"/>
        <c:crosses val="autoZero"/>
        <c:auto val="1"/>
        <c:lblOffset val="100"/>
        <c:baseTimeUnit val="days"/>
      </c:dateAx>
      <c:valAx>
        <c:axId val="30229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292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numCache>
            </c:numRef>
          </c:cat>
          <c:val>
            <c:numRef>
              <c:f>Sheet1!$B$2:$B$31</c:f>
              <c:numCache>
                <c:formatCode>General</c:formatCode>
                <c:ptCount val="30"/>
                <c:pt idx="0">
                  <c:v>80</c:v>
                </c:pt>
                <c:pt idx="1">
                  <c:v>73</c:v>
                </c:pt>
                <c:pt idx="2">
                  <c:v>88</c:v>
                </c:pt>
                <c:pt idx="3">
                  <c:v>76</c:v>
                </c:pt>
                <c:pt idx="4">
                  <c:v>118</c:v>
                </c:pt>
                <c:pt idx="5">
                  <c:v>105</c:v>
                </c:pt>
                <c:pt idx="6">
                  <c:v>130</c:v>
                </c:pt>
                <c:pt idx="7">
                  <c:v>69</c:v>
                </c:pt>
                <c:pt idx="8">
                  <c:v>91</c:v>
                </c:pt>
                <c:pt idx="9">
                  <c:v>73</c:v>
                </c:pt>
                <c:pt idx="10">
                  <c:v>69</c:v>
                </c:pt>
                <c:pt idx="11">
                  <c:v>89</c:v>
                </c:pt>
                <c:pt idx="12">
                  <c:v>75</c:v>
                </c:pt>
                <c:pt idx="13">
                  <c:v>81</c:v>
                </c:pt>
                <c:pt idx="14">
                  <c:v>89</c:v>
                </c:pt>
                <c:pt idx="15">
                  <c:v>110</c:v>
                </c:pt>
                <c:pt idx="16">
                  <c:v>82</c:v>
                </c:pt>
                <c:pt idx="17">
                  <c:v>72</c:v>
                </c:pt>
                <c:pt idx="18">
                  <c:v>83</c:v>
                </c:pt>
                <c:pt idx="19">
                  <c:v>77</c:v>
                </c:pt>
                <c:pt idx="20">
                  <c:v>69</c:v>
                </c:pt>
                <c:pt idx="21">
                  <c:v>80</c:v>
                </c:pt>
                <c:pt idx="22">
                  <c:v>78</c:v>
                </c:pt>
                <c:pt idx="23">
                  <c:v>106</c:v>
                </c:pt>
                <c:pt idx="24">
                  <c:v>65</c:v>
                </c:pt>
                <c:pt idx="25">
                  <c:v>66</c:v>
                </c:pt>
                <c:pt idx="26">
                  <c:v>50</c:v>
                </c:pt>
                <c:pt idx="27">
                  <c:v>65</c:v>
                </c:pt>
                <c:pt idx="28">
                  <c:v>42</c:v>
                </c:pt>
                <c:pt idx="29">
                  <c:v>69</c:v>
                </c:pt>
              </c:numCache>
            </c:numRef>
          </c:val>
          <c:smooth val="0"/>
          <c:extLst>
            <c:ext xmlns:c16="http://schemas.microsoft.com/office/drawing/2014/chart" uri="{C3380CC4-5D6E-409C-BE32-E72D297353CC}">
              <c16:uniqueId val="{00000000-DB11-4428-AE32-938653D34483}"/>
            </c:ext>
          </c:extLst>
        </c:ser>
        <c:dLbls>
          <c:showLegendKey val="0"/>
          <c:showVal val="0"/>
          <c:showCatName val="0"/>
          <c:showSerName val="0"/>
          <c:showPercent val="0"/>
          <c:showBubbleSize val="0"/>
        </c:dLbls>
        <c:smooth val="0"/>
        <c:axId val="302042616"/>
        <c:axId val="302040976"/>
      </c:lineChart>
      <c:dateAx>
        <c:axId val="302042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40976"/>
        <c:crosses val="autoZero"/>
        <c:auto val="1"/>
        <c:lblOffset val="100"/>
        <c:baseTimeUnit val="days"/>
      </c:dateAx>
      <c:valAx>
        <c:axId val="302040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4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numCache>
            </c:numRef>
          </c:cat>
          <c:val>
            <c:numRef>
              <c:f>Sheet1!$B$2:$B$31</c:f>
              <c:numCache>
                <c:formatCode>General</c:formatCode>
                <c:ptCount val="30"/>
                <c:pt idx="0">
                  <c:v>0</c:v>
                </c:pt>
                <c:pt idx="1">
                  <c:v>0</c:v>
                </c:pt>
                <c:pt idx="2">
                  <c:v>0</c:v>
                </c:pt>
                <c:pt idx="3">
                  <c:v>0</c:v>
                </c:pt>
                <c:pt idx="4">
                  <c:v>42</c:v>
                </c:pt>
                <c:pt idx="5">
                  <c:v>0</c:v>
                </c:pt>
                <c:pt idx="6">
                  <c:v>0</c:v>
                </c:pt>
                <c:pt idx="7">
                  <c:v>0</c:v>
                </c:pt>
                <c:pt idx="8">
                  <c:v>0</c:v>
                </c:pt>
                <c:pt idx="9">
                  <c:v>0</c:v>
                </c:pt>
                <c:pt idx="10">
                  <c:v>0</c:v>
                </c:pt>
                <c:pt idx="11">
                  <c:v>6</c:v>
                </c:pt>
                <c:pt idx="12">
                  <c:v>0</c:v>
                </c:pt>
                <c:pt idx="13">
                  <c:v>8</c:v>
                </c:pt>
                <c:pt idx="14">
                  <c:v>0</c:v>
                </c:pt>
                <c:pt idx="15">
                  <c:v>15</c:v>
                </c:pt>
                <c:pt idx="16">
                  <c:v>0</c:v>
                </c:pt>
                <c:pt idx="17">
                  <c:v>2</c:v>
                </c:pt>
                <c:pt idx="18">
                  <c:v>0</c:v>
                </c:pt>
                <c:pt idx="19">
                  <c:v>7</c:v>
                </c:pt>
                <c:pt idx="20">
                  <c:v>12</c:v>
                </c:pt>
                <c:pt idx="21">
                  <c:v>0</c:v>
                </c:pt>
                <c:pt idx="22">
                  <c:v>9</c:v>
                </c:pt>
                <c:pt idx="23">
                  <c:v>0</c:v>
                </c:pt>
                <c:pt idx="24">
                  <c:v>10</c:v>
                </c:pt>
                <c:pt idx="25">
                  <c:v>0</c:v>
                </c:pt>
                <c:pt idx="26">
                  <c:v>0</c:v>
                </c:pt>
                <c:pt idx="27">
                  <c:v>5</c:v>
                </c:pt>
                <c:pt idx="28">
                  <c:v>0</c:v>
                </c:pt>
                <c:pt idx="29">
                  <c:v>4</c:v>
                </c:pt>
              </c:numCache>
            </c:numRef>
          </c:val>
          <c:smooth val="0"/>
          <c:extLst>
            <c:ext xmlns:c16="http://schemas.microsoft.com/office/drawing/2014/chart" uri="{C3380CC4-5D6E-409C-BE32-E72D297353CC}">
              <c16:uniqueId val="{00000000-32B5-47F4-981A-B1147B04E0C7}"/>
            </c:ext>
          </c:extLst>
        </c:ser>
        <c:dLbls>
          <c:showLegendKey val="0"/>
          <c:showVal val="0"/>
          <c:showCatName val="0"/>
          <c:showSerName val="0"/>
          <c:showPercent val="0"/>
          <c:showBubbleSize val="0"/>
        </c:dLbls>
        <c:smooth val="0"/>
        <c:axId val="306621272"/>
        <c:axId val="306622584"/>
      </c:lineChart>
      <c:dateAx>
        <c:axId val="306621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22584"/>
        <c:crosses val="autoZero"/>
        <c:auto val="1"/>
        <c:lblOffset val="100"/>
        <c:baseTimeUnit val="days"/>
      </c:dateAx>
      <c:valAx>
        <c:axId val="306622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2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122</c:v>
                </c:pt>
              </c:numCache>
            </c:numRef>
          </c:val>
          <c:extLst>
            <c:ext xmlns:c16="http://schemas.microsoft.com/office/drawing/2014/chart" uri="{C3380CC4-5D6E-409C-BE32-E72D297353CC}">
              <c16:uniqueId val="{00000000-6E86-47C6-961B-FFCC9A346DD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10</c:v>
                </c:pt>
              </c:numCache>
            </c:numRef>
          </c:val>
          <c:extLst>
            <c:ext xmlns:c16="http://schemas.microsoft.com/office/drawing/2014/chart" uri="{C3380CC4-5D6E-409C-BE32-E72D297353CC}">
              <c16:uniqueId val="{00000001-6E86-47C6-961B-FFCC9A346DD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0</c:v>
                </c:pt>
              </c:numCache>
            </c:numRef>
          </c:val>
          <c:extLst>
            <c:ext xmlns:c16="http://schemas.microsoft.com/office/drawing/2014/chart" uri="{C3380CC4-5D6E-409C-BE32-E72D297353CC}">
              <c16:uniqueId val="{00000002-6E86-47C6-961B-FFCC9A346DD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1</c:v>
                </c:pt>
              </c:numCache>
            </c:numRef>
          </c:val>
          <c:extLst>
            <c:ext xmlns:c16="http://schemas.microsoft.com/office/drawing/2014/chart" uri="{C3380CC4-5D6E-409C-BE32-E72D297353CC}">
              <c16:uniqueId val="{00000003-6E86-47C6-961B-FFCC9A346DD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0</c:v>
                </c:pt>
              </c:numCache>
            </c:numRef>
          </c:val>
          <c:extLst>
            <c:ext xmlns:c16="http://schemas.microsoft.com/office/drawing/2014/chart" uri="{C3380CC4-5D6E-409C-BE32-E72D297353CC}">
              <c16:uniqueId val="{00000004-6E86-47C6-961B-FFCC9A346DD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6E86-47C6-961B-FFCC9A346DD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4</c:v>
                </c:pt>
              </c:numCache>
            </c:numRef>
          </c:val>
          <c:extLst>
            <c:ext xmlns:c16="http://schemas.microsoft.com/office/drawing/2014/chart" uri="{C3380CC4-5D6E-409C-BE32-E72D297353CC}">
              <c16:uniqueId val="{00000006-6E86-47C6-961B-FFCC9A346DD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5</c:v>
                </c:pt>
              </c:numCache>
            </c:numRef>
          </c:val>
          <c:extLst>
            <c:ext xmlns:c16="http://schemas.microsoft.com/office/drawing/2014/chart" uri="{C3380CC4-5D6E-409C-BE32-E72D297353CC}">
              <c16:uniqueId val="{00000007-6E86-47C6-961B-FFCC9A346DD5}"/>
            </c:ext>
          </c:extLst>
        </c:ser>
        <c:dLbls>
          <c:showLegendKey val="0"/>
          <c:showVal val="0"/>
          <c:showCatName val="0"/>
          <c:showSerName val="0"/>
          <c:showPercent val="0"/>
          <c:showBubbleSize val="0"/>
        </c:dLbls>
        <c:gapWidth val="150"/>
        <c:overlap val="100"/>
        <c:axId val="306626848"/>
        <c:axId val="306620944"/>
      </c:barChart>
      <c:catAx>
        <c:axId val="306626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20944"/>
        <c:crosses val="autoZero"/>
        <c:auto val="1"/>
        <c:lblAlgn val="ctr"/>
        <c:lblOffset val="100"/>
        <c:noMultiLvlLbl val="0"/>
      </c:catAx>
      <c:valAx>
        <c:axId val="306620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26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6.0204695966285396E-3</c:v>
                </c:pt>
                <c:pt idx="2">
                  <c:v>1.50511739915713E-2</c:v>
                </c:pt>
                <c:pt idx="3">
                  <c:v>6.4835826425230399E-3</c:v>
                </c:pt>
                <c:pt idx="4">
                  <c:v>8.3360348261010495E-3</c:v>
                </c:pt>
                <c:pt idx="6">
                  <c:v>9.2622609178900604E-3</c:v>
                </c:pt>
              </c:numCache>
            </c:numRef>
          </c:val>
          <c:extLst>
            <c:ext xmlns:c16="http://schemas.microsoft.com/office/drawing/2014/chart" uri="{C3380CC4-5D6E-409C-BE32-E72D297353CC}">
              <c16:uniqueId val="{00000000-58D1-406F-A68D-8FCC59947422}"/>
            </c:ext>
          </c:extLst>
        </c:ser>
        <c:dLbls>
          <c:showLegendKey val="0"/>
          <c:showVal val="0"/>
          <c:showCatName val="0"/>
          <c:showSerName val="0"/>
          <c:showPercent val="0"/>
          <c:showBubbleSize val="0"/>
        </c:dLbls>
        <c:gapWidth val="219"/>
        <c:overlap val="-27"/>
        <c:axId val="306630456"/>
        <c:axId val="306631768"/>
      </c:barChart>
      <c:catAx>
        <c:axId val="306630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31768"/>
        <c:crosses val="autoZero"/>
        <c:auto val="1"/>
        <c:lblAlgn val="ctr"/>
        <c:lblOffset val="100"/>
        <c:noMultiLvlLbl val="0"/>
      </c:catAx>
      <c:valAx>
        <c:axId val="30663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30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12791</c:v>
                </c:pt>
                <c:pt idx="1">
                  <c:v>15036</c:v>
                </c:pt>
                <c:pt idx="2">
                  <c:v>6979</c:v>
                </c:pt>
                <c:pt idx="3">
                  <c:v>6263</c:v>
                </c:pt>
                <c:pt idx="4">
                  <c:v>2656</c:v>
                </c:pt>
                <c:pt idx="5">
                  <c:v>1067</c:v>
                </c:pt>
                <c:pt idx="6">
                  <c:v>118</c:v>
                </c:pt>
              </c:numCache>
            </c:numRef>
          </c:val>
          <c:extLst>
            <c:ext xmlns:c16="http://schemas.microsoft.com/office/drawing/2014/chart" uri="{C3380CC4-5D6E-409C-BE32-E72D297353CC}">
              <c16:uniqueId val="{00000000-5D26-4EB7-B41B-0059F290215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23836</c:v>
                </c:pt>
                <c:pt idx="1">
                  <c:v>23151</c:v>
                </c:pt>
                <c:pt idx="2">
                  <c:v>5309</c:v>
                </c:pt>
                <c:pt idx="3">
                  <c:v>7272</c:v>
                </c:pt>
                <c:pt idx="4">
                  <c:v>3002</c:v>
                </c:pt>
                <c:pt idx="5">
                  <c:v>826</c:v>
                </c:pt>
                <c:pt idx="6">
                  <c:v>122</c:v>
                </c:pt>
              </c:numCache>
            </c:numRef>
          </c:val>
          <c:extLst>
            <c:ext xmlns:c16="http://schemas.microsoft.com/office/drawing/2014/chart" uri="{C3380CC4-5D6E-409C-BE32-E72D297353CC}">
              <c16:uniqueId val="{00000001-5D26-4EB7-B41B-0059F2902156}"/>
            </c:ext>
          </c:extLst>
        </c:ser>
        <c:dLbls>
          <c:showLegendKey val="0"/>
          <c:showVal val="0"/>
          <c:showCatName val="0"/>
          <c:showSerName val="0"/>
          <c:showPercent val="0"/>
          <c:showBubbleSize val="0"/>
        </c:dLbls>
        <c:gapWidth val="219"/>
        <c:overlap val="-27"/>
        <c:axId val="315412408"/>
        <c:axId val="315417656"/>
      </c:barChart>
      <c:catAx>
        <c:axId val="315412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417656"/>
        <c:crosses val="autoZero"/>
        <c:auto val="1"/>
        <c:lblAlgn val="ctr"/>
        <c:lblOffset val="100"/>
        <c:noMultiLvlLbl val="0"/>
      </c:catAx>
      <c:valAx>
        <c:axId val="315417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41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numCache>
            </c:numRef>
          </c:cat>
          <c:val>
            <c:numRef>
              <c:f>Sheet1!$B$2:$B$31</c:f>
              <c:numCache>
                <c:formatCode>General</c:formatCode>
                <c:ptCount val="30"/>
                <c:pt idx="0">
                  <c:v>0</c:v>
                </c:pt>
                <c:pt idx="1">
                  <c:v>0</c:v>
                </c:pt>
                <c:pt idx="2">
                  <c:v>0</c:v>
                </c:pt>
                <c:pt idx="3">
                  <c:v>0</c:v>
                </c:pt>
                <c:pt idx="4">
                  <c:v>3.9967654084601303E-2</c:v>
                </c:pt>
                <c:pt idx="5">
                  <c:v>0</c:v>
                </c:pt>
                <c:pt idx="6">
                  <c:v>0</c:v>
                </c:pt>
                <c:pt idx="7">
                  <c:v>0</c:v>
                </c:pt>
                <c:pt idx="8">
                  <c:v>0</c:v>
                </c:pt>
                <c:pt idx="9">
                  <c:v>0</c:v>
                </c:pt>
                <c:pt idx="10">
                  <c:v>0</c:v>
                </c:pt>
                <c:pt idx="11">
                  <c:v>6.79660540453704E-3</c:v>
                </c:pt>
                <c:pt idx="12">
                  <c:v>0</c:v>
                </c:pt>
                <c:pt idx="13">
                  <c:v>8.3355715886673301E-3</c:v>
                </c:pt>
                <c:pt idx="14">
                  <c:v>0</c:v>
                </c:pt>
                <c:pt idx="15">
                  <c:v>1.4807822232094099E-2</c:v>
                </c:pt>
                <c:pt idx="16">
                  <c:v>0</c:v>
                </c:pt>
                <c:pt idx="17">
                  <c:v>2.7743868605038299E-3</c:v>
                </c:pt>
                <c:pt idx="18">
                  <c:v>0</c:v>
                </c:pt>
                <c:pt idx="19">
                  <c:v>6.4691421917453702E-3</c:v>
                </c:pt>
                <c:pt idx="20">
                  <c:v>1.20104583375678E-2</c:v>
                </c:pt>
                <c:pt idx="21">
                  <c:v>0</c:v>
                </c:pt>
                <c:pt idx="22">
                  <c:v>8.3094053235590101E-3</c:v>
                </c:pt>
                <c:pt idx="23">
                  <c:v>0</c:v>
                </c:pt>
                <c:pt idx="24">
                  <c:v>9.2258582354623492E-3</c:v>
                </c:pt>
                <c:pt idx="25">
                  <c:v>0</c:v>
                </c:pt>
                <c:pt idx="26">
                  <c:v>0</c:v>
                </c:pt>
                <c:pt idx="27">
                  <c:v>4.6095269703422996E-3</c:v>
                </c:pt>
                <c:pt idx="28">
                  <c:v>0</c:v>
                </c:pt>
                <c:pt idx="29">
                  <c:v>4.60770038888991E-3</c:v>
                </c:pt>
              </c:numCache>
            </c:numRef>
          </c:val>
          <c:smooth val="0"/>
          <c:extLst>
            <c:ext xmlns:c16="http://schemas.microsoft.com/office/drawing/2014/chart" uri="{C3380CC4-5D6E-409C-BE32-E72D297353CC}">
              <c16:uniqueId val="{00000000-D6C3-45D9-9F26-DEB5CC6ED9AB}"/>
            </c:ext>
          </c:extLst>
        </c:ser>
        <c:dLbls>
          <c:showLegendKey val="0"/>
          <c:showVal val="0"/>
          <c:showCatName val="0"/>
          <c:showSerName val="0"/>
          <c:showPercent val="0"/>
          <c:showBubbleSize val="0"/>
        </c:dLbls>
        <c:smooth val="0"/>
        <c:axId val="315415032"/>
        <c:axId val="315416344"/>
      </c:lineChart>
      <c:dateAx>
        <c:axId val="315415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416344"/>
        <c:crosses val="autoZero"/>
        <c:auto val="1"/>
        <c:lblOffset val="100"/>
        <c:baseTimeUnit val="days"/>
      </c:dateAx>
      <c:valAx>
        <c:axId val="315416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41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numCache>
            </c:numRef>
          </c:cat>
          <c:val>
            <c:numRef>
              <c:f>Sheet1!$B$2:$B$31</c:f>
              <c:numCache>
                <c:formatCode>General</c:formatCode>
                <c:ptCount val="30"/>
                <c:pt idx="0">
                  <c:v>107402</c:v>
                </c:pt>
                <c:pt idx="1">
                  <c:v>107451</c:v>
                </c:pt>
                <c:pt idx="2">
                  <c:v>107510</c:v>
                </c:pt>
                <c:pt idx="3">
                  <c:v>107555</c:v>
                </c:pt>
                <c:pt idx="4">
                  <c:v>107619</c:v>
                </c:pt>
                <c:pt idx="5">
                  <c:v>107663</c:v>
                </c:pt>
                <c:pt idx="6">
                  <c:v>107715</c:v>
                </c:pt>
                <c:pt idx="7">
                  <c:v>107755</c:v>
                </c:pt>
                <c:pt idx="8">
                  <c:v>107812</c:v>
                </c:pt>
                <c:pt idx="9">
                  <c:v>107857</c:v>
                </c:pt>
                <c:pt idx="10">
                  <c:v>107877</c:v>
                </c:pt>
                <c:pt idx="11">
                  <c:v>107917</c:v>
                </c:pt>
                <c:pt idx="12">
                  <c:v>107953</c:v>
                </c:pt>
                <c:pt idx="13">
                  <c:v>107989</c:v>
                </c:pt>
                <c:pt idx="14">
                  <c:v>108031</c:v>
                </c:pt>
                <c:pt idx="15">
                  <c:v>108071</c:v>
                </c:pt>
                <c:pt idx="16">
                  <c:v>108113</c:v>
                </c:pt>
                <c:pt idx="17">
                  <c:v>108151</c:v>
                </c:pt>
                <c:pt idx="18">
                  <c:v>108190</c:v>
                </c:pt>
                <c:pt idx="19">
                  <c:v>108223</c:v>
                </c:pt>
                <c:pt idx="20">
                  <c:v>108256</c:v>
                </c:pt>
                <c:pt idx="21">
                  <c:v>108289</c:v>
                </c:pt>
                <c:pt idx="22">
                  <c:v>108334</c:v>
                </c:pt>
                <c:pt idx="23">
                  <c:v>108378</c:v>
                </c:pt>
                <c:pt idx="24">
                  <c:v>108405</c:v>
                </c:pt>
                <c:pt idx="25">
                  <c:v>108442</c:v>
                </c:pt>
                <c:pt idx="26">
                  <c:v>108455</c:v>
                </c:pt>
                <c:pt idx="27">
                  <c:v>108487</c:v>
                </c:pt>
                <c:pt idx="28">
                  <c:v>108500</c:v>
                </c:pt>
                <c:pt idx="29">
                  <c:v>108529</c:v>
                </c:pt>
              </c:numCache>
            </c:numRef>
          </c:val>
          <c:smooth val="0"/>
          <c:extLst>
            <c:ext xmlns:c16="http://schemas.microsoft.com/office/drawing/2014/chart" uri="{C3380CC4-5D6E-409C-BE32-E72D297353CC}">
              <c16:uniqueId val="{00000000-A033-4CEA-BFE6-3F356F595C99}"/>
            </c:ext>
          </c:extLst>
        </c:ser>
        <c:dLbls>
          <c:showLegendKey val="0"/>
          <c:showVal val="0"/>
          <c:showCatName val="0"/>
          <c:showSerName val="0"/>
          <c:showPercent val="0"/>
          <c:showBubbleSize val="0"/>
        </c:dLbls>
        <c:smooth val="0"/>
        <c:axId val="315420608"/>
        <c:axId val="315413064"/>
      </c:lineChart>
      <c:dateAx>
        <c:axId val="315420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413064"/>
        <c:crosses val="autoZero"/>
        <c:auto val="1"/>
        <c:lblOffset val="100"/>
        <c:baseTimeUnit val="days"/>
      </c:dateAx>
      <c:valAx>
        <c:axId val="315413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42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numCache>
            </c:numRef>
          </c:cat>
          <c:val>
            <c:numRef>
              <c:f>Sheet1!$B$2:$B$31</c:f>
              <c:numCache>
                <c:formatCode>General</c:formatCode>
                <c:ptCount val="30"/>
                <c:pt idx="0">
                  <c:v>30</c:v>
                </c:pt>
                <c:pt idx="1">
                  <c:v>26</c:v>
                </c:pt>
                <c:pt idx="2">
                  <c:v>35</c:v>
                </c:pt>
                <c:pt idx="3">
                  <c:v>39</c:v>
                </c:pt>
                <c:pt idx="4">
                  <c:v>27</c:v>
                </c:pt>
                <c:pt idx="5">
                  <c:v>44</c:v>
                </c:pt>
                <c:pt idx="6">
                  <c:v>45</c:v>
                </c:pt>
                <c:pt idx="7">
                  <c:v>36</c:v>
                </c:pt>
                <c:pt idx="8">
                  <c:v>44</c:v>
                </c:pt>
                <c:pt idx="9">
                  <c:v>40</c:v>
                </c:pt>
                <c:pt idx="10">
                  <c:v>46</c:v>
                </c:pt>
                <c:pt idx="11">
                  <c:v>36</c:v>
                </c:pt>
                <c:pt idx="12">
                  <c:v>39</c:v>
                </c:pt>
                <c:pt idx="13">
                  <c:v>43</c:v>
                </c:pt>
                <c:pt idx="14">
                  <c:v>44</c:v>
                </c:pt>
                <c:pt idx="15">
                  <c:v>40</c:v>
                </c:pt>
                <c:pt idx="16">
                  <c:v>44</c:v>
                </c:pt>
                <c:pt idx="17">
                  <c:v>30</c:v>
                </c:pt>
                <c:pt idx="18">
                  <c:v>25</c:v>
                </c:pt>
                <c:pt idx="19">
                  <c:v>25</c:v>
                </c:pt>
                <c:pt idx="20">
                  <c:v>18</c:v>
                </c:pt>
                <c:pt idx="21">
                  <c:v>30</c:v>
                </c:pt>
                <c:pt idx="22">
                  <c:v>19</c:v>
                </c:pt>
                <c:pt idx="23">
                  <c:v>38</c:v>
                </c:pt>
                <c:pt idx="24">
                  <c:v>34</c:v>
                </c:pt>
                <c:pt idx="25">
                  <c:v>27</c:v>
                </c:pt>
                <c:pt idx="26">
                  <c:v>30</c:v>
                </c:pt>
                <c:pt idx="27">
                  <c:v>25</c:v>
                </c:pt>
                <c:pt idx="28">
                  <c:v>23</c:v>
                </c:pt>
                <c:pt idx="29">
                  <c:v>26</c:v>
                </c:pt>
              </c:numCache>
            </c:numRef>
          </c:val>
          <c:smooth val="0"/>
          <c:extLst>
            <c:ext xmlns:c16="http://schemas.microsoft.com/office/drawing/2014/chart" uri="{C3380CC4-5D6E-409C-BE32-E72D297353CC}">
              <c16:uniqueId val="{00000000-AB74-4D32-B724-89681FF854B6}"/>
            </c:ext>
          </c:extLst>
        </c:ser>
        <c:dLbls>
          <c:showLegendKey val="0"/>
          <c:showVal val="0"/>
          <c:showCatName val="0"/>
          <c:showSerName val="0"/>
          <c:showPercent val="0"/>
          <c:showBubbleSize val="0"/>
        </c:dLbls>
        <c:smooth val="0"/>
        <c:axId val="315423888"/>
        <c:axId val="315424544"/>
      </c:lineChart>
      <c:dateAx>
        <c:axId val="315423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424544"/>
        <c:crosses val="autoZero"/>
        <c:auto val="1"/>
        <c:lblOffset val="100"/>
        <c:baseTimeUnit val="days"/>
      </c:dateAx>
      <c:valAx>
        <c:axId val="31542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423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D3DD8-429B-4FFF-9DAF-2D8A52D377EF}"/>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62268869-4EB2-44EC-B101-E9ED44527C43}"/>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809459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1013F-B2DC-4A2D-8037-EED2A7ECCB56}"/>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FFC8ECE8-9A6E-4AF1-9814-CD6AF19640D4}"/>
              </a:ext>
            </a:extLst>
          </p:cNvPr>
          <p:cNvGraphicFramePr>
            <a:graphicFrameLocks noGrp="1"/>
          </p:cNvGraphicFramePr>
          <p:nvPr>
            <p:ph type="tbl" sz="quarter" idx="13"/>
            <p:extLst>
              <p:ext uri="{D42A27DB-BD31-4B8C-83A1-F6EECF244321}">
                <p14:modId xmlns:p14="http://schemas.microsoft.com/office/powerpoint/2010/main" val="2756129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10070140"/>
                    </a:ext>
                  </a:extLst>
                </a:gridCol>
                <a:gridCol w="740664">
                  <a:extLst>
                    <a:ext uri="{9D8B030D-6E8A-4147-A177-3AD203B41FA5}">
                      <a16:colId xmlns:a16="http://schemas.microsoft.com/office/drawing/2014/main" val="568649705"/>
                    </a:ext>
                  </a:extLst>
                </a:gridCol>
                <a:gridCol w="740664">
                  <a:extLst>
                    <a:ext uri="{9D8B030D-6E8A-4147-A177-3AD203B41FA5}">
                      <a16:colId xmlns:a16="http://schemas.microsoft.com/office/drawing/2014/main" val="1631947686"/>
                    </a:ext>
                  </a:extLst>
                </a:gridCol>
                <a:gridCol w="740664">
                  <a:extLst>
                    <a:ext uri="{9D8B030D-6E8A-4147-A177-3AD203B41FA5}">
                      <a16:colId xmlns:a16="http://schemas.microsoft.com/office/drawing/2014/main" val="2229288288"/>
                    </a:ext>
                  </a:extLst>
                </a:gridCol>
                <a:gridCol w="740664">
                  <a:extLst>
                    <a:ext uri="{9D8B030D-6E8A-4147-A177-3AD203B41FA5}">
                      <a16:colId xmlns:a16="http://schemas.microsoft.com/office/drawing/2014/main" val="471234893"/>
                    </a:ext>
                  </a:extLst>
                </a:gridCol>
                <a:gridCol w="740664">
                  <a:extLst>
                    <a:ext uri="{9D8B030D-6E8A-4147-A177-3AD203B41FA5}">
                      <a16:colId xmlns:a16="http://schemas.microsoft.com/office/drawing/2014/main" val="1234713889"/>
                    </a:ext>
                  </a:extLst>
                </a:gridCol>
                <a:gridCol w="740664">
                  <a:extLst>
                    <a:ext uri="{9D8B030D-6E8A-4147-A177-3AD203B41FA5}">
                      <a16:colId xmlns:a16="http://schemas.microsoft.com/office/drawing/2014/main" val="4210384128"/>
                    </a:ext>
                  </a:extLst>
                </a:gridCol>
                <a:gridCol w="740664">
                  <a:extLst>
                    <a:ext uri="{9D8B030D-6E8A-4147-A177-3AD203B41FA5}">
                      <a16:colId xmlns:a16="http://schemas.microsoft.com/office/drawing/2014/main" val="2663601790"/>
                    </a:ext>
                  </a:extLst>
                </a:gridCol>
                <a:gridCol w="740664">
                  <a:extLst>
                    <a:ext uri="{9D8B030D-6E8A-4147-A177-3AD203B41FA5}">
                      <a16:colId xmlns:a16="http://schemas.microsoft.com/office/drawing/2014/main" val="1684010863"/>
                    </a:ext>
                  </a:extLst>
                </a:gridCol>
                <a:gridCol w="740664">
                  <a:extLst>
                    <a:ext uri="{9D8B030D-6E8A-4147-A177-3AD203B41FA5}">
                      <a16:colId xmlns:a16="http://schemas.microsoft.com/office/drawing/2014/main" val="94703819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69976069"/>
                  </a:ext>
                </a:extLst>
              </a:tr>
              <a:tr h="370840">
                <a:tc>
                  <a:txBody>
                    <a:bodyPr/>
                    <a:lstStyle/>
                    <a:p>
                      <a:r>
                        <a:rPr lang="en-US" sz="1000"/>
                        <a:t>Oxford Fajar</a:t>
                      </a:r>
                    </a:p>
                  </a:txBody>
                  <a:tcPr/>
                </a:tc>
                <a:tc>
                  <a:txBody>
                    <a:bodyPr/>
                    <a:lstStyle/>
                    <a:p>
                      <a:r>
                        <a:rPr lang="en-US" sz="1000"/>
                        <a:t>108529</a:t>
                      </a:r>
                    </a:p>
                  </a:txBody>
                  <a:tcPr/>
                </a:tc>
                <a:tc>
                  <a:txBody>
                    <a:bodyPr/>
                    <a:lstStyle/>
                    <a:p>
                      <a:r>
                        <a:rPr lang="en-US" sz="1000"/>
                        <a:t>1161</a:t>
                      </a:r>
                    </a:p>
                  </a:txBody>
                  <a:tcPr/>
                </a:tc>
                <a:tc>
                  <a:txBody>
                    <a:bodyPr/>
                    <a:lstStyle/>
                    <a:p>
                      <a:r>
                        <a:rPr lang="en-US" sz="1000"/>
                        <a:t>13</a:t>
                      </a:r>
                    </a:p>
                  </a:txBody>
                  <a:tcPr/>
                </a:tc>
                <a:tc>
                  <a:txBody>
                    <a:bodyPr/>
                    <a:lstStyle/>
                    <a:p>
                      <a:r>
                        <a:rPr lang="en-US" sz="1000"/>
                        <a:t>133</a:t>
                      </a:r>
                    </a:p>
                  </a:txBody>
                  <a:tcPr/>
                </a:tc>
                <a:tc>
                  <a:txBody>
                    <a:bodyPr/>
                    <a:lstStyle/>
                    <a:p>
                      <a:r>
                        <a:rPr lang="en-US" sz="1000"/>
                        <a:t>4</a:t>
                      </a:r>
                    </a:p>
                  </a:txBody>
                  <a:tcPr/>
                </a:tc>
                <a:tc>
                  <a:txBody>
                    <a:bodyPr/>
                    <a:lstStyle/>
                    <a:p>
                      <a:r>
                        <a:rPr lang="en-US" sz="1000"/>
                        <a:t>5</a:t>
                      </a:r>
                    </a:p>
                  </a:txBody>
                  <a:tcPr/>
                </a:tc>
                <a:tc>
                  <a:txBody>
                    <a:bodyPr/>
                    <a:lstStyle/>
                    <a:p>
                      <a:r>
                        <a:rPr lang="en-US" sz="1000"/>
                        <a:t>1</a:t>
                      </a:r>
                    </a:p>
                  </a:txBody>
                  <a:tcPr/>
                </a:tc>
                <a:tc>
                  <a:txBody>
                    <a:bodyPr/>
                    <a:lstStyle/>
                    <a:p>
                      <a:r>
                        <a:rPr lang="en-US" sz="1000"/>
                        <a:t>0.0101 %</a:t>
                      </a:r>
                    </a:p>
                  </a:txBody>
                  <a:tcPr/>
                </a:tc>
                <a:tc>
                  <a:txBody>
                    <a:bodyPr/>
                    <a:lstStyle/>
                    <a:p>
                      <a:r>
                        <a:rPr lang="en-US" sz="1000"/>
                        <a:t>0.0 %</a:t>
                      </a:r>
                    </a:p>
                  </a:txBody>
                  <a:tcPr/>
                </a:tc>
                <a:extLst>
                  <a:ext uri="{0D108BD9-81ED-4DB2-BD59-A6C34878D82A}">
                    <a16:rowId xmlns:a16="http://schemas.microsoft.com/office/drawing/2014/main" val="3946429002"/>
                  </a:ext>
                </a:extLst>
              </a:tr>
            </a:tbl>
          </a:graphicData>
        </a:graphic>
      </p:graphicFrame>
      <p:sp>
        <p:nvSpPr>
          <p:cNvPr id="4" name="Text Placeholder 3">
            <a:extLst>
              <a:ext uri="{FF2B5EF4-FFF2-40B4-BE49-F238E27FC236}">
                <a16:creationId xmlns:a16="http://schemas.microsoft.com/office/drawing/2014/main" id="{853AEE20-D11C-45C7-BD10-C6298E40CDBE}"/>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922628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1459B-AE1A-48B7-BB95-E16FEAC34546}"/>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F1C24BD6-8BBC-40F6-9E70-09B6CC1E39F5}"/>
              </a:ext>
            </a:extLst>
          </p:cNvPr>
          <p:cNvGraphicFramePr>
            <a:graphicFrameLocks noGrp="1"/>
          </p:cNvGraphicFramePr>
          <p:nvPr>
            <p:ph type="chart" sz="quarter" idx="13"/>
            <p:extLst>
              <p:ext uri="{D42A27DB-BD31-4B8C-83A1-F6EECF244321}">
                <p14:modId xmlns:p14="http://schemas.microsoft.com/office/powerpoint/2010/main" val="18237495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7C4D14-B086-422D-9B40-4E111E6E137E}"/>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5489C7A4-3E16-414F-B717-151522AA98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1455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3FD9D-205A-44F8-83EC-CE773B3DF6C4}"/>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34554850-BF3E-4A36-A795-A844F55C1432}"/>
              </a:ext>
            </a:extLst>
          </p:cNvPr>
          <p:cNvGraphicFramePr>
            <a:graphicFrameLocks noGrp="1"/>
          </p:cNvGraphicFramePr>
          <p:nvPr>
            <p:ph type="chart" sz="quarter" idx="13"/>
            <p:extLst>
              <p:ext uri="{D42A27DB-BD31-4B8C-83A1-F6EECF244321}">
                <p14:modId xmlns:p14="http://schemas.microsoft.com/office/powerpoint/2010/main" val="3587418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A1B393-F3E2-4F2F-B5F9-F76FAC3F83D4}"/>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035DC24C-0B3A-426E-BA16-CC9B819EC6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4311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0C04-1ECB-4CF1-92A9-197228A6A91A}"/>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41DF8D84-5F15-4915-B638-FFE34BD6B505}"/>
              </a:ext>
            </a:extLst>
          </p:cNvPr>
          <p:cNvGraphicFramePr>
            <a:graphicFrameLocks noGrp="1"/>
          </p:cNvGraphicFramePr>
          <p:nvPr>
            <p:ph type="chart" sz="quarter" idx="13"/>
            <p:extLst>
              <p:ext uri="{D42A27DB-BD31-4B8C-83A1-F6EECF244321}">
                <p14:modId xmlns:p14="http://schemas.microsoft.com/office/powerpoint/2010/main" val="3264869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17D04C-C922-46C9-8995-EC97DAEF4539}"/>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23E35068-1014-4B33-B4BE-D6017AFCCB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7959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652E4-6B3B-412A-910A-A22DC8FF7162}"/>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53AB3F22-0C96-421A-BC79-9B8A88033093}"/>
              </a:ext>
            </a:extLst>
          </p:cNvPr>
          <p:cNvGraphicFramePr>
            <a:graphicFrameLocks noGrp="1"/>
          </p:cNvGraphicFramePr>
          <p:nvPr>
            <p:ph type="chart" sz="quarter" idx="13"/>
            <p:extLst>
              <p:ext uri="{D42A27DB-BD31-4B8C-83A1-F6EECF244321}">
                <p14:modId xmlns:p14="http://schemas.microsoft.com/office/powerpoint/2010/main" val="3821960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5F1C94-7816-41C5-A4D4-17C4D9BBAD28}"/>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31B4A1F1-9212-448B-AC8B-C5506F3D43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6095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16C54-7A03-4AA2-9B57-BBA706FF3613}"/>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541291CA-0C3D-4CA4-9AA0-5ABE015AC3E8}"/>
              </a:ext>
            </a:extLst>
          </p:cNvPr>
          <p:cNvGraphicFramePr>
            <a:graphicFrameLocks noGrp="1"/>
          </p:cNvGraphicFramePr>
          <p:nvPr>
            <p:ph type="chart" sz="quarter" idx="13"/>
            <p:extLst>
              <p:ext uri="{D42A27DB-BD31-4B8C-83A1-F6EECF244321}">
                <p14:modId xmlns:p14="http://schemas.microsoft.com/office/powerpoint/2010/main" val="1382404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C9AA44-376C-456E-B8F3-AAA86080CE20}"/>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C42D1E8F-7B45-454B-8441-EE0991B5C1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9153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1173-CECB-4B66-B02C-227B5D76B08D}"/>
              </a:ext>
            </a:extLst>
          </p:cNvPr>
          <p:cNvSpPr>
            <a:spLocks noGrp="1"/>
          </p:cNvSpPr>
          <p:nvPr>
            <p:ph type="title"/>
          </p:nvPr>
        </p:nvSpPr>
        <p:spPr/>
        <p:txBody>
          <a:bodyPr/>
          <a:lstStyle/>
          <a:p>
            <a:r>
              <a:rPr lang="en-US"/>
              <a:t>Facebook (FB) Custom Own Posts Table (new) | Oxford Fajar - 1 of 3</a:t>
            </a:r>
          </a:p>
        </p:txBody>
      </p:sp>
      <p:graphicFrame>
        <p:nvGraphicFramePr>
          <p:cNvPr id="5" name="Table Placeholder 4">
            <a:extLst>
              <a:ext uri="{FF2B5EF4-FFF2-40B4-BE49-F238E27FC236}">
                <a16:creationId xmlns:a16="http://schemas.microsoft.com/office/drawing/2014/main" id="{FCC4BBA5-B87D-4D98-8255-6CB56EB727BD}"/>
              </a:ext>
            </a:extLst>
          </p:cNvPr>
          <p:cNvGraphicFramePr>
            <a:graphicFrameLocks noGrp="1"/>
          </p:cNvGraphicFramePr>
          <p:nvPr>
            <p:ph type="tbl" sz="quarter" idx="13"/>
            <p:extLst>
              <p:ext uri="{D42A27DB-BD31-4B8C-83A1-F6EECF244321}">
                <p14:modId xmlns:p14="http://schemas.microsoft.com/office/powerpoint/2010/main" val="1831196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97363560"/>
                    </a:ext>
                  </a:extLst>
                </a:gridCol>
                <a:gridCol w="822960">
                  <a:extLst>
                    <a:ext uri="{9D8B030D-6E8A-4147-A177-3AD203B41FA5}">
                      <a16:colId xmlns:a16="http://schemas.microsoft.com/office/drawing/2014/main" val="2987299587"/>
                    </a:ext>
                  </a:extLst>
                </a:gridCol>
                <a:gridCol w="822960">
                  <a:extLst>
                    <a:ext uri="{9D8B030D-6E8A-4147-A177-3AD203B41FA5}">
                      <a16:colId xmlns:a16="http://schemas.microsoft.com/office/drawing/2014/main" val="989595505"/>
                    </a:ext>
                  </a:extLst>
                </a:gridCol>
                <a:gridCol w="822960">
                  <a:extLst>
                    <a:ext uri="{9D8B030D-6E8A-4147-A177-3AD203B41FA5}">
                      <a16:colId xmlns:a16="http://schemas.microsoft.com/office/drawing/2014/main" val="940690357"/>
                    </a:ext>
                  </a:extLst>
                </a:gridCol>
                <a:gridCol w="822960">
                  <a:extLst>
                    <a:ext uri="{9D8B030D-6E8A-4147-A177-3AD203B41FA5}">
                      <a16:colId xmlns:a16="http://schemas.microsoft.com/office/drawing/2014/main" val="2360370282"/>
                    </a:ext>
                  </a:extLst>
                </a:gridCol>
                <a:gridCol w="822960">
                  <a:extLst>
                    <a:ext uri="{9D8B030D-6E8A-4147-A177-3AD203B41FA5}">
                      <a16:colId xmlns:a16="http://schemas.microsoft.com/office/drawing/2014/main" val="4116466904"/>
                    </a:ext>
                  </a:extLst>
                </a:gridCol>
                <a:gridCol w="822960">
                  <a:extLst>
                    <a:ext uri="{9D8B030D-6E8A-4147-A177-3AD203B41FA5}">
                      <a16:colId xmlns:a16="http://schemas.microsoft.com/office/drawing/2014/main" val="4104077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1660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- 2019-06-05 00:00:01 </a:t>
                      </a:r>
                      <a:r>
                        <a:rPr kumimoji="0" lang="en-US" sz="1000" b="0" i="0" u="none" strike="noStrike" kern="1200" cap="none" spc="0" normalizeH="0" baseline="0" noProof="0">
                          <a:ln>
                            <a:noFill/>
                          </a:ln>
                          <a:solidFill>
                            <a:prstClr val="black"/>
                          </a:solidFill>
                          <a:effectLst/>
                          <a:uLnTx/>
                          <a:uFillTx/>
                          <a:latin typeface="+mn-lt"/>
                          <a:ea typeface="+mn-ea"/>
                          <a:cs typeface="+mn-cs"/>
                        </a:rPr>
                        <a:t> 
 Oxford Fajar would like to wish you and your family a warm and blessed Aidilfitri, showered with love and happiness! 
Selamat Hari Raya!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13952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- 2019-06-16 00:00:00 </a:t>
                      </a:r>
                      <a:r>
                        <a:rPr kumimoji="0" lang="en-US" sz="1000" b="0" i="0" u="none" strike="noStrike" kern="1200" cap="none" spc="0" normalizeH="0" baseline="0" noProof="0">
                          <a:ln>
                            <a:noFill/>
                          </a:ln>
                          <a:solidFill>
                            <a:prstClr val="black"/>
                          </a:solidFill>
                          <a:effectLst/>
                          <a:uLnTx/>
                          <a:uFillTx/>
                          <a:latin typeface="+mn-lt"/>
                          <a:ea typeface="+mn-ea"/>
                          <a:cs typeface="+mn-cs"/>
                        </a:rPr>
                        <a:t> 
 Father is a tower of courage and pillar of strength, a guiding light that shows us the way.
Happy Father’s Day to all Dads! 👨
Tell us one of the most memorable times you've had with your 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26388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- 2019-06-12 11:28:13 </a:t>
                      </a:r>
                      <a:r>
                        <a:rPr kumimoji="0" lang="en-US" sz="1000" b="0" i="0" u="none" strike="noStrike" kern="1200" cap="none" spc="0" normalizeH="0" baseline="0" noProof="0">
                          <a:ln>
                            <a:noFill/>
                          </a:ln>
                          <a:solidFill>
                            <a:prstClr val="black"/>
                          </a:solidFill>
                          <a:effectLst/>
                          <a:uLnTx/>
                          <a:uFillTx/>
                          <a:latin typeface="+mn-lt"/>
                          <a:ea typeface="+mn-ea"/>
                          <a:cs typeface="+mn-cs"/>
                        </a:rPr>
                        <a:t> 
 Need compact and concise notes to enhance your understanding of essential facts and concepts? 
Check out our Whizz Thru SPM and PT3 series for effective revision notes and supportive references.
You'll be amazed by the short but helpful notes right here: http://bit.ly/2QpapVV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79551400"/>
                  </a:ext>
                </a:extLst>
              </a:tr>
            </a:tbl>
          </a:graphicData>
        </a:graphic>
      </p:graphicFrame>
      <p:sp>
        <p:nvSpPr>
          <p:cNvPr id="4" name="Text Placeholder 3">
            <a:extLst>
              <a:ext uri="{FF2B5EF4-FFF2-40B4-BE49-F238E27FC236}">
                <a16:creationId xmlns:a16="http://schemas.microsoft.com/office/drawing/2014/main" id="{E8897BAC-F59E-4D57-A861-B753F555DC53}"/>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711519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7FB50-3CCF-4B8A-B9C6-4E78F702B8D6}"/>
              </a:ext>
            </a:extLst>
          </p:cNvPr>
          <p:cNvSpPr>
            <a:spLocks noGrp="1"/>
          </p:cNvSpPr>
          <p:nvPr>
            <p:ph type="title"/>
          </p:nvPr>
        </p:nvSpPr>
        <p:spPr/>
        <p:txBody>
          <a:bodyPr/>
          <a:lstStyle/>
          <a:p>
            <a:r>
              <a:rPr lang="en-US"/>
              <a:t>Facebook (FB) Custom Own Posts Table (new) | Oxford Fajar - 2 of 3</a:t>
            </a:r>
          </a:p>
        </p:txBody>
      </p:sp>
      <p:graphicFrame>
        <p:nvGraphicFramePr>
          <p:cNvPr id="5" name="Table Placeholder 4">
            <a:extLst>
              <a:ext uri="{FF2B5EF4-FFF2-40B4-BE49-F238E27FC236}">
                <a16:creationId xmlns:a16="http://schemas.microsoft.com/office/drawing/2014/main" id="{02CB62D9-09AC-4167-8C04-FB4FEB9A7B00}"/>
              </a:ext>
            </a:extLst>
          </p:cNvPr>
          <p:cNvGraphicFramePr>
            <a:graphicFrameLocks noGrp="1"/>
          </p:cNvGraphicFramePr>
          <p:nvPr>
            <p:ph type="tbl" sz="quarter" idx="13"/>
            <p:extLst>
              <p:ext uri="{D42A27DB-BD31-4B8C-83A1-F6EECF244321}">
                <p14:modId xmlns:p14="http://schemas.microsoft.com/office/powerpoint/2010/main" val="3616340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59571314"/>
                    </a:ext>
                  </a:extLst>
                </a:gridCol>
                <a:gridCol w="822960">
                  <a:extLst>
                    <a:ext uri="{9D8B030D-6E8A-4147-A177-3AD203B41FA5}">
                      <a16:colId xmlns:a16="http://schemas.microsoft.com/office/drawing/2014/main" val="3244672272"/>
                    </a:ext>
                  </a:extLst>
                </a:gridCol>
                <a:gridCol w="822960">
                  <a:extLst>
                    <a:ext uri="{9D8B030D-6E8A-4147-A177-3AD203B41FA5}">
                      <a16:colId xmlns:a16="http://schemas.microsoft.com/office/drawing/2014/main" val="2182682235"/>
                    </a:ext>
                  </a:extLst>
                </a:gridCol>
                <a:gridCol w="822960">
                  <a:extLst>
                    <a:ext uri="{9D8B030D-6E8A-4147-A177-3AD203B41FA5}">
                      <a16:colId xmlns:a16="http://schemas.microsoft.com/office/drawing/2014/main" val="4119505957"/>
                    </a:ext>
                  </a:extLst>
                </a:gridCol>
                <a:gridCol w="822960">
                  <a:extLst>
                    <a:ext uri="{9D8B030D-6E8A-4147-A177-3AD203B41FA5}">
                      <a16:colId xmlns:a16="http://schemas.microsoft.com/office/drawing/2014/main" val="296263787"/>
                    </a:ext>
                  </a:extLst>
                </a:gridCol>
                <a:gridCol w="822960">
                  <a:extLst>
                    <a:ext uri="{9D8B030D-6E8A-4147-A177-3AD203B41FA5}">
                      <a16:colId xmlns:a16="http://schemas.microsoft.com/office/drawing/2014/main" val="2725156906"/>
                    </a:ext>
                  </a:extLst>
                </a:gridCol>
                <a:gridCol w="822960">
                  <a:extLst>
                    <a:ext uri="{9D8B030D-6E8A-4147-A177-3AD203B41FA5}">
                      <a16:colId xmlns:a16="http://schemas.microsoft.com/office/drawing/2014/main" val="280745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093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- 2019-06-21 12:19:00 </a:t>
                      </a:r>
                      <a:r>
                        <a:rPr kumimoji="0" lang="en-US" sz="1000" b="0" i="0" u="none" strike="noStrike" kern="1200" cap="none" spc="0" normalizeH="0" baseline="0" noProof="0">
                          <a:ln>
                            <a:noFill/>
                          </a:ln>
                          <a:solidFill>
                            <a:prstClr val="black"/>
                          </a:solidFill>
                          <a:effectLst/>
                          <a:uLnTx/>
                          <a:uFillTx/>
                          <a:latin typeface="+mn-lt"/>
                          <a:ea typeface="+mn-ea"/>
                          <a:cs typeface="+mn-cs"/>
                        </a:rPr>
                        <a:t> 
 Every peacock has its unique look that consists of distinct colour patterns and "eyespots" scattered across the plumage. When a male courts a female, he spreads out his tail feathers to display his colours and eyespots fully for her to see. 
Ultimately, the size and the patterns of the tail help her choose whether or not she'll mate with him.
Source: 
Oxford Fajar SUCCESS SPM Science, pg.214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78122983"/>
                  </a:ext>
                </a:extLst>
              </a:tr>
            </a:tbl>
          </a:graphicData>
        </a:graphic>
      </p:graphicFrame>
      <p:sp>
        <p:nvSpPr>
          <p:cNvPr id="4" name="Text Placeholder 3">
            <a:extLst>
              <a:ext uri="{FF2B5EF4-FFF2-40B4-BE49-F238E27FC236}">
                <a16:creationId xmlns:a16="http://schemas.microsoft.com/office/drawing/2014/main" id="{CD2878A4-EFB5-47F0-8BB5-643A152D15B2}"/>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071867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00EA5-C98F-4A1A-A2DE-E97F14449FE0}"/>
              </a:ext>
            </a:extLst>
          </p:cNvPr>
          <p:cNvSpPr>
            <a:spLocks noGrp="1"/>
          </p:cNvSpPr>
          <p:nvPr>
            <p:ph type="title"/>
          </p:nvPr>
        </p:nvSpPr>
        <p:spPr/>
        <p:txBody>
          <a:bodyPr/>
          <a:lstStyle/>
          <a:p>
            <a:r>
              <a:rPr lang="en-US"/>
              <a:t>Facebook (FB) Custom Own Posts Table (new) | Oxford Fajar - 3 of 3</a:t>
            </a:r>
          </a:p>
        </p:txBody>
      </p:sp>
      <p:graphicFrame>
        <p:nvGraphicFramePr>
          <p:cNvPr id="5" name="Table Placeholder 4">
            <a:extLst>
              <a:ext uri="{FF2B5EF4-FFF2-40B4-BE49-F238E27FC236}">
                <a16:creationId xmlns:a16="http://schemas.microsoft.com/office/drawing/2014/main" id="{36D3516E-1D6A-494F-BD2D-5706D022070A}"/>
              </a:ext>
            </a:extLst>
          </p:cNvPr>
          <p:cNvGraphicFramePr>
            <a:graphicFrameLocks noGrp="1"/>
          </p:cNvGraphicFramePr>
          <p:nvPr>
            <p:ph type="tbl" sz="quarter" idx="13"/>
            <p:extLst>
              <p:ext uri="{D42A27DB-BD31-4B8C-83A1-F6EECF244321}">
                <p14:modId xmlns:p14="http://schemas.microsoft.com/office/powerpoint/2010/main" val="641616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82428975"/>
                    </a:ext>
                  </a:extLst>
                </a:gridCol>
                <a:gridCol w="822960">
                  <a:extLst>
                    <a:ext uri="{9D8B030D-6E8A-4147-A177-3AD203B41FA5}">
                      <a16:colId xmlns:a16="http://schemas.microsoft.com/office/drawing/2014/main" val="1576853021"/>
                    </a:ext>
                  </a:extLst>
                </a:gridCol>
                <a:gridCol w="822960">
                  <a:extLst>
                    <a:ext uri="{9D8B030D-6E8A-4147-A177-3AD203B41FA5}">
                      <a16:colId xmlns:a16="http://schemas.microsoft.com/office/drawing/2014/main" val="3091449806"/>
                    </a:ext>
                  </a:extLst>
                </a:gridCol>
                <a:gridCol w="822960">
                  <a:extLst>
                    <a:ext uri="{9D8B030D-6E8A-4147-A177-3AD203B41FA5}">
                      <a16:colId xmlns:a16="http://schemas.microsoft.com/office/drawing/2014/main" val="2244723349"/>
                    </a:ext>
                  </a:extLst>
                </a:gridCol>
                <a:gridCol w="822960">
                  <a:extLst>
                    <a:ext uri="{9D8B030D-6E8A-4147-A177-3AD203B41FA5}">
                      <a16:colId xmlns:a16="http://schemas.microsoft.com/office/drawing/2014/main" val="3040202121"/>
                    </a:ext>
                  </a:extLst>
                </a:gridCol>
                <a:gridCol w="822960">
                  <a:extLst>
                    <a:ext uri="{9D8B030D-6E8A-4147-A177-3AD203B41FA5}">
                      <a16:colId xmlns:a16="http://schemas.microsoft.com/office/drawing/2014/main" val="1210783968"/>
                    </a:ext>
                  </a:extLst>
                </a:gridCol>
                <a:gridCol w="822960">
                  <a:extLst>
                    <a:ext uri="{9D8B030D-6E8A-4147-A177-3AD203B41FA5}">
                      <a16:colId xmlns:a16="http://schemas.microsoft.com/office/drawing/2014/main" val="3396066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8149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- 2019-06-25 12:37:00 </a:t>
                      </a:r>
                      <a:r>
                        <a:rPr kumimoji="0" lang="en-US" sz="1000" b="0" i="0" u="none" strike="noStrike" kern="1200" cap="none" spc="0" normalizeH="0" baseline="0" noProof="0">
                          <a:ln>
                            <a:noFill/>
                          </a:ln>
                          <a:solidFill>
                            <a:prstClr val="black"/>
                          </a:solidFill>
                          <a:effectLst/>
                          <a:uLnTx/>
                          <a:uFillTx/>
                          <a:latin typeface="+mn-lt"/>
                          <a:ea typeface="+mn-ea"/>
                          <a:cs typeface="+mn-cs"/>
                        </a:rPr>
                        <a:t> 
 Having a tough time in prepping for SPM? We’ve got you covered!
Memory Booster Plus SPM is a revision app designed to help students revise, retain, and recall key concepts anytime, anywhere for effective exam preparation – from your phone or tablet!
Available for Sejarah, Chemistry, Biology, Physics and Science.
Grab yours now!
http://bit.ly/2GrdVdt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2379414"/>
                  </a:ext>
                </a:extLst>
              </a:tr>
            </a:tbl>
          </a:graphicData>
        </a:graphic>
      </p:graphicFrame>
      <p:sp>
        <p:nvSpPr>
          <p:cNvPr id="4" name="Text Placeholder 3">
            <a:extLst>
              <a:ext uri="{FF2B5EF4-FFF2-40B4-BE49-F238E27FC236}">
                <a16:creationId xmlns:a16="http://schemas.microsoft.com/office/drawing/2014/main" id="{77C64076-85DE-4BEF-81B4-D1C29826CE8B}"/>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221668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E08FD-1081-4379-B596-1055B6AC9375}"/>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F64086EE-CE77-4CFB-952C-8F035CD9F185}"/>
              </a:ext>
            </a:extLst>
          </p:cNvPr>
          <p:cNvGraphicFramePr>
            <a:graphicFrameLocks noGrp="1"/>
          </p:cNvGraphicFramePr>
          <p:nvPr>
            <p:ph type="chart" sz="quarter" idx="13"/>
            <p:extLst>
              <p:ext uri="{D42A27DB-BD31-4B8C-83A1-F6EECF244321}">
                <p14:modId xmlns:p14="http://schemas.microsoft.com/office/powerpoint/2010/main" val="1100577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769F34-0920-4419-B2F6-470453A21BE4}"/>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E88375F4-C7BC-4039-8AA9-40F6EA47AC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8819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DACC1-56DB-48F0-82E5-B15849C3532E}"/>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C85D340C-680A-4B9C-9DF8-E8AEF98721DD}"/>
              </a:ext>
            </a:extLst>
          </p:cNvPr>
          <p:cNvGraphicFramePr>
            <a:graphicFrameLocks noGrp="1"/>
          </p:cNvGraphicFramePr>
          <p:nvPr>
            <p:ph type="chart" sz="quarter" idx="13"/>
            <p:extLst>
              <p:ext uri="{D42A27DB-BD31-4B8C-83A1-F6EECF244321}">
                <p14:modId xmlns:p14="http://schemas.microsoft.com/office/powerpoint/2010/main" val="4242562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0D53C4-0B07-457E-A450-75627EABAA06}"/>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CF52219D-4E25-4AB0-8945-DD515BFFDF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0139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A91AA-75FB-46C3-BDFD-D0A455C7448D}"/>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82FFC99E-CF2F-44D0-8A97-B940C5668AB0}"/>
              </a:ext>
            </a:extLst>
          </p:cNvPr>
          <p:cNvGraphicFramePr>
            <a:graphicFrameLocks noGrp="1"/>
          </p:cNvGraphicFramePr>
          <p:nvPr>
            <p:ph type="chart" sz="quarter" idx="13"/>
            <p:extLst>
              <p:ext uri="{D42A27DB-BD31-4B8C-83A1-F6EECF244321}">
                <p14:modId xmlns:p14="http://schemas.microsoft.com/office/powerpoint/2010/main" val="176194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44921C-2C3A-40A6-96C0-34A7B689DDFD}"/>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8574C1C9-6DD6-469D-86B8-DE089B8185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1177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0DE03-DCED-4ED8-B270-7AF4764A9850}"/>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4DC916BE-6BC3-4379-999D-45E8F07A14A0}"/>
              </a:ext>
            </a:extLst>
          </p:cNvPr>
          <p:cNvGraphicFramePr>
            <a:graphicFrameLocks noGrp="1"/>
          </p:cNvGraphicFramePr>
          <p:nvPr>
            <p:ph type="chart" sz="quarter" idx="13"/>
            <p:extLst>
              <p:ext uri="{D42A27DB-BD31-4B8C-83A1-F6EECF244321}">
                <p14:modId xmlns:p14="http://schemas.microsoft.com/office/powerpoint/2010/main" val="560827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5D3CB9-D177-45FF-93EC-D583C1DD3B13}"/>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4C14E447-D586-4780-8E5E-64C9B5C6B5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8437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D4941-4A3F-4D34-B334-D76856EFD791}"/>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78422186-8114-4C84-A446-6D49398DA84B}"/>
              </a:ext>
            </a:extLst>
          </p:cNvPr>
          <p:cNvGraphicFramePr>
            <a:graphicFrameLocks noGrp="1"/>
          </p:cNvGraphicFramePr>
          <p:nvPr>
            <p:ph type="tbl" sz="quarter" idx="13"/>
            <p:extLst>
              <p:ext uri="{D42A27DB-BD31-4B8C-83A1-F6EECF244321}">
                <p14:modId xmlns:p14="http://schemas.microsoft.com/office/powerpoint/2010/main" val="1118902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42591069"/>
                    </a:ext>
                  </a:extLst>
                </a:gridCol>
                <a:gridCol w="1645920">
                  <a:extLst>
                    <a:ext uri="{9D8B030D-6E8A-4147-A177-3AD203B41FA5}">
                      <a16:colId xmlns:a16="http://schemas.microsoft.com/office/drawing/2014/main" val="1230894526"/>
                    </a:ext>
                  </a:extLst>
                </a:gridCol>
                <a:gridCol w="1645920">
                  <a:extLst>
                    <a:ext uri="{9D8B030D-6E8A-4147-A177-3AD203B41FA5}">
                      <a16:colId xmlns:a16="http://schemas.microsoft.com/office/drawing/2014/main" val="3026887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373070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extLst>
                  <a:ext uri="{0D108BD9-81ED-4DB2-BD59-A6C34878D82A}">
                    <a16:rowId xmlns:a16="http://schemas.microsoft.com/office/drawing/2014/main" val="3370581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extLst>
                  <a:ext uri="{0D108BD9-81ED-4DB2-BD59-A6C34878D82A}">
                    <a16:rowId xmlns:a16="http://schemas.microsoft.com/office/drawing/2014/main" val="2379983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3146294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extLst>
                  <a:ext uri="{0D108BD9-81ED-4DB2-BD59-A6C34878D82A}">
                    <a16:rowId xmlns:a16="http://schemas.microsoft.com/office/drawing/2014/main" val="784348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4185893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583324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160187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153659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463198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473904978"/>
                  </a:ext>
                </a:extLst>
              </a:tr>
            </a:tbl>
          </a:graphicData>
        </a:graphic>
      </p:graphicFrame>
      <p:sp>
        <p:nvSpPr>
          <p:cNvPr id="4" name="Text Placeholder 3">
            <a:extLst>
              <a:ext uri="{FF2B5EF4-FFF2-40B4-BE49-F238E27FC236}">
                <a16:creationId xmlns:a16="http://schemas.microsoft.com/office/drawing/2014/main" id="{8C4CF566-1C1A-46A8-99A6-472E53EE950C}"/>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29805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95BF0-CDBA-458B-A6AF-667014E8FD47}"/>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982DA68F-B2EB-4187-BF7A-3D78FCAAB2B2}"/>
              </a:ext>
            </a:extLst>
          </p:cNvPr>
          <p:cNvGraphicFramePr>
            <a:graphicFrameLocks noGrp="1"/>
          </p:cNvGraphicFramePr>
          <p:nvPr>
            <p:ph type="tbl" sz="quarter" idx="13"/>
            <p:extLst>
              <p:ext uri="{D42A27DB-BD31-4B8C-83A1-F6EECF244321}">
                <p14:modId xmlns:p14="http://schemas.microsoft.com/office/powerpoint/2010/main" val="3801355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23598685"/>
                    </a:ext>
                  </a:extLst>
                </a:gridCol>
                <a:gridCol w="1645920">
                  <a:extLst>
                    <a:ext uri="{9D8B030D-6E8A-4147-A177-3AD203B41FA5}">
                      <a16:colId xmlns:a16="http://schemas.microsoft.com/office/drawing/2014/main" val="908895918"/>
                    </a:ext>
                  </a:extLst>
                </a:gridCol>
                <a:gridCol w="1645920">
                  <a:extLst>
                    <a:ext uri="{9D8B030D-6E8A-4147-A177-3AD203B41FA5}">
                      <a16:colId xmlns:a16="http://schemas.microsoft.com/office/drawing/2014/main" val="819187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45916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368318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4164359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394291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861143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594815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74240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061477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023555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611674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876853194"/>
                  </a:ext>
                </a:extLst>
              </a:tr>
            </a:tbl>
          </a:graphicData>
        </a:graphic>
      </p:graphicFrame>
      <p:sp>
        <p:nvSpPr>
          <p:cNvPr id="4" name="Text Placeholder 3">
            <a:extLst>
              <a:ext uri="{FF2B5EF4-FFF2-40B4-BE49-F238E27FC236}">
                <a16:creationId xmlns:a16="http://schemas.microsoft.com/office/drawing/2014/main" id="{0C565B33-7919-41CB-9DFD-6BD5A1E3C416}"/>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927504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F75F0-42CA-4CDF-8ECD-50EFF0B7C138}"/>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AAF713DF-97CF-4421-AE1B-47C2F64C8284}"/>
              </a:ext>
            </a:extLst>
          </p:cNvPr>
          <p:cNvGraphicFramePr>
            <a:graphicFrameLocks noGrp="1"/>
          </p:cNvGraphicFramePr>
          <p:nvPr>
            <p:ph type="tbl" sz="quarter" idx="13"/>
            <p:extLst>
              <p:ext uri="{D42A27DB-BD31-4B8C-83A1-F6EECF244321}">
                <p14:modId xmlns:p14="http://schemas.microsoft.com/office/powerpoint/2010/main" val="569584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47495347"/>
                    </a:ext>
                  </a:extLst>
                </a:gridCol>
                <a:gridCol w="1645920">
                  <a:extLst>
                    <a:ext uri="{9D8B030D-6E8A-4147-A177-3AD203B41FA5}">
                      <a16:colId xmlns:a16="http://schemas.microsoft.com/office/drawing/2014/main" val="363646961"/>
                    </a:ext>
                  </a:extLst>
                </a:gridCol>
                <a:gridCol w="1645920">
                  <a:extLst>
                    <a:ext uri="{9D8B030D-6E8A-4147-A177-3AD203B41FA5}">
                      <a16:colId xmlns:a16="http://schemas.microsoft.com/office/drawing/2014/main" val="3945907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536915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934930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013764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399697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6856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770691349"/>
                  </a:ext>
                </a:extLst>
              </a:tr>
            </a:tbl>
          </a:graphicData>
        </a:graphic>
      </p:graphicFrame>
      <p:sp>
        <p:nvSpPr>
          <p:cNvPr id="4" name="Text Placeholder 3">
            <a:extLst>
              <a:ext uri="{FF2B5EF4-FFF2-40B4-BE49-F238E27FC236}">
                <a16:creationId xmlns:a16="http://schemas.microsoft.com/office/drawing/2014/main" id="{26271056-377C-4D0A-AFF2-99EB017789D3}"/>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617615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00BB7-AB95-4CA3-80AD-721769CB7EB5}"/>
              </a:ext>
            </a:extLst>
          </p:cNvPr>
          <p:cNvSpPr>
            <a:spLocks noGrp="1"/>
          </p:cNvSpPr>
          <p:nvPr>
            <p:ph type="title"/>
          </p:nvPr>
        </p:nvSpPr>
        <p:spPr/>
        <p:txBody>
          <a:bodyPr/>
          <a:lstStyle/>
          <a:p>
            <a:r>
              <a:rPr lang="en-US"/>
              <a:t>Facebook Own Posts Table | Oxford Fajar - 1 of 6</a:t>
            </a:r>
          </a:p>
        </p:txBody>
      </p:sp>
      <p:graphicFrame>
        <p:nvGraphicFramePr>
          <p:cNvPr id="5" name="Table Placeholder 4">
            <a:extLst>
              <a:ext uri="{FF2B5EF4-FFF2-40B4-BE49-F238E27FC236}">
                <a16:creationId xmlns:a16="http://schemas.microsoft.com/office/drawing/2014/main" id="{6AF607E8-C536-49BA-BA63-5EAEC75B8B8E}"/>
              </a:ext>
            </a:extLst>
          </p:cNvPr>
          <p:cNvGraphicFramePr>
            <a:graphicFrameLocks noGrp="1"/>
          </p:cNvGraphicFramePr>
          <p:nvPr>
            <p:ph type="tbl" sz="quarter" idx="13"/>
            <p:extLst>
              <p:ext uri="{D42A27DB-BD31-4B8C-83A1-F6EECF244321}">
                <p14:modId xmlns:p14="http://schemas.microsoft.com/office/powerpoint/2010/main" val="3069253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87932081"/>
                    </a:ext>
                  </a:extLst>
                </a:gridCol>
                <a:gridCol w="658368">
                  <a:extLst>
                    <a:ext uri="{9D8B030D-6E8A-4147-A177-3AD203B41FA5}">
                      <a16:colId xmlns:a16="http://schemas.microsoft.com/office/drawing/2014/main" val="1765021598"/>
                    </a:ext>
                  </a:extLst>
                </a:gridCol>
                <a:gridCol w="658368">
                  <a:extLst>
                    <a:ext uri="{9D8B030D-6E8A-4147-A177-3AD203B41FA5}">
                      <a16:colId xmlns:a16="http://schemas.microsoft.com/office/drawing/2014/main" val="2053128061"/>
                    </a:ext>
                  </a:extLst>
                </a:gridCol>
                <a:gridCol w="658368">
                  <a:extLst>
                    <a:ext uri="{9D8B030D-6E8A-4147-A177-3AD203B41FA5}">
                      <a16:colId xmlns:a16="http://schemas.microsoft.com/office/drawing/2014/main" val="3461074922"/>
                    </a:ext>
                  </a:extLst>
                </a:gridCol>
                <a:gridCol w="658368">
                  <a:extLst>
                    <a:ext uri="{9D8B030D-6E8A-4147-A177-3AD203B41FA5}">
                      <a16:colId xmlns:a16="http://schemas.microsoft.com/office/drawing/2014/main" val="3704262624"/>
                    </a:ext>
                  </a:extLst>
                </a:gridCol>
                <a:gridCol w="658368">
                  <a:extLst>
                    <a:ext uri="{9D8B030D-6E8A-4147-A177-3AD203B41FA5}">
                      <a16:colId xmlns:a16="http://schemas.microsoft.com/office/drawing/2014/main" val="1271953099"/>
                    </a:ext>
                  </a:extLst>
                </a:gridCol>
                <a:gridCol w="658368">
                  <a:extLst>
                    <a:ext uri="{9D8B030D-6E8A-4147-A177-3AD203B41FA5}">
                      <a16:colId xmlns:a16="http://schemas.microsoft.com/office/drawing/2014/main" val="769098074"/>
                    </a:ext>
                  </a:extLst>
                </a:gridCol>
                <a:gridCol w="658368">
                  <a:extLst>
                    <a:ext uri="{9D8B030D-6E8A-4147-A177-3AD203B41FA5}">
                      <a16:colId xmlns:a16="http://schemas.microsoft.com/office/drawing/2014/main" val="874507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9655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- 2019-06-30 12:44:00 </a:t>
                      </a:r>
                      <a:r>
                        <a:rPr kumimoji="0" lang="en-US" sz="1000" b="0" i="0" u="none" strike="noStrike" kern="1200" cap="none" spc="0" normalizeH="0" baseline="0" noProof="0">
                          <a:ln>
                            <a:noFill/>
                          </a:ln>
                          <a:solidFill>
                            <a:prstClr val="black"/>
                          </a:solidFill>
                          <a:effectLst/>
                          <a:uLnTx/>
                          <a:uFillTx/>
                          <a:latin typeface="+mn-lt"/>
                          <a:ea typeface="+mn-ea"/>
                          <a:cs typeface="+mn-cs"/>
                        </a:rPr>
                        <a:t> 
 Have you ever wondered how the amazing cheese is made? 🧀
Bacteria acts on the sugar in milk to produce lactic acid, which then coagulates the milk proteins and forms cheese. 
Source: 
Oxford Fajar SUCCESS SPM Science, pg. 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6236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- 2019-06-28 12:41:00 </a:t>
                      </a:r>
                      <a:r>
                        <a:rPr kumimoji="0" lang="en-US" sz="1000" b="0" i="0" u="none" strike="noStrike" kern="1200" cap="none" spc="0" normalizeH="0" baseline="0" noProof="0">
                          <a:ln>
                            <a:noFill/>
                          </a:ln>
                          <a:solidFill>
                            <a:prstClr val="black"/>
                          </a:solidFill>
                          <a:effectLst/>
                          <a:uLnTx/>
                          <a:uFillTx/>
                          <a:latin typeface="+mn-lt"/>
                          <a:ea typeface="+mn-ea"/>
                          <a:cs typeface="+mn-cs"/>
                        </a:rPr>
                        <a:t> 
 What’s your guess, which is the correct answer? :P
.
.
.
.
.
.
.
Answer: 
Gem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0621159"/>
                  </a:ext>
                </a:extLst>
              </a:tr>
            </a:tbl>
          </a:graphicData>
        </a:graphic>
      </p:graphicFrame>
      <p:sp>
        <p:nvSpPr>
          <p:cNvPr id="4" name="Text Placeholder 3">
            <a:extLst>
              <a:ext uri="{FF2B5EF4-FFF2-40B4-BE49-F238E27FC236}">
                <a16:creationId xmlns:a16="http://schemas.microsoft.com/office/drawing/2014/main" id="{CF4DDD85-9C36-4E22-A746-79DE2F4849FF}"/>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108472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73264-E95E-432D-A937-A94492835BD0}"/>
              </a:ext>
            </a:extLst>
          </p:cNvPr>
          <p:cNvSpPr>
            <a:spLocks noGrp="1"/>
          </p:cNvSpPr>
          <p:nvPr>
            <p:ph type="title"/>
          </p:nvPr>
        </p:nvSpPr>
        <p:spPr/>
        <p:txBody>
          <a:bodyPr/>
          <a:lstStyle/>
          <a:p>
            <a:r>
              <a:rPr lang="en-US"/>
              <a:t>Facebook Own Posts Table | Oxford Fajar - 2 of 6</a:t>
            </a:r>
          </a:p>
        </p:txBody>
      </p:sp>
      <p:graphicFrame>
        <p:nvGraphicFramePr>
          <p:cNvPr id="5" name="Table Placeholder 4">
            <a:extLst>
              <a:ext uri="{FF2B5EF4-FFF2-40B4-BE49-F238E27FC236}">
                <a16:creationId xmlns:a16="http://schemas.microsoft.com/office/drawing/2014/main" id="{6B992ED1-CCDD-4ADC-8093-3D61839658B8}"/>
              </a:ext>
            </a:extLst>
          </p:cNvPr>
          <p:cNvGraphicFramePr>
            <a:graphicFrameLocks noGrp="1"/>
          </p:cNvGraphicFramePr>
          <p:nvPr>
            <p:ph type="tbl" sz="quarter" idx="13"/>
            <p:extLst>
              <p:ext uri="{D42A27DB-BD31-4B8C-83A1-F6EECF244321}">
                <p14:modId xmlns:p14="http://schemas.microsoft.com/office/powerpoint/2010/main" val="2321246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94953631"/>
                    </a:ext>
                  </a:extLst>
                </a:gridCol>
                <a:gridCol w="658368">
                  <a:extLst>
                    <a:ext uri="{9D8B030D-6E8A-4147-A177-3AD203B41FA5}">
                      <a16:colId xmlns:a16="http://schemas.microsoft.com/office/drawing/2014/main" val="334480172"/>
                    </a:ext>
                  </a:extLst>
                </a:gridCol>
                <a:gridCol w="658368">
                  <a:extLst>
                    <a:ext uri="{9D8B030D-6E8A-4147-A177-3AD203B41FA5}">
                      <a16:colId xmlns:a16="http://schemas.microsoft.com/office/drawing/2014/main" val="63699753"/>
                    </a:ext>
                  </a:extLst>
                </a:gridCol>
                <a:gridCol w="658368">
                  <a:extLst>
                    <a:ext uri="{9D8B030D-6E8A-4147-A177-3AD203B41FA5}">
                      <a16:colId xmlns:a16="http://schemas.microsoft.com/office/drawing/2014/main" val="1784866036"/>
                    </a:ext>
                  </a:extLst>
                </a:gridCol>
                <a:gridCol w="658368">
                  <a:extLst>
                    <a:ext uri="{9D8B030D-6E8A-4147-A177-3AD203B41FA5}">
                      <a16:colId xmlns:a16="http://schemas.microsoft.com/office/drawing/2014/main" val="3846535295"/>
                    </a:ext>
                  </a:extLst>
                </a:gridCol>
                <a:gridCol w="658368">
                  <a:extLst>
                    <a:ext uri="{9D8B030D-6E8A-4147-A177-3AD203B41FA5}">
                      <a16:colId xmlns:a16="http://schemas.microsoft.com/office/drawing/2014/main" val="248617118"/>
                    </a:ext>
                  </a:extLst>
                </a:gridCol>
                <a:gridCol w="658368">
                  <a:extLst>
                    <a:ext uri="{9D8B030D-6E8A-4147-A177-3AD203B41FA5}">
                      <a16:colId xmlns:a16="http://schemas.microsoft.com/office/drawing/2014/main" val="1960486114"/>
                    </a:ext>
                  </a:extLst>
                </a:gridCol>
                <a:gridCol w="658368">
                  <a:extLst>
                    <a:ext uri="{9D8B030D-6E8A-4147-A177-3AD203B41FA5}">
                      <a16:colId xmlns:a16="http://schemas.microsoft.com/office/drawing/2014/main" val="4229912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563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- 2019-06-25 12:37:00 </a:t>
                      </a:r>
                      <a:r>
                        <a:rPr kumimoji="0" lang="en-US" sz="1000" b="0" i="0" u="none" strike="noStrike" kern="1200" cap="none" spc="0" normalizeH="0" baseline="0" noProof="0">
                          <a:ln>
                            <a:noFill/>
                          </a:ln>
                          <a:solidFill>
                            <a:prstClr val="black"/>
                          </a:solidFill>
                          <a:effectLst/>
                          <a:uLnTx/>
                          <a:uFillTx/>
                          <a:latin typeface="+mn-lt"/>
                          <a:ea typeface="+mn-ea"/>
                          <a:cs typeface="+mn-cs"/>
                        </a:rPr>
                        <a:t> 
 Having a tough time in prepping for SPM? We’ve got you covered!
Memory Booster Plus SPM is a revision app designed to help students revise, retain, and recall key concepts anytime, anywhere for effective exam preparation – from your phone or tablet!
Available for Sejarah, Chemistry, Biology, Physics and Science.
Grab yours now!
http://bit.ly/2GrdVdt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6874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- 2019-06-23 11:36:00 </a:t>
                      </a:r>
                      <a:r>
                        <a:rPr kumimoji="0" lang="en-US" sz="1000" b="0" i="0" u="none" strike="noStrike" kern="1200" cap="none" spc="0" normalizeH="0" baseline="0" noProof="0">
                          <a:ln>
                            <a:noFill/>
                          </a:ln>
                          <a:solidFill>
                            <a:prstClr val="black"/>
                          </a:solidFill>
                          <a:effectLst/>
                          <a:uLnTx/>
                          <a:uFillTx/>
                          <a:latin typeface="+mn-lt"/>
                          <a:ea typeface="+mn-ea"/>
                          <a:cs typeface="+mn-cs"/>
                        </a:rPr>
                        <a:t> 
 Failure is not a destination. It is an invitation to unforeseen victories.
Keep your chin up and keep moving forward, fighter!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9420903"/>
                  </a:ext>
                </a:extLst>
              </a:tr>
            </a:tbl>
          </a:graphicData>
        </a:graphic>
      </p:graphicFrame>
      <p:sp>
        <p:nvSpPr>
          <p:cNvPr id="4" name="Text Placeholder 3">
            <a:extLst>
              <a:ext uri="{FF2B5EF4-FFF2-40B4-BE49-F238E27FC236}">
                <a16:creationId xmlns:a16="http://schemas.microsoft.com/office/drawing/2014/main" id="{173DB348-ABDA-4393-9414-4A6CD406E77B}"/>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93905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FBFE2-D14C-43FF-B547-F12D83FC8501}"/>
              </a:ext>
            </a:extLst>
          </p:cNvPr>
          <p:cNvSpPr>
            <a:spLocks noGrp="1"/>
          </p:cNvSpPr>
          <p:nvPr>
            <p:ph type="title"/>
          </p:nvPr>
        </p:nvSpPr>
        <p:spPr/>
        <p:txBody>
          <a:bodyPr/>
          <a:lstStyle/>
          <a:p>
            <a:r>
              <a:rPr lang="en-US"/>
              <a:t>Facebook Own Posts Table | Oxford Fajar - 3 of 6</a:t>
            </a:r>
          </a:p>
        </p:txBody>
      </p:sp>
      <p:graphicFrame>
        <p:nvGraphicFramePr>
          <p:cNvPr id="5" name="Table Placeholder 4">
            <a:extLst>
              <a:ext uri="{FF2B5EF4-FFF2-40B4-BE49-F238E27FC236}">
                <a16:creationId xmlns:a16="http://schemas.microsoft.com/office/drawing/2014/main" id="{695885C7-4521-4032-8CD4-245A10CAA168}"/>
              </a:ext>
            </a:extLst>
          </p:cNvPr>
          <p:cNvGraphicFramePr>
            <a:graphicFrameLocks noGrp="1"/>
          </p:cNvGraphicFramePr>
          <p:nvPr>
            <p:ph type="tbl" sz="quarter" idx="13"/>
            <p:extLst>
              <p:ext uri="{D42A27DB-BD31-4B8C-83A1-F6EECF244321}">
                <p14:modId xmlns:p14="http://schemas.microsoft.com/office/powerpoint/2010/main" val="3599463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91825417"/>
                    </a:ext>
                  </a:extLst>
                </a:gridCol>
                <a:gridCol w="658368">
                  <a:extLst>
                    <a:ext uri="{9D8B030D-6E8A-4147-A177-3AD203B41FA5}">
                      <a16:colId xmlns:a16="http://schemas.microsoft.com/office/drawing/2014/main" val="3912879818"/>
                    </a:ext>
                  </a:extLst>
                </a:gridCol>
                <a:gridCol w="658368">
                  <a:extLst>
                    <a:ext uri="{9D8B030D-6E8A-4147-A177-3AD203B41FA5}">
                      <a16:colId xmlns:a16="http://schemas.microsoft.com/office/drawing/2014/main" val="2219910865"/>
                    </a:ext>
                  </a:extLst>
                </a:gridCol>
                <a:gridCol w="658368">
                  <a:extLst>
                    <a:ext uri="{9D8B030D-6E8A-4147-A177-3AD203B41FA5}">
                      <a16:colId xmlns:a16="http://schemas.microsoft.com/office/drawing/2014/main" val="1247150088"/>
                    </a:ext>
                  </a:extLst>
                </a:gridCol>
                <a:gridCol w="658368">
                  <a:extLst>
                    <a:ext uri="{9D8B030D-6E8A-4147-A177-3AD203B41FA5}">
                      <a16:colId xmlns:a16="http://schemas.microsoft.com/office/drawing/2014/main" val="1284791754"/>
                    </a:ext>
                  </a:extLst>
                </a:gridCol>
                <a:gridCol w="658368">
                  <a:extLst>
                    <a:ext uri="{9D8B030D-6E8A-4147-A177-3AD203B41FA5}">
                      <a16:colId xmlns:a16="http://schemas.microsoft.com/office/drawing/2014/main" val="3023670903"/>
                    </a:ext>
                  </a:extLst>
                </a:gridCol>
                <a:gridCol w="658368">
                  <a:extLst>
                    <a:ext uri="{9D8B030D-6E8A-4147-A177-3AD203B41FA5}">
                      <a16:colId xmlns:a16="http://schemas.microsoft.com/office/drawing/2014/main" val="4077200387"/>
                    </a:ext>
                  </a:extLst>
                </a:gridCol>
                <a:gridCol w="658368">
                  <a:extLst>
                    <a:ext uri="{9D8B030D-6E8A-4147-A177-3AD203B41FA5}">
                      <a16:colId xmlns:a16="http://schemas.microsoft.com/office/drawing/2014/main" val="2259459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76191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- 2019-06-21 12:19:00 </a:t>
                      </a:r>
                      <a:r>
                        <a:rPr kumimoji="0" lang="en-US" sz="1000" b="0" i="0" u="none" strike="noStrike" kern="1200" cap="none" spc="0" normalizeH="0" baseline="0" noProof="0">
                          <a:ln>
                            <a:noFill/>
                          </a:ln>
                          <a:solidFill>
                            <a:prstClr val="black"/>
                          </a:solidFill>
                          <a:effectLst/>
                          <a:uLnTx/>
                          <a:uFillTx/>
                          <a:latin typeface="+mn-lt"/>
                          <a:ea typeface="+mn-ea"/>
                          <a:cs typeface="+mn-cs"/>
                        </a:rPr>
                        <a:t> 
 Every peacock has its unique look that consists of distinct colour patterns and "eyespots" scattered across the plumage. When a male courts a female, he spreads out his tail feathers to display his colours and eyespots fully for her to see. 
Ultimately, the size and the patterns of the tail help her choose whether or not she'll mate with him.
Source: 
Oxford Fajar SUCCESS SPM Science, pg.214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9562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- 2019-06-20 12:17:01 </a:t>
                      </a:r>
                      <a:r>
                        <a:rPr kumimoji="0" lang="en-US" sz="1000" b="0" i="0" u="none" strike="noStrike" kern="1200" cap="none" spc="0" normalizeH="0" baseline="0" noProof="0">
                          <a:ln>
                            <a:noFill/>
                          </a:ln>
                          <a:solidFill>
                            <a:prstClr val="black"/>
                          </a:solidFill>
                          <a:effectLst/>
                          <a:uLnTx/>
                          <a:uFillTx/>
                          <a:latin typeface="+mn-lt"/>
                          <a:ea typeface="+mn-ea"/>
                          <a:cs typeface="+mn-cs"/>
                        </a:rPr>
                        <a:t> 
 Enhance your vocabulary and language proficiency for English and Malay with our Kamus Dwibahasa!
Our Kamus Dwibahasa comes with:
- English headwords with Malay definitions and vice versa
- compounds and phrasal verbs
- commonly used English idioms with Malay translation
- bilingual Science and Mathematics terminologies
Check them out now at: https://bit.ly/2FHi3Ji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5307433"/>
                  </a:ext>
                </a:extLst>
              </a:tr>
            </a:tbl>
          </a:graphicData>
        </a:graphic>
      </p:graphicFrame>
      <p:sp>
        <p:nvSpPr>
          <p:cNvPr id="4" name="Text Placeholder 3">
            <a:extLst>
              <a:ext uri="{FF2B5EF4-FFF2-40B4-BE49-F238E27FC236}">
                <a16:creationId xmlns:a16="http://schemas.microsoft.com/office/drawing/2014/main" id="{46F6F986-98F8-4F40-ABB2-6589C085542E}"/>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997207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1CD6D-2399-4D22-B703-CC631C74D78F}"/>
              </a:ext>
            </a:extLst>
          </p:cNvPr>
          <p:cNvSpPr>
            <a:spLocks noGrp="1"/>
          </p:cNvSpPr>
          <p:nvPr>
            <p:ph type="title"/>
          </p:nvPr>
        </p:nvSpPr>
        <p:spPr/>
        <p:txBody>
          <a:bodyPr/>
          <a:lstStyle/>
          <a:p>
            <a:r>
              <a:rPr lang="en-US"/>
              <a:t>Facebook Own Posts Table | Oxford Fajar - 4 of 6</a:t>
            </a:r>
          </a:p>
        </p:txBody>
      </p:sp>
      <p:graphicFrame>
        <p:nvGraphicFramePr>
          <p:cNvPr id="5" name="Table Placeholder 4">
            <a:extLst>
              <a:ext uri="{FF2B5EF4-FFF2-40B4-BE49-F238E27FC236}">
                <a16:creationId xmlns:a16="http://schemas.microsoft.com/office/drawing/2014/main" id="{C9752CC2-4183-4A1C-955B-582D5F216490}"/>
              </a:ext>
            </a:extLst>
          </p:cNvPr>
          <p:cNvGraphicFramePr>
            <a:graphicFrameLocks noGrp="1"/>
          </p:cNvGraphicFramePr>
          <p:nvPr>
            <p:ph type="tbl" sz="quarter" idx="13"/>
            <p:extLst>
              <p:ext uri="{D42A27DB-BD31-4B8C-83A1-F6EECF244321}">
                <p14:modId xmlns:p14="http://schemas.microsoft.com/office/powerpoint/2010/main" val="1394896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2506795"/>
                    </a:ext>
                  </a:extLst>
                </a:gridCol>
                <a:gridCol w="658368">
                  <a:extLst>
                    <a:ext uri="{9D8B030D-6E8A-4147-A177-3AD203B41FA5}">
                      <a16:colId xmlns:a16="http://schemas.microsoft.com/office/drawing/2014/main" val="1129272822"/>
                    </a:ext>
                  </a:extLst>
                </a:gridCol>
                <a:gridCol w="658368">
                  <a:extLst>
                    <a:ext uri="{9D8B030D-6E8A-4147-A177-3AD203B41FA5}">
                      <a16:colId xmlns:a16="http://schemas.microsoft.com/office/drawing/2014/main" val="1164330657"/>
                    </a:ext>
                  </a:extLst>
                </a:gridCol>
                <a:gridCol w="658368">
                  <a:extLst>
                    <a:ext uri="{9D8B030D-6E8A-4147-A177-3AD203B41FA5}">
                      <a16:colId xmlns:a16="http://schemas.microsoft.com/office/drawing/2014/main" val="2161621571"/>
                    </a:ext>
                  </a:extLst>
                </a:gridCol>
                <a:gridCol w="658368">
                  <a:extLst>
                    <a:ext uri="{9D8B030D-6E8A-4147-A177-3AD203B41FA5}">
                      <a16:colId xmlns:a16="http://schemas.microsoft.com/office/drawing/2014/main" val="2518502336"/>
                    </a:ext>
                  </a:extLst>
                </a:gridCol>
                <a:gridCol w="658368">
                  <a:extLst>
                    <a:ext uri="{9D8B030D-6E8A-4147-A177-3AD203B41FA5}">
                      <a16:colId xmlns:a16="http://schemas.microsoft.com/office/drawing/2014/main" val="3453911101"/>
                    </a:ext>
                  </a:extLst>
                </a:gridCol>
                <a:gridCol w="658368">
                  <a:extLst>
                    <a:ext uri="{9D8B030D-6E8A-4147-A177-3AD203B41FA5}">
                      <a16:colId xmlns:a16="http://schemas.microsoft.com/office/drawing/2014/main" val="3054238973"/>
                    </a:ext>
                  </a:extLst>
                </a:gridCol>
                <a:gridCol w="658368">
                  <a:extLst>
                    <a:ext uri="{9D8B030D-6E8A-4147-A177-3AD203B41FA5}">
                      <a16:colId xmlns:a16="http://schemas.microsoft.com/office/drawing/2014/main" val="2405005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3220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- 2019-06-18 12:13:00 </a:t>
                      </a:r>
                      <a:r>
                        <a:rPr kumimoji="0" lang="en-US" sz="1000" b="0" i="0" u="none" strike="noStrike" kern="1200" cap="none" spc="0" normalizeH="0" baseline="0" noProof="0">
                          <a:ln>
                            <a:noFill/>
                          </a:ln>
                          <a:solidFill>
                            <a:prstClr val="black"/>
                          </a:solidFill>
                          <a:effectLst/>
                          <a:uLnTx/>
                          <a:uFillTx/>
                          <a:latin typeface="+mn-lt"/>
                          <a:ea typeface="+mn-ea"/>
                          <a:cs typeface="+mn-cs"/>
                        </a:rPr>
                        <a:t> 
 How do you envisage yourself in the next 5 years? Tell us about it! :)
Source:
Oxford English-English-Malay Dictionary, pg.292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5641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- 2019-06-16 00:00:00 </a:t>
                      </a:r>
                      <a:r>
                        <a:rPr kumimoji="0" lang="en-US" sz="1000" b="0" i="0" u="none" strike="noStrike" kern="1200" cap="none" spc="0" normalizeH="0" baseline="0" noProof="0">
                          <a:ln>
                            <a:noFill/>
                          </a:ln>
                          <a:solidFill>
                            <a:prstClr val="black"/>
                          </a:solidFill>
                          <a:effectLst/>
                          <a:uLnTx/>
                          <a:uFillTx/>
                          <a:latin typeface="+mn-lt"/>
                          <a:ea typeface="+mn-ea"/>
                          <a:cs typeface="+mn-cs"/>
                        </a:rPr>
                        <a:t> 
 Father is a tower of courage and pillar of strength, a guiding light that shows us the way.
Happy Father’s Day to all Dads! 👨
Tell us one of the most memorable times you've had with your 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1388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- 2019-06-14 11:43:00 </a:t>
                      </a:r>
                      <a:r>
                        <a:rPr kumimoji="0" lang="en-US" sz="1000" b="0" i="0" u="none" strike="noStrike" kern="1200" cap="none" spc="0" normalizeH="0" baseline="0" noProof="0">
                          <a:ln>
                            <a:noFill/>
                          </a:ln>
                          <a:solidFill>
                            <a:prstClr val="black"/>
                          </a:solidFill>
                          <a:effectLst/>
                          <a:uLnTx/>
                          <a:uFillTx/>
                          <a:latin typeface="+mn-lt"/>
                          <a:ea typeface="+mn-ea"/>
                          <a:cs typeface="+mn-cs"/>
                        </a:rPr>
                        <a:t> 
 Go through your revision for SPM during the weekends anytime, anywhere with our Fully Worked Solutions SPM e-books!
Get this effective learning series in just a click: http://bit.ly/2O9bb7T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979490"/>
                  </a:ext>
                </a:extLst>
              </a:tr>
            </a:tbl>
          </a:graphicData>
        </a:graphic>
      </p:graphicFrame>
      <p:sp>
        <p:nvSpPr>
          <p:cNvPr id="4" name="Text Placeholder 3">
            <a:extLst>
              <a:ext uri="{FF2B5EF4-FFF2-40B4-BE49-F238E27FC236}">
                <a16:creationId xmlns:a16="http://schemas.microsoft.com/office/drawing/2014/main" id="{2DB97CE1-C66A-46D8-908B-4FC41380B590}"/>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961265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7E746-D54B-4D1C-A872-2059F4102AA7}"/>
              </a:ext>
            </a:extLst>
          </p:cNvPr>
          <p:cNvSpPr>
            <a:spLocks noGrp="1"/>
          </p:cNvSpPr>
          <p:nvPr>
            <p:ph type="title"/>
          </p:nvPr>
        </p:nvSpPr>
        <p:spPr/>
        <p:txBody>
          <a:bodyPr/>
          <a:lstStyle/>
          <a:p>
            <a:r>
              <a:rPr lang="en-US"/>
              <a:t>Facebook Own Posts Table | Oxford Fajar - 5 of 6</a:t>
            </a:r>
          </a:p>
        </p:txBody>
      </p:sp>
      <p:graphicFrame>
        <p:nvGraphicFramePr>
          <p:cNvPr id="5" name="Table Placeholder 4">
            <a:extLst>
              <a:ext uri="{FF2B5EF4-FFF2-40B4-BE49-F238E27FC236}">
                <a16:creationId xmlns:a16="http://schemas.microsoft.com/office/drawing/2014/main" id="{396BFDB0-16B7-467E-AC1C-490D06CA151B}"/>
              </a:ext>
            </a:extLst>
          </p:cNvPr>
          <p:cNvGraphicFramePr>
            <a:graphicFrameLocks noGrp="1"/>
          </p:cNvGraphicFramePr>
          <p:nvPr>
            <p:ph type="tbl" sz="quarter" idx="13"/>
            <p:extLst>
              <p:ext uri="{D42A27DB-BD31-4B8C-83A1-F6EECF244321}">
                <p14:modId xmlns:p14="http://schemas.microsoft.com/office/powerpoint/2010/main" val="2491343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85331781"/>
                    </a:ext>
                  </a:extLst>
                </a:gridCol>
                <a:gridCol w="658368">
                  <a:extLst>
                    <a:ext uri="{9D8B030D-6E8A-4147-A177-3AD203B41FA5}">
                      <a16:colId xmlns:a16="http://schemas.microsoft.com/office/drawing/2014/main" val="1810413343"/>
                    </a:ext>
                  </a:extLst>
                </a:gridCol>
                <a:gridCol w="658368">
                  <a:extLst>
                    <a:ext uri="{9D8B030D-6E8A-4147-A177-3AD203B41FA5}">
                      <a16:colId xmlns:a16="http://schemas.microsoft.com/office/drawing/2014/main" val="2261672347"/>
                    </a:ext>
                  </a:extLst>
                </a:gridCol>
                <a:gridCol w="658368">
                  <a:extLst>
                    <a:ext uri="{9D8B030D-6E8A-4147-A177-3AD203B41FA5}">
                      <a16:colId xmlns:a16="http://schemas.microsoft.com/office/drawing/2014/main" val="3180217606"/>
                    </a:ext>
                  </a:extLst>
                </a:gridCol>
                <a:gridCol w="658368">
                  <a:extLst>
                    <a:ext uri="{9D8B030D-6E8A-4147-A177-3AD203B41FA5}">
                      <a16:colId xmlns:a16="http://schemas.microsoft.com/office/drawing/2014/main" val="1773854885"/>
                    </a:ext>
                  </a:extLst>
                </a:gridCol>
                <a:gridCol w="658368">
                  <a:extLst>
                    <a:ext uri="{9D8B030D-6E8A-4147-A177-3AD203B41FA5}">
                      <a16:colId xmlns:a16="http://schemas.microsoft.com/office/drawing/2014/main" val="2784547405"/>
                    </a:ext>
                  </a:extLst>
                </a:gridCol>
                <a:gridCol w="658368">
                  <a:extLst>
                    <a:ext uri="{9D8B030D-6E8A-4147-A177-3AD203B41FA5}">
                      <a16:colId xmlns:a16="http://schemas.microsoft.com/office/drawing/2014/main" val="540602572"/>
                    </a:ext>
                  </a:extLst>
                </a:gridCol>
                <a:gridCol w="658368">
                  <a:extLst>
                    <a:ext uri="{9D8B030D-6E8A-4147-A177-3AD203B41FA5}">
                      <a16:colId xmlns:a16="http://schemas.microsoft.com/office/drawing/2014/main" val="4148395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9016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- 2019-06-12 16:36:30 </a:t>
                      </a:r>
                      <a:r>
                        <a:rPr kumimoji="0" lang="en-US" sz="1000" b="0" i="0" u="none" strike="noStrike" kern="1200" cap="none" spc="0" normalizeH="0" baseline="0" noProof="0">
                          <a:ln>
                            <a:noFill/>
                          </a:ln>
                          <a:solidFill>
                            <a:prstClr val="black"/>
                          </a:solidFill>
                          <a:effectLst/>
                          <a:uLnTx/>
                          <a:uFillTx/>
                          <a:latin typeface="+mn-lt"/>
                          <a:ea typeface="+mn-ea"/>
                          <a:cs typeface="+mn-cs"/>
                        </a:rPr>
                        <a:t> 
 Satisfy your curious mind by visiting an aquarium this school holiday to get an amazing insight into the underwater world!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5178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- 2019-06-12 11:32:24 </a:t>
                      </a:r>
                      <a:r>
                        <a:rPr kumimoji="0" lang="en-US" sz="1000" b="0" i="0" u="none" strike="noStrike" kern="1200" cap="none" spc="0" normalizeH="0" baseline="0" noProof="0">
                          <a:ln>
                            <a:noFill/>
                          </a:ln>
                          <a:solidFill>
                            <a:prstClr val="black"/>
                          </a:solidFill>
                          <a:effectLst/>
                          <a:uLnTx/>
                          <a:uFillTx/>
                          <a:latin typeface="+mn-lt"/>
                          <a:ea typeface="+mn-ea"/>
                          <a:cs typeface="+mn-cs"/>
                        </a:rPr>
                        <a:t> 
 “Friendship consists of forgetting what one gives and remembering what one receives.” -Alexander Dumas
Happy National Best Friends’ Day! (🙆‍♀️🙆‍♀️) 
Tag your best friends to show how much you love them!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8727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- 2019-06-12 11:28:13 </a:t>
                      </a:r>
                      <a:r>
                        <a:rPr kumimoji="0" lang="en-US" sz="1000" b="0" i="0" u="none" strike="noStrike" kern="1200" cap="none" spc="0" normalizeH="0" baseline="0" noProof="0">
                          <a:ln>
                            <a:noFill/>
                          </a:ln>
                          <a:solidFill>
                            <a:prstClr val="black"/>
                          </a:solidFill>
                          <a:effectLst/>
                          <a:uLnTx/>
                          <a:uFillTx/>
                          <a:latin typeface="+mn-lt"/>
                          <a:ea typeface="+mn-ea"/>
                          <a:cs typeface="+mn-cs"/>
                        </a:rPr>
                        <a:t> 
 Need compact and concise notes to enhance your understanding of essential facts and concepts? 
Check out our Whizz Thru SPM and PT3 series for effective revision notes and supportive references.
You'll be amazed by the short but helpful notes right here: http://bit.ly/2QpapVV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4677262"/>
                  </a:ext>
                </a:extLst>
              </a:tr>
            </a:tbl>
          </a:graphicData>
        </a:graphic>
      </p:graphicFrame>
      <p:sp>
        <p:nvSpPr>
          <p:cNvPr id="4" name="Text Placeholder 3">
            <a:extLst>
              <a:ext uri="{FF2B5EF4-FFF2-40B4-BE49-F238E27FC236}">
                <a16:creationId xmlns:a16="http://schemas.microsoft.com/office/drawing/2014/main" id="{99F11277-219F-4A6C-9C74-4630AF56DA53}"/>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455691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A8610-0A54-41E1-9457-42EF3FDAB78F}"/>
              </a:ext>
            </a:extLst>
          </p:cNvPr>
          <p:cNvSpPr>
            <a:spLocks noGrp="1"/>
          </p:cNvSpPr>
          <p:nvPr>
            <p:ph type="title"/>
          </p:nvPr>
        </p:nvSpPr>
        <p:spPr/>
        <p:txBody>
          <a:bodyPr/>
          <a:lstStyle/>
          <a:p>
            <a:r>
              <a:rPr lang="en-US"/>
              <a:t>Facebook Own Posts Table | Oxford Fajar - 6 of 6</a:t>
            </a:r>
          </a:p>
        </p:txBody>
      </p:sp>
      <p:graphicFrame>
        <p:nvGraphicFramePr>
          <p:cNvPr id="5" name="Table Placeholder 4">
            <a:extLst>
              <a:ext uri="{FF2B5EF4-FFF2-40B4-BE49-F238E27FC236}">
                <a16:creationId xmlns:a16="http://schemas.microsoft.com/office/drawing/2014/main" id="{B430331E-966F-428C-B00F-43382A286C21}"/>
              </a:ext>
            </a:extLst>
          </p:cNvPr>
          <p:cNvGraphicFramePr>
            <a:graphicFrameLocks noGrp="1"/>
          </p:cNvGraphicFramePr>
          <p:nvPr>
            <p:ph type="tbl" sz="quarter" idx="13"/>
            <p:extLst>
              <p:ext uri="{D42A27DB-BD31-4B8C-83A1-F6EECF244321}">
                <p14:modId xmlns:p14="http://schemas.microsoft.com/office/powerpoint/2010/main" val="139947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9852163"/>
                    </a:ext>
                  </a:extLst>
                </a:gridCol>
                <a:gridCol w="658368">
                  <a:extLst>
                    <a:ext uri="{9D8B030D-6E8A-4147-A177-3AD203B41FA5}">
                      <a16:colId xmlns:a16="http://schemas.microsoft.com/office/drawing/2014/main" val="79082314"/>
                    </a:ext>
                  </a:extLst>
                </a:gridCol>
                <a:gridCol w="658368">
                  <a:extLst>
                    <a:ext uri="{9D8B030D-6E8A-4147-A177-3AD203B41FA5}">
                      <a16:colId xmlns:a16="http://schemas.microsoft.com/office/drawing/2014/main" val="296181466"/>
                    </a:ext>
                  </a:extLst>
                </a:gridCol>
                <a:gridCol w="658368">
                  <a:extLst>
                    <a:ext uri="{9D8B030D-6E8A-4147-A177-3AD203B41FA5}">
                      <a16:colId xmlns:a16="http://schemas.microsoft.com/office/drawing/2014/main" val="1206591643"/>
                    </a:ext>
                  </a:extLst>
                </a:gridCol>
                <a:gridCol w="658368">
                  <a:extLst>
                    <a:ext uri="{9D8B030D-6E8A-4147-A177-3AD203B41FA5}">
                      <a16:colId xmlns:a16="http://schemas.microsoft.com/office/drawing/2014/main" val="3789956581"/>
                    </a:ext>
                  </a:extLst>
                </a:gridCol>
                <a:gridCol w="658368">
                  <a:extLst>
                    <a:ext uri="{9D8B030D-6E8A-4147-A177-3AD203B41FA5}">
                      <a16:colId xmlns:a16="http://schemas.microsoft.com/office/drawing/2014/main" val="3114876549"/>
                    </a:ext>
                  </a:extLst>
                </a:gridCol>
                <a:gridCol w="658368">
                  <a:extLst>
                    <a:ext uri="{9D8B030D-6E8A-4147-A177-3AD203B41FA5}">
                      <a16:colId xmlns:a16="http://schemas.microsoft.com/office/drawing/2014/main" val="3960185826"/>
                    </a:ext>
                  </a:extLst>
                </a:gridCol>
                <a:gridCol w="658368">
                  <a:extLst>
                    <a:ext uri="{9D8B030D-6E8A-4147-A177-3AD203B41FA5}">
                      <a16:colId xmlns:a16="http://schemas.microsoft.com/office/drawing/2014/main" val="1036735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4607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- 2019-06-05 00:00:01 </a:t>
                      </a:r>
                      <a:r>
                        <a:rPr kumimoji="0" lang="en-US" sz="1000" b="0" i="0" u="none" strike="noStrike" kern="1200" cap="none" spc="0" normalizeH="0" baseline="0" noProof="0">
                          <a:ln>
                            <a:noFill/>
                          </a:ln>
                          <a:solidFill>
                            <a:prstClr val="black"/>
                          </a:solidFill>
                          <a:effectLst/>
                          <a:uLnTx/>
                          <a:uFillTx/>
                          <a:latin typeface="+mn-lt"/>
                          <a:ea typeface="+mn-ea"/>
                          <a:cs typeface="+mn-cs"/>
                        </a:rPr>
                        <a:t> 
 Oxford Fajar would like to wish you and your family a warm and blessed Aidilfitri, showered with love and happiness! 
Selamat Hari Raya!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6701012"/>
                  </a:ext>
                </a:extLst>
              </a:tr>
            </a:tbl>
          </a:graphicData>
        </a:graphic>
      </p:graphicFrame>
      <p:sp>
        <p:nvSpPr>
          <p:cNvPr id="4" name="Text Placeholder 3">
            <a:extLst>
              <a:ext uri="{FF2B5EF4-FFF2-40B4-BE49-F238E27FC236}">
                <a16:creationId xmlns:a16="http://schemas.microsoft.com/office/drawing/2014/main" id="{26F0195D-00BD-4CCF-B444-0E1CE81D077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0044974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814</Words>
  <Application>Microsoft Office PowerPoint</Application>
  <PresentationFormat>On-screen Show (4:3)</PresentationFormat>
  <Paragraphs>367</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3</vt:lpstr>
      <vt:lpstr>Facebook (FB) Custom Own Posts Table (new) | Oxford Fajar - 2 of 3</vt:lpstr>
      <vt:lpstr>Facebook (FB) Custom Own Posts Table (new) | Oxford Fajar - 3 of 3</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6</vt:lpstr>
      <vt:lpstr>Facebook Own Posts Table | Oxford Fajar - 2 of 6</vt:lpstr>
      <vt:lpstr>Facebook Own Posts Table | Oxford Fajar - 3 of 6</vt:lpstr>
      <vt:lpstr>Facebook Own Posts Table | Oxford Fajar - 4 of 6</vt:lpstr>
      <vt:lpstr>Facebook Own Posts Table | Oxford Fajar - 5 of 6</vt:lpstr>
      <vt:lpstr>Facebook Own Posts Table | Oxford Fajar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2019-07-15T08:32:48Z</dcterms:created>
  <dcterms:modified xsi:type="dcterms:W3CDTF">2019-07-15T08:33:35Z</dcterms:modified>
</cp:coreProperties>
</file>