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Oxford Fajar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43617</c:v>
                </c:pt>
                <c:pt idx="1">
                  <c:v>43618</c:v>
                </c:pt>
                <c:pt idx="2">
                  <c:v>43619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3532</c:v>
                </c:pt>
                <c:pt idx="1">
                  <c:v>3225</c:v>
                </c:pt>
                <c:pt idx="2">
                  <c:v>3304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96-43F3-B1DA-1831C50226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741896"/>
        <c:axId val="312747800"/>
      </c:lineChart>
      <c:dateAx>
        <c:axId val="312741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747800"/>
        <c:crosses val="autoZero"/>
        <c:auto val="1"/>
        <c:lblOffset val="100"/>
        <c:baseTimeUnit val="days"/>
      </c:dateAx>
      <c:valAx>
        <c:axId val="312747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741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Oxford Fajar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43617</c:v>
                </c:pt>
                <c:pt idx="1">
                  <c:v>43618</c:v>
                </c:pt>
                <c:pt idx="2">
                  <c:v>43619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80</c:v>
                </c:pt>
                <c:pt idx="1">
                  <c:v>73</c:v>
                </c:pt>
                <c:pt idx="2">
                  <c:v>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EC-49A6-BFA2-9C4DDD74E1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824144"/>
        <c:axId val="312826112"/>
      </c:lineChart>
      <c:dateAx>
        <c:axId val="312824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826112"/>
        <c:crosses val="autoZero"/>
        <c:auto val="1"/>
        <c:lblOffset val="100"/>
        <c:baseTimeUnit val="days"/>
      </c:dateAx>
      <c:valAx>
        <c:axId val="31282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824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Oxford Fajar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43617</c:v>
                </c:pt>
                <c:pt idx="1">
                  <c:v>43618</c:v>
                </c:pt>
                <c:pt idx="2">
                  <c:v>43619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63-4839-80D4-A0ACABB981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827752"/>
        <c:axId val="312825456"/>
      </c:lineChart>
      <c:dateAx>
        <c:axId val="312827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825456"/>
        <c:crosses val="autoZero"/>
        <c:auto val="1"/>
        <c:lblOffset val="100"/>
        <c:baseTimeUnit val="days"/>
      </c:dateAx>
      <c:valAx>
        <c:axId val="312825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827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Oxford Fajar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73E-4974-80E5-4808C12021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Oxford Fajar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73E-4974-80E5-4808C120217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Oxford Fajar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73E-4974-80E5-4808C120217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Oxford Fajar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73E-4974-80E5-4808C120217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Oxford Fajar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73E-4974-80E5-4808C120217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Oxford Fajar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73E-4974-80E5-4808C120217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Oxford Fajar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73E-4974-80E5-4808C120217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Oxford Fajar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73E-4974-80E5-4808C12021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2509080"/>
        <c:axId val="312508752"/>
      </c:barChart>
      <c:catAx>
        <c:axId val="312509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508752"/>
        <c:crosses val="autoZero"/>
        <c:auto val="1"/>
        <c:lblAlgn val="ctr"/>
        <c:lblOffset val="100"/>
        <c:noMultiLvlLbl val="0"/>
      </c:catAx>
      <c:valAx>
        <c:axId val="312508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509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Oxford Fajar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74-4406-BA27-A7245E651E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510392"/>
        <c:axId val="312510720"/>
      </c:barChart>
      <c:catAx>
        <c:axId val="312510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510720"/>
        <c:crosses val="autoZero"/>
        <c:auto val="1"/>
        <c:lblAlgn val="ctr"/>
        <c:lblOffset val="100"/>
        <c:noMultiLvlLbl val="0"/>
      </c:catAx>
      <c:valAx>
        <c:axId val="31251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51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12999</c:v>
                </c:pt>
                <c:pt idx="1">
                  <c:v>14620</c:v>
                </c:pt>
                <c:pt idx="2">
                  <c:v>6917</c:v>
                </c:pt>
                <c:pt idx="3">
                  <c:v>6152</c:v>
                </c:pt>
                <c:pt idx="4">
                  <c:v>2595</c:v>
                </c:pt>
                <c:pt idx="5">
                  <c:v>1040</c:v>
                </c:pt>
                <c:pt idx="6">
                  <c:v>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A6-4B7B-AF89-0E58B8A2A9A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24153</c:v>
                </c:pt>
                <c:pt idx="1">
                  <c:v>22501</c:v>
                </c:pt>
                <c:pt idx="2">
                  <c:v>5279</c:v>
                </c:pt>
                <c:pt idx="3">
                  <c:v>7162</c:v>
                </c:pt>
                <c:pt idx="4">
                  <c:v>2946</c:v>
                </c:pt>
                <c:pt idx="5">
                  <c:v>804</c:v>
                </c:pt>
                <c:pt idx="6">
                  <c:v>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A6-4B7B-AF89-0E58B8A2A9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0975408"/>
        <c:axId val="310973112"/>
      </c:barChart>
      <c:catAx>
        <c:axId val="31097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973112"/>
        <c:crosses val="autoZero"/>
        <c:auto val="1"/>
        <c:lblAlgn val="ctr"/>
        <c:lblOffset val="100"/>
        <c:noMultiLvlLbl val="0"/>
      </c:catAx>
      <c:valAx>
        <c:axId val="310973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975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Oxford Fajar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43617</c:v>
                </c:pt>
                <c:pt idx="1">
                  <c:v>43618</c:v>
                </c:pt>
                <c:pt idx="2">
                  <c:v>43619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BD-42BA-BC4D-29A4B7ED56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975080"/>
        <c:axId val="310976392"/>
      </c:lineChart>
      <c:dateAx>
        <c:axId val="310975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976392"/>
        <c:crosses val="autoZero"/>
        <c:auto val="1"/>
        <c:lblOffset val="100"/>
        <c:baseTimeUnit val="days"/>
      </c:dateAx>
      <c:valAx>
        <c:axId val="310976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975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Oxford Fajar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43617</c:v>
                </c:pt>
                <c:pt idx="1">
                  <c:v>43618</c:v>
                </c:pt>
                <c:pt idx="2">
                  <c:v>43619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107402</c:v>
                </c:pt>
                <c:pt idx="1">
                  <c:v>107451</c:v>
                </c:pt>
                <c:pt idx="2">
                  <c:v>107510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F3-4631-ABC3-092335BE84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966552"/>
        <c:axId val="310964256"/>
      </c:lineChart>
      <c:dateAx>
        <c:axId val="310966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964256"/>
        <c:crosses val="autoZero"/>
        <c:auto val="1"/>
        <c:lblOffset val="100"/>
        <c:baseTimeUnit val="days"/>
      </c:dateAx>
      <c:valAx>
        <c:axId val="31096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966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Oxford Fajar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43617</c:v>
                </c:pt>
                <c:pt idx="1">
                  <c:v>43618</c:v>
                </c:pt>
                <c:pt idx="2">
                  <c:v>43619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30</c:v>
                </c:pt>
                <c:pt idx="1">
                  <c:v>26</c:v>
                </c:pt>
                <c:pt idx="2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C9E-4F14-9D24-90C71009A2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970488"/>
        <c:axId val="310964912"/>
      </c:lineChart>
      <c:dateAx>
        <c:axId val="310970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964912"/>
        <c:crosses val="autoZero"/>
        <c:auto val="1"/>
        <c:lblOffset val="100"/>
        <c:baseTimeUnit val="days"/>
      </c:dateAx>
      <c:valAx>
        <c:axId val="310964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970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EF6E0E-7A78-4216-B920-293A9187C6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MASTER TEMPLATE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8ECCD9-E36A-4B44-AF0E-2B20A171A5E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Jolene Ching</a:t>
            </a:r>
          </a:p>
        </p:txBody>
      </p:sp>
    </p:spTree>
    <p:extLst>
      <p:ext uri="{BB962C8B-B14F-4D97-AF65-F5344CB8AC3E}">
        <p14:creationId xmlns:p14="http://schemas.microsoft.com/office/powerpoint/2010/main" val="2601496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13615-44FD-419A-B1A1-54A608AAA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Oxford Fajar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50E6A0-F831-4413-AE8B-334555FFC1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98794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8721256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618604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456987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915571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831627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374137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992404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085229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7893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63250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184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Oxford Fajar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770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C796FF-333F-4A6F-93F4-E63B63C833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06/01/2019 - 06/03/2019</a:t>
            </a:r>
          </a:p>
        </p:txBody>
      </p:sp>
    </p:spTree>
    <p:extLst>
      <p:ext uri="{BB962C8B-B14F-4D97-AF65-F5344CB8AC3E}">
        <p14:creationId xmlns:p14="http://schemas.microsoft.com/office/powerpoint/2010/main" val="32129463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6DFE8-5DFE-49F0-8FD8-EB4E7E2DC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Oxford Fajar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4BFC1B-C88C-4F23-84E0-63A66A9977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02022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954047-35DD-467E-80C4-3DF64570EC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CDD23A-4FD9-4A72-B405-EB6E8F764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6224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F56B6-D4FB-4EA7-BA58-1EDF9B676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Oxford Fajar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1F4869-B365-43FE-AA9A-D8BF5D6571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37446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36506E-1484-4E7C-BBBB-524F61B56A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634B31-1713-41DB-883C-4350F1C64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07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42098-2F97-4E7E-A1EC-B4B15287F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 | Oxford Fajar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13B48F-884B-42EE-88B7-0663726A6A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77188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34CB2E-5338-4D7F-955F-6BD799929C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1C0CD0-9BDE-4F34-B2B3-93459C972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4327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AB9FF-4D36-4167-87B3-93753944DF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Oxford Fajar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B37304-E03A-4B84-81ED-B4DFFA8F31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61524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5DDB05-D9AF-4E04-9AE2-18A7C8CF09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E61CF-9201-4F6E-BCDF-BC0106C478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625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5B2C0-58E0-479B-A972-6546AF161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Oxford Fajar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E598C9-FF5E-4C96-8EE8-8A5B4F0B29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9503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DE3F36-F851-4FBE-B1A5-3C9B89911F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56DA71-7072-4F0C-80DC-CAEEDB8B4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1618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56351-951D-4776-BF18-B2301BEED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Oxford Fajar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C81D78-2E91-4127-B643-3105C21C05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35621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ADAF20-2DFE-4FFB-A1AF-5C37FA1840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2C003-2C55-425A-B937-8F3A12137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853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AE2A3-4697-40C1-9F6B-89E62595F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Oxford Fajar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62F42A-1C76-47C0-812A-A1F02E388A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29616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37A7A1-2FA1-45D7-B24E-1FF54862FD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4B487A-6A77-4D9D-AE80-DC9E77E3F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0865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BEF2A-8093-48F7-8A51-ED1D42EC4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Oxford Fajar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6514FA-5FF7-4F04-ABE3-688FEE0F4E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62141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6A6809-0354-4BB0-920E-DA77007774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7E0CBD-9413-4812-9180-03108A8153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924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312F62-BF68-41E8-86DC-FDC321F76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Oxford Fajar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A7BF79-1720-4683-9248-10B2856E25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5346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767A6F-D3C1-4E19-85CD-A0AE434F71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06/01/2019 - 06/03/2019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C39656-4AA5-42DF-BD7A-C73B324A2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019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5A7A8-E519-4B14-AB9A-578F3FBA6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Oxford Fajar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74087F-0017-47E9-86E6-976F2F9476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4555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3471297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9412885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80759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028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Lumpur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95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Kinabalu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490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357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Shah Alam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25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Sandakan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871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367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Johor Bahru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341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Bharu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134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Tawau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812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2482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72909E-9F8C-4CD3-A667-3B5B92AA41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06/01/2019 - 06/03/2019</a:t>
            </a:r>
          </a:p>
        </p:txBody>
      </p:sp>
    </p:spTree>
    <p:extLst>
      <p:ext uri="{BB962C8B-B14F-4D97-AF65-F5344CB8AC3E}">
        <p14:creationId xmlns:p14="http://schemas.microsoft.com/office/powerpoint/2010/main" val="2889890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5DD44D-55AA-4D8B-8331-9EC73619D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Oxford Fajar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9BBD55-3F95-43F7-B852-572E1C8646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0323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3011450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753474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53465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629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Terengganu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7702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Petaling Jaya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261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Penang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2171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521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Keningau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105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Bintulu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062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25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Sungai Petani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216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Kuantan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241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Alor Setar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6926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E962E5-BF09-4434-B802-FC4F0A2D70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06/01/2019 - 06/03/2019</a:t>
            </a:r>
          </a:p>
        </p:txBody>
      </p:sp>
    </p:spTree>
    <p:extLst>
      <p:ext uri="{BB962C8B-B14F-4D97-AF65-F5344CB8AC3E}">
        <p14:creationId xmlns:p14="http://schemas.microsoft.com/office/powerpoint/2010/main" val="2170050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93994-7D44-4E3D-ACBB-6244B5F7D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Oxford Fajar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8092B0-ECD5-43D0-922C-943B17A0F2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16908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029160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880514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26421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670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Seremban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154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Malacca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241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Semporna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17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Kudat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795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Lahad Datu 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366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D66DD1-ED67-4649-AA27-F193084E00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06/01/2019 - 06/03/2019</a:t>
            </a:r>
          </a:p>
        </p:txBody>
      </p:sp>
    </p:spTree>
    <p:extLst>
      <p:ext uri="{BB962C8B-B14F-4D97-AF65-F5344CB8AC3E}">
        <p14:creationId xmlns:p14="http://schemas.microsoft.com/office/powerpoint/2010/main" val="129625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318</Words>
  <Application>Microsoft Office PowerPoint</Application>
  <PresentationFormat>On-screen Show (4:3)</PresentationFormat>
  <Paragraphs>141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MASTER TEMPLATE</vt:lpstr>
      <vt:lpstr>Facebook Key Metrics Table | Oxford Fajar</vt:lpstr>
      <vt:lpstr>Facebook Reach | Oxford Fajar</vt:lpstr>
      <vt:lpstr>Facebook Engaged Users | Oxford Fajar</vt:lpstr>
      <vt:lpstr>Facebook Average Reactions Per Post | Oxford Fajar</vt:lpstr>
      <vt:lpstr>Facebook Interactions Distribution | Oxford Fajar</vt:lpstr>
      <vt:lpstr>Facebook Interaction Rate By Weekday | Oxford Fajar</vt:lpstr>
      <vt:lpstr>Facebook Fan Demographics | Oxford Fajar</vt:lpstr>
      <vt:lpstr>Facebook Interaction Rate | Oxford Fajar</vt:lpstr>
      <vt:lpstr>Facebook Fans Total | Oxford Fajar</vt:lpstr>
      <vt:lpstr>Facebook Page Views | Oxford Fajar</vt:lpstr>
      <vt:lpstr>Facebook Fans By City Table | Oxford Fajar - 1 of 3</vt:lpstr>
      <vt:lpstr>Facebook Fans By City Table | Oxford Fajar - 2 of 3</vt:lpstr>
      <vt:lpstr>Facebook Fans By City Table | Oxford Fajar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TEMPLATE</dc:title>
  <dc:creator>Frederik Peiniger</dc:creator>
  <cp:lastModifiedBy>Frederik Peiniger</cp:lastModifiedBy>
  <cp:revision>1</cp:revision>
  <dcterms:created xsi:type="dcterms:W3CDTF">2019-07-15T08:31:23Z</dcterms:created>
  <dcterms:modified xsi:type="dcterms:W3CDTF">2019-07-15T08:31:45Z</dcterms:modified>
</cp:coreProperties>
</file>