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42AD-7A00-47D0-B80F-FB598F7F9BB3}"/>
              </a:ext>
            </a:extLst>
          </p:cNvPr>
          <p:cNvSpPr>
            <a:spLocks noGrp="1"/>
          </p:cNvSpPr>
          <p:nvPr>
            <p:ph type="title"/>
          </p:nvPr>
        </p:nvSpPr>
        <p:spPr/>
        <p:txBody>
          <a:bodyPr/>
          <a:lstStyle/>
          <a:p>
            <a:r>
              <a:rPr lang="en-US"/>
              <a:t>Facebook Own Posts Table | The Coffee Bean &amp; Tea Leaf - Malaysia - 1 of 19</a:t>
            </a:r>
          </a:p>
        </p:txBody>
      </p:sp>
      <p:graphicFrame>
        <p:nvGraphicFramePr>
          <p:cNvPr id="5" name="Table Placeholder 4">
            <a:extLst>
              <a:ext uri="{FF2B5EF4-FFF2-40B4-BE49-F238E27FC236}">
                <a16:creationId xmlns:a16="http://schemas.microsoft.com/office/drawing/2014/main" id="{8D1F3CAB-4F9E-4952-9F0D-FC4F3BCA33C7}"/>
              </a:ext>
            </a:extLst>
          </p:cNvPr>
          <p:cNvGraphicFramePr>
            <a:graphicFrameLocks noGrp="1"/>
          </p:cNvGraphicFramePr>
          <p:nvPr>
            <p:ph type="tbl" sz="quarter" idx="13"/>
            <p:extLst>
              <p:ext uri="{D42A27DB-BD31-4B8C-83A1-F6EECF244321}">
                <p14:modId xmlns:p14="http://schemas.microsoft.com/office/powerpoint/2010/main" val="2248746926"/>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6464197"/>
                    </a:ext>
                  </a:extLst>
                </a:gridCol>
                <a:gridCol w="905256">
                  <a:extLst>
                    <a:ext uri="{9D8B030D-6E8A-4147-A177-3AD203B41FA5}">
                      <a16:colId xmlns:a16="http://schemas.microsoft.com/office/drawing/2014/main" val="2942420104"/>
                    </a:ext>
                  </a:extLst>
                </a:gridCol>
                <a:gridCol w="658368">
                  <a:extLst>
                    <a:ext uri="{9D8B030D-6E8A-4147-A177-3AD203B41FA5}">
                      <a16:colId xmlns:a16="http://schemas.microsoft.com/office/drawing/2014/main" val="4010366195"/>
                    </a:ext>
                  </a:extLst>
                </a:gridCol>
                <a:gridCol w="329184">
                  <a:extLst>
                    <a:ext uri="{9D8B030D-6E8A-4147-A177-3AD203B41FA5}">
                      <a16:colId xmlns:a16="http://schemas.microsoft.com/office/drawing/2014/main" val="2571654761"/>
                    </a:ext>
                  </a:extLst>
                </a:gridCol>
                <a:gridCol w="329184">
                  <a:extLst>
                    <a:ext uri="{9D8B030D-6E8A-4147-A177-3AD203B41FA5}">
                      <a16:colId xmlns:a16="http://schemas.microsoft.com/office/drawing/2014/main" val="3728048944"/>
                    </a:ext>
                  </a:extLst>
                </a:gridCol>
                <a:gridCol w="329184">
                  <a:extLst>
                    <a:ext uri="{9D8B030D-6E8A-4147-A177-3AD203B41FA5}">
                      <a16:colId xmlns:a16="http://schemas.microsoft.com/office/drawing/2014/main" val="1861066680"/>
                    </a:ext>
                  </a:extLst>
                </a:gridCol>
                <a:gridCol w="329184">
                  <a:extLst>
                    <a:ext uri="{9D8B030D-6E8A-4147-A177-3AD203B41FA5}">
                      <a16:colId xmlns:a16="http://schemas.microsoft.com/office/drawing/2014/main" val="2866018712"/>
                    </a:ext>
                  </a:extLst>
                </a:gridCol>
                <a:gridCol w="329184">
                  <a:extLst>
                    <a:ext uri="{9D8B030D-6E8A-4147-A177-3AD203B41FA5}">
                      <a16:colId xmlns:a16="http://schemas.microsoft.com/office/drawing/2014/main" val="3370140631"/>
                    </a:ext>
                  </a:extLst>
                </a:gridCol>
                <a:gridCol w="329184">
                  <a:extLst>
                    <a:ext uri="{9D8B030D-6E8A-4147-A177-3AD203B41FA5}">
                      <a16:colId xmlns:a16="http://schemas.microsoft.com/office/drawing/2014/main" val="2395946738"/>
                    </a:ext>
                  </a:extLst>
                </a:gridCol>
                <a:gridCol w="329184">
                  <a:extLst>
                    <a:ext uri="{9D8B030D-6E8A-4147-A177-3AD203B41FA5}">
                      <a16:colId xmlns:a16="http://schemas.microsoft.com/office/drawing/2014/main" val="75993587"/>
                    </a:ext>
                  </a:extLst>
                </a:gridCol>
                <a:gridCol w="329184">
                  <a:extLst>
                    <a:ext uri="{9D8B030D-6E8A-4147-A177-3AD203B41FA5}">
                      <a16:colId xmlns:a16="http://schemas.microsoft.com/office/drawing/2014/main" val="1294678245"/>
                    </a:ext>
                  </a:extLst>
                </a:gridCol>
                <a:gridCol w="329184">
                  <a:extLst>
                    <a:ext uri="{9D8B030D-6E8A-4147-A177-3AD203B41FA5}">
                      <a16:colId xmlns:a16="http://schemas.microsoft.com/office/drawing/2014/main" val="4206051048"/>
                    </a:ext>
                  </a:extLst>
                </a:gridCol>
                <a:gridCol w="329184">
                  <a:extLst>
                    <a:ext uri="{9D8B030D-6E8A-4147-A177-3AD203B41FA5}">
                      <a16:colId xmlns:a16="http://schemas.microsoft.com/office/drawing/2014/main" val="22514923"/>
                    </a:ext>
                  </a:extLst>
                </a:gridCol>
                <a:gridCol w="329184">
                  <a:extLst>
                    <a:ext uri="{9D8B030D-6E8A-4147-A177-3AD203B41FA5}">
                      <a16:colId xmlns:a16="http://schemas.microsoft.com/office/drawing/2014/main" val="3841413132"/>
                    </a:ext>
                  </a:extLst>
                </a:gridCol>
                <a:gridCol w="329184">
                  <a:extLst>
                    <a:ext uri="{9D8B030D-6E8A-4147-A177-3AD203B41FA5}">
                      <a16:colId xmlns:a16="http://schemas.microsoft.com/office/drawing/2014/main" val="3176496250"/>
                    </a:ext>
                  </a:extLst>
                </a:gridCol>
                <a:gridCol w="329184">
                  <a:extLst>
                    <a:ext uri="{9D8B030D-6E8A-4147-A177-3AD203B41FA5}">
                      <a16:colId xmlns:a16="http://schemas.microsoft.com/office/drawing/2014/main" val="2586652084"/>
                    </a:ext>
                  </a:extLst>
                </a:gridCol>
                <a:gridCol w="329184">
                  <a:extLst>
                    <a:ext uri="{9D8B030D-6E8A-4147-A177-3AD203B41FA5}">
                      <a16:colId xmlns:a16="http://schemas.microsoft.com/office/drawing/2014/main" val="1185463200"/>
                    </a:ext>
                  </a:extLst>
                </a:gridCol>
                <a:gridCol w="329184">
                  <a:extLst>
                    <a:ext uri="{9D8B030D-6E8A-4147-A177-3AD203B41FA5}">
                      <a16:colId xmlns:a16="http://schemas.microsoft.com/office/drawing/2014/main" val="120896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147719"/>
                  </a:ext>
                </a:extLst>
              </a:tr>
            </a:tbl>
          </a:graphicData>
        </a:graphic>
      </p:graphicFrame>
      <p:sp>
        <p:nvSpPr>
          <p:cNvPr id="4" name="Text Placeholder 3">
            <a:extLst>
              <a:ext uri="{FF2B5EF4-FFF2-40B4-BE49-F238E27FC236}">
                <a16:creationId xmlns:a16="http://schemas.microsoft.com/office/drawing/2014/main" id="{29B907CA-7FDC-434B-ACF1-1950785F4A05}"/>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3224151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FF18-494D-487F-9C99-2E15061351A9}"/>
              </a:ext>
            </a:extLst>
          </p:cNvPr>
          <p:cNvSpPr>
            <a:spLocks noGrp="1"/>
          </p:cNvSpPr>
          <p:nvPr>
            <p:ph type="title"/>
          </p:nvPr>
        </p:nvSpPr>
        <p:spPr/>
        <p:txBody>
          <a:bodyPr/>
          <a:lstStyle/>
          <a:p>
            <a:r>
              <a:rPr lang="en-US"/>
              <a:t>Facebook Own Posts Table | The Coffee Bean &amp; Tea Leaf - Malaysia - 2 of 19</a:t>
            </a:r>
          </a:p>
        </p:txBody>
      </p:sp>
      <p:graphicFrame>
        <p:nvGraphicFramePr>
          <p:cNvPr id="5" name="Table Placeholder 4">
            <a:extLst>
              <a:ext uri="{FF2B5EF4-FFF2-40B4-BE49-F238E27FC236}">
                <a16:creationId xmlns:a16="http://schemas.microsoft.com/office/drawing/2014/main" id="{27484B91-2A52-406E-AEE1-BBF9B9B92569}"/>
              </a:ext>
            </a:extLst>
          </p:cNvPr>
          <p:cNvGraphicFramePr>
            <a:graphicFrameLocks noGrp="1"/>
          </p:cNvGraphicFramePr>
          <p:nvPr>
            <p:ph type="tbl" sz="quarter" idx="13"/>
            <p:extLst>
              <p:ext uri="{D42A27DB-BD31-4B8C-83A1-F6EECF244321}">
                <p14:modId xmlns:p14="http://schemas.microsoft.com/office/powerpoint/2010/main" val="535114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23640883"/>
                    </a:ext>
                  </a:extLst>
                </a:gridCol>
                <a:gridCol w="905256">
                  <a:extLst>
                    <a:ext uri="{9D8B030D-6E8A-4147-A177-3AD203B41FA5}">
                      <a16:colId xmlns:a16="http://schemas.microsoft.com/office/drawing/2014/main" val="4169373807"/>
                    </a:ext>
                  </a:extLst>
                </a:gridCol>
                <a:gridCol w="658368">
                  <a:extLst>
                    <a:ext uri="{9D8B030D-6E8A-4147-A177-3AD203B41FA5}">
                      <a16:colId xmlns:a16="http://schemas.microsoft.com/office/drawing/2014/main" val="1449595053"/>
                    </a:ext>
                  </a:extLst>
                </a:gridCol>
                <a:gridCol w="329184">
                  <a:extLst>
                    <a:ext uri="{9D8B030D-6E8A-4147-A177-3AD203B41FA5}">
                      <a16:colId xmlns:a16="http://schemas.microsoft.com/office/drawing/2014/main" val="2918774086"/>
                    </a:ext>
                  </a:extLst>
                </a:gridCol>
                <a:gridCol w="329184">
                  <a:extLst>
                    <a:ext uri="{9D8B030D-6E8A-4147-A177-3AD203B41FA5}">
                      <a16:colId xmlns:a16="http://schemas.microsoft.com/office/drawing/2014/main" val="1906796337"/>
                    </a:ext>
                  </a:extLst>
                </a:gridCol>
                <a:gridCol w="329184">
                  <a:extLst>
                    <a:ext uri="{9D8B030D-6E8A-4147-A177-3AD203B41FA5}">
                      <a16:colId xmlns:a16="http://schemas.microsoft.com/office/drawing/2014/main" val="4011721211"/>
                    </a:ext>
                  </a:extLst>
                </a:gridCol>
                <a:gridCol w="329184">
                  <a:extLst>
                    <a:ext uri="{9D8B030D-6E8A-4147-A177-3AD203B41FA5}">
                      <a16:colId xmlns:a16="http://schemas.microsoft.com/office/drawing/2014/main" val="3234920005"/>
                    </a:ext>
                  </a:extLst>
                </a:gridCol>
                <a:gridCol w="329184">
                  <a:extLst>
                    <a:ext uri="{9D8B030D-6E8A-4147-A177-3AD203B41FA5}">
                      <a16:colId xmlns:a16="http://schemas.microsoft.com/office/drawing/2014/main" val="3746076128"/>
                    </a:ext>
                  </a:extLst>
                </a:gridCol>
                <a:gridCol w="329184">
                  <a:extLst>
                    <a:ext uri="{9D8B030D-6E8A-4147-A177-3AD203B41FA5}">
                      <a16:colId xmlns:a16="http://schemas.microsoft.com/office/drawing/2014/main" val="1004744885"/>
                    </a:ext>
                  </a:extLst>
                </a:gridCol>
                <a:gridCol w="329184">
                  <a:extLst>
                    <a:ext uri="{9D8B030D-6E8A-4147-A177-3AD203B41FA5}">
                      <a16:colId xmlns:a16="http://schemas.microsoft.com/office/drawing/2014/main" val="864890605"/>
                    </a:ext>
                  </a:extLst>
                </a:gridCol>
                <a:gridCol w="329184">
                  <a:extLst>
                    <a:ext uri="{9D8B030D-6E8A-4147-A177-3AD203B41FA5}">
                      <a16:colId xmlns:a16="http://schemas.microsoft.com/office/drawing/2014/main" val="196426488"/>
                    </a:ext>
                  </a:extLst>
                </a:gridCol>
                <a:gridCol w="329184">
                  <a:extLst>
                    <a:ext uri="{9D8B030D-6E8A-4147-A177-3AD203B41FA5}">
                      <a16:colId xmlns:a16="http://schemas.microsoft.com/office/drawing/2014/main" val="2380974330"/>
                    </a:ext>
                  </a:extLst>
                </a:gridCol>
                <a:gridCol w="329184">
                  <a:extLst>
                    <a:ext uri="{9D8B030D-6E8A-4147-A177-3AD203B41FA5}">
                      <a16:colId xmlns:a16="http://schemas.microsoft.com/office/drawing/2014/main" val="3561943733"/>
                    </a:ext>
                  </a:extLst>
                </a:gridCol>
                <a:gridCol w="329184">
                  <a:extLst>
                    <a:ext uri="{9D8B030D-6E8A-4147-A177-3AD203B41FA5}">
                      <a16:colId xmlns:a16="http://schemas.microsoft.com/office/drawing/2014/main" val="3094102315"/>
                    </a:ext>
                  </a:extLst>
                </a:gridCol>
                <a:gridCol w="329184">
                  <a:extLst>
                    <a:ext uri="{9D8B030D-6E8A-4147-A177-3AD203B41FA5}">
                      <a16:colId xmlns:a16="http://schemas.microsoft.com/office/drawing/2014/main" val="3009232634"/>
                    </a:ext>
                  </a:extLst>
                </a:gridCol>
                <a:gridCol w="329184">
                  <a:extLst>
                    <a:ext uri="{9D8B030D-6E8A-4147-A177-3AD203B41FA5}">
                      <a16:colId xmlns:a16="http://schemas.microsoft.com/office/drawing/2014/main" val="964106909"/>
                    </a:ext>
                  </a:extLst>
                </a:gridCol>
                <a:gridCol w="329184">
                  <a:extLst>
                    <a:ext uri="{9D8B030D-6E8A-4147-A177-3AD203B41FA5}">
                      <a16:colId xmlns:a16="http://schemas.microsoft.com/office/drawing/2014/main" val="549188369"/>
                    </a:ext>
                  </a:extLst>
                </a:gridCol>
                <a:gridCol w="329184">
                  <a:extLst>
                    <a:ext uri="{9D8B030D-6E8A-4147-A177-3AD203B41FA5}">
                      <a16:colId xmlns:a16="http://schemas.microsoft.com/office/drawing/2014/main" val="190813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275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- 2019-06-01 10:00:00 </a:t>
                      </a:r>
                      <a:r>
                        <a:rPr kumimoji="0" lang="en-US" sz="1000" b="0" i="0" u="none" strike="noStrike" kern="1200" cap="none" spc="0" normalizeH="0" baseline="0" noProof="0">
                          <a:ln>
                            <a:noFill/>
                          </a:ln>
                          <a:solidFill>
                            <a:prstClr val="black"/>
                          </a:solidFill>
                          <a:effectLst/>
                          <a:uLnTx/>
                          <a:uFillTx/>
                          <a:latin typeface="+mn-lt"/>
                          <a:ea typeface="+mn-ea"/>
                          <a:cs typeface="+mn-cs"/>
                        </a:rPr>
                        <a:t> 
 This is your last chance to indulge in a FREE dessert when you purchase two handcrafted beverages with a minimum size of 12oz!*
*Promotion till 4 June 2019. Not applicable for Espresso, Espresso Macchiato &amp; Ristretto.
*Complimentary dessert includes any cake selections available in the chiller, muffins, scones and cookies.
*Promotion for KLIA store only valid from 8pm - 1am.
*Minimum size of handcrafted beverages is 12oz to be applicable for this promotion.
*Other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https://scontent.xx.fbcdn.net/v/t1.0-0/p180x540/61512096_10157873826198274_8516953610058203136_o.png?_nc_cat=108&amp;_nc_ht=scontent.xx&amp;oh=947f6193bcfda8d935dc24301d92ddc1&amp;oe=5D86F153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16:37:12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6321940"/>
                  </a:ext>
                </a:extLst>
              </a:tr>
            </a:tbl>
          </a:graphicData>
        </a:graphic>
      </p:graphicFrame>
      <p:sp>
        <p:nvSpPr>
          <p:cNvPr id="4" name="Text Placeholder 3">
            <a:extLst>
              <a:ext uri="{FF2B5EF4-FFF2-40B4-BE49-F238E27FC236}">
                <a16:creationId xmlns:a16="http://schemas.microsoft.com/office/drawing/2014/main" id="{8FD7F872-9E60-49BD-A9E7-70D65F213BF2}"/>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215966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F7D7-4B07-46E3-B4DE-15FCE7256CFB}"/>
              </a:ext>
            </a:extLst>
          </p:cNvPr>
          <p:cNvSpPr>
            <a:spLocks noGrp="1"/>
          </p:cNvSpPr>
          <p:nvPr>
            <p:ph type="title"/>
          </p:nvPr>
        </p:nvSpPr>
        <p:spPr/>
        <p:txBody>
          <a:bodyPr/>
          <a:lstStyle/>
          <a:p>
            <a:r>
              <a:rPr lang="en-US"/>
              <a:t>Facebook Own Posts Table | The Coffee Bean &amp; Tea Leaf - Malaysia - 3 of 19</a:t>
            </a:r>
          </a:p>
        </p:txBody>
      </p:sp>
      <p:graphicFrame>
        <p:nvGraphicFramePr>
          <p:cNvPr id="5" name="Table Placeholder 4">
            <a:extLst>
              <a:ext uri="{FF2B5EF4-FFF2-40B4-BE49-F238E27FC236}">
                <a16:creationId xmlns:a16="http://schemas.microsoft.com/office/drawing/2014/main" id="{9C62E167-A257-4255-8F4A-18FE5DD42059}"/>
              </a:ext>
            </a:extLst>
          </p:cNvPr>
          <p:cNvGraphicFramePr>
            <a:graphicFrameLocks noGrp="1"/>
          </p:cNvGraphicFramePr>
          <p:nvPr>
            <p:ph type="tbl" sz="quarter" idx="13"/>
            <p:extLst>
              <p:ext uri="{D42A27DB-BD31-4B8C-83A1-F6EECF244321}">
                <p14:modId xmlns:p14="http://schemas.microsoft.com/office/powerpoint/2010/main" val="1793244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23227052"/>
                    </a:ext>
                  </a:extLst>
                </a:gridCol>
                <a:gridCol w="905256">
                  <a:extLst>
                    <a:ext uri="{9D8B030D-6E8A-4147-A177-3AD203B41FA5}">
                      <a16:colId xmlns:a16="http://schemas.microsoft.com/office/drawing/2014/main" val="1655449985"/>
                    </a:ext>
                  </a:extLst>
                </a:gridCol>
                <a:gridCol w="658368">
                  <a:extLst>
                    <a:ext uri="{9D8B030D-6E8A-4147-A177-3AD203B41FA5}">
                      <a16:colId xmlns:a16="http://schemas.microsoft.com/office/drawing/2014/main" val="2386370789"/>
                    </a:ext>
                  </a:extLst>
                </a:gridCol>
                <a:gridCol w="329184">
                  <a:extLst>
                    <a:ext uri="{9D8B030D-6E8A-4147-A177-3AD203B41FA5}">
                      <a16:colId xmlns:a16="http://schemas.microsoft.com/office/drawing/2014/main" val="3387545056"/>
                    </a:ext>
                  </a:extLst>
                </a:gridCol>
                <a:gridCol w="329184">
                  <a:extLst>
                    <a:ext uri="{9D8B030D-6E8A-4147-A177-3AD203B41FA5}">
                      <a16:colId xmlns:a16="http://schemas.microsoft.com/office/drawing/2014/main" val="3600957345"/>
                    </a:ext>
                  </a:extLst>
                </a:gridCol>
                <a:gridCol w="329184">
                  <a:extLst>
                    <a:ext uri="{9D8B030D-6E8A-4147-A177-3AD203B41FA5}">
                      <a16:colId xmlns:a16="http://schemas.microsoft.com/office/drawing/2014/main" val="3640564004"/>
                    </a:ext>
                  </a:extLst>
                </a:gridCol>
                <a:gridCol w="329184">
                  <a:extLst>
                    <a:ext uri="{9D8B030D-6E8A-4147-A177-3AD203B41FA5}">
                      <a16:colId xmlns:a16="http://schemas.microsoft.com/office/drawing/2014/main" val="290149583"/>
                    </a:ext>
                  </a:extLst>
                </a:gridCol>
                <a:gridCol w="329184">
                  <a:extLst>
                    <a:ext uri="{9D8B030D-6E8A-4147-A177-3AD203B41FA5}">
                      <a16:colId xmlns:a16="http://schemas.microsoft.com/office/drawing/2014/main" val="4136731616"/>
                    </a:ext>
                  </a:extLst>
                </a:gridCol>
                <a:gridCol w="329184">
                  <a:extLst>
                    <a:ext uri="{9D8B030D-6E8A-4147-A177-3AD203B41FA5}">
                      <a16:colId xmlns:a16="http://schemas.microsoft.com/office/drawing/2014/main" val="3741811799"/>
                    </a:ext>
                  </a:extLst>
                </a:gridCol>
                <a:gridCol w="329184">
                  <a:extLst>
                    <a:ext uri="{9D8B030D-6E8A-4147-A177-3AD203B41FA5}">
                      <a16:colId xmlns:a16="http://schemas.microsoft.com/office/drawing/2014/main" val="3973015842"/>
                    </a:ext>
                  </a:extLst>
                </a:gridCol>
                <a:gridCol w="329184">
                  <a:extLst>
                    <a:ext uri="{9D8B030D-6E8A-4147-A177-3AD203B41FA5}">
                      <a16:colId xmlns:a16="http://schemas.microsoft.com/office/drawing/2014/main" val="591898717"/>
                    </a:ext>
                  </a:extLst>
                </a:gridCol>
                <a:gridCol w="329184">
                  <a:extLst>
                    <a:ext uri="{9D8B030D-6E8A-4147-A177-3AD203B41FA5}">
                      <a16:colId xmlns:a16="http://schemas.microsoft.com/office/drawing/2014/main" val="329547076"/>
                    </a:ext>
                  </a:extLst>
                </a:gridCol>
                <a:gridCol w="329184">
                  <a:extLst>
                    <a:ext uri="{9D8B030D-6E8A-4147-A177-3AD203B41FA5}">
                      <a16:colId xmlns:a16="http://schemas.microsoft.com/office/drawing/2014/main" val="1891874116"/>
                    </a:ext>
                  </a:extLst>
                </a:gridCol>
                <a:gridCol w="329184">
                  <a:extLst>
                    <a:ext uri="{9D8B030D-6E8A-4147-A177-3AD203B41FA5}">
                      <a16:colId xmlns:a16="http://schemas.microsoft.com/office/drawing/2014/main" val="751310383"/>
                    </a:ext>
                  </a:extLst>
                </a:gridCol>
                <a:gridCol w="329184">
                  <a:extLst>
                    <a:ext uri="{9D8B030D-6E8A-4147-A177-3AD203B41FA5}">
                      <a16:colId xmlns:a16="http://schemas.microsoft.com/office/drawing/2014/main" val="2482547519"/>
                    </a:ext>
                  </a:extLst>
                </a:gridCol>
                <a:gridCol w="329184">
                  <a:extLst>
                    <a:ext uri="{9D8B030D-6E8A-4147-A177-3AD203B41FA5}">
                      <a16:colId xmlns:a16="http://schemas.microsoft.com/office/drawing/2014/main" val="2662094583"/>
                    </a:ext>
                  </a:extLst>
                </a:gridCol>
                <a:gridCol w="329184">
                  <a:extLst>
                    <a:ext uri="{9D8B030D-6E8A-4147-A177-3AD203B41FA5}">
                      <a16:colId xmlns:a16="http://schemas.microsoft.com/office/drawing/2014/main" val="3140819331"/>
                    </a:ext>
                  </a:extLst>
                </a:gridCol>
                <a:gridCol w="329184">
                  <a:extLst>
                    <a:ext uri="{9D8B030D-6E8A-4147-A177-3AD203B41FA5}">
                      <a16:colId xmlns:a16="http://schemas.microsoft.com/office/drawing/2014/main" val="3917815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521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- 2019-05-31 11:19:16 </a:t>
                      </a:r>
                      <a:r>
                        <a:rPr kumimoji="0" lang="en-US" sz="1000" b="0" i="0" u="none" strike="noStrike" kern="1200" cap="none" spc="0" normalizeH="0" baseline="0" noProof="0">
                          <a:ln>
                            <a:noFill/>
                          </a:ln>
                          <a:solidFill>
                            <a:prstClr val="black"/>
                          </a:solidFill>
                          <a:effectLst/>
                          <a:uLnTx/>
                          <a:uFillTx/>
                          <a:latin typeface="+mn-lt"/>
                          <a:ea typeface="+mn-ea"/>
                          <a:cs typeface="+mn-cs"/>
                        </a:rPr>
                        <a:t> 
 Good coffee makes the world go round! Our Mid Valley Megamall Ground Floor outlet is now opened again with a brand new look! Visit us now and enjoy these in-store exclusive promos!
Promo 1: Buy 1 Free 1 Promo on Espresso Mousse Beverages* From 31st May – 14th June 2019
* Promotion is limited to only Espresso Mousse beverages.
* Free Espresso Mousse beverage must be of equal or lower value than the purchased Espresso Mousse beverage.
Promo 2: Get a FREE Reindeer Mug with a minimum TCB Card top-up of RM150!* From 31st May 2019 onwards. While stocks last!
* Minimum TCB Card top-up of RM150 in a single receipt to get a free Reindeer Mug.
* Customers are entitled to one Reindeer Mug per RM150 TCB card top up.
* Offer must be redeemed on the spot with the same transaction.
Promo 3: Fukamushi Sencha Pyramid Tea Bag Giveaway! From 31st May – 4th June 2019
* The first 10 paying customers per day are entitled to ONE Fukamushi Sencha Pyramid Tea Bag each.
* All promotions are only valid at 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16:33:38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3950907"/>
                  </a:ext>
                </a:extLst>
              </a:tr>
            </a:tbl>
          </a:graphicData>
        </a:graphic>
      </p:graphicFrame>
      <p:sp>
        <p:nvSpPr>
          <p:cNvPr id="4" name="Text Placeholder 3">
            <a:extLst>
              <a:ext uri="{FF2B5EF4-FFF2-40B4-BE49-F238E27FC236}">
                <a16:creationId xmlns:a16="http://schemas.microsoft.com/office/drawing/2014/main" id="{602222DB-90D7-4833-8A83-A1EE4D68880F}"/>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64680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5BC3E-C06B-40A3-8FE0-943AE870FEB9}"/>
              </a:ext>
            </a:extLst>
          </p:cNvPr>
          <p:cNvSpPr>
            <a:spLocks noGrp="1"/>
          </p:cNvSpPr>
          <p:nvPr>
            <p:ph type="title"/>
          </p:nvPr>
        </p:nvSpPr>
        <p:spPr/>
        <p:txBody>
          <a:bodyPr/>
          <a:lstStyle/>
          <a:p>
            <a:r>
              <a:rPr lang="en-US"/>
              <a:t>Facebook Own Posts Table | The Coffee Bean &amp; Tea Leaf - Malaysia - 4 of 19</a:t>
            </a:r>
          </a:p>
        </p:txBody>
      </p:sp>
      <p:graphicFrame>
        <p:nvGraphicFramePr>
          <p:cNvPr id="5" name="Table Placeholder 4">
            <a:extLst>
              <a:ext uri="{FF2B5EF4-FFF2-40B4-BE49-F238E27FC236}">
                <a16:creationId xmlns:a16="http://schemas.microsoft.com/office/drawing/2014/main" id="{B6E3CC3E-98F0-44BD-B39F-A67554B01427}"/>
              </a:ext>
            </a:extLst>
          </p:cNvPr>
          <p:cNvGraphicFramePr>
            <a:graphicFrameLocks noGrp="1"/>
          </p:cNvGraphicFramePr>
          <p:nvPr>
            <p:ph type="tbl" sz="quarter" idx="13"/>
            <p:extLst>
              <p:ext uri="{D42A27DB-BD31-4B8C-83A1-F6EECF244321}">
                <p14:modId xmlns:p14="http://schemas.microsoft.com/office/powerpoint/2010/main" val="387384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34439257"/>
                    </a:ext>
                  </a:extLst>
                </a:gridCol>
                <a:gridCol w="905256">
                  <a:extLst>
                    <a:ext uri="{9D8B030D-6E8A-4147-A177-3AD203B41FA5}">
                      <a16:colId xmlns:a16="http://schemas.microsoft.com/office/drawing/2014/main" val="2522792192"/>
                    </a:ext>
                  </a:extLst>
                </a:gridCol>
                <a:gridCol w="658368">
                  <a:extLst>
                    <a:ext uri="{9D8B030D-6E8A-4147-A177-3AD203B41FA5}">
                      <a16:colId xmlns:a16="http://schemas.microsoft.com/office/drawing/2014/main" val="3205868113"/>
                    </a:ext>
                  </a:extLst>
                </a:gridCol>
                <a:gridCol w="329184">
                  <a:extLst>
                    <a:ext uri="{9D8B030D-6E8A-4147-A177-3AD203B41FA5}">
                      <a16:colId xmlns:a16="http://schemas.microsoft.com/office/drawing/2014/main" val="3206360322"/>
                    </a:ext>
                  </a:extLst>
                </a:gridCol>
                <a:gridCol w="329184">
                  <a:extLst>
                    <a:ext uri="{9D8B030D-6E8A-4147-A177-3AD203B41FA5}">
                      <a16:colId xmlns:a16="http://schemas.microsoft.com/office/drawing/2014/main" val="643928290"/>
                    </a:ext>
                  </a:extLst>
                </a:gridCol>
                <a:gridCol w="329184">
                  <a:extLst>
                    <a:ext uri="{9D8B030D-6E8A-4147-A177-3AD203B41FA5}">
                      <a16:colId xmlns:a16="http://schemas.microsoft.com/office/drawing/2014/main" val="3962022055"/>
                    </a:ext>
                  </a:extLst>
                </a:gridCol>
                <a:gridCol w="329184">
                  <a:extLst>
                    <a:ext uri="{9D8B030D-6E8A-4147-A177-3AD203B41FA5}">
                      <a16:colId xmlns:a16="http://schemas.microsoft.com/office/drawing/2014/main" val="2173826237"/>
                    </a:ext>
                  </a:extLst>
                </a:gridCol>
                <a:gridCol w="329184">
                  <a:extLst>
                    <a:ext uri="{9D8B030D-6E8A-4147-A177-3AD203B41FA5}">
                      <a16:colId xmlns:a16="http://schemas.microsoft.com/office/drawing/2014/main" val="1659455769"/>
                    </a:ext>
                  </a:extLst>
                </a:gridCol>
                <a:gridCol w="329184">
                  <a:extLst>
                    <a:ext uri="{9D8B030D-6E8A-4147-A177-3AD203B41FA5}">
                      <a16:colId xmlns:a16="http://schemas.microsoft.com/office/drawing/2014/main" val="4265207982"/>
                    </a:ext>
                  </a:extLst>
                </a:gridCol>
                <a:gridCol w="329184">
                  <a:extLst>
                    <a:ext uri="{9D8B030D-6E8A-4147-A177-3AD203B41FA5}">
                      <a16:colId xmlns:a16="http://schemas.microsoft.com/office/drawing/2014/main" val="1381133973"/>
                    </a:ext>
                  </a:extLst>
                </a:gridCol>
                <a:gridCol w="329184">
                  <a:extLst>
                    <a:ext uri="{9D8B030D-6E8A-4147-A177-3AD203B41FA5}">
                      <a16:colId xmlns:a16="http://schemas.microsoft.com/office/drawing/2014/main" val="3162839722"/>
                    </a:ext>
                  </a:extLst>
                </a:gridCol>
                <a:gridCol w="329184">
                  <a:extLst>
                    <a:ext uri="{9D8B030D-6E8A-4147-A177-3AD203B41FA5}">
                      <a16:colId xmlns:a16="http://schemas.microsoft.com/office/drawing/2014/main" val="1210193248"/>
                    </a:ext>
                  </a:extLst>
                </a:gridCol>
                <a:gridCol w="329184">
                  <a:extLst>
                    <a:ext uri="{9D8B030D-6E8A-4147-A177-3AD203B41FA5}">
                      <a16:colId xmlns:a16="http://schemas.microsoft.com/office/drawing/2014/main" val="1177164706"/>
                    </a:ext>
                  </a:extLst>
                </a:gridCol>
                <a:gridCol w="329184">
                  <a:extLst>
                    <a:ext uri="{9D8B030D-6E8A-4147-A177-3AD203B41FA5}">
                      <a16:colId xmlns:a16="http://schemas.microsoft.com/office/drawing/2014/main" val="3072741896"/>
                    </a:ext>
                  </a:extLst>
                </a:gridCol>
                <a:gridCol w="329184">
                  <a:extLst>
                    <a:ext uri="{9D8B030D-6E8A-4147-A177-3AD203B41FA5}">
                      <a16:colId xmlns:a16="http://schemas.microsoft.com/office/drawing/2014/main" val="2698206281"/>
                    </a:ext>
                  </a:extLst>
                </a:gridCol>
                <a:gridCol w="329184">
                  <a:extLst>
                    <a:ext uri="{9D8B030D-6E8A-4147-A177-3AD203B41FA5}">
                      <a16:colId xmlns:a16="http://schemas.microsoft.com/office/drawing/2014/main" val="3858985381"/>
                    </a:ext>
                  </a:extLst>
                </a:gridCol>
                <a:gridCol w="329184">
                  <a:extLst>
                    <a:ext uri="{9D8B030D-6E8A-4147-A177-3AD203B41FA5}">
                      <a16:colId xmlns:a16="http://schemas.microsoft.com/office/drawing/2014/main" val="3969475844"/>
                    </a:ext>
                  </a:extLst>
                </a:gridCol>
                <a:gridCol w="329184">
                  <a:extLst>
                    <a:ext uri="{9D8B030D-6E8A-4147-A177-3AD203B41FA5}">
                      <a16:colId xmlns:a16="http://schemas.microsoft.com/office/drawing/2014/main" val="329322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854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- 2019-05-31 10:00:01 </a:t>
                      </a:r>
                      <a:r>
                        <a:rPr kumimoji="0" lang="en-US" sz="1000" b="0" i="0" u="none" strike="noStrike" kern="1200" cap="none" spc="0" normalizeH="0" baseline="0" noProof="0">
                          <a:ln>
                            <a:noFill/>
                          </a:ln>
                          <a:solidFill>
                            <a:prstClr val="black"/>
                          </a:solidFill>
                          <a:effectLst/>
                          <a:uLnTx/>
                          <a:uFillTx/>
                          <a:latin typeface="+mn-lt"/>
                          <a:ea typeface="+mn-ea"/>
                          <a:cs typeface="+mn-cs"/>
                        </a:rPr>
                        <a:t> 
 When the days get warmer, everyone needs their fix! Stay cool with our summer inspired beverages made with palm sugar and coconut!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06/13/2019 16:35:22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9692962"/>
                  </a:ext>
                </a:extLst>
              </a:tr>
            </a:tbl>
          </a:graphicData>
        </a:graphic>
      </p:graphicFrame>
      <p:sp>
        <p:nvSpPr>
          <p:cNvPr id="4" name="Text Placeholder 3">
            <a:extLst>
              <a:ext uri="{FF2B5EF4-FFF2-40B4-BE49-F238E27FC236}">
                <a16:creationId xmlns:a16="http://schemas.microsoft.com/office/drawing/2014/main" id="{3F19FC78-39F1-4362-81F2-65D8FD5FC38E}"/>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4028198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62A34-00EF-4B06-BA36-5D7B318D7CE1}"/>
              </a:ext>
            </a:extLst>
          </p:cNvPr>
          <p:cNvSpPr>
            <a:spLocks noGrp="1"/>
          </p:cNvSpPr>
          <p:nvPr>
            <p:ph type="title"/>
          </p:nvPr>
        </p:nvSpPr>
        <p:spPr/>
        <p:txBody>
          <a:bodyPr/>
          <a:lstStyle/>
          <a:p>
            <a:r>
              <a:rPr lang="en-US"/>
              <a:t>Facebook Own Posts Table | The Coffee Bean &amp; Tea Leaf - Malaysia - 5 of 19</a:t>
            </a:r>
          </a:p>
        </p:txBody>
      </p:sp>
      <p:graphicFrame>
        <p:nvGraphicFramePr>
          <p:cNvPr id="5" name="Table Placeholder 4">
            <a:extLst>
              <a:ext uri="{FF2B5EF4-FFF2-40B4-BE49-F238E27FC236}">
                <a16:creationId xmlns:a16="http://schemas.microsoft.com/office/drawing/2014/main" id="{70BBEB8A-BF90-4F9D-BED2-BA03E7A737FB}"/>
              </a:ext>
            </a:extLst>
          </p:cNvPr>
          <p:cNvGraphicFramePr>
            <a:graphicFrameLocks noGrp="1"/>
          </p:cNvGraphicFramePr>
          <p:nvPr>
            <p:ph type="tbl" sz="quarter" idx="13"/>
            <p:extLst>
              <p:ext uri="{D42A27DB-BD31-4B8C-83A1-F6EECF244321}">
                <p14:modId xmlns:p14="http://schemas.microsoft.com/office/powerpoint/2010/main" val="2855408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0973093"/>
                    </a:ext>
                  </a:extLst>
                </a:gridCol>
                <a:gridCol w="905256">
                  <a:extLst>
                    <a:ext uri="{9D8B030D-6E8A-4147-A177-3AD203B41FA5}">
                      <a16:colId xmlns:a16="http://schemas.microsoft.com/office/drawing/2014/main" val="1484622106"/>
                    </a:ext>
                  </a:extLst>
                </a:gridCol>
                <a:gridCol w="658368">
                  <a:extLst>
                    <a:ext uri="{9D8B030D-6E8A-4147-A177-3AD203B41FA5}">
                      <a16:colId xmlns:a16="http://schemas.microsoft.com/office/drawing/2014/main" val="3982982207"/>
                    </a:ext>
                  </a:extLst>
                </a:gridCol>
                <a:gridCol w="329184">
                  <a:extLst>
                    <a:ext uri="{9D8B030D-6E8A-4147-A177-3AD203B41FA5}">
                      <a16:colId xmlns:a16="http://schemas.microsoft.com/office/drawing/2014/main" val="3063032163"/>
                    </a:ext>
                  </a:extLst>
                </a:gridCol>
                <a:gridCol w="329184">
                  <a:extLst>
                    <a:ext uri="{9D8B030D-6E8A-4147-A177-3AD203B41FA5}">
                      <a16:colId xmlns:a16="http://schemas.microsoft.com/office/drawing/2014/main" val="2103001432"/>
                    </a:ext>
                  </a:extLst>
                </a:gridCol>
                <a:gridCol w="329184">
                  <a:extLst>
                    <a:ext uri="{9D8B030D-6E8A-4147-A177-3AD203B41FA5}">
                      <a16:colId xmlns:a16="http://schemas.microsoft.com/office/drawing/2014/main" val="2479858993"/>
                    </a:ext>
                  </a:extLst>
                </a:gridCol>
                <a:gridCol w="329184">
                  <a:extLst>
                    <a:ext uri="{9D8B030D-6E8A-4147-A177-3AD203B41FA5}">
                      <a16:colId xmlns:a16="http://schemas.microsoft.com/office/drawing/2014/main" val="2134392482"/>
                    </a:ext>
                  </a:extLst>
                </a:gridCol>
                <a:gridCol w="329184">
                  <a:extLst>
                    <a:ext uri="{9D8B030D-6E8A-4147-A177-3AD203B41FA5}">
                      <a16:colId xmlns:a16="http://schemas.microsoft.com/office/drawing/2014/main" val="2607074683"/>
                    </a:ext>
                  </a:extLst>
                </a:gridCol>
                <a:gridCol w="329184">
                  <a:extLst>
                    <a:ext uri="{9D8B030D-6E8A-4147-A177-3AD203B41FA5}">
                      <a16:colId xmlns:a16="http://schemas.microsoft.com/office/drawing/2014/main" val="290177334"/>
                    </a:ext>
                  </a:extLst>
                </a:gridCol>
                <a:gridCol w="329184">
                  <a:extLst>
                    <a:ext uri="{9D8B030D-6E8A-4147-A177-3AD203B41FA5}">
                      <a16:colId xmlns:a16="http://schemas.microsoft.com/office/drawing/2014/main" val="2210091736"/>
                    </a:ext>
                  </a:extLst>
                </a:gridCol>
                <a:gridCol w="329184">
                  <a:extLst>
                    <a:ext uri="{9D8B030D-6E8A-4147-A177-3AD203B41FA5}">
                      <a16:colId xmlns:a16="http://schemas.microsoft.com/office/drawing/2014/main" val="1817640131"/>
                    </a:ext>
                  </a:extLst>
                </a:gridCol>
                <a:gridCol w="329184">
                  <a:extLst>
                    <a:ext uri="{9D8B030D-6E8A-4147-A177-3AD203B41FA5}">
                      <a16:colId xmlns:a16="http://schemas.microsoft.com/office/drawing/2014/main" val="2313895000"/>
                    </a:ext>
                  </a:extLst>
                </a:gridCol>
                <a:gridCol w="329184">
                  <a:extLst>
                    <a:ext uri="{9D8B030D-6E8A-4147-A177-3AD203B41FA5}">
                      <a16:colId xmlns:a16="http://schemas.microsoft.com/office/drawing/2014/main" val="114319069"/>
                    </a:ext>
                  </a:extLst>
                </a:gridCol>
                <a:gridCol w="329184">
                  <a:extLst>
                    <a:ext uri="{9D8B030D-6E8A-4147-A177-3AD203B41FA5}">
                      <a16:colId xmlns:a16="http://schemas.microsoft.com/office/drawing/2014/main" val="2658662076"/>
                    </a:ext>
                  </a:extLst>
                </a:gridCol>
                <a:gridCol w="329184">
                  <a:extLst>
                    <a:ext uri="{9D8B030D-6E8A-4147-A177-3AD203B41FA5}">
                      <a16:colId xmlns:a16="http://schemas.microsoft.com/office/drawing/2014/main" val="1545827749"/>
                    </a:ext>
                  </a:extLst>
                </a:gridCol>
                <a:gridCol w="329184">
                  <a:extLst>
                    <a:ext uri="{9D8B030D-6E8A-4147-A177-3AD203B41FA5}">
                      <a16:colId xmlns:a16="http://schemas.microsoft.com/office/drawing/2014/main" val="680130672"/>
                    </a:ext>
                  </a:extLst>
                </a:gridCol>
                <a:gridCol w="329184">
                  <a:extLst>
                    <a:ext uri="{9D8B030D-6E8A-4147-A177-3AD203B41FA5}">
                      <a16:colId xmlns:a16="http://schemas.microsoft.com/office/drawing/2014/main" val="1869367865"/>
                    </a:ext>
                  </a:extLst>
                </a:gridCol>
                <a:gridCol w="329184">
                  <a:extLst>
                    <a:ext uri="{9D8B030D-6E8A-4147-A177-3AD203B41FA5}">
                      <a16:colId xmlns:a16="http://schemas.microsoft.com/office/drawing/2014/main" val="3313539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997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- 2019-05-29 22:47:34 </a:t>
                      </a:r>
                      <a:r>
                        <a:rPr kumimoji="0" lang="en-US" sz="1000" b="0" i="0" u="none" strike="noStrike" kern="1200" cap="none" spc="0" normalizeH="0" baseline="0" noProof="0">
                          <a:ln>
                            <a:noFill/>
                          </a:ln>
                          <a:solidFill>
                            <a:prstClr val="black"/>
                          </a:solidFill>
                          <a:effectLst/>
                          <a:uLnTx/>
                          <a:uFillTx/>
                          <a:latin typeface="+mn-lt"/>
                          <a:ea typeface="+mn-ea"/>
                          <a:cs typeface="+mn-cs"/>
                        </a:rPr>
                        <a:t> 
 Life is a combination of coffee and coffee. Stay tuned for our Mid Valley Megamall Ground Floor outlet re-opening this 31st May 2019 for these exclusive in-store promos!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Promo 1: Buy 1 Free 1 Promo on Espresso Mousse Beverages* From 31st May – 14th June 2019</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 Promotion is limited to only Espresso Mousse beverages.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 Free Espresso Mousse beverage must be of equal or lower value than the purchased Espresso Mousse beverage.</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Promo 2: Get a FREE Reindeer Mug with a minimum TCB Card top-up of RM150!* From 31st May 2019 onwards. While stocks last!</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 Minimum TCB Card top-up of RM150 in a single receipt to get a free Reindeer Mug.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Customers are entitled to one Reindeer Mug per RM150 TCB card top up.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Offer must be redeemed on the spot with the same transaction.</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Promo 3: Fukamushi Sencha Pyramid Tea Bag Giveaway! From 31st May – 4th June 2019</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 The first 10 paying customers per day are entitled to ONE Fukamushi Sencha Pyramid Tea Bag each.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All promotions are only valid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https://scontent.xx.fbcdn.net/v/t1.0-0/p180x540/61240273_10157869106728274_1200746850211069952_o.jpg?_nc_cat=107&amp;_nc_ht=scontent.xx&amp;oh=e9f01a8f58c0a9d16fb5c6512cf1ddf0&amp;oe=5D9F644B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616031"/>
                  </a:ext>
                </a:extLst>
              </a:tr>
            </a:tbl>
          </a:graphicData>
        </a:graphic>
      </p:graphicFrame>
      <p:sp>
        <p:nvSpPr>
          <p:cNvPr id="4" name="Text Placeholder 3">
            <a:extLst>
              <a:ext uri="{FF2B5EF4-FFF2-40B4-BE49-F238E27FC236}">
                <a16:creationId xmlns:a16="http://schemas.microsoft.com/office/drawing/2014/main" id="{48650CC0-5B14-4C3A-A6CB-304A9E5A857B}"/>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3563298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6E3B5-488F-481C-B033-5AED8EF26087}"/>
              </a:ext>
            </a:extLst>
          </p:cNvPr>
          <p:cNvSpPr>
            <a:spLocks noGrp="1"/>
          </p:cNvSpPr>
          <p:nvPr>
            <p:ph type="title"/>
          </p:nvPr>
        </p:nvSpPr>
        <p:spPr/>
        <p:txBody>
          <a:bodyPr/>
          <a:lstStyle/>
          <a:p>
            <a:r>
              <a:rPr lang="en-US"/>
              <a:t>Facebook Own Posts Table | The Coffee Bean &amp; Tea Leaf - Malaysia - 6 of 19</a:t>
            </a:r>
          </a:p>
        </p:txBody>
      </p:sp>
      <p:graphicFrame>
        <p:nvGraphicFramePr>
          <p:cNvPr id="5" name="Table Placeholder 4">
            <a:extLst>
              <a:ext uri="{FF2B5EF4-FFF2-40B4-BE49-F238E27FC236}">
                <a16:creationId xmlns:a16="http://schemas.microsoft.com/office/drawing/2014/main" id="{536A426E-196D-456A-9D7C-0B87913D2823}"/>
              </a:ext>
            </a:extLst>
          </p:cNvPr>
          <p:cNvGraphicFramePr>
            <a:graphicFrameLocks noGrp="1"/>
          </p:cNvGraphicFramePr>
          <p:nvPr>
            <p:ph type="tbl" sz="quarter" idx="13"/>
            <p:extLst>
              <p:ext uri="{D42A27DB-BD31-4B8C-83A1-F6EECF244321}">
                <p14:modId xmlns:p14="http://schemas.microsoft.com/office/powerpoint/2010/main" val="231030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92684814"/>
                    </a:ext>
                  </a:extLst>
                </a:gridCol>
                <a:gridCol w="905256">
                  <a:extLst>
                    <a:ext uri="{9D8B030D-6E8A-4147-A177-3AD203B41FA5}">
                      <a16:colId xmlns:a16="http://schemas.microsoft.com/office/drawing/2014/main" val="705041011"/>
                    </a:ext>
                  </a:extLst>
                </a:gridCol>
                <a:gridCol w="658368">
                  <a:extLst>
                    <a:ext uri="{9D8B030D-6E8A-4147-A177-3AD203B41FA5}">
                      <a16:colId xmlns:a16="http://schemas.microsoft.com/office/drawing/2014/main" val="3664109404"/>
                    </a:ext>
                  </a:extLst>
                </a:gridCol>
                <a:gridCol w="329184">
                  <a:extLst>
                    <a:ext uri="{9D8B030D-6E8A-4147-A177-3AD203B41FA5}">
                      <a16:colId xmlns:a16="http://schemas.microsoft.com/office/drawing/2014/main" val="1295234362"/>
                    </a:ext>
                  </a:extLst>
                </a:gridCol>
                <a:gridCol w="329184">
                  <a:extLst>
                    <a:ext uri="{9D8B030D-6E8A-4147-A177-3AD203B41FA5}">
                      <a16:colId xmlns:a16="http://schemas.microsoft.com/office/drawing/2014/main" val="3786710202"/>
                    </a:ext>
                  </a:extLst>
                </a:gridCol>
                <a:gridCol w="329184">
                  <a:extLst>
                    <a:ext uri="{9D8B030D-6E8A-4147-A177-3AD203B41FA5}">
                      <a16:colId xmlns:a16="http://schemas.microsoft.com/office/drawing/2014/main" val="3357398916"/>
                    </a:ext>
                  </a:extLst>
                </a:gridCol>
                <a:gridCol w="329184">
                  <a:extLst>
                    <a:ext uri="{9D8B030D-6E8A-4147-A177-3AD203B41FA5}">
                      <a16:colId xmlns:a16="http://schemas.microsoft.com/office/drawing/2014/main" val="3277384848"/>
                    </a:ext>
                  </a:extLst>
                </a:gridCol>
                <a:gridCol w="329184">
                  <a:extLst>
                    <a:ext uri="{9D8B030D-6E8A-4147-A177-3AD203B41FA5}">
                      <a16:colId xmlns:a16="http://schemas.microsoft.com/office/drawing/2014/main" val="4193311259"/>
                    </a:ext>
                  </a:extLst>
                </a:gridCol>
                <a:gridCol w="329184">
                  <a:extLst>
                    <a:ext uri="{9D8B030D-6E8A-4147-A177-3AD203B41FA5}">
                      <a16:colId xmlns:a16="http://schemas.microsoft.com/office/drawing/2014/main" val="1649393441"/>
                    </a:ext>
                  </a:extLst>
                </a:gridCol>
                <a:gridCol w="329184">
                  <a:extLst>
                    <a:ext uri="{9D8B030D-6E8A-4147-A177-3AD203B41FA5}">
                      <a16:colId xmlns:a16="http://schemas.microsoft.com/office/drawing/2014/main" val="1126759486"/>
                    </a:ext>
                  </a:extLst>
                </a:gridCol>
                <a:gridCol w="329184">
                  <a:extLst>
                    <a:ext uri="{9D8B030D-6E8A-4147-A177-3AD203B41FA5}">
                      <a16:colId xmlns:a16="http://schemas.microsoft.com/office/drawing/2014/main" val="1803247881"/>
                    </a:ext>
                  </a:extLst>
                </a:gridCol>
                <a:gridCol w="329184">
                  <a:extLst>
                    <a:ext uri="{9D8B030D-6E8A-4147-A177-3AD203B41FA5}">
                      <a16:colId xmlns:a16="http://schemas.microsoft.com/office/drawing/2014/main" val="1042687591"/>
                    </a:ext>
                  </a:extLst>
                </a:gridCol>
                <a:gridCol w="329184">
                  <a:extLst>
                    <a:ext uri="{9D8B030D-6E8A-4147-A177-3AD203B41FA5}">
                      <a16:colId xmlns:a16="http://schemas.microsoft.com/office/drawing/2014/main" val="2015322142"/>
                    </a:ext>
                  </a:extLst>
                </a:gridCol>
                <a:gridCol w="329184">
                  <a:extLst>
                    <a:ext uri="{9D8B030D-6E8A-4147-A177-3AD203B41FA5}">
                      <a16:colId xmlns:a16="http://schemas.microsoft.com/office/drawing/2014/main" val="727063366"/>
                    </a:ext>
                  </a:extLst>
                </a:gridCol>
                <a:gridCol w="329184">
                  <a:extLst>
                    <a:ext uri="{9D8B030D-6E8A-4147-A177-3AD203B41FA5}">
                      <a16:colId xmlns:a16="http://schemas.microsoft.com/office/drawing/2014/main" val="3528367623"/>
                    </a:ext>
                  </a:extLst>
                </a:gridCol>
                <a:gridCol w="329184">
                  <a:extLst>
                    <a:ext uri="{9D8B030D-6E8A-4147-A177-3AD203B41FA5}">
                      <a16:colId xmlns:a16="http://schemas.microsoft.com/office/drawing/2014/main" val="951939836"/>
                    </a:ext>
                  </a:extLst>
                </a:gridCol>
                <a:gridCol w="329184">
                  <a:extLst>
                    <a:ext uri="{9D8B030D-6E8A-4147-A177-3AD203B41FA5}">
                      <a16:colId xmlns:a16="http://schemas.microsoft.com/office/drawing/2014/main" val="1971356523"/>
                    </a:ext>
                  </a:extLst>
                </a:gridCol>
                <a:gridCol w="329184">
                  <a:extLst>
                    <a:ext uri="{9D8B030D-6E8A-4147-A177-3AD203B41FA5}">
                      <a16:colId xmlns:a16="http://schemas.microsoft.com/office/drawing/2014/main" val="266488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262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- 2019-05-28 10:06:00 </a:t>
                      </a:r>
                      <a:r>
                        <a:rPr kumimoji="0" lang="en-US" sz="1000" b="0" i="0" u="none" strike="noStrike" kern="1200" cap="none" spc="0" normalizeH="0" baseline="0" noProof="0">
                          <a:ln>
                            <a:noFill/>
                          </a:ln>
                          <a:solidFill>
                            <a:prstClr val="black"/>
                          </a:solidFill>
                          <a:effectLst/>
                          <a:uLnTx/>
                          <a:uFillTx/>
                          <a:latin typeface="+mn-lt"/>
                          <a:ea typeface="+mn-ea"/>
                          <a:cs typeface="+mn-cs"/>
                        </a:rPr>
                        <a:t> 
 Coffee or pure inspiration? 💡 Check out our latest innovation, the Gibraltar Latte ☕ that promises sophisticated and bold flavors handcrafted with our very own Ethiopia Yirgacheffe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https://scontent.xx.fbcdn.net/v/t1.0-0/p180x540/61149254_10157865029173274_7340777176825856000_o.jpg?_nc_cat=103&amp;_nc_ht=scontent.xx&amp;oh=f948731874a27f814f39bfcaffb70880&amp;oe=5D8C3AFB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4160058"/>
                  </a:ext>
                </a:extLst>
              </a:tr>
            </a:tbl>
          </a:graphicData>
        </a:graphic>
      </p:graphicFrame>
      <p:sp>
        <p:nvSpPr>
          <p:cNvPr id="4" name="Text Placeholder 3">
            <a:extLst>
              <a:ext uri="{FF2B5EF4-FFF2-40B4-BE49-F238E27FC236}">
                <a16:creationId xmlns:a16="http://schemas.microsoft.com/office/drawing/2014/main" id="{414C6A53-EF89-4F93-863E-878E1C6DCAD1}"/>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2350871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DD09-A0F3-4FBE-AF97-95F07D0DA71F}"/>
              </a:ext>
            </a:extLst>
          </p:cNvPr>
          <p:cNvSpPr>
            <a:spLocks noGrp="1"/>
          </p:cNvSpPr>
          <p:nvPr>
            <p:ph type="title"/>
          </p:nvPr>
        </p:nvSpPr>
        <p:spPr/>
        <p:txBody>
          <a:bodyPr/>
          <a:lstStyle/>
          <a:p>
            <a:r>
              <a:rPr lang="en-US"/>
              <a:t>Facebook Own Posts Table | The Coffee Bean &amp; Tea Leaf - Malaysia - 7 of 19</a:t>
            </a:r>
          </a:p>
        </p:txBody>
      </p:sp>
      <p:graphicFrame>
        <p:nvGraphicFramePr>
          <p:cNvPr id="5" name="Table Placeholder 4">
            <a:extLst>
              <a:ext uri="{FF2B5EF4-FFF2-40B4-BE49-F238E27FC236}">
                <a16:creationId xmlns:a16="http://schemas.microsoft.com/office/drawing/2014/main" id="{A807EF66-D367-46F1-B6EC-73F2A9950EEA}"/>
              </a:ext>
            </a:extLst>
          </p:cNvPr>
          <p:cNvGraphicFramePr>
            <a:graphicFrameLocks noGrp="1"/>
          </p:cNvGraphicFramePr>
          <p:nvPr>
            <p:ph type="tbl" sz="quarter" idx="13"/>
            <p:extLst>
              <p:ext uri="{D42A27DB-BD31-4B8C-83A1-F6EECF244321}">
                <p14:modId xmlns:p14="http://schemas.microsoft.com/office/powerpoint/2010/main" val="2363724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1338987"/>
                    </a:ext>
                  </a:extLst>
                </a:gridCol>
                <a:gridCol w="905256">
                  <a:extLst>
                    <a:ext uri="{9D8B030D-6E8A-4147-A177-3AD203B41FA5}">
                      <a16:colId xmlns:a16="http://schemas.microsoft.com/office/drawing/2014/main" val="1941289921"/>
                    </a:ext>
                  </a:extLst>
                </a:gridCol>
                <a:gridCol w="658368">
                  <a:extLst>
                    <a:ext uri="{9D8B030D-6E8A-4147-A177-3AD203B41FA5}">
                      <a16:colId xmlns:a16="http://schemas.microsoft.com/office/drawing/2014/main" val="505682308"/>
                    </a:ext>
                  </a:extLst>
                </a:gridCol>
                <a:gridCol w="329184">
                  <a:extLst>
                    <a:ext uri="{9D8B030D-6E8A-4147-A177-3AD203B41FA5}">
                      <a16:colId xmlns:a16="http://schemas.microsoft.com/office/drawing/2014/main" val="3755149655"/>
                    </a:ext>
                  </a:extLst>
                </a:gridCol>
                <a:gridCol w="329184">
                  <a:extLst>
                    <a:ext uri="{9D8B030D-6E8A-4147-A177-3AD203B41FA5}">
                      <a16:colId xmlns:a16="http://schemas.microsoft.com/office/drawing/2014/main" val="640872223"/>
                    </a:ext>
                  </a:extLst>
                </a:gridCol>
                <a:gridCol w="329184">
                  <a:extLst>
                    <a:ext uri="{9D8B030D-6E8A-4147-A177-3AD203B41FA5}">
                      <a16:colId xmlns:a16="http://schemas.microsoft.com/office/drawing/2014/main" val="2451471360"/>
                    </a:ext>
                  </a:extLst>
                </a:gridCol>
                <a:gridCol w="329184">
                  <a:extLst>
                    <a:ext uri="{9D8B030D-6E8A-4147-A177-3AD203B41FA5}">
                      <a16:colId xmlns:a16="http://schemas.microsoft.com/office/drawing/2014/main" val="647249119"/>
                    </a:ext>
                  </a:extLst>
                </a:gridCol>
                <a:gridCol w="329184">
                  <a:extLst>
                    <a:ext uri="{9D8B030D-6E8A-4147-A177-3AD203B41FA5}">
                      <a16:colId xmlns:a16="http://schemas.microsoft.com/office/drawing/2014/main" val="395260864"/>
                    </a:ext>
                  </a:extLst>
                </a:gridCol>
                <a:gridCol w="329184">
                  <a:extLst>
                    <a:ext uri="{9D8B030D-6E8A-4147-A177-3AD203B41FA5}">
                      <a16:colId xmlns:a16="http://schemas.microsoft.com/office/drawing/2014/main" val="3112644131"/>
                    </a:ext>
                  </a:extLst>
                </a:gridCol>
                <a:gridCol w="329184">
                  <a:extLst>
                    <a:ext uri="{9D8B030D-6E8A-4147-A177-3AD203B41FA5}">
                      <a16:colId xmlns:a16="http://schemas.microsoft.com/office/drawing/2014/main" val="263030468"/>
                    </a:ext>
                  </a:extLst>
                </a:gridCol>
                <a:gridCol w="329184">
                  <a:extLst>
                    <a:ext uri="{9D8B030D-6E8A-4147-A177-3AD203B41FA5}">
                      <a16:colId xmlns:a16="http://schemas.microsoft.com/office/drawing/2014/main" val="174713477"/>
                    </a:ext>
                  </a:extLst>
                </a:gridCol>
                <a:gridCol w="329184">
                  <a:extLst>
                    <a:ext uri="{9D8B030D-6E8A-4147-A177-3AD203B41FA5}">
                      <a16:colId xmlns:a16="http://schemas.microsoft.com/office/drawing/2014/main" val="1495200103"/>
                    </a:ext>
                  </a:extLst>
                </a:gridCol>
                <a:gridCol w="329184">
                  <a:extLst>
                    <a:ext uri="{9D8B030D-6E8A-4147-A177-3AD203B41FA5}">
                      <a16:colId xmlns:a16="http://schemas.microsoft.com/office/drawing/2014/main" val="1053598130"/>
                    </a:ext>
                  </a:extLst>
                </a:gridCol>
                <a:gridCol w="329184">
                  <a:extLst>
                    <a:ext uri="{9D8B030D-6E8A-4147-A177-3AD203B41FA5}">
                      <a16:colId xmlns:a16="http://schemas.microsoft.com/office/drawing/2014/main" val="961710197"/>
                    </a:ext>
                  </a:extLst>
                </a:gridCol>
                <a:gridCol w="329184">
                  <a:extLst>
                    <a:ext uri="{9D8B030D-6E8A-4147-A177-3AD203B41FA5}">
                      <a16:colId xmlns:a16="http://schemas.microsoft.com/office/drawing/2014/main" val="4178544432"/>
                    </a:ext>
                  </a:extLst>
                </a:gridCol>
                <a:gridCol w="329184">
                  <a:extLst>
                    <a:ext uri="{9D8B030D-6E8A-4147-A177-3AD203B41FA5}">
                      <a16:colId xmlns:a16="http://schemas.microsoft.com/office/drawing/2014/main" val="248636789"/>
                    </a:ext>
                  </a:extLst>
                </a:gridCol>
                <a:gridCol w="329184">
                  <a:extLst>
                    <a:ext uri="{9D8B030D-6E8A-4147-A177-3AD203B41FA5}">
                      <a16:colId xmlns:a16="http://schemas.microsoft.com/office/drawing/2014/main" val="2656216597"/>
                    </a:ext>
                  </a:extLst>
                </a:gridCol>
                <a:gridCol w="329184">
                  <a:extLst>
                    <a:ext uri="{9D8B030D-6E8A-4147-A177-3AD203B41FA5}">
                      <a16:colId xmlns:a16="http://schemas.microsoft.com/office/drawing/2014/main" val="101936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384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- 2019-05-25 10:00:01 </a:t>
                      </a:r>
                      <a:r>
                        <a:rPr kumimoji="0" lang="en-US" sz="1000" b="0" i="0" u="none" strike="noStrike" kern="1200" cap="none" spc="0" normalizeH="0" baseline="0" noProof="0">
                          <a:ln>
                            <a:noFill/>
                          </a:ln>
                          <a:solidFill>
                            <a:prstClr val="black"/>
                          </a:solidFill>
                          <a:effectLst/>
                          <a:uLnTx/>
                          <a:uFillTx/>
                          <a:latin typeface="+mn-lt"/>
                          <a:ea typeface="+mn-ea"/>
                          <a:cs typeface="+mn-cs"/>
                        </a:rPr>
                        <a:t> 
 Running out of food for your iftar party? Fret not, we've got you covered with our fun-sized 🥳🎉 bites that'll be sure to impress your guests and save your day! Order online now or visit our nearest store! https://www.coffeebean.com.my/online-store/party-packs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133518"/>
                  </a:ext>
                </a:extLst>
              </a:tr>
            </a:tbl>
          </a:graphicData>
        </a:graphic>
      </p:graphicFrame>
      <p:sp>
        <p:nvSpPr>
          <p:cNvPr id="4" name="Text Placeholder 3">
            <a:extLst>
              <a:ext uri="{FF2B5EF4-FFF2-40B4-BE49-F238E27FC236}">
                <a16:creationId xmlns:a16="http://schemas.microsoft.com/office/drawing/2014/main" id="{34752EBA-8885-42C6-8684-07FF0185654A}"/>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3459817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65D48-1365-4AFA-AA43-91B4F1F400CF}"/>
              </a:ext>
            </a:extLst>
          </p:cNvPr>
          <p:cNvSpPr>
            <a:spLocks noGrp="1"/>
          </p:cNvSpPr>
          <p:nvPr>
            <p:ph type="title"/>
          </p:nvPr>
        </p:nvSpPr>
        <p:spPr/>
        <p:txBody>
          <a:bodyPr/>
          <a:lstStyle/>
          <a:p>
            <a:r>
              <a:rPr lang="en-US"/>
              <a:t>Facebook Own Posts Table | The Coffee Bean &amp; Tea Leaf - Malaysia - 8 of 19</a:t>
            </a:r>
          </a:p>
        </p:txBody>
      </p:sp>
      <p:graphicFrame>
        <p:nvGraphicFramePr>
          <p:cNvPr id="5" name="Table Placeholder 4">
            <a:extLst>
              <a:ext uri="{FF2B5EF4-FFF2-40B4-BE49-F238E27FC236}">
                <a16:creationId xmlns:a16="http://schemas.microsoft.com/office/drawing/2014/main" id="{ECAFF094-B72B-482F-AF1B-1629B0ED7D45}"/>
              </a:ext>
            </a:extLst>
          </p:cNvPr>
          <p:cNvGraphicFramePr>
            <a:graphicFrameLocks noGrp="1"/>
          </p:cNvGraphicFramePr>
          <p:nvPr>
            <p:ph type="tbl" sz="quarter" idx="13"/>
            <p:extLst>
              <p:ext uri="{D42A27DB-BD31-4B8C-83A1-F6EECF244321}">
                <p14:modId xmlns:p14="http://schemas.microsoft.com/office/powerpoint/2010/main" val="119545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28398058"/>
                    </a:ext>
                  </a:extLst>
                </a:gridCol>
                <a:gridCol w="905256">
                  <a:extLst>
                    <a:ext uri="{9D8B030D-6E8A-4147-A177-3AD203B41FA5}">
                      <a16:colId xmlns:a16="http://schemas.microsoft.com/office/drawing/2014/main" val="2863595576"/>
                    </a:ext>
                  </a:extLst>
                </a:gridCol>
                <a:gridCol w="658368">
                  <a:extLst>
                    <a:ext uri="{9D8B030D-6E8A-4147-A177-3AD203B41FA5}">
                      <a16:colId xmlns:a16="http://schemas.microsoft.com/office/drawing/2014/main" val="1955529885"/>
                    </a:ext>
                  </a:extLst>
                </a:gridCol>
                <a:gridCol w="329184">
                  <a:extLst>
                    <a:ext uri="{9D8B030D-6E8A-4147-A177-3AD203B41FA5}">
                      <a16:colId xmlns:a16="http://schemas.microsoft.com/office/drawing/2014/main" val="1009432548"/>
                    </a:ext>
                  </a:extLst>
                </a:gridCol>
                <a:gridCol w="329184">
                  <a:extLst>
                    <a:ext uri="{9D8B030D-6E8A-4147-A177-3AD203B41FA5}">
                      <a16:colId xmlns:a16="http://schemas.microsoft.com/office/drawing/2014/main" val="2000844268"/>
                    </a:ext>
                  </a:extLst>
                </a:gridCol>
                <a:gridCol w="329184">
                  <a:extLst>
                    <a:ext uri="{9D8B030D-6E8A-4147-A177-3AD203B41FA5}">
                      <a16:colId xmlns:a16="http://schemas.microsoft.com/office/drawing/2014/main" val="2007525610"/>
                    </a:ext>
                  </a:extLst>
                </a:gridCol>
                <a:gridCol w="329184">
                  <a:extLst>
                    <a:ext uri="{9D8B030D-6E8A-4147-A177-3AD203B41FA5}">
                      <a16:colId xmlns:a16="http://schemas.microsoft.com/office/drawing/2014/main" val="186065435"/>
                    </a:ext>
                  </a:extLst>
                </a:gridCol>
                <a:gridCol w="329184">
                  <a:extLst>
                    <a:ext uri="{9D8B030D-6E8A-4147-A177-3AD203B41FA5}">
                      <a16:colId xmlns:a16="http://schemas.microsoft.com/office/drawing/2014/main" val="1423137161"/>
                    </a:ext>
                  </a:extLst>
                </a:gridCol>
                <a:gridCol w="329184">
                  <a:extLst>
                    <a:ext uri="{9D8B030D-6E8A-4147-A177-3AD203B41FA5}">
                      <a16:colId xmlns:a16="http://schemas.microsoft.com/office/drawing/2014/main" val="2565095715"/>
                    </a:ext>
                  </a:extLst>
                </a:gridCol>
                <a:gridCol w="329184">
                  <a:extLst>
                    <a:ext uri="{9D8B030D-6E8A-4147-A177-3AD203B41FA5}">
                      <a16:colId xmlns:a16="http://schemas.microsoft.com/office/drawing/2014/main" val="683566435"/>
                    </a:ext>
                  </a:extLst>
                </a:gridCol>
                <a:gridCol w="329184">
                  <a:extLst>
                    <a:ext uri="{9D8B030D-6E8A-4147-A177-3AD203B41FA5}">
                      <a16:colId xmlns:a16="http://schemas.microsoft.com/office/drawing/2014/main" val="1037972543"/>
                    </a:ext>
                  </a:extLst>
                </a:gridCol>
                <a:gridCol w="329184">
                  <a:extLst>
                    <a:ext uri="{9D8B030D-6E8A-4147-A177-3AD203B41FA5}">
                      <a16:colId xmlns:a16="http://schemas.microsoft.com/office/drawing/2014/main" val="300011707"/>
                    </a:ext>
                  </a:extLst>
                </a:gridCol>
                <a:gridCol w="329184">
                  <a:extLst>
                    <a:ext uri="{9D8B030D-6E8A-4147-A177-3AD203B41FA5}">
                      <a16:colId xmlns:a16="http://schemas.microsoft.com/office/drawing/2014/main" val="4162579220"/>
                    </a:ext>
                  </a:extLst>
                </a:gridCol>
                <a:gridCol w="329184">
                  <a:extLst>
                    <a:ext uri="{9D8B030D-6E8A-4147-A177-3AD203B41FA5}">
                      <a16:colId xmlns:a16="http://schemas.microsoft.com/office/drawing/2014/main" val="2539969701"/>
                    </a:ext>
                  </a:extLst>
                </a:gridCol>
                <a:gridCol w="329184">
                  <a:extLst>
                    <a:ext uri="{9D8B030D-6E8A-4147-A177-3AD203B41FA5}">
                      <a16:colId xmlns:a16="http://schemas.microsoft.com/office/drawing/2014/main" val="340876283"/>
                    </a:ext>
                  </a:extLst>
                </a:gridCol>
                <a:gridCol w="329184">
                  <a:extLst>
                    <a:ext uri="{9D8B030D-6E8A-4147-A177-3AD203B41FA5}">
                      <a16:colId xmlns:a16="http://schemas.microsoft.com/office/drawing/2014/main" val="1398000925"/>
                    </a:ext>
                  </a:extLst>
                </a:gridCol>
                <a:gridCol w="329184">
                  <a:extLst>
                    <a:ext uri="{9D8B030D-6E8A-4147-A177-3AD203B41FA5}">
                      <a16:colId xmlns:a16="http://schemas.microsoft.com/office/drawing/2014/main" val="2390525907"/>
                    </a:ext>
                  </a:extLst>
                </a:gridCol>
                <a:gridCol w="329184">
                  <a:extLst>
                    <a:ext uri="{9D8B030D-6E8A-4147-A177-3AD203B41FA5}">
                      <a16:colId xmlns:a16="http://schemas.microsoft.com/office/drawing/2014/main" val="1330417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262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- 2019-05-22 10:00:00 </a:t>
                      </a:r>
                      <a:r>
                        <a:rPr kumimoji="0" lang="en-US" sz="1000" b="0" i="0" u="none" strike="noStrike" kern="1200" cap="none" spc="0" normalizeH="0" baseline="0" noProof="0">
                          <a:ln>
                            <a:noFill/>
                          </a:ln>
                          <a:solidFill>
                            <a:prstClr val="black"/>
                          </a:solidFill>
                          <a:effectLst/>
                          <a:uLnTx/>
                          <a:uFillTx/>
                          <a:latin typeface="+mn-lt"/>
                          <a:ea typeface="+mn-ea"/>
                          <a:cs typeface="+mn-cs"/>
                        </a:rPr>
                        <a:t> 
 Take a bite down memory lane with our latest sweet and savory selections! Featuring the CocoPalm Cake and Tuna Sambal Pie along with our returning favourite, The Straits!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79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- 2019-05-18 17:57:25 </a:t>
                      </a:r>
                      <a:r>
                        <a:rPr kumimoji="0" lang="en-US" sz="1000" b="0" i="0" u="none" strike="noStrike" kern="1200" cap="none" spc="0" normalizeH="0" baseline="0" noProof="0">
                          <a:ln>
                            <a:noFill/>
                          </a:ln>
                          <a:solidFill>
                            <a:prstClr val="black"/>
                          </a:solidFill>
                          <a:effectLst/>
                          <a:uLnTx/>
                          <a:uFillTx/>
                          <a:latin typeface="+mn-lt"/>
                          <a:ea typeface="+mn-ea"/>
                          <a:cs typeface="+mn-cs"/>
                        </a:rPr>
                        <a:t> 
 Hot or cold, day or night, our classy tumblers are designed to make you look good whenever you are! Check them out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8912697"/>
                  </a:ext>
                </a:extLst>
              </a:tr>
            </a:tbl>
          </a:graphicData>
        </a:graphic>
      </p:graphicFrame>
      <p:sp>
        <p:nvSpPr>
          <p:cNvPr id="4" name="Text Placeholder 3">
            <a:extLst>
              <a:ext uri="{FF2B5EF4-FFF2-40B4-BE49-F238E27FC236}">
                <a16:creationId xmlns:a16="http://schemas.microsoft.com/office/drawing/2014/main" id="{6DFD5255-29C5-4CCD-9BE4-17897F69AD96}"/>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666128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35F4-2293-4885-A37A-8FA58471C3C6}"/>
              </a:ext>
            </a:extLst>
          </p:cNvPr>
          <p:cNvSpPr>
            <a:spLocks noGrp="1"/>
          </p:cNvSpPr>
          <p:nvPr>
            <p:ph type="title"/>
          </p:nvPr>
        </p:nvSpPr>
        <p:spPr/>
        <p:txBody>
          <a:bodyPr/>
          <a:lstStyle/>
          <a:p>
            <a:r>
              <a:rPr lang="en-US"/>
              <a:t>Facebook Own Posts Table | The Coffee Bean &amp; Tea Leaf - Malaysia - 9 of 19</a:t>
            </a:r>
          </a:p>
        </p:txBody>
      </p:sp>
      <p:graphicFrame>
        <p:nvGraphicFramePr>
          <p:cNvPr id="5" name="Table Placeholder 4">
            <a:extLst>
              <a:ext uri="{FF2B5EF4-FFF2-40B4-BE49-F238E27FC236}">
                <a16:creationId xmlns:a16="http://schemas.microsoft.com/office/drawing/2014/main" id="{867A94D0-9857-4D9F-8AA7-5E8AB42426DC}"/>
              </a:ext>
            </a:extLst>
          </p:cNvPr>
          <p:cNvGraphicFramePr>
            <a:graphicFrameLocks noGrp="1"/>
          </p:cNvGraphicFramePr>
          <p:nvPr>
            <p:ph type="tbl" sz="quarter" idx="13"/>
            <p:extLst>
              <p:ext uri="{D42A27DB-BD31-4B8C-83A1-F6EECF244321}">
                <p14:modId xmlns:p14="http://schemas.microsoft.com/office/powerpoint/2010/main" val="46210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0614413"/>
                    </a:ext>
                  </a:extLst>
                </a:gridCol>
                <a:gridCol w="905256">
                  <a:extLst>
                    <a:ext uri="{9D8B030D-6E8A-4147-A177-3AD203B41FA5}">
                      <a16:colId xmlns:a16="http://schemas.microsoft.com/office/drawing/2014/main" val="1177683222"/>
                    </a:ext>
                  </a:extLst>
                </a:gridCol>
                <a:gridCol w="658368">
                  <a:extLst>
                    <a:ext uri="{9D8B030D-6E8A-4147-A177-3AD203B41FA5}">
                      <a16:colId xmlns:a16="http://schemas.microsoft.com/office/drawing/2014/main" val="313903748"/>
                    </a:ext>
                  </a:extLst>
                </a:gridCol>
                <a:gridCol w="329184">
                  <a:extLst>
                    <a:ext uri="{9D8B030D-6E8A-4147-A177-3AD203B41FA5}">
                      <a16:colId xmlns:a16="http://schemas.microsoft.com/office/drawing/2014/main" val="1141996787"/>
                    </a:ext>
                  </a:extLst>
                </a:gridCol>
                <a:gridCol w="329184">
                  <a:extLst>
                    <a:ext uri="{9D8B030D-6E8A-4147-A177-3AD203B41FA5}">
                      <a16:colId xmlns:a16="http://schemas.microsoft.com/office/drawing/2014/main" val="3073101507"/>
                    </a:ext>
                  </a:extLst>
                </a:gridCol>
                <a:gridCol w="329184">
                  <a:extLst>
                    <a:ext uri="{9D8B030D-6E8A-4147-A177-3AD203B41FA5}">
                      <a16:colId xmlns:a16="http://schemas.microsoft.com/office/drawing/2014/main" val="519546406"/>
                    </a:ext>
                  </a:extLst>
                </a:gridCol>
                <a:gridCol w="329184">
                  <a:extLst>
                    <a:ext uri="{9D8B030D-6E8A-4147-A177-3AD203B41FA5}">
                      <a16:colId xmlns:a16="http://schemas.microsoft.com/office/drawing/2014/main" val="1170415963"/>
                    </a:ext>
                  </a:extLst>
                </a:gridCol>
                <a:gridCol w="329184">
                  <a:extLst>
                    <a:ext uri="{9D8B030D-6E8A-4147-A177-3AD203B41FA5}">
                      <a16:colId xmlns:a16="http://schemas.microsoft.com/office/drawing/2014/main" val="2554396697"/>
                    </a:ext>
                  </a:extLst>
                </a:gridCol>
                <a:gridCol w="329184">
                  <a:extLst>
                    <a:ext uri="{9D8B030D-6E8A-4147-A177-3AD203B41FA5}">
                      <a16:colId xmlns:a16="http://schemas.microsoft.com/office/drawing/2014/main" val="1811782889"/>
                    </a:ext>
                  </a:extLst>
                </a:gridCol>
                <a:gridCol w="329184">
                  <a:extLst>
                    <a:ext uri="{9D8B030D-6E8A-4147-A177-3AD203B41FA5}">
                      <a16:colId xmlns:a16="http://schemas.microsoft.com/office/drawing/2014/main" val="962784642"/>
                    </a:ext>
                  </a:extLst>
                </a:gridCol>
                <a:gridCol w="329184">
                  <a:extLst>
                    <a:ext uri="{9D8B030D-6E8A-4147-A177-3AD203B41FA5}">
                      <a16:colId xmlns:a16="http://schemas.microsoft.com/office/drawing/2014/main" val="2205357177"/>
                    </a:ext>
                  </a:extLst>
                </a:gridCol>
                <a:gridCol w="329184">
                  <a:extLst>
                    <a:ext uri="{9D8B030D-6E8A-4147-A177-3AD203B41FA5}">
                      <a16:colId xmlns:a16="http://schemas.microsoft.com/office/drawing/2014/main" val="1670361790"/>
                    </a:ext>
                  </a:extLst>
                </a:gridCol>
                <a:gridCol w="329184">
                  <a:extLst>
                    <a:ext uri="{9D8B030D-6E8A-4147-A177-3AD203B41FA5}">
                      <a16:colId xmlns:a16="http://schemas.microsoft.com/office/drawing/2014/main" val="2067767247"/>
                    </a:ext>
                  </a:extLst>
                </a:gridCol>
                <a:gridCol w="329184">
                  <a:extLst>
                    <a:ext uri="{9D8B030D-6E8A-4147-A177-3AD203B41FA5}">
                      <a16:colId xmlns:a16="http://schemas.microsoft.com/office/drawing/2014/main" val="580297692"/>
                    </a:ext>
                  </a:extLst>
                </a:gridCol>
                <a:gridCol w="329184">
                  <a:extLst>
                    <a:ext uri="{9D8B030D-6E8A-4147-A177-3AD203B41FA5}">
                      <a16:colId xmlns:a16="http://schemas.microsoft.com/office/drawing/2014/main" val="4185616803"/>
                    </a:ext>
                  </a:extLst>
                </a:gridCol>
                <a:gridCol w="329184">
                  <a:extLst>
                    <a:ext uri="{9D8B030D-6E8A-4147-A177-3AD203B41FA5}">
                      <a16:colId xmlns:a16="http://schemas.microsoft.com/office/drawing/2014/main" val="1181690376"/>
                    </a:ext>
                  </a:extLst>
                </a:gridCol>
                <a:gridCol w="329184">
                  <a:extLst>
                    <a:ext uri="{9D8B030D-6E8A-4147-A177-3AD203B41FA5}">
                      <a16:colId xmlns:a16="http://schemas.microsoft.com/office/drawing/2014/main" val="1730911414"/>
                    </a:ext>
                  </a:extLst>
                </a:gridCol>
                <a:gridCol w="329184">
                  <a:extLst>
                    <a:ext uri="{9D8B030D-6E8A-4147-A177-3AD203B41FA5}">
                      <a16:colId xmlns:a16="http://schemas.microsoft.com/office/drawing/2014/main" val="986182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305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- 2019-05-16 17:26:30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https://scontent.xx.fbcdn.net/v/t1.0-9/s720x720/60337227_10157832289683274_207427507144622080_n.png?_nc_cat=105&amp;_nc_ht=scontent.xx&amp;oh=13ea10140880648456adece03f82b36b&amp;oe=5D9DEC50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06/13/2019 16:35:22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2279154"/>
                  </a:ext>
                </a:extLst>
              </a:tr>
            </a:tbl>
          </a:graphicData>
        </a:graphic>
      </p:graphicFrame>
      <p:sp>
        <p:nvSpPr>
          <p:cNvPr id="4" name="Text Placeholder 3">
            <a:extLst>
              <a:ext uri="{FF2B5EF4-FFF2-40B4-BE49-F238E27FC236}">
                <a16:creationId xmlns:a16="http://schemas.microsoft.com/office/drawing/2014/main" id="{601A3240-B3B1-4E57-A6E9-BE07779F118F}"/>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2701319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6BC7-0303-46BA-B326-B15AA945BA05}"/>
              </a:ext>
            </a:extLst>
          </p:cNvPr>
          <p:cNvSpPr>
            <a:spLocks noGrp="1"/>
          </p:cNvSpPr>
          <p:nvPr>
            <p:ph type="title"/>
          </p:nvPr>
        </p:nvSpPr>
        <p:spPr/>
        <p:txBody>
          <a:bodyPr/>
          <a:lstStyle/>
          <a:p>
            <a:r>
              <a:rPr lang="en-US"/>
              <a:t>Facebook Own Posts Table | The Coffee Bean &amp; Tea Leaf - Malaysia - 10 of 19</a:t>
            </a:r>
          </a:p>
        </p:txBody>
      </p:sp>
      <p:graphicFrame>
        <p:nvGraphicFramePr>
          <p:cNvPr id="5" name="Table Placeholder 4">
            <a:extLst>
              <a:ext uri="{FF2B5EF4-FFF2-40B4-BE49-F238E27FC236}">
                <a16:creationId xmlns:a16="http://schemas.microsoft.com/office/drawing/2014/main" id="{5D8A1015-7F19-4CCB-80CF-EAA78AEC0B13}"/>
              </a:ext>
            </a:extLst>
          </p:cNvPr>
          <p:cNvGraphicFramePr>
            <a:graphicFrameLocks noGrp="1"/>
          </p:cNvGraphicFramePr>
          <p:nvPr>
            <p:ph type="tbl" sz="quarter" idx="13"/>
            <p:extLst>
              <p:ext uri="{D42A27DB-BD31-4B8C-83A1-F6EECF244321}">
                <p14:modId xmlns:p14="http://schemas.microsoft.com/office/powerpoint/2010/main" val="2786382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56843667"/>
                    </a:ext>
                  </a:extLst>
                </a:gridCol>
                <a:gridCol w="905256">
                  <a:extLst>
                    <a:ext uri="{9D8B030D-6E8A-4147-A177-3AD203B41FA5}">
                      <a16:colId xmlns:a16="http://schemas.microsoft.com/office/drawing/2014/main" val="1182856342"/>
                    </a:ext>
                  </a:extLst>
                </a:gridCol>
                <a:gridCol w="658368">
                  <a:extLst>
                    <a:ext uri="{9D8B030D-6E8A-4147-A177-3AD203B41FA5}">
                      <a16:colId xmlns:a16="http://schemas.microsoft.com/office/drawing/2014/main" val="981126739"/>
                    </a:ext>
                  </a:extLst>
                </a:gridCol>
                <a:gridCol w="329184">
                  <a:extLst>
                    <a:ext uri="{9D8B030D-6E8A-4147-A177-3AD203B41FA5}">
                      <a16:colId xmlns:a16="http://schemas.microsoft.com/office/drawing/2014/main" val="2337061173"/>
                    </a:ext>
                  </a:extLst>
                </a:gridCol>
                <a:gridCol w="329184">
                  <a:extLst>
                    <a:ext uri="{9D8B030D-6E8A-4147-A177-3AD203B41FA5}">
                      <a16:colId xmlns:a16="http://schemas.microsoft.com/office/drawing/2014/main" val="1049632715"/>
                    </a:ext>
                  </a:extLst>
                </a:gridCol>
                <a:gridCol w="329184">
                  <a:extLst>
                    <a:ext uri="{9D8B030D-6E8A-4147-A177-3AD203B41FA5}">
                      <a16:colId xmlns:a16="http://schemas.microsoft.com/office/drawing/2014/main" val="1142612085"/>
                    </a:ext>
                  </a:extLst>
                </a:gridCol>
                <a:gridCol w="329184">
                  <a:extLst>
                    <a:ext uri="{9D8B030D-6E8A-4147-A177-3AD203B41FA5}">
                      <a16:colId xmlns:a16="http://schemas.microsoft.com/office/drawing/2014/main" val="1926196929"/>
                    </a:ext>
                  </a:extLst>
                </a:gridCol>
                <a:gridCol w="329184">
                  <a:extLst>
                    <a:ext uri="{9D8B030D-6E8A-4147-A177-3AD203B41FA5}">
                      <a16:colId xmlns:a16="http://schemas.microsoft.com/office/drawing/2014/main" val="2270225148"/>
                    </a:ext>
                  </a:extLst>
                </a:gridCol>
                <a:gridCol w="329184">
                  <a:extLst>
                    <a:ext uri="{9D8B030D-6E8A-4147-A177-3AD203B41FA5}">
                      <a16:colId xmlns:a16="http://schemas.microsoft.com/office/drawing/2014/main" val="3305298029"/>
                    </a:ext>
                  </a:extLst>
                </a:gridCol>
                <a:gridCol w="329184">
                  <a:extLst>
                    <a:ext uri="{9D8B030D-6E8A-4147-A177-3AD203B41FA5}">
                      <a16:colId xmlns:a16="http://schemas.microsoft.com/office/drawing/2014/main" val="2604977351"/>
                    </a:ext>
                  </a:extLst>
                </a:gridCol>
                <a:gridCol w="329184">
                  <a:extLst>
                    <a:ext uri="{9D8B030D-6E8A-4147-A177-3AD203B41FA5}">
                      <a16:colId xmlns:a16="http://schemas.microsoft.com/office/drawing/2014/main" val="2933900051"/>
                    </a:ext>
                  </a:extLst>
                </a:gridCol>
                <a:gridCol w="329184">
                  <a:extLst>
                    <a:ext uri="{9D8B030D-6E8A-4147-A177-3AD203B41FA5}">
                      <a16:colId xmlns:a16="http://schemas.microsoft.com/office/drawing/2014/main" val="2107794133"/>
                    </a:ext>
                  </a:extLst>
                </a:gridCol>
                <a:gridCol w="329184">
                  <a:extLst>
                    <a:ext uri="{9D8B030D-6E8A-4147-A177-3AD203B41FA5}">
                      <a16:colId xmlns:a16="http://schemas.microsoft.com/office/drawing/2014/main" val="2509025824"/>
                    </a:ext>
                  </a:extLst>
                </a:gridCol>
                <a:gridCol w="329184">
                  <a:extLst>
                    <a:ext uri="{9D8B030D-6E8A-4147-A177-3AD203B41FA5}">
                      <a16:colId xmlns:a16="http://schemas.microsoft.com/office/drawing/2014/main" val="2390547373"/>
                    </a:ext>
                  </a:extLst>
                </a:gridCol>
                <a:gridCol w="329184">
                  <a:extLst>
                    <a:ext uri="{9D8B030D-6E8A-4147-A177-3AD203B41FA5}">
                      <a16:colId xmlns:a16="http://schemas.microsoft.com/office/drawing/2014/main" val="3840590720"/>
                    </a:ext>
                  </a:extLst>
                </a:gridCol>
                <a:gridCol w="329184">
                  <a:extLst>
                    <a:ext uri="{9D8B030D-6E8A-4147-A177-3AD203B41FA5}">
                      <a16:colId xmlns:a16="http://schemas.microsoft.com/office/drawing/2014/main" val="2333566898"/>
                    </a:ext>
                  </a:extLst>
                </a:gridCol>
                <a:gridCol w="329184">
                  <a:extLst>
                    <a:ext uri="{9D8B030D-6E8A-4147-A177-3AD203B41FA5}">
                      <a16:colId xmlns:a16="http://schemas.microsoft.com/office/drawing/2014/main" val="3257644101"/>
                    </a:ext>
                  </a:extLst>
                </a:gridCol>
                <a:gridCol w="329184">
                  <a:extLst>
                    <a:ext uri="{9D8B030D-6E8A-4147-A177-3AD203B41FA5}">
                      <a16:colId xmlns:a16="http://schemas.microsoft.com/office/drawing/2014/main" val="1016357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75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- 2019-05-16 15:47:37 </a:t>
                      </a:r>
                      <a:r>
                        <a:rPr kumimoji="0" lang="en-US" sz="1000" b="0" i="0" u="none" strike="noStrike" kern="1200" cap="none" spc="0" normalizeH="0" baseline="0" noProof="0">
                          <a:ln>
                            <a:noFill/>
                          </a:ln>
                          <a:solidFill>
                            <a:prstClr val="black"/>
                          </a:solidFill>
                          <a:effectLst/>
                          <a:uLnTx/>
                          <a:uFillTx/>
                          <a:latin typeface="+mn-lt"/>
                          <a:ea typeface="+mn-ea"/>
                          <a:cs typeface="+mn-cs"/>
                        </a:rPr>
                        <a:t> 
 Staying indoors just to avoid the heatwave? ☀ Simply purchase the #PekSenangRaya via the Grab app for only RM2 to enjoy 20% savings off our food and beverages with GrabPay or GrabFood! 🚚
For more information about #PekSenangRaya, click the link below: https://www.grab.com/my/PekSenangRaya/
Promo ends 17th June 2019. #GrabPayMy #coffeebeanmy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https://scontent.xx.fbcdn.net/v/t1.0-0/p180x540/60462512_10157832179168274_6633105190809501696_o.jpg?_nc_cat=111&amp;_nc_ht=scontent.xx&amp;oh=08453698601a942fc8cf0fe49e2a7082&amp;oe=5D896B10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8997811"/>
                  </a:ext>
                </a:extLst>
              </a:tr>
            </a:tbl>
          </a:graphicData>
        </a:graphic>
      </p:graphicFrame>
      <p:sp>
        <p:nvSpPr>
          <p:cNvPr id="4" name="Text Placeholder 3">
            <a:extLst>
              <a:ext uri="{FF2B5EF4-FFF2-40B4-BE49-F238E27FC236}">
                <a16:creationId xmlns:a16="http://schemas.microsoft.com/office/drawing/2014/main" id="{D155D077-2551-4BB6-9C0B-A60AF8F3CFFC}"/>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3967122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728B-EB80-4E6F-985B-63C4B4EB08BA}"/>
              </a:ext>
            </a:extLst>
          </p:cNvPr>
          <p:cNvSpPr>
            <a:spLocks noGrp="1"/>
          </p:cNvSpPr>
          <p:nvPr>
            <p:ph type="title"/>
          </p:nvPr>
        </p:nvSpPr>
        <p:spPr/>
        <p:txBody>
          <a:bodyPr/>
          <a:lstStyle/>
          <a:p>
            <a:r>
              <a:rPr lang="en-US"/>
              <a:t>Facebook Own Posts Table | The Coffee Bean &amp; Tea Leaf - Malaysia - 11 of 19</a:t>
            </a:r>
          </a:p>
        </p:txBody>
      </p:sp>
      <p:graphicFrame>
        <p:nvGraphicFramePr>
          <p:cNvPr id="5" name="Table Placeholder 4">
            <a:extLst>
              <a:ext uri="{FF2B5EF4-FFF2-40B4-BE49-F238E27FC236}">
                <a16:creationId xmlns:a16="http://schemas.microsoft.com/office/drawing/2014/main" id="{B85D81DC-222C-4D6D-A5C0-3115B18CE356}"/>
              </a:ext>
            </a:extLst>
          </p:cNvPr>
          <p:cNvGraphicFramePr>
            <a:graphicFrameLocks noGrp="1"/>
          </p:cNvGraphicFramePr>
          <p:nvPr>
            <p:ph type="tbl" sz="quarter" idx="13"/>
            <p:extLst>
              <p:ext uri="{D42A27DB-BD31-4B8C-83A1-F6EECF244321}">
                <p14:modId xmlns:p14="http://schemas.microsoft.com/office/powerpoint/2010/main" val="245314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65814547"/>
                    </a:ext>
                  </a:extLst>
                </a:gridCol>
                <a:gridCol w="905256">
                  <a:extLst>
                    <a:ext uri="{9D8B030D-6E8A-4147-A177-3AD203B41FA5}">
                      <a16:colId xmlns:a16="http://schemas.microsoft.com/office/drawing/2014/main" val="3942363751"/>
                    </a:ext>
                  </a:extLst>
                </a:gridCol>
                <a:gridCol w="658368">
                  <a:extLst>
                    <a:ext uri="{9D8B030D-6E8A-4147-A177-3AD203B41FA5}">
                      <a16:colId xmlns:a16="http://schemas.microsoft.com/office/drawing/2014/main" val="3650648823"/>
                    </a:ext>
                  </a:extLst>
                </a:gridCol>
                <a:gridCol w="329184">
                  <a:extLst>
                    <a:ext uri="{9D8B030D-6E8A-4147-A177-3AD203B41FA5}">
                      <a16:colId xmlns:a16="http://schemas.microsoft.com/office/drawing/2014/main" val="1073949341"/>
                    </a:ext>
                  </a:extLst>
                </a:gridCol>
                <a:gridCol w="329184">
                  <a:extLst>
                    <a:ext uri="{9D8B030D-6E8A-4147-A177-3AD203B41FA5}">
                      <a16:colId xmlns:a16="http://schemas.microsoft.com/office/drawing/2014/main" val="3550594925"/>
                    </a:ext>
                  </a:extLst>
                </a:gridCol>
                <a:gridCol w="329184">
                  <a:extLst>
                    <a:ext uri="{9D8B030D-6E8A-4147-A177-3AD203B41FA5}">
                      <a16:colId xmlns:a16="http://schemas.microsoft.com/office/drawing/2014/main" val="3021925534"/>
                    </a:ext>
                  </a:extLst>
                </a:gridCol>
                <a:gridCol w="329184">
                  <a:extLst>
                    <a:ext uri="{9D8B030D-6E8A-4147-A177-3AD203B41FA5}">
                      <a16:colId xmlns:a16="http://schemas.microsoft.com/office/drawing/2014/main" val="908905350"/>
                    </a:ext>
                  </a:extLst>
                </a:gridCol>
                <a:gridCol w="329184">
                  <a:extLst>
                    <a:ext uri="{9D8B030D-6E8A-4147-A177-3AD203B41FA5}">
                      <a16:colId xmlns:a16="http://schemas.microsoft.com/office/drawing/2014/main" val="2737907082"/>
                    </a:ext>
                  </a:extLst>
                </a:gridCol>
                <a:gridCol w="329184">
                  <a:extLst>
                    <a:ext uri="{9D8B030D-6E8A-4147-A177-3AD203B41FA5}">
                      <a16:colId xmlns:a16="http://schemas.microsoft.com/office/drawing/2014/main" val="1219105860"/>
                    </a:ext>
                  </a:extLst>
                </a:gridCol>
                <a:gridCol w="329184">
                  <a:extLst>
                    <a:ext uri="{9D8B030D-6E8A-4147-A177-3AD203B41FA5}">
                      <a16:colId xmlns:a16="http://schemas.microsoft.com/office/drawing/2014/main" val="90517235"/>
                    </a:ext>
                  </a:extLst>
                </a:gridCol>
                <a:gridCol w="329184">
                  <a:extLst>
                    <a:ext uri="{9D8B030D-6E8A-4147-A177-3AD203B41FA5}">
                      <a16:colId xmlns:a16="http://schemas.microsoft.com/office/drawing/2014/main" val="2228851248"/>
                    </a:ext>
                  </a:extLst>
                </a:gridCol>
                <a:gridCol w="329184">
                  <a:extLst>
                    <a:ext uri="{9D8B030D-6E8A-4147-A177-3AD203B41FA5}">
                      <a16:colId xmlns:a16="http://schemas.microsoft.com/office/drawing/2014/main" val="1106156398"/>
                    </a:ext>
                  </a:extLst>
                </a:gridCol>
                <a:gridCol w="329184">
                  <a:extLst>
                    <a:ext uri="{9D8B030D-6E8A-4147-A177-3AD203B41FA5}">
                      <a16:colId xmlns:a16="http://schemas.microsoft.com/office/drawing/2014/main" val="461423518"/>
                    </a:ext>
                  </a:extLst>
                </a:gridCol>
                <a:gridCol w="329184">
                  <a:extLst>
                    <a:ext uri="{9D8B030D-6E8A-4147-A177-3AD203B41FA5}">
                      <a16:colId xmlns:a16="http://schemas.microsoft.com/office/drawing/2014/main" val="3823767845"/>
                    </a:ext>
                  </a:extLst>
                </a:gridCol>
                <a:gridCol w="329184">
                  <a:extLst>
                    <a:ext uri="{9D8B030D-6E8A-4147-A177-3AD203B41FA5}">
                      <a16:colId xmlns:a16="http://schemas.microsoft.com/office/drawing/2014/main" val="3525893921"/>
                    </a:ext>
                  </a:extLst>
                </a:gridCol>
                <a:gridCol w="329184">
                  <a:extLst>
                    <a:ext uri="{9D8B030D-6E8A-4147-A177-3AD203B41FA5}">
                      <a16:colId xmlns:a16="http://schemas.microsoft.com/office/drawing/2014/main" val="571751087"/>
                    </a:ext>
                  </a:extLst>
                </a:gridCol>
                <a:gridCol w="329184">
                  <a:extLst>
                    <a:ext uri="{9D8B030D-6E8A-4147-A177-3AD203B41FA5}">
                      <a16:colId xmlns:a16="http://schemas.microsoft.com/office/drawing/2014/main" val="4051974271"/>
                    </a:ext>
                  </a:extLst>
                </a:gridCol>
                <a:gridCol w="329184">
                  <a:extLst>
                    <a:ext uri="{9D8B030D-6E8A-4147-A177-3AD203B41FA5}">
                      <a16:colId xmlns:a16="http://schemas.microsoft.com/office/drawing/2014/main" val="341647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192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- 2019-05-15 20:02:00 </a:t>
                      </a:r>
                      <a:r>
                        <a:rPr kumimoji="0" lang="en-US" sz="1000" b="0" i="0" u="none" strike="noStrike" kern="1200" cap="none" spc="0" normalizeH="0" baseline="0" noProof="0">
                          <a:ln>
                            <a:noFill/>
                          </a:ln>
                          <a:solidFill>
                            <a:prstClr val="black"/>
                          </a:solidFill>
                          <a:effectLst/>
                          <a:uLnTx/>
                          <a:uFillTx/>
                          <a:latin typeface="+mn-lt"/>
                          <a:ea typeface="+mn-ea"/>
                          <a:cs typeface="+mn-cs"/>
                        </a:rPr>
                        <a:t> 
 Kick back and have a sip of our latest innovations! Check out the all-new Palm Sugar Coconut Ice Blended® drink, latte, and nitro cold brew latte at your nearest CBTL outlet now!
*Nitro Cold Brew Latte only available at selected 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https://scontent.xx.fbcdn.net/v/t1.0-0/p180x540/60251813_10157830058703274_833190111729418240_o.png?_nc_cat=105&amp;_nc_ht=scontent.xx&amp;oh=65ea26b81496bb44cb91bae58f782d5e&amp;oe=5D9AD2D2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16:37:12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2052895"/>
                  </a:ext>
                </a:extLst>
              </a:tr>
            </a:tbl>
          </a:graphicData>
        </a:graphic>
      </p:graphicFrame>
      <p:sp>
        <p:nvSpPr>
          <p:cNvPr id="4" name="Text Placeholder 3">
            <a:extLst>
              <a:ext uri="{FF2B5EF4-FFF2-40B4-BE49-F238E27FC236}">
                <a16:creationId xmlns:a16="http://schemas.microsoft.com/office/drawing/2014/main" id="{36F933BA-FF16-4762-8E52-510B0161A327}"/>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2338338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3826E-31CD-470F-8A1B-BEF4141E6CD1}"/>
              </a:ext>
            </a:extLst>
          </p:cNvPr>
          <p:cNvSpPr>
            <a:spLocks noGrp="1"/>
          </p:cNvSpPr>
          <p:nvPr>
            <p:ph type="title"/>
          </p:nvPr>
        </p:nvSpPr>
        <p:spPr/>
        <p:txBody>
          <a:bodyPr/>
          <a:lstStyle/>
          <a:p>
            <a:r>
              <a:rPr lang="en-US"/>
              <a:t>Facebook Own Posts Table | The Coffee Bean &amp; Tea Leaf - Malaysia - 12 of 19</a:t>
            </a:r>
          </a:p>
        </p:txBody>
      </p:sp>
      <p:graphicFrame>
        <p:nvGraphicFramePr>
          <p:cNvPr id="5" name="Table Placeholder 4">
            <a:extLst>
              <a:ext uri="{FF2B5EF4-FFF2-40B4-BE49-F238E27FC236}">
                <a16:creationId xmlns:a16="http://schemas.microsoft.com/office/drawing/2014/main" id="{69D0F924-5981-4EBF-91C7-D2A27BECF67F}"/>
              </a:ext>
            </a:extLst>
          </p:cNvPr>
          <p:cNvGraphicFramePr>
            <a:graphicFrameLocks noGrp="1"/>
          </p:cNvGraphicFramePr>
          <p:nvPr>
            <p:ph type="tbl" sz="quarter" idx="13"/>
            <p:extLst>
              <p:ext uri="{D42A27DB-BD31-4B8C-83A1-F6EECF244321}">
                <p14:modId xmlns:p14="http://schemas.microsoft.com/office/powerpoint/2010/main" val="89199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22286668"/>
                    </a:ext>
                  </a:extLst>
                </a:gridCol>
                <a:gridCol w="905256">
                  <a:extLst>
                    <a:ext uri="{9D8B030D-6E8A-4147-A177-3AD203B41FA5}">
                      <a16:colId xmlns:a16="http://schemas.microsoft.com/office/drawing/2014/main" val="3902138140"/>
                    </a:ext>
                  </a:extLst>
                </a:gridCol>
                <a:gridCol w="658368">
                  <a:extLst>
                    <a:ext uri="{9D8B030D-6E8A-4147-A177-3AD203B41FA5}">
                      <a16:colId xmlns:a16="http://schemas.microsoft.com/office/drawing/2014/main" val="1753095160"/>
                    </a:ext>
                  </a:extLst>
                </a:gridCol>
                <a:gridCol w="329184">
                  <a:extLst>
                    <a:ext uri="{9D8B030D-6E8A-4147-A177-3AD203B41FA5}">
                      <a16:colId xmlns:a16="http://schemas.microsoft.com/office/drawing/2014/main" val="3206278374"/>
                    </a:ext>
                  </a:extLst>
                </a:gridCol>
                <a:gridCol w="329184">
                  <a:extLst>
                    <a:ext uri="{9D8B030D-6E8A-4147-A177-3AD203B41FA5}">
                      <a16:colId xmlns:a16="http://schemas.microsoft.com/office/drawing/2014/main" val="3068595075"/>
                    </a:ext>
                  </a:extLst>
                </a:gridCol>
                <a:gridCol w="329184">
                  <a:extLst>
                    <a:ext uri="{9D8B030D-6E8A-4147-A177-3AD203B41FA5}">
                      <a16:colId xmlns:a16="http://schemas.microsoft.com/office/drawing/2014/main" val="1080458644"/>
                    </a:ext>
                  </a:extLst>
                </a:gridCol>
                <a:gridCol w="329184">
                  <a:extLst>
                    <a:ext uri="{9D8B030D-6E8A-4147-A177-3AD203B41FA5}">
                      <a16:colId xmlns:a16="http://schemas.microsoft.com/office/drawing/2014/main" val="4240966214"/>
                    </a:ext>
                  </a:extLst>
                </a:gridCol>
                <a:gridCol w="329184">
                  <a:extLst>
                    <a:ext uri="{9D8B030D-6E8A-4147-A177-3AD203B41FA5}">
                      <a16:colId xmlns:a16="http://schemas.microsoft.com/office/drawing/2014/main" val="4242417117"/>
                    </a:ext>
                  </a:extLst>
                </a:gridCol>
                <a:gridCol w="329184">
                  <a:extLst>
                    <a:ext uri="{9D8B030D-6E8A-4147-A177-3AD203B41FA5}">
                      <a16:colId xmlns:a16="http://schemas.microsoft.com/office/drawing/2014/main" val="1385605787"/>
                    </a:ext>
                  </a:extLst>
                </a:gridCol>
                <a:gridCol w="329184">
                  <a:extLst>
                    <a:ext uri="{9D8B030D-6E8A-4147-A177-3AD203B41FA5}">
                      <a16:colId xmlns:a16="http://schemas.microsoft.com/office/drawing/2014/main" val="4140532505"/>
                    </a:ext>
                  </a:extLst>
                </a:gridCol>
                <a:gridCol w="329184">
                  <a:extLst>
                    <a:ext uri="{9D8B030D-6E8A-4147-A177-3AD203B41FA5}">
                      <a16:colId xmlns:a16="http://schemas.microsoft.com/office/drawing/2014/main" val="208199654"/>
                    </a:ext>
                  </a:extLst>
                </a:gridCol>
                <a:gridCol w="329184">
                  <a:extLst>
                    <a:ext uri="{9D8B030D-6E8A-4147-A177-3AD203B41FA5}">
                      <a16:colId xmlns:a16="http://schemas.microsoft.com/office/drawing/2014/main" val="268789409"/>
                    </a:ext>
                  </a:extLst>
                </a:gridCol>
                <a:gridCol w="329184">
                  <a:extLst>
                    <a:ext uri="{9D8B030D-6E8A-4147-A177-3AD203B41FA5}">
                      <a16:colId xmlns:a16="http://schemas.microsoft.com/office/drawing/2014/main" val="1076294584"/>
                    </a:ext>
                  </a:extLst>
                </a:gridCol>
                <a:gridCol w="329184">
                  <a:extLst>
                    <a:ext uri="{9D8B030D-6E8A-4147-A177-3AD203B41FA5}">
                      <a16:colId xmlns:a16="http://schemas.microsoft.com/office/drawing/2014/main" val="2562065865"/>
                    </a:ext>
                  </a:extLst>
                </a:gridCol>
                <a:gridCol w="329184">
                  <a:extLst>
                    <a:ext uri="{9D8B030D-6E8A-4147-A177-3AD203B41FA5}">
                      <a16:colId xmlns:a16="http://schemas.microsoft.com/office/drawing/2014/main" val="3831722242"/>
                    </a:ext>
                  </a:extLst>
                </a:gridCol>
                <a:gridCol w="329184">
                  <a:extLst>
                    <a:ext uri="{9D8B030D-6E8A-4147-A177-3AD203B41FA5}">
                      <a16:colId xmlns:a16="http://schemas.microsoft.com/office/drawing/2014/main" val="250319886"/>
                    </a:ext>
                  </a:extLst>
                </a:gridCol>
                <a:gridCol w="329184">
                  <a:extLst>
                    <a:ext uri="{9D8B030D-6E8A-4147-A177-3AD203B41FA5}">
                      <a16:colId xmlns:a16="http://schemas.microsoft.com/office/drawing/2014/main" val="4292651199"/>
                    </a:ext>
                  </a:extLst>
                </a:gridCol>
                <a:gridCol w="329184">
                  <a:extLst>
                    <a:ext uri="{9D8B030D-6E8A-4147-A177-3AD203B41FA5}">
                      <a16:colId xmlns:a16="http://schemas.microsoft.com/office/drawing/2014/main" val="4574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763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- 2019-05-14 20:00:28 </a:t>
                      </a:r>
                      <a:r>
                        <a:rPr kumimoji="0" lang="en-US" sz="1000" b="0" i="0" u="none" strike="noStrike" kern="1200" cap="none" spc="0" normalizeH="0" baseline="0" noProof="0">
                          <a:ln>
                            <a:noFill/>
                          </a:ln>
                          <a:solidFill>
                            <a:prstClr val="black"/>
                          </a:solidFill>
                          <a:effectLst/>
                          <a:uLnTx/>
                          <a:uFillTx/>
                          <a:latin typeface="+mn-lt"/>
                          <a:ea typeface="+mn-ea"/>
                          <a:cs typeface="+mn-cs"/>
                        </a:rPr>
                        <a:t> 
 Ahoy matey! Heads up! Our latest summer drinks are docking soon! We're sure you'll love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https://scontent.xx.fbcdn.net/v/t1.0-0/q92/p180x540/60358667_10157827440613274_3382561464593154048_o.jpg?_nc_cat=107&amp;_nc_ht=scontent.xx&amp;oh=bd307a369931cc53a06eaa8a2d504bfc&amp;oe=5D69F4AE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16:34:49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7248522"/>
                  </a:ext>
                </a:extLst>
              </a:tr>
            </a:tbl>
          </a:graphicData>
        </a:graphic>
      </p:graphicFrame>
      <p:sp>
        <p:nvSpPr>
          <p:cNvPr id="4" name="Text Placeholder 3">
            <a:extLst>
              <a:ext uri="{FF2B5EF4-FFF2-40B4-BE49-F238E27FC236}">
                <a16:creationId xmlns:a16="http://schemas.microsoft.com/office/drawing/2014/main" id="{0E9980D8-527A-4DB1-8F75-7CAAA378AB14}"/>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276949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0364-F85E-4AAE-9C6D-2AC96B357689}"/>
              </a:ext>
            </a:extLst>
          </p:cNvPr>
          <p:cNvSpPr>
            <a:spLocks noGrp="1"/>
          </p:cNvSpPr>
          <p:nvPr>
            <p:ph type="title"/>
          </p:nvPr>
        </p:nvSpPr>
        <p:spPr/>
        <p:txBody>
          <a:bodyPr/>
          <a:lstStyle/>
          <a:p>
            <a:r>
              <a:rPr lang="en-US"/>
              <a:t>Facebook Own Posts Table | The Coffee Bean &amp; Tea Leaf - Malaysia - 13 of 19</a:t>
            </a:r>
          </a:p>
        </p:txBody>
      </p:sp>
      <p:graphicFrame>
        <p:nvGraphicFramePr>
          <p:cNvPr id="5" name="Table Placeholder 4">
            <a:extLst>
              <a:ext uri="{FF2B5EF4-FFF2-40B4-BE49-F238E27FC236}">
                <a16:creationId xmlns:a16="http://schemas.microsoft.com/office/drawing/2014/main" id="{0F01462A-0AD4-428D-8778-43FED56D0BCA}"/>
              </a:ext>
            </a:extLst>
          </p:cNvPr>
          <p:cNvGraphicFramePr>
            <a:graphicFrameLocks noGrp="1"/>
          </p:cNvGraphicFramePr>
          <p:nvPr>
            <p:ph type="tbl" sz="quarter" idx="13"/>
            <p:extLst>
              <p:ext uri="{D42A27DB-BD31-4B8C-83A1-F6EECF244321}">
                <p14:modId xmlns:p14="http://schemas.microsoft.com/office/powerpoint/2010/main" val="221923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7297684"/>
                    </a:ext>
                  </a:extLst>
                </a:gridCol>
                <a:gridCol w="905256">
                  <a:extLst>
                    <a:ext uri="{9D8B030D-6E8A-4147-A177-3AD203B41FA5}">
                      <a16:colId xmlns:a16="http://schemas.microsoft.com/office/drawing/2014/main" val="705703747"/>
                    </a:ext>
                  </a:extLst>
                </a:gridCol>
                <a:gridCol w="658368">
                  <a:extLst>
                    <a:ext uri="{9D8B030D-6E8A-4147-A177-3AD203B41FA5}">
                      <a16:colId xmlns:a16="http://schemas.microsoft.com/office/drawing/2014/main" val="2390197573"/>
                    </a:ext>
                  </a:extLst>
                </a:gridCol>
                <a:gridCol w="329184">
                  <a:extLst>
                    <a:ext uri="{9D8B030D-6E8A-4147-A177-3AD203B41FA5}">
                      <a16:colId xmlns:a16="http://schemas.microsoft.com/office/drawing/2014/main" val="3610206061"/>
                    </a:ext>
                  </a:extLst>
                </a:gridCol>
                <a:gridCol w="329184">
                  <a:extLst>
                    <a:ext uri="{9D8B030D-6E8A-4147-A177-3AD203B41FA5}">
                      <a16:colId xmlns:a16="http://schemas.microsoft.com/office/drawing/2014/main" val="616524928"/>
                    </a:ext>
                  </a:extLst>
                </a:gridCol>
                <a:gridCol w="329184">
                  <a:extLst>
                    <a:ext uri="{9D8B030D-6E8A-4147-A177-3AD203B41FA5}">
                      <a16:colId xmlns:a16="http://schemas.microsoft.com/office/drawing/2014/main" val="3898094034"/>
                    </a:ext>
                  </a:extLst>
                </a:gridCol>
                <a:gridCol w="329184">
                  <a:extLst>
                    <a:ext uri="{9D8B030D-6E8A-4147-A177-3AD203B41FA5}">
                      <a16:colId xmlns:a16="http://schemas.microsoft.com/office/drawing/2014/main" val="4164230230"/>
                    </a:ext>
                  </a:extLst>
                </a:gridCol>
                <a:gridCol w="329184">
                  <a:extLst>
                    <a:ext uri="{9D8B030D-6E8A-4147-A177-3AD203B41FA5}">
                      <a16:colId xmlns:a16="http://schemas.microsoft.com/office/drawing/2014/main" val="150836281"/>
                    </a:ext>
                  </a:extLst>
                </a:gridCol>
                <a:gridCol w="329184">
                  <a:extLst>
                    <a:ext uri="{9D8B030D-6E8A-4147-A177-3AD203B41FA5}">
                      <a16:colId xmlns:a16="http://schemas.microsoft.com/office/drawing/2014/main" val="2072959166"/>
                    </a:ext>
                  </a:extLst>
                </a:gridCol>
                <a:gridCol w="329184">
                  <a:extLst>
                    <a:ext uri="{9D8B030D-6E8A-4147-A177-3AD203B41FA5}">
                      <a16:colId xmlns:a16="http://schemas.microsoft.com/office/drawing/2014/main" val="1179331856"/>
                    </a:ext>
                  </a:extLst>
                </a:gridCol>
                <a:gridCol w="329184">
                  <a:extLst>
                    <a:ext uri="{9D8B030D-6E8A-4147-A177-3AD203B41FA5}">
                      <a16:colId xmlns:a16="http://schemas.microsoft.com/office/drawing/2014/main" val="3202429148"/>
                    </a:ext>
                  </a:extLst>
                </a:gridCol>
                <a:gridCol w="329184">
                  <a:extLst>
                    <a:ext uri="{9D8B030D-6E8A-4147-A177-3AD203B41FA5}">
                      <a16:colId xmlns:a16="http://schemas.microsoft.com/office/drawing/2014/main" val="1440771327"/>
                    </a:ext>
                  </a:extLst>
                </a:gridCol>
                <a:gridCol w="329184">
                  <a:extLst>
                    <a:ext uri="{9D8B030D-6E8A-4147-A177-3AD203B41FA5}">
                      <a16:colId xmlns:a16="http://schemas.microsoft.com/office/drawing/2014/main" val="537823506"/>
                    </a:ext>
                  </a:extLst>
                </a:gridCol>
                <a:gridCol w="329184">
                  <a:extLst>
                    <a:ext uri="{9D8B030D-6E8A-4147-A177-3AD203B41FA5}">
                      <a16:colId xmlns:a16="http://schemas.microsoft.com/office/drawing/2014/main" val="2127314322"/>
                    </a:ext>
                  </a:extLst>
                </a:gridCol>
                <a:gridCol w="329184">
                  <a:extLst>
                    <a:ext uri="{9D8B030D-6E8A-4147-A177-3AD203B41FA5}">
                      <a16:colId xmlns:a16="http://schemas.microsoft.com/office/drawing/2014/main" val="1008328010"/>
                    </a:ext>
                  </a:extLst>
                </a:gridCol>
                <a:gridCol w="329184">
                  <a:extLst>
                    <a:ext uri="{9D8B030D-6E8A-4147-A177-3AD203B41FA5}">
                      <a16:colId xmlns:a16="http://schemas.microsoft.com/office/drawing/2014/main" val="2776467232"/>
                    </a:ext>
                  </a:extLst>
                </a:gridCol>
                <a:gridCol w="329184">
                  <a:extLst>
                    <a:ext uri="{9D8B030D-6E8A-4147-A177-3AD203B41FA5}">
                      <a16:colId xmlns:a16="http://schemas.microsoft.com/office/drawing/2014/main" val="2324969512"/>
                    </a:ext>
                  </a:extLst>
                </a:gridCol>
                <a:gridCol w="329184">
                  <a:extLst>
                    <a:ext uri="{9D8B030D-6E8A-4147-A177-3AD203B41FA5}">
                      <a16:colId xmlns:a16="http://schemas.microsoft.com/office/drawing/2014/main" val="56103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016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- 2019-05-14 16:48:01 </a:t>
                      </a:r>
                      <a:r>
                        <a:rPr kumimoji="0" lang="en-US" sz="1000" b="0" i="0" u="none" strike="noStrike" kern="1200" cap="none" spc="0" normalizeH="0" baseline="0" noProof="0">
                          <a:ln>
                            <a:noFill/>
                          </a:ln>
                          <a:solidFill>
                            <a:prstClr val="black"/>
                          </a:solidFill>
                          <a:effectLst/>
                          <a:uLnTx/>
                          <a:uFillTx/>
                          <a:latin typeface="+mn-lt"/>
                          <a:ea typeface="+mn-ea"/>
                          <a:cs typeface="+mn-cs"/>
                        </a:rPr>
                        <a:t> 
 Hey Bangsar folks! Felt like something was missing? We are back now with a brand new look! Come over now and enjoy these in-store exclusive promos only at our Bangsar Shopping Centre outlet!
Promo 1: Buy 1 Free 1 Promo on Selected Espresso Mousse Beverages
* From 14th - 28th May 2019 
* Promotion is limited to only Espresso Mousse beverages. 
* Free Espresso Mousse beverage must be of equal or lower value than the purchased Espresso Mousse beverage.
Promo 2: Get a FREE Reindeer Mug with a minimum TCB Card top-up of RM150!
* From 14th May 2019 onwards 
* Minimum TCB Card top-up of RM150 in a single receipt to get a free Reindeer Mug. 
* Customers are entitled to one Reindeer Mug per RM150 TCB card top up 
* Offer must be redeemed on the spot with the same transaction.
Promo 3: Fukamushi Sencha Pyramid Tea Bag Giveaway! From 14th - 18th May 2019 
* The first 10x paying customers per day are entitled to ONE Fukamushi Sencha Pyramid Tea Bag each.  
* All promotions are only 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16:33:31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3551337"/>
                  </a:ext>
                </a:extLst>
              </a:tr>
            </a:tbl>
          </a:graphicData>
        </a:graphic>
      </p:graphicFrame>
      <p:sp>
        <p:nvSpPr>
          <p:cNvPr id="4" name="Text Placeholder 3">
            <a:extLst>
              <a:ext uri="{FF2B5EF4-FFF2-40B4-BE49-F238E27FC236}">
                <a16:creationId xmlns:a16="http://schemas.microsoft.com/office/drawing/2014/main" id="{494EF2D7-5239-40AF-8242-962C90ADDD59}"/>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151627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7005-E7D9-4E08-8685-7367FE3D9513}"/>
              </a:ext>
            </a:extLst>
          </p:cNvPr>
          <p:cNvSpPr>
            <a:spLocks noGrp="1"/>
          </p:cNvSpPr>
          <p:nvPr>
            <p:ph type="title"/>
          </p:nvPr>
        </p:nvSpPr>
        <p:spPr/>
        <p:txBody>
          <a:bodyPr/>
          <a:lstStyle/>
          <a:p>
            <a:r>
              <a:rPr lang="en-US"/>
              <a:t>Facebook Own Posts Table | The Coffee Bean &amp; Tea Leaf - Malaysia - 14 of 19</a:t>
            </a:r>
          </a:p>
        </p:txBody>
      </p:sp>
      <p:graphicFrame>
        <p:nvGraphicFramePr>
          <p:cNvPr id="5" name="Table Placeholder 4">
            <a:extLst>
              <a:ext uri="{FF2B5EF4-FFF2-40B4-BE49-F238E27FC236}">
                <a16:creationId xmlns:a16="http://schemas.microsoft.com/office/drawing/2014/main" id="{C4FB6851-6237-48FD-8FD0-0D6E698EEC8A}"/>
              </a:ext>
            </a:extLst>
          </p:cNvPr>
          <p:cNvGraphicFramePr>
            <a:graphicFrameLocks noGrp="1"/>
          </p:cNvGraphicFramePr>
          <p:nvPr>
            <p:ph type="tbl" sz="quarter" idx="13"/>
            <p:extLst>
              <p:ext uri="{D42A27DB-BD31-4B8C-83A1-F6EECF244321}">
                <p14:modId xmlns:p14="http://schemas.microsoft.com/office/powerpoint/2010/main" val="332468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8811168"/>
                    </a:ext>
                  </a:extLst>
                </a:gridCol>
                <a:gridCol w="905256">
                  <a:extLst>
                    <a:ext uri="{9D8B030D-6E8A-4147-A177-3AD203B41FA5}">
                      <a16:colId xmlns:a16="http://schemas.microsoft.com/office/drawing/2014/main" val="2734384497"/>
                    </a:ext>
                  </a:extLst>
                </a:gridCol>
                <a:gridCol w="658368">
                  <a:extLst>
                    <a:ext uri="{9D8B030D-6E8A-4147-A177-3AD203B41FA5}">
                      <a16:colId xmlns:a16="http://schemas.microsoft.com/office/drawing/2014/main" val="490642501"/>
                    </a:ext>
                  </a:extLst>
                </a:gridCol>
                <a:gridCol w="329184">
                  <a:extLst>
                    <a:ext uri="{9D8B030D-6E8A-4147-A177-3AD203B41FA5}">
                      <a16:colId xmlns:a16="http://schemas.microsoft.com/office/drawing/2014/main" val="3669511925"/>
                    </a:ext>
                  </a:extLst>
                </a:gridCol>
                <a:gridCol w="329184">
                  <a:extLst>
                    <a:ext uri="{9D8B030D-6E8A-4147-A177-3AD203B41FA5}">
                      <a16:colId xmlns:a16="http://schemas.microsoft.com/office/drawing/2014/main" val="3654438105"/>
                    </a:ext>
                  </a:extLst>
                </a:gridCol>
                <a:gridCol w="329184">
                  <a:extLst>
                    <a:ext uri="{9D8B030D-6E8A-4147-A177-3AD203B41FA5}">
                      <a16:colId xmlns:a16="http://schemas.microsoft.com/office/drawing/2014/main" val="1605956683"/>
                    </a:ext>
                  </a:extLst>
                </a:gridCol>
                <a:gridCol w="329184">
                  <a:extLst>
                    <a:ext uri="{9D8B030D-6E8A-4147-A177-3AD203B41FA5}">
                      <a16:colId xmlns:a16="http://schemas.microsoft.com/office/drawing/2014/main" val="1431974698"/>
                    </a:ext>
                  </a:extLst>
                </a:gridCol>
                <a:gridCol w="329184">
                  <a:extLst>
                    <a:ext uri="{9D8B030D-6E8A-4147-A177-3AD203B41FA5}">
                      <a16:colId xmlns:a16="http://schemas.microsoft.com/office/drawing/2014/main" val="4192887803"/>
                    </a:ext>
                  </a:extLst>
                </a:gridCol>
                <a:gridCol w="329184">
                  <a:extLst>
                    <a:ext uri="{9D8B030D-6E8A-4147-A177-3AD203B41FA5}">
                      <a16:colId xmlns:a16="http://schemas.microsoft.com/office/drawing/2014/main" val="2997453575"/>
                    </a:ext>
                  </a:extLst>
                </a:gridCol>
                <a:gridCol w="329184">
                  <a:extLst>
                    <a:ext uri="{9D8B030D-6E8A-4147-A177-3AD203B41FA5}">
                      <a16:colId xmlns:a16="http://schemas.microsoft.com/office/drawing/2014/main" val="2597885080"/>
                    </a:ext>
                  </a:extLst>
                </a:gridCol>
                <a:gridCol w="329184">
                  <a:extLst>
                    <a:ext uri="{9D8B030D-6E8A-4147-A177-3AD203B41FA5}">
                      <a16:colId xmlns:a16="http://schemas.microsoft.com/office/drawing/2014/main" val="1955234890"/>
                    </a:ext>
                  </a:extLst>
                </a:gridCol>
                <a:gridCol w="329184">
                  <a:extLst>
                    <a:ext uri="{9D8B030D-6E8A-4147-A177-3AD203B41FA5}">
                      <a16:colId xmlns:a16="http://schemas.microsoft.com/office/drawing/2014/main" val="330929950"/>
                    </a:ext>
                  </a:extLst>
                </a:gridCol>
                <a:gridCol w="329184">
                  <a:extLst>
                    <a:ext uri="{9D8B030D-6E8A-4147-A177-3AD203B41FA5}">
                      <a16:colId xmlns:a16="http://schemas.microsoft.com/office/drawing/2014/main" val="2171432215"/>
                    </a:ext>
                  </a:extLst>
                </a:gridCol>
                <a:gridCol w="329184">
                  <a:extLst>
                    <a:ext uri="{9D8B030D-6E8A-4147-A177-3AD203B41FA5}">
                      <a16:colId xmlns:a16="http://schemas.microsoft.com/office/drawing/2014/main" val="1225601882"/>
                    </a:ext>
                  </a:extLst>
                </a:gridCol>
                <a:gridCol w="329184">
                  <a:extLst>
                    <a:ext uri="{9D8B030D-6E8A-4147-A177-3AD203B41FA5}">
                      <a16:colId xmlns:a16="http://schemas.microsoft.com/office/drawing/2014/main" val="3952352331"/>
                    </a:ext>
                  </a:extLst>
                </a:gridCol>
                <a:gridCol w="329184">
                  <a:extLst>
                    <a:ext uri="{9D8B030D-6E8A-4147-A177-3AD203B41FA5}">
                      <a16:colId xmlns:a16="http://schemas.microsoft.com/office/drawing/2014/main" val="4261777938"/>
                    </a:ext>
                  </a:extLst>
                </a:gridCol>
                <a:gridCol w="329184">
                  <a:extLst>
                    <a:ext uri="{9D8B030D-6E8A-4147-A177-3AD203B41FA5}">
                      <a16:colId xmlns:a16="http://schemas.microsoft.com/office/drawing/2014/main" val="1587744763"/>
                    </a:ext>
                  </a:extLst>
                </a:gridCol>
                <a:gridCol w="329184">
                  <a:extLst>
                    <a:ext uri="{9D8B030D-6E8A-4147-A177-3AD203B41FA5}">
                      <a16:colId xmlns:a16="http://schemas.microsoft.com/office/drawing/2014/main" val="2003924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481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- 2019-05-12 10:00:02 </a:t>
                      </a:r>
                      <a:r>
                        <a:rPr kumimoji="0" lang="en-US" sz="1000" b="0" i="0" u="none" strike="noStrike" kern="1200" cap="none" spc="0" normalizeH="0" baseline="0" noProof="0">
                          <a:ln>
                            <a:noFill/>
                          </a:ln>
                          <a:solidFill>
                            <a:prstClr val="black"/>
                          </a:solidFill>
                          <a:effectLst/>
                          <a:uLnTx/>
                          <a:uFillTx/>
                          <a:latin typeface="+mn-lt"/>
                          <a:ea typeface="+mn-ea"/>
                          <a:cs typeface="+mn-cs"/>
                        </a:rPr>
                        <a:t> 
 Celebrate this Mother's Day with love! Get a FREE Coco Palm Slice Cake with a minimum TCB card top-up of RM50!*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https://scontent.xx.fbcdn.net/v/t1.0-0/p180x540/60310606_10157816438143274_3308396789664579584_o.png?_nc_cat=103&amp;_nc_ht=scontent.xx&amp;oh=b6d93225bd86dd845cf0cd209f491059&amp;oe=5D50F5D2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16:33:31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7235655"/>
                  </a:ext>
                </a:extLst>
              </a:tr>
            </a:tbl>
          </a:graphicData>
        </a:graphic>
      </p:graphicFrame>
      <p:sp>
        <p:nvSpPr>
          <p:cNvPr id="4" name="Text Placeholder 3">
            <a:extLst>
              <a:ext uri="{FF2B5EF4-FFF2-40B4-BE49-F238E27FC236}">
                <a16:creationId xmlns:a16="http://schemas.microsoft.com/office/drawing/2014/main" id="{4AD9B58F-2D34-4A44-A1D7-0C4826CC0A58}"/>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425377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66E1-363C-4FA1-A4E8-2D5F638DCEA8}"/>
              </a:ext>
            </a:extLst>
          </p:cNvPr>
          <p:cNvSpPr>
            <a:spLocks noGrp="1"/>
          </p:cNvSpPr>
          <p:nvPr>
            <p:ph type="title"/>
          </p:nvPr>
        </p:nvSpPr>
        <p:spPr/>
        <p:txBody>
          <a:bodyPr/>
          <a:lstStyle/>
          <a:p>
            <a:r>
              <a:rPr lang="en-US"/>
              <a:t>Facebook Own Posts Table | The Coffee Bean &amp; Tea Leaf - Malaysia - 15 of 19</a:t>
            </a:r>
          </a:p>
        </p:txBody>
      </p:sp>
      <p:graphicFrame>
        <p:nvGraphicFramePr>
          <p:cNvPr id="5" name="Table Placeholder 4">
            <a:extLst>
              <a:ext uri="{FF2B5EF4-FFF2-40B4-BE49-F238E27FC236}">
                <a16:creationId xmlns:a16="http://schemas.microsoft.com/office/drawing/2014/main" id="{18B8D116-E331-4FB7-A2BA-78D6BF304C8B}"/>
              </a:ext>
            </a:extLst>
          </p:cNvPr>
          <p:cNvGraphicFramePr>
            <a:graphicFrameLocks noGrp="1"/>
          </p:cNvGraphicFramePr>
          <p:nvPr>
            <p:ph type="tbl" sz="quarter" idx="13"/>
            <p:extLst>
              <p:ext uri="{D42A27DB-BD31-4B8C-83A1-F6EECF244321}">
                <p14:modId xmlns:p14="http://schemas.microsoft.com/office/powerpoint/2010/main" val="122624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08591271"/>
                    </a:ext>
                  </a:extLst>
                </a:gridCol>
                <a:gridCol w="905256">
                  <a:extLst>
                    <a:ext uri="{9D8B030D-6E8A-4147-A177-3AD203B41FA5}">
                      <a16:colId xmlns:a16="http://schemas.microsoft.com/office/drawing/2014/main" val="719780915"/>
                    </a:ext>
                  </a:extLst>
                </a:gridCol>
                <a:gridCol w="658368">
                  <a:extLst>
                    <a:ext uri="{9D8B030D-6E8A-4147-A177-3AD203B41FA5}">
                      <a16:colId xmlns:a16="http://schemas.microsoft.com/office/drawing/2014/main" val="48551733"/>
                    </a:ext>
                  </a:extLst>
                </a:gridCol>
                <a:gridCol w="329184">
                  <a:extLst>
                    <a:ext uri="{9D8B030D-6E8A-4147-A177-3AD203B41FA5}">
                      <a16:colId xmlns:a16="http://schemas.microsoft.com/office/drawing/2014/main" val="564933211"/>
                    </a:ext>
                  </a:extLst>
                </a:gridCol>
                <a:gridCol w="329184">
                  <a:extLst>
                    <a:ext uri="{9D8B030D-6E8A-4147-A177-3AD203B41FA5}">
                      <a16:colId xmlns:a16="http://schemas.microsoft.com/office/drawing/2014/main" val="3325284236"/>
                    </a:ext>
                  </a:extLst>
                </a:gridCol>
                <a:gridCol w="329184">
                  <a:extLst>
                    <a:ext uri="{9D8B030D-6E8A-4147-A177-3AD203B41FA5}">
                      <a16:colId xmlns:a16="http://schemas.microsoft.com/office/drawing/2014/main" val="232791228"/>
                    </a:ext>
                  </a:extLst>
                </a:gridCol>
                <a:gridCol w="329184">
                  <a:extLst>
                    <a:ext uri="{9D8B030D-6E8A-4147-A177-3AD203B41FA5}">
                      <a16:colId xmlns:a16="http://schemas.microsoft.com/office/drawing/2014/main" val="1749787087"/>
                    </a:ext>
                  </a:extLst>
                </a:gridCol>
                <a:gridCol w="329184">
                  <a:extLst>
                    <a:ext uri="{9D8B030D-6E8A-4147-A177-3AD203B41FA5}">
                      <a16:colId xmlns:a16="http://schemas.microsoft.com/office/drawing/2014/main" val="3451293107"/>
                    </a:ext>
                  </a:extLst>
                </a:gridCol>
                <a:gridCol w="329184">
                  <a:extLst>
                    <a:ext uri="{9D8B030D-6E8A-4147-A177-3AD203B41FA5}">
                      <a16:colId xmlns:a16="http://schemas.microsoft.com/office/drawing/2014/main" val="1464169524"/>
                    </a:ext>
                  </a:extLst>
                </a:gridCol>
                <a:gridCol w="329184">
                  <a:extLst>
                    <a:ext uri="{9D8B030D-6E8A-4147-A177-3AD203B41FA5}">
                      <a16:colId xmlns:a16="http://schemas.microsoft.com/office/drawing/2014/main" val="1664125295"/>
                    </a:ext>
                  </a:extLst>
                </a:gridCol>
                <a:gridCol w="329184">
                  <a:extLst>
                    <a:ext uri="{9D8B030D-6E8A-4147-A177-3AD203B41FA5}">
                      <a16:colId xmlns:a16="http://schemas.microsoft.com/office/drawing/2014/main" val="2413151678"/>
                    </a:ext>
                  </a:extLst>
                </a:gridCol>
                <a:gridCol w="329184">
                  <a:extLst>
                    <a:ext uri="{9D8B030D-6E8A-4147-A177-3AD203B41FA5}">
                      <a16:colId xmlns:a16="http://schemas.microsoft.com/office/drawing/2014/main" val="97259985"/>
                    </a:ext>
                  </a:extLst>
                </a:gridCol>
                <a:gridCol w="329184">
                  <a:extLst>
                    <a:ext uri="{9D8B030D-6E8A-4147-A177-3AD203B41FA5}">
                      <a16:colId xmlns:a16="http://schemas.microsoft.com/office/drawing/2014/main" val="1948628588"/>
                    </a:ext>
                  </a:extLst>
                </a:gridCol>
                <a:gridCol w="329184">
                  <a:extLst>
                    <a:ext uri="{9D8B030D-6E8A-4147-A177-3AD203B41FA5}">
                      <a16:colId xmlns:a16="http://schemas.microsoft.com/office/drawing/2014/main" val="2169417320"/>
                    </a:ext>
                  </a:extLst>
                </a:gridCol>
                <a:gridCol w="329184">
                  <a:extLst>
                    <a:ext uri="{9D8B030D-6E8A-4147-A177-3AD203B41FA5}">
                      <a16:colId xmlns:a16="http://schemas.microsoft.com/office/drawing/2014/main" val="2510715755"/>
                    </a:ext>
                  </a:extLst>
                </a:gridCol>
                <a:gridCol w="329184">
                  <a:extLst>
                    <a:ext uri="{9D8B030D-6E8A-4147-A177-3AD203B41FA5}">
                      <a16:colId xmlns:a16="http://schemas.microsoft.com/office/drawing/2014/main" val="2144831126"/>
                    </a:ext>
                  </a:extLst>
                </a:gridCol>
                <a:gridCol w="329184">
                  <a:extLst>
                    <a:ext uri="{9D8B030D-6E8A-4147-A177-3AD203B41FA5}">
                      <a16:colId xmlns:a16="http://schemas.microsoft.com/office/drawing/2014/main" val="2739225885"/>
                    </a:ext>
                  </a:extLst>
                </a:gridCol>
                <a:gridCol w="329184">
                  <a:extLst>
                    <a:ext uri="{9D8B030D-6E8A-4147-A177-3AD203B41FA5}">
                      <a16:colId xmlns:a16="http://schemas.microsoft.com/office/drawing/2014/main" val="3008339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88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- 2019-05-10 17:56:17 </a:t>
                      </a:r>
                      <a:r>
                        <a:rPr kumimoji="0" lang="en-US" sz="1000" b="0" i="0" u="none" strike="noStrike" kern="1200" cap="none" spc="0" normalizeH="0" baseline="0" noProof="0">
                          <a:ln>
                            <a:noFill/>
                          </a:ln>
                          <a:solidFill>
                            <a:prstClr val="black"/>
                          </a:solidFill>
                          <a:effectLst/>
                          <a:uLnTx/>
                          <a:uFillTx/>
                          <a:latin typeface="+mn-lt"/>
                          <a:ea typeface="+mn-ea"/>
                          <a:cs typeface="+mn-cs"/>
                        </a:rPr>
                        <a:t> 
 We've got just the right thing for you this Mother's Day. Stay tuned for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https://scontent.xx.fbcdn.net/v/t1.0-0/q92/p180x540/60290167_10157816423263274_8498161191107952640_o.jpg?_nc_cat=110&amp;_nc_ht=scontent.xx&amp;oh=17d7514823f5955490d0e3e88f0520f7&amp;oe=5D64A4E5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16:34:38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5799930"/>
                  </a:ext>
                </a:extLst>
              </a:tr>
            </a:tbl>
          </a:graphicData>
        </a:graphic>
      </p:graphicFrame>
      <p:sp>
        <p:nvSpPr>
          <p:cNvPr id="4" name="Text Placeholder 3">
            <a:extLst>
              <a:ext uri="{FF2B5EF4-FFF2-40B4-BE49-F238E27FC236}">
                <a16:creationId xmlns:a16="http://schemas.microsoft.com/office/drawing/2014/main" id="{09F2AE80-594F-43EA-8C7D-B65A0F18A62F}"/>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337465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D1369-F2B7-4C2E-A197-74531FC5EBA8}"/>
              </a:ext>
            </a:extLst>
          </p:cNvPr>
          <p:cNvSpPr>
            <a:spLocks noGrp="1"/>
          </p:cNvSpPr>
          <p:nvPr>
            <p:ph type="title"/>
          </p:nvPr>
        </p:nvSpPr>
        <p:spPr/>
        <p:txBody>
          <a:bodyPr/>
          <a:lstStyle/>
          <a:p>
            <a:r>
              <a:rPr lang="en-US"/>
              <a:t>Facebook Own Posts Table | The Coffee Bean &amp; Tea Leaf - Malaysia - 16 of 19</a:t>
            </a:r>
          </a:p>
        </p:txBody>
      </p:sp>
      <p:graphicFrame>
        <p:nvGraphicFramePr>
          <p:cNvPr id="5" name="Table Placeholder 4">
            <a:extLst>
              <a:ext uri="{FF2B5EF4-FFF2-40B4-BE49-F238E27FC236}">
                <a16:creationId xmlns:a16="http://schemas.microsoft.com/office/drawing/2014/main" id="{EA733C63-FF68-49D3-9D68-6BF5B07C4E96}"/>
              </a:ext>
            </a:extLst>
          </p:cNvPr>
          <p:cNvGraphicFramePr>
            <a:graphicFrameLocks noGrp="1"/>
          </p:cNvGraphicFramePr>
          <p:nvPr>
            <p:ph type="tbl" sz="quarter" idx="13"/>
            <p:extLst>
              <p:ext uri="{D42A27DB-BD31-4B8C-83A1-F6EECF244321}">
                <p14:modId xmlns:p14="http://schemas.microsoft.com/office/powerpoint/2010/main" val="190937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68188483"/>
                    </a:ext>
                  </a:extLst>
                </a:gridCol>
                <a:gridCol w="905256">
                  <a:extLst>
                    <a:ext uri="{9D8B030D-6E8A-4147-A177-3AD203B41FA5}">
                      <a16:colId xmlns:a16="http://schemas.microsoft.com/office/drawing/2014/main" val="150192909"/>
                    </a:ext>
                  </a:extLst>
                </a:gridCol>
                <a:gridCol w="658368">
                  <a:extLst>
                    <a:ext uri="{9D8B030D-6E8A-4147-A177-3AD203B41FA5}">
                      <a16:colId xmlns:a16="http://schemas.microsoft.com/office/drawing/2014/main" val="2642154694"/>
                    </a:ext>
                  </a:extLst>
                </a:gridCol>
                <a:gridCol w="329184">
                  <a:extLst>
                    <a:ext uri="{9D8B030D-6E8A-4147-A177-3AD203B41FA5}">
                      <a16:colId xmlns:a16="http://schemas.microsoft.com/office/drawing/2014/main" val="2747063144"/>
                    </a:ext>
                  </a:extLst>
                </a:gridCol>
                <a:gridCol w="329184">
                  <a:extLst>
                    <a:ext uri="{9D8B030D-6E8A-4147-A177-3AD203B41FA5}">
                      <a16:colId xmlns:a16="http://schemas.microsoft.com/office/drawing/2014/main" val="2179956182"/>
                    </a:ext>
                  </a:extLst>
                </a:gridCol>
                <a:gridCol w="329184">
                  <a:extLst>
                    <a:ext uri="{9D8B030D-6E8A-4147-A177-3AD203B41FA5}">
                      <a16:colId xmlns:a16="http://schemas.microsoft.com/office/drawing/2014/main" val="2532247782"/>
                    </a:ext>
                  </a:extLst>
                </a:gridCol>
                <a:gridCol w="329184">
                  <a:extLst>
                    <a:ext uri="{9D8B030D-6E8A-4147-A177-3AD203B41FA5}">
                      <a16:colId xmlns:a16="http://schemas.microsoft.com/office/drawing/2014/main" val="3913407409"/>
                    </a:ext>
                  </a:extLst>
                </a:gridCol>
                <a:gridCol w="329184">
                  <a:extLst>
                    <a:ext uri="{9D8B030D-6E8A-4147-A177-3AD203B41FA5}">
                      <a16:colId xmlns:a16="http://schemas.microsoft.com/office/drawing/2014/main" val="939476126"/>
                    </a:ext>
                  </a:extLst>
                </a:gridCol>
                <a:gridCol w="329184">
                  <a:extLst>
                    <a:ext uri="{9D8B030D-6E8A-4147-A177-3AD203B41FA5}">
                      <a16:colId xmlns:a16="http://schemas.microsoft.com/office/drawing/2014/main" val="3837490417"/>
                    </a:ext>
                  </a:extLst>
                </a:gridCol>
                <a:gridCol w="329184">
                  <a:extLst>
                    <a:ext uri="{9D8B030D-6E8A-4147-A177-3AD203B41FA5}">
                      <a16:colId xmlns:a16="http://schemas.microsoft.com/office/drawing/2014/main" val="2098875717"/>
                    </a:ext>
                  </a:extLst>
                </a:gridCol>
                <a:gridCol w="329184">
                  <a:extLst>
                    <a:ext uri="{9D8B030D-6E8A-4147-A177-3AD203B41FA5}">
                      <a16:colId xmlns:a16="http://schemas.microsoft.com/office/drawing/2014/main" val="2286036803"/>
                    </a:ext>
                  </a:extLst>
                </a:gridCol>
                <a:gridCol w="329184">
                  <a:extLst>
                    <a:ext uri="{9D8B030D-6E8A-4147-A177-3AD203B41FA5}">
                      <a16:colId xmlns:a16="http://schemas.microsoft.com/office/drawing/2014/main" val="3083382187"/>
                    </a:ext>
                  </a:extLst>
                </a:gridCol>
                <a:gridCol w="329184">
                  <a:extLst>
                    <a:ext uri="{9D8B030D-6E8A-4147-A177-3AD203B41FA5}">
                      <a16:colId xmlns:a16="http://schemas.microsoft.com/office/drawing/2014/main" val="1919738629"/>
                    </a:ext>
                  </a:extLst>
                </a:gridCol>
                <a:gridCol w="329184">
                  <a:extLst>
                    <a:ext uri="{9D8B030D-6E8A-4147-A177-3AD203B41FA5}">
                      <a16:colId xmlns:a16="http://schemas.microsoft.com/office/drawing/2014/main" val="3624319963"/>
                    </a:ext>
                  </a:extLst>
                </a:gridCol>
                <a:gridCol w="329184">
                  <a:extLst>
                    <a:ext uri="{9D8B030D-6E8A-4147-A177-3AD203B41FA5}">
                      <a16:colId xmlns:a16="http://schemas.microsoft.com/office/drawing/2014/main" val="2766917639"/>
                    </a:ext>
                  </a:extLst>
                </a:gridCol>
                <a:gridCol w="329184">
                  <a:extLst>
                    <a:ext uri="{9D8B030D-6E8A-4147-A177-3AD203B41FA5}">
                      <a16:colId xmlns:a16="http://schemas.microsoft.com/office/drawing/2014/main" val="761147815"/>
                    </a:ext>
                  </a:extLst>
                </a:gridCol>
                <a:gridCol w="329184">
                  <a:extLst>
                    <a:ext uri="{9D8B030D-6E8A-4147-A177-3AD203B41FA5}">
                      <a16:colId xmlns:a16="http://schemas.microsoft.com/office/drawing/2014/main" val="3607803590"/>
                    </a:ext>
                  </a:extLst>
                </a:gridCol>
                <a:gridCol w="329184">
                  <a:extLst>
                    <a:ext uri="{9D8B030D-6E8A-4147-A177-3AD203B41FA5}">
                      <a16:colId xmlns:a16="http://schemas.microsoft.com/office/drawing/2014/main" val="3449610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16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- 2019-05-07 18:49:54 </a:t>
                      </a:r>
                      <a:r>
                        <a:rPr kumimoji="0" lang="en-US" sz="1000" b="0" i="0" u="none" strike="noStrike" kern="1200" cap="none" spc="0" normalizeH="0" baseline="0" noProof="0">
                          <a:ln>
                            <a:noFill/>
                          </a:ln>
                          <a:solidFill>
                            <a:prstClr val="black"/>
                          </a:solidFill>
                          <a:effectLst/>
                          <a:uLnTx/>
                          <a:uFillTx/>
                          <a:latin typeface="+mn-lt"/>
                          <a:ea typeface="+mn-ea"/>
                          <a:cs typeface="+mn-cs"/>
                        </a:rPr>
                        <a:t> 
 Complete your Buka Puasa gatherings this Ramadhan with our latest creation of Pandan, Gula Melaka, and Coconut Cheese Frosting! Head over to our online store or visit our nearest outlet now to place an order! https://www.coffeebean.com.my/online-store/ramadan-2019-treats/ramadan-party-packs/ria-bites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https://scontent.xx.fbcdn.net/v/t1.0-0/p180x540/59794104_10157808739113274_5866664742080217088_o.jpg?_nc_cat=111&amp;_nc_ht=scontent.xx&amp;oh=59b8ed4d1728a0e526859645df56092f&amp;oe=5D9D53F9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16:35:09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4795056"/>
                  </a:ext>
                </a:extLst>
              </a:tr>
            </a:tbl>
          </a:graphicData>
        </a:graphic>
      </p:graphicFrame>
      <p:sp>
        <p:nvSpPr>
          <p:cNvPr id="4" name="Text Placeholder 3">
            <a:extLst>
              <a:ext uri="{FF2B5EF4-FFF2-40B4-BE49-F238E27FC236}">
                <a16:creationId xmlns:a16="http://schemas.microsoft.com/office/drawing/2014/main" id="{8F77B1AE-59DE-4074-A35F-76A3E41A08A7}"/>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3613822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0243-3D95-413A-88A1-9F9DEF782D48}"/>
              </a:ext>
            </a:extLst>
          </p:cNvPr>
          <p:cNvSpPr>
            <a:spLocks noGrp="1"/>
          </p:cNvSpPr>
          <p:nvPr>
            <p:ph type="title"/>
          </p:nvPr>
        </p:nvSpPr>
        <p:spPr/>
        <p:txBody>
          <a:bodyPr/>
          <a:lstStyle/>
          <a:p>
            <a:r>
              <a:rPr lang="en-US"/>
              <a:t>Facebook Own Posts Table | The Coffee Bean &amp; Tea Leaf - Malaysia - 17 of 19</a:t>
            </a:r>
          </a:p>
        </p:txBody>
      </p:sp>
      <p:graphicFrame>
        <p:nvGraphicFramePr>
          <p:cNvPr id="5" name="Table Placeholder 4">
            <a:extLst>
              <a:ext uri="{FF2B5EF4-FFF2-40B4-BE49-F238E27FC236}">
                <a16:creationId xmlns:a16="http://schemas.microsoft.com/office/drawing/2014/main" id="{BA3142DE-F5CA-4611-840B-C940516C7F56}"/>
              </a:ext>
            </a:extLst>
          </p:cNvPr>
          <p:cNvGraphicFramePr>
            <a:graphicFrameLocks noGrp="1"/>
          </p:cNvGraphicFramePr>
          <p:nvPr>
            <p:ph type="tbl" sz="quarter" idx="13"/>
            <p:extLst>
              <p:ext uri="{D42A27DB-BD31-4B8C-83A1-F6EECF244321}">
                <p14:modId xmlns:p14="http://schemas.microsoft.com/office/powerpoint/2010/main" val="309121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42929594"/>
                    </a:ext>
                  </a:extLst>
                </a:gridCol>
                <a:gridCol w="905256">
                  <a:extLst>
                    <a:ext uri="{9D8B030D-6E8A-4147-A177-3AD203B41FA5}">
                      <a16:colId xmlns:a16="http://schemas.microsoft.com/office/drawing/2014/main" val="2404764773"/>
                    </a:ext>
                  </a:extLst>
                </a:gridCol>
                <a:gridCol w="658368">
                  <a:extLst>
                    <a:ext uri="{9D8B030D-6E8A-4147-A177-3AD203B41FA5}">
                      <a16:colId xmlns:a16="http://schemas.microsoft.com/office/drawing/2014/main" val="2814587121"/>
                    </a:ext>
                  </a:extLst>
                </a:gridCol>
                <a:gridCol w="329184">
                  <a:extLst>
                    <a:ext uri="{9D8B030D-6E8A-4147-A177-3AD203B41FA5}">
                      <a16:colId xmlns:a16="http://schemas.microsoft.com/office/drawing/2014/main" val="1156295860"/>
                    </a:ext>
                  </a:extLst>
                </a:gridCol>
                <a:gridCol w="329184">
                  <a:extLst>
                    <a:ext uri="{9D8B030D-6E8A-4147-A177-3AD203B41FA5}">
                      <a16:colId xmlns:a16="http://schemas.microsoft.com/office/drawing/2014/main" val="3458454626"/>
                    </a:ext>
                  </a:extLst>
                </a:gridCol>
                <a:gridCol w="329184">
                  <a:extLst>
                    <a:ext uri="{9D8B030D-6E8A-4147-A177-3AD203B41FA5}">
                      <a16:colId xmlns:a16="http://schemas.microsoft.com/office/drawing/2014/main" val="3975706338"/>
                    </a:ext>
                  </a:extLst>
                </a:gridCol>
                <a:gridCol w="329184">
                  <a:extLst>
                    <a:ext uri="{9D8B030D-6E8A-4147-A177-3AD203B41FA5}">
                      <a16:colId xmlns:a16="http://schemas.microsoft.com/office/drawing/2014/main" val="158447103"/>
                    </a:ext>
                  </a:extLst>
                </a:gridCol>
                <a:gridCol w="329184">
                  <a:extLst>
                    <a:ext uri="{9D8B030D-6E8A-4147-A177-3AD203B41FA5}">
                      <a16:colId xmlns:a16="http://schemas.microsoft.com/office/drawing/2014/main" val="2123505411"/>
                    </a:ext>
                  </a:extLst>
                </a:gridCol>
                <a:gridCol w="329184">
                  <a:extLst>
                    <a:ext uri="{9D8B030D-6E8A-4147-A177-3AD203B41FA5}">
                      <a16:colId xmlns:a16="http://schemas.microsoft.com/office/drawing/2014/main" val="1788517714"/>
                    </a:ext>
                  </a:extLst>
                </a:gridCol>
                <a:gridCol w="329184">
                  <a:extLst>
                    <a:ext uri="{9D8B030D-6E8A-4147-A177-3AD203B41FA5}">
                      <a16:colId xmlns:a16="http://schemas.microsoft.com/office/drawing/2014/main" val="3689329230"/>
                    </a:ext>
                  </a:extLst>
                </a:gridCol>
                <a:gridCol w="329184">
                  <a:extLst>
                    <a:ext uri="{9D8B030D-6E8A-4147-A177-3AD203B41FA5}">
                      <a16:colId xmlns:a16="http://schemas.microsoft.com/office/drawing/2014/main" val="2864072321"/>
                    </a:ext>
                  </a:extLst>
                </a:gridCol>
                <a:gridCol w="329184">
                  <a:extLst>
                    <a:ext uri="{9D8B030D-6E8A-4147-A177-3AD203B41FA5}">
                      <a16:colId xmlns:a16="http://schemas.microsoft.com/office/drawing/2014/main" val="759564221"/>
                    </a:ext>
                  </a:extLst>
                </a:gridCol>
                <a:gridCol w="329184">
                  <a:extLst>
                    <a:ext uri="{9D8B030D-6E8A-4147-A177-3AD203B41FA5}">
                      <a16:colId xmlns:a16="http://schemas.microsoft.com/office/drawing/2014/main" val="4027430482"/>
                    </a:ext>
                  </a:extLst>
                </a:gridCol>
                <a:gridCol w="329184">
                  <a:extLst>
                    <a:ext uri="{9D8B030D-6E8A-4147-A177-3AD203B41FA5}">
                      <a16:colId xmlns:a16="http://schemas.microsoft.com/office/drawing/2014/main" val="3418765264"/>
                    </a:ext>
                  </a:extLst>
                </a:gridCol>
                <a:gridCol w="329184">
                  <a:extLst>
                    <a:ext uri="{9D8B030D-6E8A-4147-A177-3AD203B41FA5}">
                      <a16:colId xmlns:a16="http://schemas.microsoft.com/office/drawing/2014/main" val="3486264421"/>
                    </a:ext>
                  </a:extLst>
                </a:gridCol>
                <a:gridCol w="329184">
                  <a:extLst>
                    <a:ext uri="{9D8B030D-6E8A-4147-A177-3AD203B41FA5}">
                      <a16:colId xmlns:a16="http://schemas.microsoft.com/office/drawing/2014/main" val="1204582575"/>
                    </a:ext>
                  </a:extLst>
                </a:gridCol>
                <a:gridCol w="329184">
                  <a:extLst>
                    <a:ext uri="{9D8B030D-6E8A-4147-A177-3AD203B41FA5}">
                      <a16:colId xmlns:a16="http://schemas.microsoft.com/office/drawing/2014/main" val="997830624"/>
                    </a:ext>
                  </a:extLst>
                </a:gridCol>
                <a:gridCol w="329184">
                  <a:extLst>
                    <a:ext uri="{9D8B030D-6E8A-4147-A177-3AD203B41FA5}">
                      <a16:colId xmlns:a16="http://schemas.microsoft.com/office/drawing/2014/main" val="238638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690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- 2019-05-06 15:34:14 </a:t>
                      </a:r>
                      <a:r>
                        <a:rPr kumimoji="0" lang="en-US" sz="1000" b="0" i="0" u="none" strike="noStrike" kern="1200" cap="none" spc="0" normalizeH="0" baseline="0" noProof="0">
                          <a:ln>
                            <a:noFill/>
                          </a:ln>
                          <a:solidFill>
                            <a:prstClr val="black"/>
                          </a:solidFill>
                          <a:effectLst/>
                          <a:uLnTx/>
                          <a:uFillTx/>
                          <a:latin typeface="+mn-lt"/>
                          <a:ea typeface="+mn-ea"/>
                          <a:cs typeface="+mn-cs"/>
                        </a:rPr>
                        <a:t> 
 Craving for coffee or dessert? Why not both? From 8pm until lights off, indulge in a FREE desssert when you purchase two 12oz handcrafted beverages!*
*Promotion till 4 June 2019. Not applicable for Espresso, Espresso Macchiato &amp; Ristretto. 
Complimentary dessert includes any cake selections available in the chiller, muffins, scones and cookies. 
Promotion for KLIA store only valid from 8pm - 1am.
Minimum size of handcrafted beverages is 12oz to be applicable for this promotion.
Other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https://scontent.xx.fbcdn.net/v/t1.0-0/p180x540/59093826_10157805715633274_3858081169656512512_o.jpg?_nc_cat=101&amp;_nc_ht=scontent.xx&amp;oh=2bea6dbcc0809847bc96d87569f3e1c7&amp;oe=5D836580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16:33:53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7156298"/>
                  </a:ext>
                </a:extLst>
              </a:tr>
            </a:tbl>
          </a:graphicData>
        </a:graphic>
      </p:graphicFrame>
      <p:sp>
        <p:nvSpPr>
          <p:cNvPr id="4" name="Text Placeholder 3">
            <a:extLst>
              <a:ext uri="{FF2B5EF4-FFF2-40B4-BE49-F238E27FC236}">
                <a16:creationId xmlns:a16="http://schemas.microsoft.com/office/drawing/2014/main" id="{FDE16597-5F7C-4E24-AAF7-E89C78F9AA0A}"/>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2898618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E6707-F991-44A6-A49F-06C90A8996DE}"/>
              </a:ext>
            </a:extLst>
          </p:cNvPr>
          <p:cNvSpPr>
            <a:spLocks noGrp="1"/>
          </p:cNvSpPr>
          <p:nvPr>
            <p:ph type="title"/>
          </p:nvPr>
        </p:nvSpPr>
        <p:spPr/>
        <p:txBody>
          <a:bodyPr/>
          <a:lstStyle/>
          <a:p>
            <a:r>
              <a:rPr lang="en-US"/>
              <a:t>Facebook Own Posts Table | The Coffee Bean &amp; Tea Leaf - Malaysia - 18 of 19</a:t>
            </a:r>
          </a:p>
        </p:txBody>
      </p:sp>
      <p:graphicFrame>
        <p:nvGraphicFramePr>
          <p:cNvPr id="5" name="Table Placeholder 4">
            <a:extLst>
              <a:ext uri="{FF2B5EF4-FFF2-40B4-BE49-F238E27FC236}">
                <a16:creationId xmlns:a16="http://schemas.microsoft.com/office/drawing/2014/main" id="{877A1FB5-5534-4031-99A4-38CC3884B1FA}"/>
              </a:ext>
            </a:extLst>
          </p:cNvPr>
          <p:cNvGraphicFramePr>
            <a:graphicFrameLocks noGrp="1"/>
          </p:cNvGraphicFramePr>
          <p:nvPr>
            <p:ph type="tbl" sz="quarter" idx="13"/>
            <p:extLst>
              <p:ext uri="{D42A27DB-BD31-4B8C-83A1-F6EECF244321}">
                <p14:modId xmlns:p14="http://schemas.microsoft.com/office/powerpoint/2010/main" val="2903941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9982797"/>
                    </a:ext>
                  </a:extLst>
                </a:gridCol>
                <a:gridCol w="905256">
                  <a:extLst>
                    <a:ext uri="{9D8B030D-6E8A-4147-A177-3AD203B41FA5}">
                      <a16:colId xmlns:a16="http://schemas.microsoft.com/office/drawing/2014/main" val="1680526711"/>
                    </a:ext>
                  </a:extLst>
                </a:gridCol>
                <a:gridCol w="658368">
                  <a:extLst>
                    <a:ext uri="{9D8B030D-6E8A-4147-A177-3AD203B41FA5}">
                      <a16:colId xmlns:a16="http://schemas.microsoft.com/office/drawing/2014/main" val="3944686761"/>
                    </a:ext>
                  </a:extLst>
                </a:gridCol>
                <a:gridCol w="329184">
                  <a:extLst>
                    <a:ext uri="{9D8B030D-6E8A-4147-A177-3AD203B41FA5}">
                      <a16:colId xmlns:a16="http://schemas.microsoft.com/office/drawing/2014/main" val="1513183090"/>
                    </a:ext>
                  </a:extLst>
                </a:gridCol>
                <a:gridCol w="329184">
                  <a:extLst>
                    <a:ext uri="{9D8B030D-6E8A-4147-A177-3AD203B41FA5}">
                      <a16:colId xmlns:a16="http://schemas.microsoft.com/office/drawing/2014/main" val="4179631624"/>
                    </a:ext>
                  </a:extLst>
                </a:gridCol>
                <a:gridCol w="329184">
                  <a:extLst>
                    <a:ext uri="{9D8B030D-6E8A-4147-A177-3AD203B41FA5}">
                      <a16:colId xmlns:a16="http://schemas.microsoft.com/office/drawing/2014/main" val="1857440321"/>
                    </a:ext>
                  </a:extLst>
                </a:gridCol>
                <a:gridCol w="329184">
                  <a:extLst>
                    <a:ext uri="{9D8B030D-6E8A-4147-A177-3AD203B41FA5}">
                      <a16:colId xmlns:a16="http://schemas.microsoft.com/office/drawing/2014/main" val="1249355704"/>
                    </a:ext>
                  </a:extLst>
                </a:gridCol>
                <a:gridCol w="329184">
                  <a:extLst>
                    <a:ext uri="{9D8B030D-6E8A-4147-A177-3AD203B41FA5}">
                      <a16:colId xmlns:a16="http://schemas.microsoft.com/office/drawing/2014/main" val="783086193"/>
                    </a:ext>
                  </a:extLst>
                </a:gridCol>
                <a:gridCol w="329184">
                  <a:extLst>
                    <a:ext uri="{9D8B030D-6E8A-4147-A177-3AD203B41FA5}">
                      <a16:colId xmlns:a16="http://schemas.microsoft.com/office/drawing/2014/main" val="3391391565"/>
                    </a:ext>
                  </a:extLst>
                </a:gridCol>
                <a:gridCol w="329184">
                  <a:extLst>
                    <a:ext uri="{9D8B030D-6E8A-4147-A177-3AD203B41FA5}">
                      <a16:colId xmlns:a16="http://schemas.microsoft.com/office/drawing/2014/main" val="1788536355"/>
                    </a:ext>
                  </a:extLst>
                </a:gridCol>
                <a:gridCol w="329184">
                  <a:extLst>
                    <a:ext uri="{9D8B030D-6E8A-4147-A177-3AD203B41FA5}">
                      <a16:colId xmlns:a16="http://schemas.microsoft.com/office/drawing/2014/main" val="4136828695"/>
                    </a:ext>
                  </a:extLst>
                </a:gridCol>
                <a:gridCol w="329184">
                  <a:extLst>
                    <a:ext uri="{9D8B030D-6E8A-4147-A177-3AD203B41FA5}">
                      <a16:colId xmlns:a16="http://schemas.microsoft.com/office/drawing/2014/main" val="3853240872"/>
                    </a:ext>
                  </a:extLst>
                </a:gridCol>
                <a:gridCol w="329184">
                  <a:extLst>
                    <a:ext uri="{9D8B030D-6E8A-4147-A177-3AD203B41FA5}">
                      <a16:colId xmlns:a16="http://schemas.microsoft.com/office/drawing/2014/main" val="2644485355"/>
                    </a:ext>
                  </a:extLst>
                </a:gridCol>
                <a:gridCol w="329184">
                  <a:extLst>
                    <a:ext uri="{9D8B030D-6E8A-4147-A177-3AD203B41FA5}">
                      <a16:colId xmlns:a16="http://schemas.microsoft.com/office/drawing/2014/main" val="63008814"/>
                    </a:ext>
                  </a:extLst>
                </a:gridCol>
                <a:gridCol w="329184">
                  <a:extLst>
                    <a:ext uri="{9D8B030D-6E8A-4147-A177-3AD203B41FA5}">
                      <a16:colId xmlns:a16="http://schemas.microsoft.com/office/drawing/2014/main" val="1185203389"/>
                    </a:ext>
                  </a:extLst>
                </a:gridCol>
                <a:gridCol w="329184">
                  <a:extLst>
                    <a:ext uri="{9D8B030D-6E8A-4147-A177-3AD203B41FA5}">
                      <a16:colId xmlns:a16="http://schemas.microsoft.com/office/drawing/2014/main" val="1076012823"/>
                    </a:ext>
                  </a:extLst>
                </a:gridCol>
                <a:gridCol w="329184">
                  <a:extLst>
                    <a:ext uri="{9D8B030D-6E8A-4147-A177-3AD203B41FA5}">
                      <a16:colId xmlns:a16="http://schemas.microsoft.com/office/drawing/2014/main" val="3431396028"/>
                    </a:ext>
                  </a:extLst>
                </a:gridCol>
                <a:gridCol w="329184">
                  <a:extLst>
                    <a:ext uri="{9D8B030D-6E8A-4147-A177-3AD203B41FA5}">
                      <a16:colId xmlns:a16="http://schemas.microsoft.com/office/drawing/2014/main" val="2447086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6027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- 2019-05-04 17:37:33 </a:t>
                      </a:r>
                      <a:r>
                        <a:rPr kumimoji="0" lang="en-US" sz="1000" b="0" i="0" u="none" strike="noStrike" kern="1200" cap="none" spc="0" normalizeH="0" baseline="0" noProof="0">
                          <a:ln>
                            <a:noFill/>
                          </a:ln>
                          <a:solidFill>
                            <a:prstClr val="black"/>
                          </a:solidFill>
                          <a:effectLst/>
                          <a:uLnTx/>
                          <a:uFillTx/>
                          <a:latin typeface="+mn-lt"/>
                          <a:ea typeface="+mn-ea"/>
                          <a:cs typeface="+mn-cs"/>
                        </a:rPr>
                        <a:t> 
 Craving for some late night desserts? We've got it all here! Stay tuned for our late night dessert special coming to you real soon! Get ready to visit us at our nearest outlet to get your cravings fixed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https://scontent.xx.fbcdn.net/v/t1.0-0/p180x540/59540452_10157800035378274_3309196018653855744_o.jpg?_nc_cat=105&amp;_nc_ht=scontent.xx&amp;oh=b159b3658f7d8fd6805c2be08b3c3d52&amp;oe=5D520CCB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16:33:31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7083621"/>
                  </a:ext>
                </a:extLst>
              </a:tr>
            </a:tbl>
          </a:graphicData>
        </a:graphic>
      </p:graphicFrame>
      <p:sp>
        <p:nvSpPr>
          <p:cNvPr id="4" name="Text Placeholder 3">
            <a:extLst>
              <a:ext uri="{FF2B5EF4-FFF2-40B4-BE49-F238E27FC236}">
                <a16:creationId xmlns:a16="http://schemas.microsoft.com/office/drawing/2014/main" id="{DF74EB45-AD1B-4A8B-8FB2-4F8D6D0AB91D}"/>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1397040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54110-0C10-4AD7-A561-ABFF4CB2BE7B}"/>
              </a:ext>
            </a:extLst>
          </p:cNvPr>
          <p:cNvSpPr>
            <a:spLocks noGrp="1"/>
          </p:cNvSpPr>
          <p:nvPr>
            <p:ph type="title"/>
          </p:nvPr>
        </p:nvSpPr>
        <p:spPr/>
        <p:txBody>
          <a:bodyPr/>
          <a:lstStyle/>
          <a:p>
            <a:r>
              <a:rPr lang="en-US"/>
              <a:t>Facebook Own Posts Table | The Coffee Bean &amp; Tea Leaf - Malaysia - 19 of 19</a:t>
            </a:r>
          </a:p>
        </p:txBody>
      </p:sp>
      <p:graphicFrame>
        <p:nvGraphicFramePr>
          <p:cNvPr id="5" name="Table Placeholder 4">
            <a:extLst>
              <a:ext uri="{FF2B5EF4-FFF2-40B4-BE49-F238E27FC236}">
                <a16:creationId xmlns:a16="http://schemas.microsoft.com/office/drawing/2014/main" id="{1A04F4E4-CD02-44CF-81EB-97F2C47DC297}"/>
              </a:ext>
            </a:extLst>
          </p:cNvPr>
          <p:cNvGraphicFramePr>
            <a:graphicFrameLocks noGrp="1"/>
          </p:cNvGraphicFramePr>
          <p:nvPr>
            <p:ph type="tbl" sz="quarter" idx="13"/>
            <p:extLst>
              <p:ext uri="{D42A27DB-BD31-4B8C-83A1-F6EECF244321}">
                <p14:modId xmlns:p14="http://schemas.microsoft.com/office/powerpoint/2010/main" val="308388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8482743"/>
                    </a:ext>
                  </a:extLst>
                </a:gridCol>
                <a:gridCol w="905256">
                  <a:extLst>
                    <a:ext uri="{9D8B030D-6E8A-4147-A177-3AD203B41FA5}">
                      <a16:colId xmlns:a16="http://schemas.microsoft.com/office/drawing/2014/main" val="746712224"/>
                    </a:ext>
                  </a:extLst>
                </a:gridCol>
                <a:gridCol w="658368">
                  <a:extLst>
                    <a:ext uri="{9D8B030D-6E8A-4147-A177-3AD203B41FA5}">
                      <a16:colId xmlns:a16="http://schemas.microsoft.com/office/drawing/2014/main" val="2609030587"/>
                    </a:ext>
                  </a:extLst>
                </a:gridCol>
                <a:gridCol w="329184">
                  <a:extLst>
                    <a:ext uri="{9D8B030D-6E8A-4147-A177-3AD203B41FA5}">
                      <a16:colId xmlns:a16="http://schemas.microsoft.com/office/drawing/2014/main" val="1766819359"/>
                    </a:ext>
                  </a:extLst>
                </a:gridCol>
                <a:gridCol w="329184">
                  <a:extLst>
                    <a:ext uri="{9D8B030D-6E8A-4147-A177-3AD203B41FA5}">
                      <a16:colId xmlns:a16="http://schemas.microsoft.com/office/drawing/2014/main" val="2812150177"/>
                    </a:ext>
                  </a:extLst>
                </a:gridCol>
                <a:gridCol w="329184">
                  <a:extLst>
                    <a:ext uri="{9D8B030D-6E8A-4147-A177-3AD203B41FA5}">
                      <a16:colId xmlns:a16="http://schemas.microsoft.com/office/drawing/2014/main" val="2621544953"/>
                    </a:ext>
                  </a:extLst>
                </a:gridCol>
                <a:gridCol w="329184">
                  <a:extLst>
                    <a:ext uri="{9D8B030D-6E8A-4147-A177-3AD203B41FA5}">
                      <a16:colId xmlns:a16="http://schemas.microsoft.com/office/drawing/2014/main" val="1310551325"/>
                    </a:ext>
                  </a:extLst>
                </a:gridCol>
                <a:gridCol w="329184">
                  <a:extLst>
                    <a:ext uri="{9D8B030D-6E8A-4147-A177-3AD203B41FA5}">
                      <a16:colId xmlns:a16="http://schemas.microsoft.com/office/drawing/2014/main" val="1829420930"/>
                    </a:ext>
                  </a:extLst>
                </a:gridCol>
                <a:gridCol w="329184">
                  <a:extLst>
                    <a:ext uri="{9D8B030D-6E8A-4147-A177-3AD203B41FA5}">
                      <a16:colId xmlns:a16="http://schemas.microsoft.com/office/drawing/2014/main" val="4099319638"/>
                    </a:ext>
                  </a:extLst>
                </a:gridCol>
                <a:gridCol w="329184">
                  <a:extLst>
                    <a:ext uri="{9D8B030D-6E8A-4147-A177-3AD203B41FA5}">
                      <a16:colId xmlns:a16="http://schemas.microsoft.com/office/drawing/2014/main" val="4245387850"/>
                    </a:ext>
                  </a:extLst>
                </a:gridCol>
                <a:gridCol w="329184">
                  <a:extLst>
                    <a:ext uri="{9D8B030D-6E8A-4147-A177-3AD203B41FA5}">
                      <a16:colId xmlns:a16="http://schemas.microsoft.com/office/drawing/2014/main" val="3427962623"/>
                    </a:ext>
                  </a:extLst>
                </a:gridCol>
                <a:gridCol w="329184">
                  <a:extLst>
                    <a:ext uri="{9D8B030D-6E8A-4147-A177-3AD203B41FA5}">
                      <a16:colId xmlns:a16="http://schemas.microsoft.com/office/drawing/2014/main" val="3415351355"/>
                    </a:ext>
                  </a:extLst>
                </a:gridCol>
                <a:gridCol w="329184">
                  <a:extLst>
                    <a:ext uri="{9D8B030D-6E8A-4147-A177-3AD203B41FA5}">
                      <a16:colId xmlns:a16="http://schemas.microsoft.com/office/drawing/2014/main" val="4051994861"/>
                    </a:ext>
                  </a:extLst>
                </a:gridCol>
                <a:gridCol w="329184">
                  <a:extLst>
                    <a:ext uri="{9D8B030D-6E8A-4147-A177-3AD203B41FA5}">
                      <a16:colId xmlns:a16="http://schemas.microsoft.com/office/drawing/2014/main" val="3886077679"/>
                    </a:ext>
                  </a:extLst>
                </a:gridCol>
                <a:gridCol w="329184">
                  <a:extLst>
                    <a:ext uri="{9D8B030D-6E8A-4147-A177-3AD203B41FA5}">
                      <a16:colId xmlns:a16="http://schemas.microsoft.com/office/drawing/2014/main" val="2287162355"/>
                    </a:ext>
                  </a:extLst>
                </a:gridCol>
                <a:gridCol w="329184">
                  <a:extLst>
                    <a:ext uri="{9D8B030D-6E8A-4147-A177-3AD203B41FA5}">
                      <a16:colId xmlns:a16="http://schemas.microsoft.com/office/drawing/2014/main" val="3712214475"/>
                    </a:ext>
                  </a:extLst>
                </a:gridCol>
                <a:gridCol w="329184">
                  <a:extLst>
                    <a:ext uri="{9D8B030D-6E8A-4147-A177-3AD203B41FA5}">
                      <a16:colId xmlns:a16="http://schemas.microsoft.com/office/drawing/2014/main" val="3694821922"/>
                    </a:ext>
                  </a:extLst>
                </a:gridCol>
                <a:gridCol w="329184">
                  <a:extLst>
                    <a:ext uri="{9D8B030D-6E8A-4147-A177-3AD203B41FA5}">
                      <a16:colId xmlns:a16="http://schemas.microsoft.com/office/drawing/2014/main" val="239351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429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- 2019-05-01 10:47:51 </a:t>
                      </a:r>
                      <a:r>
                        <a:rPr kumimoji="0" lang="en-US" sz="1000" b="0" i="0" u="none" strike="noStrike" kern="1200" cap="none" spc="0" normalizeH="0" baseline="0" noProof="0">
                          <a:ln>
                            <a:noFill/>
                          </a:ln>
                          <a:solidFill>
                            <a:prstClr val="black"/>
                          </a:solidFill>
                          <a:effectLst/>
                          <a:uLnTx/>
                          <a:uFillTx/>
                          <a:latin typeface="+mn-lt"/>
                          <a:ea typeface="+mn-ea"/>
                          <a:cs typeface="+mn-cs"/>
                        </a:rPr>
                        <a:t> 
 From all of us at The Coffee Bean &amp; Tea Leaf®, we would like to wish everyone a Happy Labor Day! 😃 Our doors are open as always, so come on over to get your coffee fix!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https://scontent.xx.fbcdn.net/v/t1.0-0/p180x540/59157497_10157791633888274_7574784106261643264_o.jpg?_nc_cat=110&amp;_nc_ht=scontent.xx&amp;oh=7c8d72fab535faeaa40f08a0841dbc06&amp;oe=5D5B8FC5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05/26/2019 16:33:56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2333006"/>
                  </a:ext>
                </a:extLst>
              </a:tr>
            </a:tbl>
          </a:graphicData>
        </a:graphic>
      </p:graphicFrame>
      <p:sp>
        <p:nvSpPr>
          <p:cNvPr id="4" name="Text Placeholder 3">
            <a:extLst>
              <a:ext uri="{FF2B5EF4-FFF2-40B4-BE49-F238E27FC236}">
                <a16:creationId xmlns:a16="http://schemas.microsoft.com/office/drawing/2014/main" id="{8BB269E5-857E-4116-AB8D-30BC517328D3}"/>
              </a:ext>
            </a:extLst>
          </p:cNvPr>
          <p:cNvSpPr>
            <a:spLocks noGrp="1"/>
          </p:cNvSpPr>
          <p:nvPr>
            <p:ph type="body" sz="quarter" idx="14"/>
          </p:nvPr>
        </p:nvSpPr>
        <p:spPr/>
        <p:txBody>
          <a:bodyPr/>
          <a:lstStyle/>
          <a:p>
            <a:r>
              <a:rPr lang="en-US"/>
              <a:t>05/01/2019 - 06/02/2019</a:t>
            </a:r>
          </a:p>
        </p:txBody>
      </p:sp>
    </p:spTree>
    <p:extLst>
      <p:ext uri="{BB962C8B-B14F-4D97-AF65-F5344CB8AC3E}">
        <p14:creationId xmlns:p14="http://schemas.microsoft.com/office/powerpoint/2010/main" val="14719247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1979</Words>
  <Application>Microsoft Office PowerPoint</Application>
  <PresentationFormat>On-screen Show (4:3)</PresentationFormat>
  <Paragraphs>721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Own Posts Table | The Coffee Bean &amp; Tea Leaf - Malaysia - 1 of 19</vt:lpstr>
      <vt:lpstr>Facebook Own Posts Table | The Coffee Bean &amp; Tea Leaf - Malaysia - 2 of 19</vt:lpstr>
      <vt:lpstr>Facebook Own Posts Table | The Coffee Bean &amp; Tea Leaf - Malaysia - 3 of 19</vt:lpstr>
      <vt:lpstr>Facebook Own Posts Table | The Coffee Bean &amp; Tea Leaf - Malaysia - 4 of 19</vt:lpstr>
      <vt:lpstr>Facebook Own Posts Table | The Coffee Bean &amp; Tea Leaf - Malaysia - 5 of 19</vt:lpstr>
      <vt:lpstr>Facebook Own Posts Table | The Coffee Bean &amp; Tea Leaf - Malaysia - 6 of 19</vt:lpstr>
      <vt:lpstr>Facebook Own Posts Table | The Coffee Bean &amp; Tea Leaf - Malaysia - 7 of 19</vt:lpstr>
      <vt:lpstr>Facebook Own Posts Table | The Coffee Bean &amp; Tea Leaf - Malaysia - 8 of 19</vt:lpstr>
      <vt:lpstr>Facebook Own Posts Table | The Coffee Bean &amp; Tea Leaf - Malaysia - 9 of 19</vt:lpstr>
      <vt:lpstr>Facebook Own Posts Table | The Coffee Bean &amp; Tea Leaf - Malaysia - 10 of 19</vt:lpstr>
      <vt:lpstr>Facebook Own Posts Table | The Coffee Bean &amp; Tea Leaf - Malaysia - 11 of 19</vt:lpstr>
      <vt:lpstr>Facebook Own Posts Table | The Coffee Bean &amp; Tea Leaf - Malaysia - 12 of 19</vt:lpstr>
      <vt:lpstr>Facebook Own Posts Table | The Coffee Bean &amp; Tea Leaf - Malaysia - 13 of 19</vt:lpstr>
      <vt:lpstr>Facebook Own Posts Table | The Coffee Bean &amp; Tea Leaf - Malaysia - 14 of 19</vt:lpstr>
      <vt:lpstr>Facebook Own Posts Table | The Coffee Bean &amp; Tea Leaf - Malaysia - 15 of 19</vt:lpstr>
      <vt:lpstr>Facebook Own Posts Table | The Coffee Bean &amp; Tea Leaf - Malaysia - 16 of 19</vt:lpstr>
      <vt:lpstr>Facebook Own Posts Table | The Coffee Bean &amp; Tea Leaf - Malaysia - 17 of 19</vt:lpstr>
      <vt:lpstr>Facebook Own Posts Table | The Coffee Bean &amp; Tea Leaf - Malaysia - 18 of 19</vt:lpstr>
      <vt:lpstr>Facebook Own Posts Table | The Coffee Bean &amp; Tea Leaf - Malaysia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The Coffee Bean &amp; Tea Leaf - Malaysia - 1 of 19</dc:title>
  <dc:creator>Frederik Peiniger</dc:creator>
  <cp:lastModifiedBy>Frederik Peiniger</cp:lastModifiedBy>
  <cp:revision>1</cp:revision>
  <dcterms:created xsi:type="dcterms:W3CDTF">2019-06-17T01:48:15Z</dcterms:created>
  <dcterms:modified xsi:type="dcterms:W3CDTF">2019-06-17T01:54:05Z</dcterms:modified>
</cp:coreProperties>
</file>