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7198</c:v>
                </c:pt>
                <c:pt idx="1">
                  <c:v>6597</c:v>
                </c:pt>
                <c:pt idx="2">
                  <c:v>5407</c:v>
                </c:pt>
                <c:pt idx="3">
                  <c:v>3334</c:v>
                </c:pt>
                <c:pt idx="4">
                  <c:v>115324</c:v>
                </c:pt>
                <c:pt idx="5">
                  <c:v>322526</c:v>
                </c:pt>
                <c:pt idx="6">
                  <c:v>7528</c:v>
                </c:pt>
                <c:pt idx="7">
                  <c:v>5374</c:v>
                </c:pt>
                <c:pt idx="8">
                  <c:v>3612</c:v>
                </c:pt>
                <c:pt idx="9">
                  <c:v>2997</c:v>
                </c:pt>
                <c:pt idx="10">
                  <c:v>3072</c:v>
                </c:pt>
                <c:pt idx="11">
                  <c:v>3821</c:v>
                </c:pt>
                <c:pt idx="12">
                  <c:v>4806</c:v>
                </c:pt>
                <c:pt idx="13">
                  <c:v>674608</c:v>
                </c:pt>
                <c:pt idx="14">
                  <c:v>425755</c:v>
                </c:pt>
                <c:pt idx="15">
                  <c:v>3873</c:v>
                </c:pt>
                <c:pt idx="16">
                  <c:v>4039</c:v>
                </c:pt>
                <c:pt idx="17">
                  <c:v>4935</c:v>
                </c:pt>
                <c:pt idx="18">
                  <c:v>5353</c:v>
                </c:pt>
                <c:pt idx="19">
                  <c:v>5389</c:v>
                </c:pt>
                <c:pt idx="20">
                  <c:v>4626</c:v>
                </c:pt>
                <c:pt idx="21">
                  <c:v>5400</c:v>
                </c:pt>
                <c:pt idx="22">
                  <c:v>3840</c:v>
                </c:pt>
                <c:pt idx="23">
                  <c:v>2988</c:v>
                </c:pt>
                <c:pt idx="24">
                  <c:v>3094</c:v>
                </c:pt>
                <c:pt idx="25">
                  <c:v>5085</c:v>
                </c:pt>
                <c:pt idx="26">
                  <c:v>4046</c:v>
                </c:pt>
                <c:pt idx="27">
                  <c:v>490040</c:v>
                </c:pt>
                <c:pt idx="28">
                  <c:v>1313877</c:v>
                </c:pt>
                <c:pt idx="29">
                  <c:v>884106</c:v>
                </c:pt>
                <c:pt idx="30">
                  <c:v>5318</c:v>
                </c:pt>
              </c:numCache>
            </c:numRef>
          </c:val>
          <c:smooth val="0"/>
          <c:extLst>
            <c:ext xmlns:c16="http://schemas.microsoft.com/office/drawing/2014/chart" uri="{C3380CC4-5D6E-409C-BE32-E72D297353CC}">
              <c16:uniqueId val="{00000000-41EC-4BDC-A8D0-6C027BAE291D}"/>
            </c:ext>
          </c:extLst>
        </c:ser>
        <c:dLbls>
          <c:showLegendKey val="0"/>
          <c:showVal val="0"/>
          <c:showCatName val="0"/>
          <c:showSerName val="0"/>
          <c:showPercent val="0"/>
          <c:showBubbleSize val="0"/>
        </c:dLbls>
        <c:smooth val="0"/>
        <c:axId val="294472936"/>
        <c:axId val="294475232"/>
      </c:lineChart>
      <c:dateAx>
        <c:axId val="294472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75232"/>
        <c:crosses val="autoZero"/>
        <c:auto val="1"/>
        <c:lblOffset val="100"/>
        <c:baseTimeUnit val="days"/>
      </c:dateAx>
      <c:valAx>
        <c:axId val="29447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7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576</c:v>
                </c:pt>
                <c:pt idx="1">
                  <c:v>493</c:v>
                </c:pt>
                <c:pt idx="2">
                  <c:v>279</c:v>
                </c:pt>
                <c:pt idx="3">
                  <c:v>233</c:v>
                </c:pt>
                <c:pt idx="4">
                  <c:v>665</c:v>
                </c:pt>
                <c:pt idx="5">
                  <c:v>1753</c:v>
                </c:pt>
                <c:pt idx="6">
                  <c:v>770</c:v>
                </c:pt>
                <c:pt idx="7">
                  <c:v>571</c:v>
                </c:pt>
                <c:pt idx="8">
                  <c:v>255</c:v>
                </c:pt>
                <c:pt idx="9">
                  <c:v>250</c:v>
                </c:pt>
                <c:pt idx="10">
                  <c:v>247</c:v>
                </c:pt>
                <c:pt idx="11">
                  <c:v>396</c:v>
                </c:pt>
                <c:pt idx="12">
                  <c:v>336</c:v>
                </c:pt>
                <c:pt idx="13">
                  <c:v>2382</c:v>
                </c:pt>
                <c:pt idx="14">
                  <c:v>1554</c:v>
                </c:pt>
                <c:pt idx="15">
                  <c:v>305</c:v>
                </c:pt>
                <c:pt idx="16">
                  <c:v>314</c:v>
                </c:pt>
                <c:pt idx="17">
                  <c:v>396</c:v>
                </c:pt>
                <c:pt idx="18">
                  <c:v>366</c:v>
                </c:pt>
                <c:pt idx="19">
                  <c:v>534</c:v>
                </c:pt>
                <c:pt idx="20">
                  <c:v>397</c:v>
                </c:pt>
                <c:pt idx="21">
                  <c:v>567</c:v>
                </c:pt>
                <c:pt idx="22">
                  <c:v>255</c:v>
                </c:pt>
                <c:pt idx="23">
                  <c:v>181</c:v>
                </c:pt>
                <c:pt idx="24">
                  <c:v>220</c:v>
                </c:pt>
                <c:pt idx="25">
                  <c:v>539</c:v>
                </c:pt>
                <c:pt idx="26">
                  <c:v>328</c:v>
                </c:pt>
                <c:pt idx="27">
                  <c:v>2460</c:v>
                </c:pt>
                <c:pt idx="28">
                  <c:v>9446</c:v>
                </c:pt>
                <c:pt idx="29">
                  <c:v>6955</c:v>
                </c:pt>
                <c:pt idx="30">
                  <c:v>295</c:v>
                </c:pt>
              </c:numCache>
            </c:numRef>
          </c:val>
          <c:smooth val="0"/>
          <c:extLst>
            <c:ext xmlns:c16="http://schemas.microsoft.com/office/drawing/2014/chart" uri="{C3380CC4-5D6E-409C-BE32-E72D297353CC}">
              <c16:uniqueId val="{00000000-8F76-47BE-B3BB-36D46A3A3C57}"/>
            </c:ext>
          </c:extLst>
        </c:ser>
        <c:dLbls>
          <c:showLegendKey val="0"/>
          <c:showVal val="0"/>
          <c:showCatName val="0"/>
          <c:showSerName val="0"/>
          <c:showPercent val="0"/>
          <c:showBubbleSize val="0"/>
        </c:dLbls>
        <c:smooth val="0"/>
        <c:axId val="15044944"/>
        <c:axId val="15042976"/>
      </c:lineChart>
      <c:dateAx>
        <c:axId val="15044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42976"/>
        <c:crosses val="autoZero"/>
        <c:auto val="1"/>
        <c:lblOffset val="100"/>
        <c:baseTimeUnit val="days"/>
      </c:dateAx>
      <c:valAx>
        <c:axId val="1504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44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258</c:v>
                </c:pt>
                <c:pt idx="1">
                  <c:v>31</c:v>
                </c:pt>
                <c:pt idx="2">
                  <c:v>0</c:v>
                </c:pt>
                <c:pt idx="3">
                  <c:v>209</c:v>
                </c:pt>
                <c:pt idx="4">
                  <c:v>367</c:v>
                </c:pt>
                <c:pt idx="5">
                  <c:v>142</c:v>
                </c:pt>
                <c:pt idx="6">
                  <c:v>213</c:v>
                </c:pt>
                <c:pt idx="7">
                  <c:v>0</c:v>
                </c:pt>
                <c:pt idx="8">
                  <c:v>83</c:v>
                </c:pt>
                <c:pt idx="9">
                  <c:v>0</c:v>
                </c:pt>
                <c:pt idx="10">
                  <c:v>290</c:v>
                </c:pt>
                <c:pt idx="11">
                  <c:v>0</c:v>
                </c:pt>
                <c:pt idx="12">
                  <c:v>438</c:v>
                </c:pt>
                <c:pt idx="13">
                  <c:v>0</c:v>
                </c:pt>
                <c:pt idx="14">
                  <c:v>227</c:v>
                </c:pt>
                <c:pt idx="15">
                  <c:v>0</c:v>
                </c:pt>
                <c:pt idx="16">
                  <c:v>272</c:v>
                </c:pt>
                <c:pt idx="17">
                  <c:v>83</c:v>
                </c:pt>
                <c:pt idx="18">
                  <c:v>350</c:v>
                </c:pt>
                <c:pt idx="19">
                  <c:v>0</c:v>
                </c:pt>
                <c:pt idx="20">
                  <c:v>439</c:v>
                </c:pt>
                <c:pt idx="21">
                  <c:v>0</c:v>
                </c:pt>
                <c:pt idx="22">
                  <c:v>65</c:v>
                </c:pt>
                <c:pt idx="23">
                  <c:v>0</c:v>
                </c:pt>
                <c:pt idx="24">
                  <c:v>362</c:v>
                </c:pt>
                <c:pt idx="25">
                  <c:v>0</c:v>
                </c:pt>
                <c:pt idx="26">
                  <c:v>343</c:v>
                </c:pt>
                <c:pt idx="27">
                  <c:v>764</c:v>
                </c:pt>
                <c:pt idx="28">
                  <c:v>374</c:v>
                </c:pt>
                <c:pt idx="29">
                  <c:v>0</c:v>
                </c:pt>
                <c:pt idx="30">
                  <c:v>58</c:v>
                </c:pt>
              </c:numCache>
            </c:numRef>
          </c:val>
          <c:smooth val="0"/>
          <c:extLst>
            <c:ext xmlns:c16="http://schemas.microsoft.com/office/drawing/2014/chart" uri="{C3380CC4-5D6E-409C-BE32-E72D297353CC}">
              <c16:uniqueId val="{00000000-DD09-454E-AE61-A9E510B2464B}"/>
            </c:ext>
          </c:extLst>
        </c:ser>
        <c:dLbls>
          <c:showLegendKey val="0"/>
          <c:showVal val="0"/>
          <c:showCatName val="0"/>
          <c:showSerName val="0"/>
          <c:showPercent val="0"/>
          <c:showBubbleSize val="0"/>
        </c:dLbls>
        <c:smooth val="0"/>
        <c:axId val="175618664"/>
        <c:axId val="175615712"/>
      </c:lineChart>
      <c:dateAx>
        <c:axId val="175618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615712"/>
        <c:crosses val="autoZero"/>
        <c:auto val="1"/>
        <c:lblOffset val="100"/>
        <c:baseTimeUnit val="days"/>
      </c:dateAx>
      <c:valAx>
        <c:axId val="175615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61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6503</c:v>
                </c:pt>
              </c:numCache>
            </c:numRef>
          </c:val>
          <c:extLst>
            <c:ext xmlns:c16="http://schemas.microsoft.com/office/drawing/2014/chart" uri="{C3380CC4-5D6E-409C-BE32-E72D297353CC}">
              <c16:uniqueId val="{00000000-6808-42E6-ABEF-1C1668AAFDE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314</c:v>
                </c:pt>
              </c:numCache>
            </c:numRef>
          </c:val>
          <c:extLst>
            <c:ext xmlns:c16="http://schemas.microsoft.com/office/drawing/2014/chart" uri="{C3380CC4-5D6E-409C-BE32-E72D297353CC}">
              <c16:uniqueId val="{00000001-6808-42E6-ABEF-1C1668AAFDE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27</c:v>
                </c:pt>
              </c:numCache>
            </c:numRef>
          </c:val>
          <c:extLst>
            <c:ext xmlns:c16="http://schemas.microsoft.com/office/drawing/2014/chart" uri="{C3380CC4-5D6E-409C-BE32-E72D297353CC}">
              <c16:uniqueId val="{00000002-6808-42E6-ABEF-1C1668AAFDE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49</c:v>
                </c:pt>
              </c:numCache>
            </c:numRef>
          </c:val>
          <c:extLst>
            <c:ext xmlns:c16="http://schemas.microsoft.com/office/drawing/2014/chart" uri="{C3380CC4-5D6E-409C-BE32-E72D297353CC}">
              <c16:uniqueId val="{00000003-6808-42E6-ABEF-1C1668AAFDE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15</c:v>
                </c:pt>
              </c:numCache>
            </c:numRef>
          </c:val>
          <c:extLst>
            <c:ext xmlns:c16="http://schemas.microsoft.com/office/drawing/2014/chart" uri="{C3380CC4-5D6E-409C-BE32-E72D297353CC}">
              <c16:uniqueId val="{00000004-6808-42E6-ABEF-1C1668AAFDE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19</c:v>
                </c:pt>
              </c:numCache>
            </c:numRef>
          </c:val>
          <c:extLst>
            <c:ext xmlns:c16="http://schemas.microsoft.com/office/drawing/2014/chart" uri="{C3380CC4-5D6E-409C-BE32-E72D297353CC}">
              <c16:uniqueId val="{00000005-6808-42E6-ABEF-1C1668AAFDE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214</c:v>
                </c:pt>
              </c:numCache>
            </c:numRef>
          </c:val>
          <c:extLst>
            <c:ext xmlns:c16="http://schemas.microsoft.com/office/drawing/2014/chart" uri="{C3380CC4-5D6E-409C-BE32-E72D297353CC}">
              <c16:uniqueId val="{00000006-6808-42E6-ABEF-1C1668AAFDE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578</c:v>
                </c:pt>
              </c:numCache>
            </c:numRef>
          </c:val>
          <c:extLst>
            <c:ext xmlns:c16="http://schemas.microsoft.com/office/drawing/2014/chart" uri="{C3380CC4-5D6E-409C-BE32-E72D297353CC}">
              <c16:uniqueId val="{00000007-6808-42E6-ABEF-1C1668AAFDEF}"/>
            </c:ext>
          </c:extLst>
        </c:ser>
        <c:dLbls>
          <c:showLegendKey val="0"/>
          <c:showVal val="0"/>
          <c:showCatName val="0"/>
          <c:showSerName val="0"/>
          <c:showPercent val="0"/>
          <c:showBubbleSize val="0"/>
        </c:dLbls>
        <c:gapWidth val="150"/>
        <c:overlap val="100"/>
        <c:axId val="175618992"/>
        <c:axId val="175621616"/>
      </c:barChart>
      <c:catAx>
        <c:axId val="17561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621616"/>
        <c:crosses val="autoZero"/>
        <c:auto val="1"/>
        <c:lblAlgn val="ctr"/>
        <c:lblOffset val="100"/>
        <c:noMultiLvlLbl val="0"/>
      </c:catAx>
      <c:valAx>
        <c:axId val="175621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61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0.228448970158766</c:v>
                </c:pt>
                <c:pt idx="1">
                  <c:v>0.370896917829805</c:v>
                </c:pt>
                <c:pt idx="2">
                  <c:v>0.25748948915299302</c:v>
                </c:pt>
                <c:pt idx="3">
                  <c:v>4.7389271349100197E-2</c:v>
                </c:pt>
                <c:pt idx="4">
                  <c:v>0.12115779226691099</c:v>
                </c:pt>
                <c:pt idx="5">
                  <c:v>0.175608765381087</c:v>
                </c:pt>
                <c:pt idx="6">
                  <c:v>0.27488111829342599</c:v>
                </c:pt>
              </c:numCache>
            </c:numRef>
          </c:val>
          <c:extLst>
            <c:ext xmlns:c16="http://schemas.microsoft.com/office/drawing/2014/chart" uri="{C3380CC4-5D6E-409C-BE32-E72D297353CC}">
              <c16:uniqueId val="{00000000-BF0E-4A7E-89B6-7C68ADF1C5A8}"/>
            </c:ext>
          </c:extLst>
        </c:ser>
        <c:dLbls>
          <c:showLegendKey val="0"/>
          <c:showVal val="0"/>
          <c:showCatName val="0"/>
          <c:showSerName val="0"/>
          <c:showPercent val="0"/>
          <c:showBubbleSize val="0"/>
        </c:dLbls>
        <c:gapWidth val="219"/>
        <c:overlap val="-27"/>
        <c:axId val="296447792"/>
        <c:axId val="296449104"/>
      </c:barChart>
      <c:catAx>
        <c:axId val="29644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49104"/>
        <c:crosses val="autoZero"/>
        <c:auto val="1"/>
        <c:lblAlgn val="ctr"/>
        <c:lblOffset val="100"/>
        <c:noMultiLvlLbl val="0"/>
      </c:catAx>
      <c:valAx>
        <c:axId val="29644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4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61</c:v>
                </c:pt>
                <c:pt idx="1">
                  <c:v>2374</c:v>
                </c:pt>
                <c:pt idx="2">
                  <c:v>4667</c:v>
                </c:pt>
                <c:pt idx="3">
                  <c:v>3337</c:v>
                </c:pt>
                <c:pt idx="4">
                  <c:v>910</c:v>
                </c:pt>
                <c:pt idx="5">
                  <c:v>279</c:v>
                </c:pt>
                <c:pt idx="6">
                  <c:v>153</c:v>
                </c:pt>
              </c:numCache>
            </c:numRef>
          </c:val>
          <c:extLst>
            <c:ext xmlns:c16="http://schemas.microsoft.com/office/drawing/2014/chart" uri="{C3380CC4-5D6E-409C-BE32-E72D297353CC}">
              <c16:uniqueId val="{00000000-DEFD-4DA6-8989-DFAA0E5AC96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218</c:v>
                </c:pt>
                <c:pt idx="1">
                  <c:v>15815</c:v>
                </c:pt>
                <c:pt idx="2">
                  <c:v>47713</c:v>
                </c:pt>
                <c:pt idx="3">
                  <c:v>48700</c:v>
                </c:pt>
                <c:pt idx="4">
                  <c:v>13950</c:v>
                </c:pt>
                <c:pt idx="5">
                  <c:v>4560</c:v>
                </c:pt>
                <c:pt idx="6">
                  <c:v>1045</c:v>
                </c:pt>
              </c:numCache>
            </c:numRef>
          </c:val>
          <c:extLst>
            <c:ext xmlns:c16="http://schemas.microsoft.com/office/drawing/2014/chart" uri="{C3380CC4-5D6E-409C-BE32-E72D297353CC}">
              <c16:uniqueId val="{00000001-DEFD-4DA6-8989-DFAA0E5AC966}"/>
            </c:ext>
          </c:extLst>
        </c:ser>
        <c:dLbls>
          <c:showLegendKey val="0"/>
          <c:showVal val="0"/>
          <c:showCatName val="0"/>
          <c:showSerName val="0"/>
          <c:showPercent val="0"/>
          <c:showBubbleSize val="0"/>
        </c:dLbls>
        <c:gapWidth val="219"/>
        <c:overlap val="-27"/>
        <c:axId val="308968384"/>
        <c:axId val="308974944"/>
      </c:barChart>
      <c:catAx>
        <c:axId val="30896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74944"/>
        <c:crosses val="autoZero"/>
        <c:auto val="1"/>
        <c:lblAlgn val="ctr"/>
        <c:lblOffset val="100"/>
        <c:noMultiLvlLbl val="0"/>
      </c:catAx>
      <c:valAx>
        <c:axId val="30897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6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0.209425565484403</c:v>
                </c:pt>
                <c:pt idx="1">
                  <c:v>2.7572359769806098E-2</c:v>
                </c:pt>
                <c:pt idx="2">
                  <c:v>0</c:v>
                </c:pt>
                <c:pt idx="3">
                  <c:v>0.15316746073760401</c:v>
                </c:pt>
                <c:pt idx="4">
                  <c:v>0.30190382811232502</c:v>
                </c:pt>
                <c:pt idx="5">
                  <c:v>0.110663912991379</c:v>
                </c:pt>
                <c:pt idx="6">
                  <c:v>0.17677674716699401</c:v>
                </c:pt>
                <c:pt idx="7">
                  <c:v>0</c:v>
                </c:pt>
                <c:pt idx="8">
                  <c:v>6.3307611685178303E-2</c:v>
                </c:pt>
                <c:pt idx="9">
                  <c:v>0</c:v>
                </c:pt>
                <c:pt idx="10">
                  <c:v>0.21356263215944099</c:v>
                </c:pt>
                <c:pt idx="11">
                  <c:v>0</c:v>
                </c:pt>
                <c:pt idx="12">
                  <c:v>0.33365143073662901</c:v>
                </c:pt>
                <c:pt idx="13">
                  <c:v>0</c:v>
                </c:pt>
                <c:pt idx="14">
                  <c:v>0.18853510327378201</c:v>
                </c:pt>
                <c:pt idx="15">
                  <c:v>0</c:v>
                </c:pt>
                <c:pt idx="16">
                  <c:v>0.198134871737426</c:v>
                </c:pt>
                <c:pt idx="17">
                  <c:v>7.3472300942544699E-2</c:v>
                </c:pt>
                <c:pt idx="18">
                  <c:v>0.24965384131246601</c:v>
                </c:pt>
                <c:pt idx="19">
                  <c:v>0</c:v>
                </c:pt>
                <c:pt idx="20">
                  <c:v>0.36319443474373803</c:v>
                </c:pt>
                <c:pt idx="21">
                  <c:v>0</c:v>
                </c:pt>
                <c:pt idx="22">
                  <c:v>5.1609303623112598E-2</c:v>
                </c:pt>
                <c:pt idx="23">
                  <c:v>0</c:v>
                </c:pt>
                <c:pt idx="24">
                  <c:v>0.26262260365581802</c:v>
                </c:pt>
                <c:pt idx="25">
                  <c:v>0</c:v>
                </c:pt>
                <c:pt idx="26">
                  <c:v>0.25464058108145698</c:v>
                </c:pt>
                <c:pt idx="27">
                  <c:v>0.56522706415640001</c:v>
                </c:pt>
                <c:pt idx="28">
                  <c:v>0.37376684729748499</c:v>
                </c:pt>
                <c:pt idx="29">
                  <c:v>0</c:v>
                </c:pt>
                <c:pt idx="30">
                  <c:v>4.3708113058319099E-2</c:v>
                </c:pt>
              </c:numCache>
            </c:numRef>
          </c:val>
          <c:smooth val="0"/>
          <c:extLst>
            <c:ext xmlns:c16="http://schemas.microsoft.com/office/drawing/2014/chart" uri="{C3380CC4-5D6E-409C-BE32-E72D297353CC}">
              <c16:uniqueId val="{00000000-70B4-4B3D-A1C4-A895EB9524AF}"/>
            </c:ext>
          </c:extLst>
        </c:ser>
        <c:dLbls>
          <c:showLegendKey val="0"/>
          <c:showVal val="0"/>
          <c:showCatName val="0"/>
          <c:showSerName val="0"/>
          <c:showPercent val="0"/>
          <c:showBubbleSize val="0"/>
        </c:dLbls>
        <c:smooth val="0"/>
        <c:axId val="308966416"/>
        <c:axId val="308966744"/>
      </c:lineChart>
      <c:dateAx>
        <c:axId val="308966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66744"/>
        <c:crosses val="autoZero"/>
        <c:auto val="1"/>
        <c:lblOffset val="100"/>
        <c:baseTimeUnit val="days"/>
      </c:dateAx>
      <c:valAx>
        <c:axId val="30896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6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141398</c:v>
                </c:pt>
                <c:pt idx="1">
                  <c:v>141495</c:v>
                </c:pt>
                <c:pt idx="2">
                  <c:v>141625</c:v>
                </c:pt>
                <c:pt idx="3">
                  <c:v>141725</c:v>
                </c:pt>
                <c:pt idx="4">
                  <c:v>141809</c:v>
                </c:pt>
                <c:pt idx="5">
                  <c:v>141933</c:v>
                </c:pt>
                <c:pt idx="6">
                  <c:v>142041</c:v>
                </c:pt>
                <c:pt idx="7">
                  <c:v>142116</c:v>
                </c:pt>
                <c:pt idx="8">
                  <c:v>142210</c:v>
                </c:pt>
                <c:pt idx="9">
                  <c:v>142302</c:v>
                </c:pt>
                <c:pt idx="10">
                  <c:v>142393</c:v>
                </c:pt>
                <c:pt idx="11">
                  <c:v>142476</c:v>
                </c:pt>
                <c:pt idx="12">
                  <c:v>142553</c:v>
                </c:pt>
                <c:pt idx="13">
                  <c:v>142639</c:v>
                </c:pt>
                <c:pt idx="14">
                  <c:v>142719</c:v>
                </c:pt>
                <c:pt idx="15">
                  <c:v>142793</c:v>
                </c:pt>
                <c:pt idx="16">
                  <c:v>142871</c:v>
                </c:pt>
                <c:pt idx="17">
                  <c:v>142952</c:v>
                </c:pt>
                <c:pt idx="18">
                  <c:v>143044</c:v>
                </c:pt>
                <c:pt idx="19">
                  <c:v>143130</c:v>
                </c:pt>
                <c:pt idx="20">
                  <c:v>143218</c:v>
                </c:pt>
                <c:pt idx="21">
                  <c:v>143342</c:v>
                </c:pt>
                <c:pt idx="22">
                  <c:v>143428</c:v>
                </c:pt>
                <c:pt idx="23">
                  <c:v>143502</c:v>
                </c:pt>
                <c:pt idx="24">
                  <c:v>143602</c:v>
                </c:pt>
                <c:pt idx="25">
                  <c:v>143682</c:v>
                </c:pt>
                <c:pt idx="26">
                  <c:v>143782</c:v>
                </c:pt>
                <c:pt idx="27">
                  <c:v>143890</c:v>
                </c:pt>
                <c:pt idx="28">
                  <c:v>143990</c:v>
                </c:pt>
                <c:pt idx="29">
                  <c:v>144095</c:v>
                </c:pt>
                <c:pt idx="30">
                  <c:v>144181</c:v>
                </c:pt>
              </c:numCache>
            </c:numRef>
          </c:val>
          <c:smooth val="0"/>
          <c:extLst>
            <c:ext xmlns:c16="http://schemas.microsoft.com/office/drawing/2014/chart" uri="{C3380CC4-5D6E-409C-BE32-E72D297353CC}">
              <c16:uniqueId val="{00000000-63A2-430C-88F9-5477B8D89BE4}"/>
            </c:ext>
          </c:extLst>
        </c:ser>
        <c:dLbls>
          <c:showLegendKey val="0"/>
          <c:showVal val="0"/>
          <c:showCatName val="0"/>
          <c:showSerName val="0"/>
          <c:showPercent val="0"/>
          <c:showBubbleSize val="0"/>
        </c:dLbls>
        <c:smooth val="0"/>
        <c:axId val="245585704"/>
        <c:axId val="245587344"/>
      </c:lineChart>
      <c:dateAx>
        <c:axId val="245585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587344"/>
        <c:crosses val="autoZero"/>
        <c:auto val="1"/>
        <c:lblOffset val="100"/>
        <c:baseTimeUnit val="days"/>
      </c:dateAx>
      <c:valAx>
        <c:axId val="24558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58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197</c:v>
                </c:pt>
                <c:pt idx="1">
                  <c:v>189</c:v>
                </c:pt>
                <c:pt idx="2">
                  <c:v>142</c:v>
                </c:pt>
                <c:pt idx="3">
                  <c:v>162</c:v>
                </c:pt>
                <c:pt idx="4">
                  <c:v>232</c:v>
                </c:pt>
                <c:pt idx="5">
                  <c:v>331</c:v>
                </c:pt>
                <c:pt idx="6">
                  <c:v>230</c:v>
                </c:pt>
                <c:pt idx="7">
                  <c:v>134</c:v>
                </c:pt>
                <c:pt idx="8">
                  <c:v>183</c:v>
                </c:pt>
                <c:pt idx="9">
                  <c:v>182</c:v>
                </c:pt>
                <c:pt idx="10">
                  <c:v>164</c:v>
                </c:pt>
                <c:pt idx="11">
                  <c:v>155</c:v>
                </c:pt>
                <c:pt idx="12">
                  <c:v>197</c:v>
                </c:pt>
                <c:pt idx="13">
                  <c:v>206</c:v>
                </c:pt>
                <c:pt idx="14">
                  <c:v>173</c:v>
                </c:pt>
                <c:pt idx="15">
                  <c:v>155</c:v>
                </c:pt>
                <c:pt idx="16">
                  <c:v>214</c:v>
                </c:pt>
                <c:pt idx="17">
                  <c:v>190</c:v>
                </c:pt>
                <c:pt idx="18">
                  <c:v>299</c:v>
                </c:pt>
                <c:pt idx="19">
                  <c:v>203</c:v>
                </c:pt>
                <c:pt idx="20">
                  <c:v>172</c:v>
                </c:pt>
                <c:pt idx="21">
                  <c:v>181</c:v>
                </c:pt>
                <c:pt idx="22">
                  <c:v>131</c:v>
                </c:pt>
                <c:pt idx="23">
                  <c:v>154</c:v>
                </c:pt>
                <c:pt idx="24">
                  <c:v>150</c:v>
                </c:pt>
                <c:pt idx="25">
                  <c:v>126</c:v>
                </c:pt>
                <c:pt idx="26">
                  <c:v>129</c:v>
                </c:pt>
                <c:pt idx="27">
                  <c:v>232</c:v>
                </c:pt>
                <c:pt idx="28">
                  <c:v>840</c:v>
                </c:pt>
                <c:pt idx="29">
                  <c:v>349</c:v>
                </c:pt>
                <c:pt idx="30">
                  <c:v>146</c:v>
                </c:pt>
              </c:numCache>
            </c:numRef>
          </c:val>
          <c:smooth val="0"/>
          <c:extLst>
            <c:ext xmlns:c16="http://schemas.microsoft.com/office/drawing/2014/chart" uri="{C3380CC4-5D6E-409C-BE32-E72D297353CC}">
              <c16:uniqueId val="{00000000-6FAD-444F-BBF5-9AD1E89AC7B2}"/>
            </c:ext>
          </c:extLst>
        </c:ser>
        <c:dLbls>
          <c:showLegendKey val="0"/>
          <c:showVal val="0"/>
          <c:showCatName val="0"/>
          <c:showSerName val="0"/>
          <c:showPercent val="0"/>
          <c:showBubbleSize val="0"/>
        </c:dLbls>
        <c:smooth val="0"/>
        <c:axId val="357721832"/>
        <c:axId val="357722160"/>
      </c:lineChart>
      <c:dateAx>
        <c:axId val="357721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22160"/>
        <c:crosses val="autoZero"/>
        <c:auto val="1"/>
        <c:lblOffset val="100"/>
        <c:baseTimeUnit val="days"/>
      </c:dateAx>
      <c:valAx>
        <c:axId val="35772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2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1E05E-EFF3-41DA-8CAD-B78839273DFE}"/>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E9865322-10C2-4F49-8CF3-0A1965C1F62E}"/>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86931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437DC-4F11-4147-B8B0-87155F0B9DEA}"/>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754D6C8C-9513-4EF1-BB86-1F5A6E57342E}"/>
              </a:ext>
            </a:extLst>
          </p:cNvPr>
          <p:cNvGraphicFramePr>
            <a:graphicFrameLocks noGrp="1"/>
          </p:cNvGraphicFramePr>
          <p:nvPr>
            <p:ph type="tbl" sz="quarter" idx="13"/>
            <p:extLst>
              <p:ext uri="{D42A27DB-BD31-4B8C-83A1-F6EECF244321}">
                <p14:modId xmlns:p14="http://schemas.microsoft.com/office/powerpoint/2010/main" val="967719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5686254"/>
                    </a:ext>
                  </a:extLst>
                </a:gridCol>
                <a:gridCol w="740664">
                  <a:extLst>
                    <a:ext uri="{9D8B030D-6E8A-4147-A177-3AD203B41FA5}">
                      <a16:colId xmlns:a16="http://schemas.microsoft.com/office/drawing/2014/main" val="947200932"/>
                    </a:ext>
                  </a:extLst>
                </a:gridCol>
                <a:gridCol w="740664">
                  <a:extLst>
                    <a:ext uri="{9D8B030D-6E8A-4147-A177-3AD203B41FA5}">
                      <a16:colId xmlns:a16="http://schemas.microsoft.com/office/drawing/2014/main" val="2258992853"/>
                    </a:ext>
                  </a:extLst>
                </a:gridCol>
                <a:gridCol w="740664">
                  <a:extLst>
                    <a:ext uri="{9D8B030D-6E8A-4147-A177-3AD203B41FA5}">
                      <a16:colId xmlns:a16="http://schemas.microsoft.com/office/drawing/2014/main" val="1637750034"/>
                    </a:ext>
                  </a:extLst>
                </a:gridCol>
                <a:gridCol w="740664">
                  <a:extLst>
                    <a:ext uri="{9D8B030D-6E8A-4147-A177-3AD203B41FA5}">
                      <a16:colId xmlns:a16="http://schemas.microsoft.com/office/drawing/2014/main" val="1713407949"/>
                    </a:ext>
                  </a:extLst>
                </a:gridCol>
                <a:gridCol w="740664">
                  <a:extLst>
                    <a:ext uri="{9D8B030D-6E8A-4147-A177-3AD203B41FA5}">
                      <a16:colId xmlns:a16="http://schemas.microsoft.com/office/drawing/2014/main" val="1847387719"/>
                    </a:ext>
                  </a:extLst>
                </a:gridCol>
                <a:gridCol w="740664">
                  <a:extLst>
                    <a:ext uri="{9D8B030D-6E8A-4147-A177-3AD203B41FA5}">
                      <a16:colId xmlns:a16="http://schemas.microsoft.com/office/drawing/2014/main" val="3699173253"/>
                    </a:ext>
                  </a:extLst>
                </a:gridCol>
                <a:gridCol w="740664">
                  <a:extLst>
                    <a:ext uri="{9D8B030D-6E8A-4147-A177-3AD203B41FA5}">
                      <a16:colId xmlns:a16="http://schemas.microsoft.com/office/drawing/2014/main" val="953323865"/>
                    </a:ext>
                  </a:extLst>
                </a:gridCol>
                <a:gridCol w="740664">
                  <a:extLst>
                    <a:ext uri="{9D8B030D-6E8A-4147-A177-3AD203B41FA5}">
                      <a16:colId xmlns:a16="http://schemas.microsoft.com/office/drawing/2014/main" val="507722583"/>
                    </a:ext>
                  </a:extLst>
                </a:gridCol>
                <a:gridCol w="740664">
                  <a:extLst>
                    <a:ext uri="{9D8B030D-6E8A-4147-A177-3AD203B41FA5}">
                      <a16:colId xmlns:a16="http://schemas.microsoft.com/office/drawing/2014/main" val="18160210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15693394"/>
                  </a:ext>
                </a:extLst>
              </a:tr>
              <a:tr h="370840">
                <a:tc>
                  <a:txBody>
                    <a:bodyPr/>
                    <a:lstStyle/>
                    <a:p>
                      <a:r>
                        <a:rPr lang="en-US" sz="1000"/>
                        <a:t>Buttercup Malaysia</a:t>
                      </a:r>
                    </a:p>
                  </a:txBody>
                  <a:tcPr/>
                </a:tc>
                <a:tc>
                  <a:txBody>
                    <a:bodyPr/>
                    <a:lstStyle/>
                    <a:p>
                      <a:r>
                        <a:rPr lang="en-US" sz="1000"/>
                        <a:t>144181</a:t>
                      </a:r>
                    </a:p>
                  </a:txBody>
                  <a:tcPr/>
                </a:tc>
                <a:tc>
                  <a:txBody>
                    <a:bodyPr/>
                    <a:lstStyle/>
                    <a:p>
                      <a:r>
                        <a:rPr lang="en-US" sz="1000"/>
                        <a:t>2900</a:t>
                      </a:r>
                    </a:p>
                  </a:txBody>
                  <a:tcPr/>
                </a:tc>
                <a:tc>
                  <a:txBody>
                    <a:bodyPr/>
                    <a:lstStyle/>
                    <a:p>
                      <a:r>
                        <a:rPr lang="en-US" sz="1000"/>
                        <a:t>24</a:t>
                      </a:r>
                    </a:p>
                  </a:txBody>
                  <a:tcPr/>
                </a:tc>
                <a:tc>
                  <a:txBody>
                    <a:bodyPr/>
                    <a:lstStyle/>
                    <a:p>
                      <a:r>
                        <a:rPr lang="en-US" sz="1000"/>
                        <a:t>6927</a:t>
                      </a:r>
                    </a:p>
                  </a:txBody>
                  <a:tcPr/>
                </a:tc>
                <a:tc>
                  <a:txBody>
                    <a:bodyPr/>
                    <a:lstStyle/>
                    <a:p>
                      <a:r>
                        <a:rPr lang="en-US" sz="1000"/>
                        <a:t>214</a:t>
                      </a:r>
                    </a:p>
                  </a:txBody>
                  <a:tcPr/>
                </a:tc>
                <a:tc>
                  <a:txBody>
                    <a:bodyPr/>
                    <a:lstStyle/>
                    <a:p>
                      <a:r>
                        <a:rPr lang="en-US" sz="1000"/>
                        <a:t>578</a:t>
                      </a:r>
                    </a:p>
                  </a:txBody>
                  <a:tcPr/>
                </a:tc>
                <a:tc>
                  <a:txBody>
                    <a:bodyPr/>
                    <a:lstStyle/>
                    <a:p>
                      <a:r>
                        <a:rPr lang="en-US" sz="1000"/>
                        <a:t>0</a:t>
                      </a:r>
                    </a:p>
                  </a:txBody>
                  <a:tcPr/>
                </a:tc>
                <a:tc>
                  <a:txBody>
                    <a:bodyPr/>
                    <a:lstStyle/>
                    <a:p>
                      <a:r>
                        <a:rPr lang="en-US" sz="1000"/>
                        <a:t>0.2253 %</a:t>
                      </a:r>
                    </a:p>
                  </a:txBody>
                  <a:tcPr/>
                </a:tc>
                <a:tc>
                  <a:txBody>
                    <a:bodyPr/>
                    <a:lstStyle/>
                    <a:p>
                      <a:r>
                        <a:rPr lang="en-US" sz="1000"/>
                        <a:t>0.0 %</a:t>
                      </a:r>
                    </a:p>
                  </a:txBody>
                  <a:tcPr/>
                </a:tc>
                <a:extLst>
                  <a:ext uri="{0D108BD9-81ED-4DB2-BD59-A6C34878D82A}">
                    <a16:rowId xmlns:a16="http://schemas.microsoft.com/office/drawing/2014/main" val="1542451999"/>
                  </a:ext>
                </a:extLst>
              </a:tr>
            </a:tbl>
          </a:graphicData>
        </a:graphic>
      </p:graphicFrame>
      <p:sp>
        <p:nvSpPr>
          <p:cNvPr id="4" name="Text Placeholder 3">
            <a:extLst>
              <a:ext uri="{FF2B5EF4-FFF2-40B4-BE49-F238E27FC236}">
                <a16:creationId xmlns:a16="http://schemas.microsoft.com/office/drawing/2014/main" id="{BB1248DC-54FE-42EA-9E6E-0888376D425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208288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6D936-49FC-4FF9-A54C-3BB9C54C4170}"/>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DEE51440-5327-44BA-B4D2-EBFF0EA2D6DD}"/>
              </a:ext>
            </a:extLst>
          </p:cNvPr>
          <p:cNvGraphicFramePr>
            <a:graphicFrameLocks noGrp="1"/>
          </p:cNvGraphicFramePr>
          <p:nvPr>
            <p:ph type="chart" sz="quarter" idx="13"/>
            <p:extLst>
              <p:ext uri="{D42A27DB-BD31-4B8C-83A1-F6EECF244321}">
                <p14:modId xmlns:p14="http://schemas.microsoft.com/office/powerpoint/2010/main" val="2307608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289A16-556F-4D74-B2FD-DDE7AAEACCA0}"/>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6090C091-7367-4068-BCB8-A94EDCADC4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4619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C4874-47D6-44CC-B5CF-78A86AD952EF}"/>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73EEB5AD-30D8-4AE3-85C9-EFEBDE30089C}"/>
              </a:ext>
            </a:extLst>
          </p:cNvPr>
          <p:cNvGraphicFramePr>
            <a:graphicFrameLocks noGrp="1"/>
          </p:cNvGraphicFramePr>
          <p:nvPr>
            <p:ph type="chart" sz="quarter" idx="13"/>
            <p:extLst>
              <p:ext uri="{D42A27DB-BD31-4B8C-83A1-F6EECF244321}">
                <p14:modId xmlns:p14="http://schemas.microsoft.com/office/powerpoint/2010/main" val="3105694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D9EE9F-2409-4C32-93D3-E42354260741}"/>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CC528E6B-FE43-4416-82D9-9961260EC9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8957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E5461-E2A3-45BE-9510-B64D40BD647D}"/>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3E338591-5502-493E-8262-F4BFD5F7E903}"/>
              </a:ext>
            </a:extLst>
          </p:cNvPr>
          <p:cNvGraphicFramePr>
            <a:graphicFrameLocks noGrp="1"/>
          </p:cNvGraphicFramePr>
          <p:nvPr>
            <p:ph type="chart" sz="quarter" idx="13"/>
            <p:extLst>
              <p:ext uri="{D42A27DB-BD31-4B8C-83A1-F6EECF244321}">
                <p14:modId xmlns:p14="http://schemas.microsoft.com/office/powerpoint/2010/main" val="2555624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0A62EC-4FA9-4E92-B22D-C78A327D85E1}"/>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31B769B9-205D-4E44-A83D-8CBD3EF823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4335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36A1E-AD76-4308-A876-38AF0948721C}"/>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D0B2E198-8A27-4104-B62A-FAAE4E37A116}"/>
              </a:ext>
            </a:extLst>
          </p:cNvPr>
          <p:cNvGraphicFramePr>
            <a:graphicFrameLocks noGrp="1"/>
          </p:cNvGraphicFramePr>
          <p:nvPr>
            <p:ph type="chart" sz="quarter" idx="13"/>
            <p:extLst>
              <p:ext uri="{D42A27DB-BD31-4B8C-83A1-F6EECF244321}">
                <p14:modId xmlns:p14="http://schemas.microsoft.com/office/powerpoint/2010/main" val="1175669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F176C9-A62E-4680-8A6F-844DF4833A19}"/>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5477CDF0-A826-4179-B66E-79F34EA1EC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9915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8D60B-65E9-4724-A047-FA5F8BD00871}"/>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F896A718-B82B-46FD-A5BE-EC8971459164}"/>
              </a:ext>
            </a:extLst>
          </p:cNvPr>
          <p:cNvGraphicFramePr>
            <a:graphicFrameLocks noGrp="1"/>
          </p:cNvGraphicFramePr>
          <p:nvPr>
            <p:ph type="chart" sz="quarter" idx="13"/>
            <p:extLst>
              <p:ext uri="{D42A27DB-BD31-4B8C-83A1-F6EECF244321}">
                <p14:modId xmlns:p14="http://schemas.microsoft.com/office/powerpoint/2010/main" val="3047281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F17D89-D39B-47D5-B22E-2CF58DCC7AA7}"/>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0C37ABB5-169E-4062-AECF-6F9921EDC1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3178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81C57-2E34-4CAF-8AF4-377FBC18BCF6}"/>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DF34A7A9-50E2-421C-9524-A89150E0F31A}"/>
              </a:ext>
            </a:extLst>
          </p:cNvPr>
          <p:cNvGraphicFramePr>
            <a:graphicFrameLocks noGrp="1"/>
          </p:cNvGraphicFramePr>
          <p:nvPr>
            <p:ph type="tbl" sz="quarter" idx="13"/>
            <p:extLst>
              <p:ext uri="{D42A27DB-BD31-4B8C-83A1-F6EECF244321}">
                <p14:modId xmlns:p14="http://schemas.microsoft.com/office/powerpoint/2010/main" val="3452486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34776219"/>
                    </a:ext>
                  </a:extLst>
                </a:gridCol>
                <a:gridCol w="822960">
                  <a:extLst>
                    <a:ext uri="{9D8B030D-6E8A-4147-A177-3AD203B41FA5}">
                      <a16:colId xmlns:a16="http://schemas.microsoft.com/office/drawing/2014/main" val="1948179485"/>
                    </a:ext>
                  </a:extLst>
                </a:gridCol>
                <a:gridCol w="822960">
                  <a:extLst>
                    <a:ext uri="{9D8B030D-6E8A-4147-A177-3AD203B41FA5}">
                      <a16:colId xmlns:a16="http://schemas.microsoft.com/office/drawing/2014/main" val="313734971"/>
                    </a:ext>
                  </a:extLst>
                </a:gridCol>
                <a:gridCol w="822960">
                  <a:extLst>
                    <a:ext uri="{9D8B030D-6E8A-4147-A177-3AD203B41FA5}">
                      <a16:colId xmlns:a16="http://schemas.microsoft.com/office/drawing/2014/main" val="1060919712"/>
                    </a:ext>
                  </a:extLst>
                </a:gridCol>
                <a:gridCol w="822960">
                  <a:extLst>
                    <a:ext uri="{9D8B030D-6E8A-4147-A177-3AD203B41FA5}">
                      <a16:colId xmlns:a16="http://schemas.microsoft.com/office/drawing/2014/main" val="1924053137"/>
                    </a:ext>
                  </a:extLst>
                </a:gridCol>
                <a:gridCol w="822960">
                  <a:extLst>
                    <a:ext uri="{9D8B030D-6E8A-4147-A177-3AD203B41FA5}">
                      <a16:colId xmlns:a16="http://schemas.microsoft.com/office/drawing/2014/main" val="3966471431"/>
                    </a:ext>
                  </a:extLst>
                </a:gridCol>
                <a:gridCol w="822960">
                  <a:extLst>
                    <a:ext uri="{9D8B030D-6E8A-4147-A177-3AD203B41FA5}">
                      <a16:colId xmlns:a16="http://schemas.microsoft.com/office/drawing/2014/main" val="4013773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9988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- 2019-05-28 21:00:01 </a:t>
                      </a:r>
                      <a:r>
                        <a:rPr kumimoji="0" lang="en-US" sz="1000" b="0" i="0" u="none" strike="noStrike" kern="1200" cap="none" spc="0" normalizeH="0" baseline="0" noProof="0">
                          <a:ln>
                            <a:noFill/>
                          </a:ln>
                          <a:solidFill>
                            <a:prstClr val="black"/>
                          </a:solidFill>
                          <a:effectLst/>
                          <a:uLnTx/>
                          <a:uFillTx/>
                          <a:latin typeface="+mn-lt"/>
                          <a:ea typeface="+mn-ea"/>
                          <a:cs typeface="+mn-cs"/>
                        </a:rPr>
                        <a:t> 
 Jom sertai peraduan MeriahnyaRayaButtercup Dari 15 Apr - 30 Jun 2019.
Sebuah Vespa S125* sebagai hadiah utama, 4X Periuk Multicooker Thermomix* sebagai hadiah pertama, 8X Mesin Pengadun KitchenAid* sebagai hadiah kedua dan 5X RM100* Baucar Tunai sebagai hadiah mingguan untuk dimenangi apabila anda membeli min. Produk Buttercup bernilai RM20!
Langkah-langkahnya adalah: 
1. Beli produk Buttercup berjumlah RM20 ke atas dalam satu resit di mana-mana kedai.
2. Muat naik gambar aktiviti anda menyediakan kuih atau biskut raya dengan menggunakan produk Buttercup sebagai bahan adunan di Facebook.
3. Siarkan gambar dengan kapsyen yang menarik berserta hashtag #MeriahnyaRayaButtercup untuk mendapat peluang untuk memenangi hadiah.                                                          
*Tertakluk Terma &amp; Syarat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16192910"/>
                  </a:ext>
                </a:extLst>
              </a:tr>
            </a:tbl>
          </a:graphicData>
        </a:graphic>
      </p:graphicFrame>
      <p:sp>
        <p:nvSpPr>
          <p:cNvPr id="4" name="Text Placeholder 3">
            <a:extLst>
              <a:ext uri="{FF2B5EF4-FFF2-40B4-BE49-F238E27FC236}">
                <a16:creationId xmlns:a16="http://schemas.microsoft.com/office/drawing/2014/main" id="{9912DB26-5F3D-4E83-AC01-A6B96B1B276D}"/>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425249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6EFB8-0AD9-40F7-A536-E767E0FCD2F1}"/>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B6F35BCE-2D69-4EEA-93E4-27A44D2EBD15}"/>
              </a:ext>
            </a:extLst>
          </p:cNvPr>
          <p:cNvGraphicFramePr>
            <a:graphicFrameLocks noGrp="1"/>
          </p:cNvGraphicFramePr>
          <p:nvPr>
            <p:ph type="tbl" sz="quarter" idx="13"/>
            <p:extLst>
              <p:ext uri="{D42A27DB-BD31-4B8C-83A1-F6EECF244321}">
                <p14:modId xmlns:p14="http://schemas.microsoft.com/office/powerpoint/2010/main" val="2049493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86812993"/>
                    </a:ext>
                  </a:extLst>
                </a:gridCol>
                <a:gridCol w="822960">
                  <a:extLst>
                    <a:ext uri="{9D8B030D-6E8A-4147-A177-3AD203B41FA5}">
                      <a16:colId xmlns:a16="http://schemas.microsoft.com/office/drawing/2014/main" val="4197961138"/>
                    </a:ext>
                  </a:extLst>
                </a:gridCol>
                <a:gridCol w="822960">
                  <a:extLst>
                    <a:ext uri="{9D8B030D-6E8A-4147-A177-3AD203B41FA5}">
                      <a16:colId xmlns:a16="http://schemas.microsoft.com/office/drawing/2014/main" val="973418646"/>
                    </a:ext>
                  </a:extLst>
                </a:gridCol>
                <a:gridCol w="822960">
                  <a:extLst>
                    <a:ext uri="{9D8B030D-6E8A-4147-A177-3AD203B41FA5}">
                      <a16:colId xmlns:a16="http://schemas.microsoft.com/office/drawing/2014/main" val="2761949462"/>
                    </a:ext>
                  </a:extLst>
                </a:gridCol>
                <a:gridCol w="822960">
                  <a:extLst>
                    <a:ext uri="{9D8B030D-6E8A-4147-A177-3AD203B41FA5}">
                      <a16:colId xmlns:a16="http://schemas.microsoft.com/office/drawing/2014/main" val="318521960"/>
                    </a:ext>
                  </a:extLst>
                </a:gridCol>
                <a:gridCol w="822960">
                  <a:extLst>
                    <a:ext uri="{9D8B030D-6E8A-4147-A177-3AD203B41FA5}">
                      <a16:colId xmlns:a16="http://schemas.microsoft.com/office/drawing/2014/main" val="3682822861"/>
                    </a:ext>
                  </a:extLst>
                </a:gridCol>
                <a:gridCol w="822960">
                  <a:extLst>
                    <a:ext uri="{9D8B030D-6E8A-4147-A177-3AD203B41FA5}">
                      <a16:colId xmlns:a16="http://schemas.microsoft.com/office/drawing/2014/main" val="1328438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1376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- 2019-05-13 22:40:13 </a:t>
                      </a:r>
                      <a:r>
                        <a:rPr kumimoji="0" lang="en-US" sz="1000" b="0" i="0" u="none" strike="noStrike" kern="1200" cap="none" spc="0" normalizeH="0" baseline="0" noProof="0">
                          <a:ln>
                            <a:noFill/>
                          </a:ln>
                          <a:solidFill>
                            <a:prstClr val="black"/>
                          </a:solidFill>
                          <a:effectLst/>
                          <a:uLnTx/>
                          <a:uFillTx/>
                          <a:latin typeface="+mn-lt"/>
                          <a:ea typeface="+mn-ea"/>
                          <a:cs typeface="+mn-cs"/>
                        </a:rPr>
                        <a:t> 
 Sila diingatkan hashtag rasmi peraduan Buttercup adalah #MeriahnyaRayaButtercup. Jangan silap ya... jom sertai sekarang! 
Minggu Kelima bermula sekarang hingga Ahad ini (19 May 2019)! Baucar yang bertunai sebanyak RM100* akan diedarkan kepada 5 insan bertuah setiap minggu.
*Tertakluk Terma &amp; Syarat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16131836"/>
                  </a:ext>
                </a:extLst>
              </a:tr>
            </a:tbl>
          </a:graphicData>
        </a:graphic>
      </p:graphicFrame>
      <p:sp>
        <p:nvSpPr>
          <p:cNvPr id="4" name="Text Placeholder 3">
            <a:extLst>
              <a:ext uri="{FF2B5EF4-FFF2-40B4-BE49-F238E27FC236}">
                <a16:creationId xmlns:a16="http://schemas.microsoft.com/office/drawing/2014/main" id="{0DEA9263-F764-4030-B134-FE91FAA1909D}"/>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848934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6BC32-2585-4DCA-A703-914E3D76C334}"/>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B62BC5B3-9AB5-4C04-9C67-D48D44134817}"/>
              </a:ext>
            </a:extLst>
          </p:cNvPr>
          <p:cNvGraphicFramePr>
            <a:graphicFrameLocks noGrp="1"/>
          </p:cNvGraphicFramePr>
          <p:nvPr>
            <p:ph type="tbl" sz="quarter" idx="13"/>
            <p:extLst>
              <p:ext uri="{D42A27DB-BD31-4B8C-83A1-F6EECF244321}">
                <p14:modId xmlns:p14="http://schemas.microsoft.com/office/powerpoint/2010/main" val="3792964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09346817"/>
                    </a:ext>
                  </a:extLst>
                </a:gridCol>
                <a:gridCol w="822960">
                  <a:extLst>
                    <a:ext uri="{9D8B030D-6E8A-4147-A177-3AD203B41FA5}">
                      <a16:colId xmlns:a16="http://schemas.microsoft.com/office/drawing/2014/main" val="37442025"/>
                    </a:ext>
                  </a:extLst>
                </a:gridCol>
                <a:gridCol w="822960">
                  <a:extLst>
                    <a:ext uri="{9D8B030D-6E8A-4147-A177-3AD203B41FA5}">
                      <a16:colId xmlns:a16="http://schemas.microsoft.com/office/drawing/2014/main" val="816330558"/>
                    </a:ext>
                  </a:extLst>
                </a:gridCol>
                <a:gridCol w="822960">
                  <a:extLst>
                    <a:ext uri="{9D8B030D-6E8A-4147-A177-3AD203B41FA5}">
                      <a16:colId xmlns:a16="http://schemas.microsoft.com/office/drawing/2014/main" val="2970243795"/>
                    </a:ext>
                  </a:extLst>
                </a:gridCol>
                <a:gridCol w="822960">
                  <a:extLst>
                    <a:ext uri="{9D8B030D-6E8A-4147-A177-3AD203B41FA5}">
                      <a16:colId xmlns:a16="http://schemas.microsoft.com/office/drawing/2014/main" val="3210732675"/>
                    </a:ext>
                  </a:extLst>
                </a:gridCol>
                <a:gridCol w="822960">
                  <a:extLst>
                    <a:ext uri="{9D8B030D-6E8A-4147-A177-3AD203B41FA5}">
                      <a16:colId xmlns:a16="http://schemas.microsoft.com/office/drawing/2014/main" val="3034062949"/>
                    </a:ext>
                  </a:extLst>
                </a:gridCol>
                <a:gridCol w="822960">
                  <a:extLst>
                    <a:ext uri="{9D8B030D-6E8A-4147-A177-3AD203B41FA5}">
                      <a16:colId xmlns:a16="http://schemas.microsoft.com/office/drawing/2014/main" val="2534720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7937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- 2019-05-29 10:03:00 </a:t>
                      </a:r>
                      <a:r>
                        <a:rPr kumimoji="0" lang="en-US" sz="1000" b="0" i="0" u="none" strike="noStrike" kern="1200" cap="none" spc="0" normalizeH="0" baseline="0" noProof="0">
                          <a:ln>
                            <a:noFill/>
                          </a:ln>
                          <a:solidFill>
                            <a:prstClr val="black"/>
                          </a:solidFill>
                          <a:effectLst/>
                          <a:uLnTx/>
                          <a:uFillTx/>
                          <a:latin typeface="+mn-lt"/>
                          <a:ea typeface="+mn-ea"/>
                          <a:cs typeface="+mn-cs"/>
                        </a:rPr>
                        <a:t> 
 Asyik membeli manisan di bazar ramadan saja, ​cuba buat sendiri di rumah pula?​
#ResipiButtercup​
Puding Belang​
Bahan-bahan: ​
3 sudu besar Buttercup​
10g serbuk agar-agar​
200g gula​
2 1/2 cawan air​
1 tin susu cair​
3 sudu besar tepung jagung​
2 biji telur​
1 sudu besar serbuk koko dibancuh dengan sedikit air panas ​
Sedikit pewarna kuning
Arahan:​
1. Masak agar-agar dengan air dan gula hingga hancur.​
2. Pukul telur, masukkan tepung jagung dan susu cair, pukul sebati. Tuangkan ke dalam agar-agar tadi.​
3. Masukkan Buttercup. Setelah mendidih, tutup api. Bahagi agar-agar kepada dua.​
4. Campurkan pewarna kuning pada satu bahagian dan campurkan koko satu lagi bahagian.​
5. Tuang satu  senduk warna kuning, sejukkan, dan tuang pula warna coklat. Ulangi sehingga agar-agar habis.​
6. Sejukkan dan hidang!​
Sumber: https://zayan.my/zayan-pit-stop/foodie/5-resepi-puding-mudah-cepat-disediakan-sesuai-u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24352397"/>
                  </a:ext>
                </a:extLst>
              </a:tr>
            </a:tbl>
          </a:graphicData>
        </a:graphic>
      </p:graphicFrame>
      <p:sp>
        <p:nvSpPr>
          <p:cNvPr id="4" name="Text Placeholder 3">
            <a:extLst>
              <a:ext uri="{FF2B5EF4-FFF2-40B4-BE49-F238E27FC236}">
                <a16:creationId xmlns:a16="http://schemas.microsoft.com/office/drawing/2014/main" id="{35DC8A60-3C1B-4054-83DB-B10FA8DE7115}"/>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571213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15174-72F9-4831-AFED-D0E7E3E3D6ED}"/>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7C48A702-E6F7-4143-8BF1-F8572274E838}"/>
              </a:ext>
            </a:extLst>
          </p:cNvPr>
          <p:cNvGraphicFramePr>
            <a:graphicFrameLocks noGrp="1"/>
          </p:cNvGraphicFramePr>
          <p:nvPr>
            <p:ph type="tbl" sz="quarter" idx="13"/>
            <p:extLst>
              <p:ext uri="{D42A27DB-BD31-4B8C-83A1-F6EECF244321}">
                <p14:modId xmlns:p14="http://schemas.microsoft.com/office/powerpoint/2010/main" val="1747112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44158677"/>
                    </a:ext>
                  </a:extLst>
                </a:gridCol>
                <a:gridCol w="822960">
                  <a:extLst>
                    <a:ext uri="{9D8B030D-6E8A-4147-A177-3AD203B41FA5}">
                      <a16:colId xmlns:a16="http://schemas.microsoft.com/office/drawing/2014/main" val="963453843"/>
                    </a:ext>
                  </a:extLst>
                </a:gridCol>
                <a:gridCol w="822960">
                  <a:extLst>
                    <a:ext uri="{9D8B030D-6E8A-4147-A177-3AD203B41FA5}">
                      <a16:colId xmlns:a16="http://schemas.microsoft.com/office/drawing/2014/main" val="3204720618"/>
                    </a:ext>
                  </a:extLst>
                </a:gridCol>
                <a:gridCol w="822960">
                  <a:extLst>
                    <a:ext uri="{9D8B030D-6E8A-4147-A177-3AD203B41FA5}">
                      <a16:colId xmlns:a16="http://schemas.microsoft.com/office/drawing/2014/main" val="3482965"/>
                    </a:ext>
                  </a:extLst>
                </a:gridCol>
                <a:gridCol w="822960">
                  <a:extLst>
                    <a:ext uri="{9D8B030D-6E8A-4147-A177-3AD203B41FA5}">
                      <a16:colId xmlns:a16="http://schemas.microsoft.com/office/drawing/2014/main" val="788108940"/>
                    </a:ext>
                  </a:extLst>
                </a:gridCol>
                <a:gridCol w="822960">
                  <a:extLst>
                    <a:ext uri="{9D8B030D-6E8A-4147-A177-3AD203B41FA5}">
                      <a16:colId xmlns:a16="http://schemas.microsoft.com/office/drawing/2014/main" val="392051878"/>
                    </a:ext>
                  </a:extLst>
                </a:gridCol>
                <a:gridCol w="822960">
                  <a:extLst>
                    <a:ext uri="{9D8B030D-6E8A-4147-A177-3AD203B41FA5}">
                      <a16:colId xmlns:a16="http://schemas.microsoft.com/office/drawing/2014/main" val="1885690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endParaRPr lang="en-US"/>
                    </a:p>
                  </a:txBody>
                  <a:tcPr/>
                </a:tc>
                <a:extLst>
                  <a:ext uri="{0D108BD9-81ED-4DB2-BD59-A6C34878D82A}">
                    <a16:rowId xmlns:a16="http://schemas.microsoft.com/office/drawing/2014/main" val="114700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- 2019-05-21 09:57:00 </a:t>
                      </a:r>
                      <a:r>
                        <a:rPr kumimoji="0" lang="en-US" sz="1000" b="0" i="0" u="none" strike="noStrike" kern="1200" cap="none" spc="0" normalizeH="0" baseline="0" noProof="0">
                          <a:ln>
                            <a:noFill/>
                          </a:ln>
                          <a:solidFill>
                            <a:prstClr val="black"/>
                          </a:solidFill>
                          <a:effectLst/>
                          <a:uLnTx/>
                          <a:uFillTx/>
                          <a:latin typeface="+mn-lt"/>
                          <a:ea typeface="+mn-ea"/>
                          <a:cs typeface="+mn-cs"/>
                        </a:rPr>
                        <a:t> 
 Tidak susah hendak buat menu yang istimewa untuk berbuka. Cuba resipi ini. Pasti semua suka.​
​#ResipiButtercup​
​Kepak Ayam Madu Buttercup​
​Bahan-bahan:​
70g Buttercup​
100ml madu​
2 sudu besar sos cili​
2 sudu besar cili kering kisar​
Secubit garam
Arahan:​
1. Cairkan Buttercup di dalam kuali panas.​
2. Masukkan madu.​
3. Tambahkan sos cili , cili kering kisar, dan garam.​
4. Masukkan kepak ayam dan gaul rata.​
5. Masak sehingga garing. Siap!​
​Sumber:  https://www.rasa.my/masak-butter-honey-grill-chicken-wings-untuk-berbuka-simple-sempoi-dan-sedap/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2489383"/>
                  </a:ext>
                </a:extLst>
              </a:tr>
            </a:tbl>
          </a:graphicData>
        </a:graphic>
      </p:graphicFrame>
      <p:sp>
        <p:nvSpPr>
          <p:cNvPr id="4" name="Text Placeholder 3">
            <a:extLst>
              <a:ext uri="{FF2B5EF4-FFF2-40B4-BE49-F238E27FC236}">
                <a16:creationId xmlns:a16="http://schemas.microsoft.com/office/drawing/2014/main" id="{E5C7CCD9-2B26-4B07-ACB0-B67261A2678B}"/>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890059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D6103-44AC-49A9-A0E7-2A8B4B512AF2}"/>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37AE0C69-07FA-40BD-94E2-CEF9E58B2A47}"/>
              </a:ext>
            </a:extLst>
          </p:cNvPr>
          <p:cNvGraphicFramePr>
            <a:graphicFrameLocks noGrp="1"/>
          </p:cNvGraphicFramePr>
          <p:nvPr>
            <p:ph type="tbl" sz="quarter" idx="13"/>
            <p:extLst>
              <p:ext uri="{D42A27DB-BD31-4B8C-83A1-F6EECF244321}">
                <p14:modId xmlns:p14="http://schemas.microsoft.com/office/powerpoint/2010/main" val="3793826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3371674"/>
                    </a:ext>
                  </a:extLst>
                </a:gridCol>
                <a:gridCol w="822960">
                  <a:extLst>
                    <a:ext uri="{9D8B030D-6E8A-4147-A177-3AD203B41FA5}">
                      <a16:colId xmlns:a16="http://schemas.microsoft.com/office/drawing/2014/main" val="2930102093"/>
                    </a:ext>
                  </a:extLst>
                </a:gridCol>
                <a:gridCol w="822960">
                  <a:extLst>
                    <a:ext uri="{9D8B030D-6E8A-4147-A177-3AD203B41FA5}">
                      <a16:colId xmlns:a16="http://schemas.microsoft.com/office/drawing/2014/main" val="2289768187"/>
                    </a:ext>
                  </a:extLst>
                </a:gridCol>
                <a:gridCol w="822960">
                  <a:extLst>
                    <a:ext uri="{9D8B030D-6E8A-4147-A177-3AD203B41FA5}">
                      <a16:colId xmlns:a16="http://schemas.microsoft.com/office/drawing/2014/main" val="3405797423"/>
                    </a:ext>
                  </a:extLst>
                </a:gridCol>
                <a:gridCol w="822960">
                  <a:extLst>
                    <a:ext uri="{9D8B030D-6E8A-4147-A177-3AD203B41FA5}">
                      <a16:colId xmlns:a16="http://schemas.microsoft.com/office/drawing/2014/main" val="1804170541"/>
                    </a:ext>
                  </a:extLst>
                </a:gridCol>
                <a:gridCol w="822960">
                  <a:extLst>
                    <a:ext uri="{9D8B030D-6E8A-4147-A177-3AD203B41FA5}">
                      <a16:colId xmlns:a16="http://schemas.microsoft.com/office/drawing/2014/main" val="666969674"/>
                    </a:ext>
                  </a:extLst>
                </a:gridCol>
                <a:gridCol w="822960">
                  <a:extLst>
                    <a:ext uri="{9D8B030D-6E8A-4147-A177-3AD203B41FA5}">
                      <a16:colId xmlns:a16="http://schemas.microsoft.com/office/drawing/2014/main" val="3147155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4230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- 2019-05-07 09:45:00 </a:t>
                      </a:r>
                      <a:r>
                        <a:rPr kumimoji="0" lang="en-US" sz="1000" b="0" i="0" u="none" strike="noStrike" kern="1200" cap="none" spc="0" normalizeH="0" baseline="0" noProof="0">
                          <a:ln>
                            <a:noFill/>
                          </a:ln>
                          <a:solidFill>
                            <a:prstClr val="black"/>
                          </a:solidFill>
                          <a:effectLst/>
                          <a:uLnTx/>
                          <a:uFillTx/>
                          <a:latin typeface="+mn-lt"/>
                          <a:ea typeface="+mn-ea"/>
                          <a:cs typeface="+mn-cs"/>
                        </a:rPr>
                        <a:t> 
 Baunya pasti buat anda tidak sabar menunggu waktu berbuka. Cuba bertahan ya!​
#ResipiButtercup​
Sotong Masala​
Bahan perapan:​
500g sotong saiz besar, dipotong kecil​
½ sudu kecil garam​
½ sudu kecil serbuk kunyit​
½ sudu kecil lada sulah​
​Bahan tumisan:​
2 sudu besar Buttercup​
4 ulas bawang putih, dicincang halus​
1 biji bawang besar, didadu​
3cm halia muda, dihiris memanjang​
3 tangkai daun kari, dilurut​
​Bahan lain:​
2 biji cili dihijau, dihiris​
1 pokok daun ketumbar, dihiris halus​
½ sudu kecil serbuk lada hitam​
½ sudu besar serbuk kunyit
1 sudu kecil rempah masala​
1 biji tomato, dipotong dadu​
2 sudu makan air asam jawa​
Garam dan gula secukup rasa
Arahan:​
1. Masukkan bahan perapan di dalam kuali dan kacau rata.​
2. Panaskan api dan kacau selama 3 hingga 4 minit, kemudian angkat dan ketepikan.​
3. Panaskan Buttercup di dalam kuali lain dan masak bahan tumisan sehingga wangi.​
4. Tambah serbuk kunyit, lada hitam, dan rempah masala. Kacau selama 1 hingga 2 minit.​
5. 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7332074"/>
                  </a:ext>
                </a:extLst>
              </a:tr>
            </a:tbl>
          </a:graphicData>
        </a:graphic>
      </p:graphicFrame>
      <p:sp>
        <p:nvSpPr>
          <p:cNvPr id="4" name="Text Placeholder 3">
            <a:extLst>
              <a:ext uri="{FF2B5EF4-FFF2-40B4-BE49-F238E27FC236}">
                <a16:creationId xmlns:a16="http://schemas.microsoft.com/office/drawing/2014/main" id="{C72B23C9-CEEF-487E-8228-A1E93E93AB10}"/>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385774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FE19B-9FF7-4058-85EE-D8C8AF6B94C3}"/>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2281BD46-0C02-4FB0-889D-1EFF9B2C93C4}"/>
              </a:ext>
            </a:extLst>
          </p:cNvPr>
          <p:cNvGraphicFramePr>
            <a:graphicFrameLocks noGrp="1"/>
          </p:cNvGraphicFramePr>
          <p:nvPr>
            <p:ph type="chart" sz="quarter" idx="13"/>
            <p:extLst>
              <p:ext uri="{D42A27DB-BD31-4B8C-83A1-F6EECF244321}">
                <p14:modId xmlns:p14="http://schemas.microsoft.com/office/powerpoint/2010/main" val="3915629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ED80D2-2EA8-4006-966A-342F1B7E09EC}"/>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958AE1A9-6E14-4DB0-8D95-42EF0BDB34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9079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F8E5B-DCE2-42A3-A210-D5282A2AF64B}"/>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AE89C2E1-5096-42E1-89F0-C080E5809DC5}"/>
              </a:ext>
            </a:extLst>
          </p:cNvPr>
          <p:cNvGraphicFramePr>
            <a:graphicFrameLocks noGrp="1"/>
          </p:cNvGraphicFramePr>
          <p:nvPr>
            <p:ph type="chart" sz="quarter" idx="13"/>
            <p:extLst>
              <p:ext uri="{D42A27DB-BD31-4B8C-83A1-F6EECF244321}">
                <p14:modId xmlns:p14="http://schemas.microsoft.com/office/powerpoint/2010/main" val="2776469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4EAC1F-3BC6-4A18-ADC4-538C868E20DF}"/>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E57692DC-F0C1-429D-85DC-0EDF09E8FF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5094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3BC79-FA84-4601-8B08-2C9488330238}"/>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07F665EC-3FD4-4150-BABA-C4304D34EB62}"/>
              </a:ext>
            </a:extLst>
          </p:cNvPr>
          <p:cNvGraphicFramePr>
            <a:graphicFrameLocks noGrp="1"/>
          </p:cNvGraphicFramePr>
          <p:nvPr>
            <p:ph type="chart" sz="quarter" idx="13"/>
            <p:extLst>
              <p:ext uri="{D42A27DB-BD31-4B8C-83A1-F6EECF244321}">
                <p14:modId xmlns:p14="http://schemas.microsoft.com/office/powerpoint/2010/main" val="3908297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24725C-B2DB-4DA7-B8E0-D94F039E3F07}"/>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8ACC00F7-1667-4269-BC1F-8B046C08D5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2803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8D7FA-9321-43C1-9F0E-5225499A714F}"/>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5EB2F9D5-A835-49C0-97E9-D4AAC751A686}"/>
              </a:ext>
            </a:extLst>
          </p:cNvPr>
          <p:cNvGraphicFramePr>
            <a:graphicFrameLocks noGrp="1"/>
          </p:cNvGraphicFramePr>
          <p:nvPr>
            <p:ph type="chart" sz="quarter" idx="13"/>
            <p:extLst>
              <p:ext uri="{D42A27DB-BD31-4B8C-83A1-F6EECF244321}">
                <p14:modId xmlns:p14="http://schemas.microsoft.com/office/powerpoint/2010/main" val="555162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EA6B11-CC67-466C-95DE-7EF84102D17E}"/>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7AD16E83-9808-41A9-8214-67D1C62FA0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2896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060CE-B9E5-456F-AD36-5100AD8D0414}"/>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DE2938FF-0D9B-4749-9D30-F463127BE697}"/>
              </a:ext>
            </a:extLst>
          </p:cNvPr>
          <p:cNvGraphicFramePr>
            <a:graphicFrameLocks noGrp="1"/>
          </p:cNvGraphicFramePr>
          <p:nvPr>
            <p:ph type="tbl" sz="quarter" idx="13"/>
            <p:extLst>
              <p:ext uri="{D42A27DB-BD31-4B8C-83A1-F6EECF244321}">
                <p14:modId xmlns:p14="http://schemas.microsoft.com/office/powerpoint/2010/main" val="1222568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05831246"/>
                    </a:ext>
                  </a:extLst>
                </a:gridCol>
                <a:gridCol w="1645920">
                  <a:extLst>
                    <a:ext uri="{9D8B030D-6E8A-4147-A177-3AD203B41FA5}">
                      <a16:colId xmlns:a16="http://schemas.microsoft.com/office/drawing/2014/main" val="3378987024"/>
                    </a:ext>
                  </a:extLst>
                </a:gridCol>
                <a:gridCol w="1645920">
                  <a:extLst>
                    <a:ext uri="{9D8B030D-6E8A-4147-A177-3AD203B41FA5}">
                      <a16:colId xmlns:a16="http://schemas.microsoft.com/office/drawing/2014/main" val="3323867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13246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11.7 %</a:t>
                      </a:r>
                    </a:p>
                  </a:txBody>
                  <a:tcPr/>
                </a:tc>
                <a:extLst>
                  <a:ext uri="{0D108BD9-81ED-4DB2-BD59-A6C34878D82A}">
                    <a16:rowId xmlns:a16="http://schemas.microsoft.com/office/drawing/2014/main" val="4162380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extLst>
                  <a:ext uri="{0D108BD9-81ED-4DB2-BD59-A6C34878D82A}">
                    <a16:rowId xmlns:a16="http://schemas.microsoft.com/office/drawing/2014/main" val="3562344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2743506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3298023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228797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193424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4163401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412543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661027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367302583"/>
                  </a:ext>
                </a:extLst>
              </a:tr>
            </a:tbl>
          </a:graphicData>
        </a:graphic>
      </p:graphicFrame>
      <p:sp>
        <p:nvSpPr>
          <p:cNvPr id="4" name="Text Placeholder 3">
            <a:extLst>
              <a:ext uri="{FF2B5EF4-FFF2-40B4-BE49-F238E27FC236}">
                <a16:creationId xmlns:a16="http://schemas.microsoft.com/office/drawing/2014/main" id="{41B60C7A-55A4-4AB0-AB6E-B304EBA29520}"/>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468005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7CBA8-7967-4834-B055-52D02A70ECF0}"/>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E8EB0262-DE44-4F22-9670-1A221ADF4F4A}"/>
              </a:ext>
            </a:extLst>
          </p:cNvPr>
          <p:cNvGraphicFramePr>
            <a:graphicFrameLocks noGrp="1"/>
          </p:cNvGraphicFramePr>
          <p:nvPr>
            <p:ph type="tbl" sz="quarter" idx="13"/>
            <p:extLst>
              <p:ext uri="{D42A27DB-BD31-4B8C-83A1-F6EECF244321}">
                <p14:modId xmlns:p14="http://schemas.microsoft.com/office/powerpoint/2010/main" val="972860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37771958"/>
                    </a:ext>
                  </a:extLst>
                </a:gridCol>
                <a:gridCol w="1645920">
                  <a:extLst>
                    <a:ext uri="{9D8B030D-6E8A-4147-A177-3AD203B41FA5}">
                      <a16:colId xmlns:a16="http://schemas.microsoft.com/office/drawing/2014/main" val="580726731"/>
                    </a:ext>
                  </a:extLst>
                </a:gridCol>
                <a:gridCol w="1645920">
                  <a:extLst>
                    <a:ext uri="{9D8B030D-6E8A-4147-A177-3AD203B41FA5}">
                      <a16:colId xmlns:a16="http://schemas.microsoft.com/office/drawing/2014/main" val="4245398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46525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691956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4581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21796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150802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583956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83185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114332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52669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622096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238613277"/>
                  </a:ext>
                </a:extLst>
              </a:tr>
            </a:tbl>
          </a:graphicData>
        </a:graphic>
      </p:graphicFrame>
      <p:sp>
        <p:nvSpPr>
          <p:cNvPr id="4" name="Text Placeholder 3">
            <a:extLst>
              <a:ext uri="{FF2B5EF4-FFF2-40B4-BE49-F238E27FC236}">
                <a16:creationId xmlns:a16="http://schemas.microsoft.com/office/drawing/2014/main" id="{9EEBA585-1D6C-40C1-BAE9-D6DD4BB4BA2F}"/>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815689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4CB09-8D61-4C4F-8157-08BBB72F1B9A}"/>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D555E79D-5F0C-4450-A1C4-832646D06CA4}"/>
              </a:ext>
            </a:extLst>
          </p:cNvPr>
          <p:cNvGraphicFramePr>
            <a:graphicFrameLocks noGrp="1"/>
          </p:cNvGraphicFramePr>
          <p:nvPr>
            <p:ph type="tbl" sz="quarter" idx="13"/>
            <p:extLst>
              <p:ext uri="{D42A27DB-BD31-4B8C-83A1-F6EECF244321}">
                <p14:modId xmlns:p14="http://schemas.microsoft.com/office/powerpoint/2010/main" val="1855411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9976297"/>
                    </a:ext>
                  </a:extLst>
                </a:gridCol>
                <a:gridCol w="1645920">
                  <a:extLst>
                    <a:ext uri="{9D8B030D-6E8A-4147-A177-3AD203B41FA5}">
                      <a16:colId xmlns:a16="http://schemas.microsoft.com/office/drawing/2014/main" val="2017402760"/>
                    </a:ext>
                  </a:extLst>
                </a:gridCol>
                <a:gridCol w="1645920">
                  <a:extLst>
                    <a:ext uri="{9D8B030D-6E8A-4147-A177-3AD203B41FA5}">
                      <a16:colId xmlns:a16="http://schemas.microsoft.com/office/drawing/2014/main" val="3530664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32509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040204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3649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68986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790735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072978335"/>
                  </a:ext>
                </a:extLst>
              </a:tr>
            </a:tbl>
          </a:graphicData>
        </a:graphic>
      </p:graphicFrame>
      <p:sp>
        <p:nvSpPr>
          <p:cNvPr id="4" name="Text Placeholder 3">
            <a:extLst>
              <a:ext uri="{FF2B5EF4-FFF2-40B4-BE49-F238E27FC236}">
                <a16:creationId xmlns:a16="http://schemas.microsoft.com/office/drawing/2014/main" id="{68D78D5F-4491-41FB-BA5A-C9B500D3C8E3}"/>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0237872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2100-7F31-4F61-907A-1AA35DB07F58}"/>
              </a:ext>
            </a:extLst>
          </p:cNvPr>
          <p:cNvSpPr>
            <a:spLocks noGrp="1"/>
          </p:cNvSpPr>
          <p:nvPr>
            <p:ph type="title"/>
          </p:nvPr>
        </p:nvSpPr>
        <p:spPr/>
        <p:txBody>
          <a:bodyPr/>
          <a:lstStyle/>
          <a:p>
            <a:r>
              <a:rPr lang="en-US"/>
              <a:t>Facebook Own Posts Table | Buttercup Malaysia - 1 of 19</a:t>
            </a:r>
          </a:p>
        </p:txBody>
      </p:sp>
      <p:graphicFrame>
        <p:nvGraphicFramePr>
          <p:cNvPr id="5" name="Table Placeholder 4">
            <a:extLst>
              <a:ext uri="{FF2B5EF4-FFF2-40B4-BE49-F238E27FC236}">
                <a16:creationId xmlns:a16="http://schemas.microsoft.com/office/drawing/2014/main" id="{A2090B3B-77F9-461B-BC5D-4B3D40EFEE52}"/>
              </a:ext>
            </a:extLst>
          </p:cNvPr>
          <p:cNvGraphicFramePr>
            <a:graphicFrameLocks noGrp="1"/>
          </p:cNvGraphicFramePr>
          <p:nvPr>
            <p:ph type="tbl" sz="quarter" idx="13"/>
            <p:extLst>
              <p:ext uri="{D42A27DB-BD31-4B8C-83A1-F6EECF244321}">
                <p14:modId xmlns:p14="http://schemas.microsoft.com/office/powerpoint/2010/main" val="469055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33265246"/>
                    </a:ext>
                  </a:extLst>
                </a:gridCol>
                <a:gridCol w="658368">
                  <a:extLst>
                    <a:ext uri="{9D8B030D-6E8A-4147-A177-3AD203B41FA5}">
                      <a16:colId xmlns:a16="http://schemas.microsoft.com/office/drawing/2014/main" val="3422504341"/>
                    </a:ext>
                  </a:extLst>
                </a:gridCol>
                <a:gridCol w="658368">
                  <a:extLst>
                    <a:ext uri="{9D8B030D-6E8A-4147-A177-3AD203B41FA5}">
                      <a16:colId xmlns:a16="http://schemas.microsoft.com/office/drawing/2014/main" val="3511799158"/>
                    </a:ext>
                  </a:extLst>
                </a:gridCol>
                <a:gridCol w="658368">
                  <a:extLst>
                    <a:ext uri="{9D8B030D-6E8A-4147-A177-3AD203B41FA5}">
                      <a16:colId xmlns:a16="http://schemas.microsoft.com/office/drawing/2014/main" val="817228188"/>
                    </a:ext>
                  </a:extLst>
                </a:gridCol>
                <a:gridCol w="658368">
                  <a:extLst>
                    <a:ext uri="{9D8B030D-6E8A-4147-A177-3AD203B41FA5}">
                      <a16:colId xmlns:a16="http://schemas.microsoft.com/office/drawing/2014/main" val="1860904737"/>
                    </a:ext>
                  </a:extLst>
                </a:gridCol>
                <a:gridCol w="658368">
                  <a:extLst>
                    <a:ext uri="{9D8B030D-6E8A-4147-A177-3AD203B41FA5}">
                      <a16:colId xmlns:a16="http://schemas.microsoft.com/office/drawing/2014/main" val="1276755792"/>
                    </a:ext>
                  </a:extLst>
                </a:gridCol>
                <a:gridCol w="658368">
                  <a:extLst>
                    <a:ext uri="{9D8B030D-6E8A-4147-A177-3AD203B41FA5}">
                      <a16:colId xmlns:a16="http://schemas.microsoft.com/office/drawing/2014/main" val="3859847084"/>
                    </a:ext>
                  </a:extLst>
                </a:gridCol>
                <a:gridCol w="658368">
                  <a:extLst>
                    <a:ext uri="{9D8B030D-6E8A-4147-A177-3AD203B41FA5}">
                      <a16:colId xmlns:a16="http://schemas.microsoft.com/office/drawing/2014/main" val="1640910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3953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- 2019-05-31 10:06:00 </a:t>
                      </a:r>
                      <a:r>
                        <a:rPr kumimoji="0" lang="en-US" sz="1000" b="0" i="0" u="none" strike="noStrike" kern="1200" cap="none" spc="0" normalizeH="0" baseline="0" noProof="0">
                          <a:ln>
                            <a:noFill/>
                          </a:ln>
                          <a:solidFill>
                            <a:prstClr val="black"/>
                          </a:solidFill>
                          <a:effectLst/>
                          <a:uLnTx/>
                          <a:uFillTx/>
                          <a:latin typeface="+mn-lt"/>
                          <a:ea typeface="+mn-ea"/>
                          <a:cs typeface="+mn-cs"/>
                        </a:rPr>
                        <a:t> 
 Comelnya! Si cilik ini sudah bersedia untuk membuat biskut raya! Selepas ini Buttercup akan berkongsi resipi biskut raya untuk anda.​
Terima kasih @Mrhafiz Yaakop untuk gambarnya 😁
#ReviewButtercup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5545629"/>
                  </a:ext>
                </a:extLst>
              </a:tr>
            </a:tbl>
          </a:graphicData>
        </a:graphic>
      </p:graphicFrame>
      <p:sp>
        <p:nvSpPr>
          <p:cNvPr id="4" name="Text Placeholder 3">
            <a:extLst>
              <a:ext uri="{FF2B5EF4-FFF2-40B4-BE49-F238E27FC236}">
                <a16:creationId xmlns:a16="http://schemas.microsoft.com/office/drawing/2014/main" id="{366F36AA-67E4-4E12-9327-4392ADE889DD}"/>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50944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5E261-FD1A-4B24-BDED-B77FDC3EF56A}"/>
              </a:ext>
            </a:extLst>
          </p:cNvPr>
          <p:cNvSpPr>
            <a:spLocks noGrp="1"/>
          </p:cNvSpPr>
          <p:nvPr>
            <p:ph type="title"/>
          </p:nvPr>
        </p:nvSpPr>
        <p:spPr/>
        <p:txBody>
          <a:bodyPr/>
          <a:lstStyle/>
          <a:p>
            <a:r>
              <a:rPr lang="en-US"/>
              <a:t>Facebook Own Posts Table | Buttercup Malaysia - 2 of 19</a:t>
            </a:r>
          </a:p>
        </p:txBody>
      </p:sp>
      <p:graphicFrame>
        <p:nvGraphicFramePr>
          <p:cNvPr id="5" name="Table Placeholder 4">
            <a:extLst>
              <a:ext uri="{FF2B5EF4-FFF2-40B4-BE49-F238E27FC236}">
                <a16:creationId xmlns:a16="http://schemas.microsoft.com/office/drawing/2014/main" id="{CAC1E336-96B7-41F3-8BC8-2ECD00F9A24D}"/>
              </a:ext>
            </a:extLst>
          </p:cNvPr>
          <p:cNvGraphicFramePr>
            <a:graphicFrameLocks noGrp="1"/>
          </p:cNvGraphicFramePr>
          <p:nvPr>
            <p:ph type="tbl" sz="quarter" idx="13"/>
            <p:extLst>
              <p:ext uri="{D42A27DB-BD31-4B8C-83A1-F6EECF244321}">
                <p14:modId xmlns:p14="http://schemas.microsoft.com/office/powerpoint/2010/main" val="3387744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3684788"/>
                    </a:ext>
                  </a:extLst>
                </a:gridCol>
                <a:gridCol w="658368">
                  <a:extLst>
                    <a:ext uri="{9D8B030D-6E8A-4147-A177-3AD203B41FA5}">
                      <a16:colId xmlns:a16="http://schemas.microsoft.com/office/drawing/2014/main" val="2576838304"/>
                    </a:ext>
                  </a:extLst>
                </a:gridCol>
                <a:gridCol w="658368">
                  <a:extLst>
                    <a:ext uri="{9D8B030D-6E8A-4147-A177-3AD203B41FA5}">
                      <a16:colId xmlns:a16="http://schemas.microsoft.com/office/drawing/2014/main" val="663286238"/>
                    </a:ext>
                  </a:extLst>
                </a:gridCol>
                <a:gridCol w="658368">
                  <a:extLst>
                    <a:ext uri="{9D8B030D-6E8A-4147-A177-3AD203B41FA5}">
                      <a16:colId xmlns:a16="http://schemas.microsoft.com/office/drawing/2014/main" val="1339956367"/>
                    </a:ext>
                  </a:extLst>
                </a:gridCol>
                <a:gridCol w="658368">
                  <a:extLst>
                    <a:ext uri="{9D8B030D-6E8A-4147-A177-3AD203B41FA5}">
                      <a16:colId xmlns:a16="http://schemas.microsoft.com/office/drawing/2014/main" val="325558683"/>
                    </a:ext>
                  </a:extLst>
                </a:gridCol>
                <a:gridCol w="658368">
                  <a:extLst>
                    <a:ext uri="{9D8B030D-6E8A-4147-A177-3AD203B41FA5}">
                      <a16:colId xmlns:a16="http://schemas.microsoft.com/office/drawing/2014/main" val="1079963854"/>
                    </a:ext>
                  </a:extLst>
                </a:gridCol>
                <a:gridCol w="658368">
                  <a:extLst>
                    <a:ext uri="{9D8B030D-6E8A-4147-A177-3AD203B41FA5}">
                      <a16:colId xmlns:a16="http://schemas.microsoft.com/office/drawing/2014/main" val="12803383"/>
                    </a:ext>
                  </a:extLst>
                </a:gridCol>
                <a:gridCol w="658368">
                  <a:extLst>
                    <a:ext uri="{9D8B030D-6E8A-4147-A177-3AD203B41FA5}">
                      <a16:colId xmlns:a16="http://schemas.microsoft.com/office/drawing/2014/main" val="708764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1423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- 2019-05-29 10:03:00 </a:t>
                      </a:r>
                      <a:r>
                        <a:rPr kumimoji="0" lang="en-US" sz="1000" b="0" i="0" u="none" strike="noStrike" kern="1200" cap="none" spc="0" normalizeH="0" baseline="0" noProof="0">
                          <a:ln>
                            <a:noFill/>
                          </a:ln>
                          <a:solidFill>
                            <a:prstClr val="black"/>
                          </a:solidFill>
                          <a:effectLst/>
                          <a:uLnTx/>
                          <a:uFillTx/>
                          <a:latin typeface="+mn-lt"/>
                          <a:ea typeface="+mn-ea"/>
                          <a:cs typeface="+mn-cs"/>
                        </a:rPr>
                        <a:t> 
 Asyik membeli manisan di bazar ramadan saja, ​cuba buat sendiri di rumah pula?​
#ResipiButtercup​
Puding Belang​
Bahan-bahan: ​
3 sudu besar Buttercup​
10g serbuk agar-agar​
200g gula​
2 1/2 cawan air​
1 tin susu cair​
3 sudu besar tepung jagung​
2 biji telur​
1 sudu besar serbuk koko dibancuh dengan sedikit air panas ​
Sedikit pewarna kuning
Arahan:​
1. Masak agar-agar dengan air dan gula hingga hancur.​
2. Pukul telur, masukkan tepung jagung dan susu cair, pukul sebati. Tuangkan ke dalam agar-agar tadi.​
3. Masukkan Buttercup. Setelah mendidih, tutup api. Bahagi agar-agar kepada dua.​
4. Campurkan pewarna kuning pada satu bahagian dan campurkan koko satu lagi bahagian.​
5. Tuang satu  senduk warna kuning, sejukkan, dan tuang pula warna coklat. Ulangi sehingga agar-agar habis.​
6. Sejukkan dan hidang!​
Sumber: https://zayan.my/zayan-pit-stop/foodie/5-resepi-puding-mudah-cepat-disediakan-sesuai-u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84716551"/>
                  </a:ext>
                </a:extLst>
              </a:tr>
            </a:tbl>
          </a:graphicData>
        </a:graphic>
      </p:graphicFrame>
      <p:sp>
        <p:nvSpPr>
          <p:cNvPr id="4" name="Text Placeholder 3">
            <a:extLst>
              <a:ext uri="{FF2B5EF4-FFF2-40B4-BE49-F238E27FC236}">
                <a16:creationId xmlns:a16="http://schemas.microsoft.com/office/drawing/2014/main" id="{26648686-F6A0-4790-84CC-142E5A5B5E90}"/>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641112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8A69F-192F-41FE-BB2C-BE20AAE2B0FA}"/>
              </a:ext>
            </a:extLst>
          </p:cNvPr>
          <p:cNvSpPr>
            <a:spLocks noGrp="1"/>
          </p:cNvSpPr>
          <p:nvPr>
            <p:ph type="title"/>
          </p:nvPr>
        </p:nvSpPr>
        <p:spPr/>
        <p:txBody>
          <a:bodyPr/>
          <a:lstStyle/>
          <a:p>
            <a:r>
              <a:rPr lang="en-US"/>
              <a:t>Facebook Own Posts Table | Buttercup Malaysia - 3 of 19</a:t>
            </a:r>
          </a:p>
        </p:txBody>
      </p:sp>
      <p:graphicFrame>
        <p:nvGraphicFramePr>
          <p:cNvPr id="5" name="Table Placeholder 4">
            <a:extLst>
              <a:ext uri="{FF2B5EF4-FFF2-40B4-BE49-F238E27FC236}">
                <a16:creationId xmlns:a16="http://schemas.microsoft.com/office/drawing/2014/main" id="{378BA117-A204-42C3-A7C2-84D6CFEBDAE4}"/>
              </a:ext>
            </a:extLst>
          </p:cNvPr>
          <p:cNvGraphicFramePr>
            <a:graphicFrameLocks noGrp="1"/>
          </p:cNvGraphicFramePr>
          <p:nvPr>
            <p:ph type="tbl" sz="quarter" idx="13"/>
            <p:extLst>
              <p:ext uri="{D42A27DB-BD31-4B8C-83A1-F6EECF244321}">
                <p14:modId xmlns:p14="http://schemas.microsoft.com/office/powerpoint/2010/main" val="795539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4941654"/>
                    </a:ext>
                  </a:extLst>
                </a:gridCol>
                <a:gridCol w="658368">
                  <a:extLst>
                    <a:ext uri="{9D8B030D-6E8A-4147-A177-3AD203B41FA5}">
                      <a16:colId xmlns:a16="http://schemas.microsoft.com/office/drawing/2014/main" val="1696460575"/>
                    </a:ext>
                  </a:extLst>
                </a:gridCol>
                <a:gridCol w="658368">
                  <a:extLst>
                    <a:ext uri="{9D8B030D-6E8A-4147-A177-3AD203B41FA5}">
                      <a16:colId xmlns:a16="http://schemas.microsoft.com/office/drawing/2014/main" val="2111837385"/>
                    </a:ext>
                  </a:extLst>
                </a:gridCol>
                <a:gridCol w="658368">
                  <a:extLst>
                    <a:ext uri="{9D8B030D-6E8A-4147-A177-3AD203B41FA5}">
                      <a16:colId xmlns:a16="http://schemas.microsoft.com/office/drawing/2014/main" val="1951923151"/>
                    </a:ext>
                  </a:extLst>
                </a:gridCol>
                <a:gridCol w="658368">
                  <a:extLst>
                    <a:ext uri="{9D8B030D-6E8A-4147-A177-3AD203B41FA5}">
                      <a16:colId xmlns:a16="http://schemas.microsoft.com/office/drawing/2014/main" val="1825506907"/>
                    </a:ext>
                  </a:extLst>
                </a:gridCol>
                <a:gridCol w="658368">
                  <a:extLst>
                    <a:ext uri="{9D8B030D-6E8A-4147-A177-3AD203B41FA5}">
                      <a16:colId xmlns:a16="http://schemas.microsoft.com/office/drawing/2014/main" val="1802888316"/>
                    </a:ext>
                  </a:extLst>
                </a:gridCol>
                <a:gridCol w="658368">
                  <a:extLst>
                    <a:ext uri="{9D8B030D-6E8A-4147-A177-3AD203B41FA5}">
                      <a16:colId xmlns:a16="http://schemas.microsoft.com/office/drawing/2014/main" val="4287495983"/>
                    </a:ext>
                  </a:extLst>
                </a:gridCol>
                <a:gridCol w="658368">
                  <a:extLst>
                    <a:ext uri="{9D8B030D-6E8A-4147-A177-3AD203B41FA5}">
                      <a16:colId xmlns:a16="http://schemas.microsoft.com/office/drawing/2014/main" val="1041623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4364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- 2019-05-28 21:00:01 </a:t>
                      </a:r>
                      <a:r>
                        <a:rPr kumimoji="0" lang="en-US" sz="1000" b="0" i="0" u="none" strike="noStrike" kern="1200" cap="none" spc="0" normalizeH="0" baseline="0" noProof="0">
                          <a:ln>
                            <a:noFill/>
                          </a:ln>
                          <a:solidFill>
                            <a:prstClr val="black"/>
                          </a:solidFill>
                          <a:effectLst/>
                          <a:uLnTx/>
                          <a:uFillTx/>
                          <a:latin typeface="+mn-lt"/>
                          <a:ea typeface="+mn-ea"/>
                          <a:cs typeface="+mn-cs"/>
                        </a:rPr>
                        <a:t> 
 Jom sertai peraduan MeriahnyaRayaButtercup Dari 15 Apr - 30 Jun 2019.
Sebuah Vespa S125* sebagai hadiah utama, 4X Periuk Multicooker Thermomix* sebagai hadiah pertama, 8X Mesin Pengadun KitchenAid* sebagai hadiah kedua dan 5X RM100* Baucar Tunai sebagai hadiah mingguan untuk dimenangi apabila anda membeli min. Produk Buttercup bernilai RM20!
Langkah-langkahnya adalah: 
1. Beli produk Buttercup berjumlah RM20 ke atas dalam satu resit di mana-mana kedai.
2. Muat naik gambar aktiviti anda menyediakan kuih atau biskut raya dengan menggunakan produk Buttercup sebagai bahan adunan di Facebook.
3. Siarkan gambar dengan kapsyen yang menarik berserta hashtag #MeriahnyaRayaButtercup untuk mendapat peluang untuk memenangi hadiah.                                                          
*Tertakluk Terma &amp; Syarat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46308486"/>
                  </a:ext>
                </a:extLst>
              </a:tr>
            </a:tbl>
          </a:graphicData>
        </a:graphic>
      </p:graphicFrame>
      <p:sp>
        <p:nvSpPr>
          <p:cNvPr id="4" name="Text Placeholder 3">
            <a:extLst>
              <a:ext uri="{FF2B5EF4-FFF2-40B4-BE49-F238E27FC236}">
                <a16:creationId xmlns:a16="http://schemas.microsoft.com/office/drawing/2014/main" id="{AFCE6535-9EB8-4E3A-A841-7504A2224AB4}"/>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84935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E0164-E76A-4048-B183-56D1B0FAF65C}"/>
              </a:ext>
            </a:extLst>
          </p:cNvPr>
          <p:cNvSpPr>
            <a:spLocks noGrp="1"/>
          </p:cNvSpPr>
          <p:nvPr>
            <p:ph type="title"/>
          </p:nvPr>
        </p:nvSpPr>
        <p:spPr/>
        <p:txBody>
          <a:bodyPr/>
          <a:lstStyle/>
          <a:p>
            <a:r>
              <a:rPr lang="en-US"/>
              <a:t>Facebook Own Posts Table | Buttercup Malaysia - 4 of 19</a:t>
            </a:r>
          </a:p>
        </p:txBody>
      </p:sp>
      <p:graphicFrame>
        <p:nvGraphicFramePr>
          <p:cNvPr id="5" name="Table Placeholder 4">
            <a:extLst>
              <a:ext uri="{FF2B5EF4-FFF2-40B4-BE49-F238E27FC236}">
                <a16:creationId xmlns:a16="http://schemas.microsoft.com/office/drawing/2014/main" id="{24ADF206-1494-49B1-8B69-8B7F6147071D}"/>
              </a:ext>
            </a:extLst>
          </p:cNvPr>
          <p:cNvGraphicFramePr>
            <a:graphicFrameLocks noGrp="1"/>
          </p:cNvGraphicFramePr>
          <p:nvPr>
            <p:ph type="tbl" sz="quarter" idx="13"/>
            <p:extLst>
              <p:ext uri="{D42A27DB-BD31-4B8C-83A1-F6EECF244321}">
                <p14:modId xmlns:p14="http://schemas.microsoft.com/office/powerpoint/2010/main" val="1258160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86037827"/>
                    </a:ext>
                  </a:extLst>
                </a:gridCol>
                <a:gridCol w="658368">
                  <a:extLst>
                    <a:ext uri="{9D8B030D-6E8A-4147-A177-3AD203B41FA5}">
                      <a16:colId xmlns:a16="http://schemas.microsoft.com/office/drawing/2014/main" val="1405416438"/>
                    </a:ext>
                  </a:extLst>
                </a:gridCol>
                <a:gridCol w="658368">
                  <a:extLst>
                    <a:ext uri="{9D8B030D-6E8A-4147-A177-3AD203B41FA5}">
                      <a16:colId xmlns:a16="http://schemas.microsoft.com/office/drawing/2014/main" val="3796803334"/>
                    </a:ext>
                  </a:extLst>
                </a:gridCol>
                <a:gridCol w="658368">
                  <a:extLst>
                    <a:ext uri="{9D8B030D-6E8A-4147-A177-3AD203B41FA5}">
                      <a16:colId xmlns:a16="http://schemas.microsoft.com/office/drawing/2014/main" val="3931004152"/>
                    </a:ext>
                  </a:extLst>
                </a:gridCol>
                <a:gridCol w="658368">
                  <a:extLst>
                    <a:ext uri="{9D8B030D-6E8A-4147-A177-3AD203B41FA5}">
                      <a16:colId xmlns:a16="http://schemas.microsoft.com/office/drawing/2014/main" val="2253459607"/>
                    </a:ext>
                  </a:extLst>
                </a:gridCol>
                <a:gridCol w="658368">
                  <a:extLst>
                    <a:ext uri="{9D8B030D-6E8A-4147-A177-3AD203B41FA5}">
                      <a16:colId xmlns:a16="http://schemas.microsoft.com/office/drawing/2014/main" val="1063779678"/>
                    </a:ext>
                  </a:extLst>
                </a:gridCol>
                <a:gridCol w="658368">
                  <a:extLst>
                    <a:ext uri="{9D8B030D-6E8A-4147-A177-3AD203B41FA5}">
                      <a16:colId xmlns:a16="http://schemas.microsoft.com/office/drawing/2014/main" val="2598959488"/>
                    </a:ext>
                  </a:extLst>
                </a:gridCol>
                <a:gridCol w="658368">
                  <a:extLst>
                    <a:ext uri="{9D8B030D-6E8A-4147-A177-3AD203B41FA5}">
                      <a16:colId xmlns:a16="http://schemas.microsoft.com/office/drawing/2014/main" val="2959508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397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- 2019-05-28 15:57:41 </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pemenang-pemenang Minggu Ketiga, Peraduan #MeriahnyaRayaButtercup!
Terima kasih di atas penyertaan anda!
Para pemenang akan dihubungi dengan maklumat yang lebih lanjut.
Kepada peserta-peserta lain, Peraduan Minggu Ketujuh ini masih dijalankan sehingga 2 Jun 2019. Rebutlah peluang untuk memenangi hadiah-hadiah istimewa! 
Sertailah sekarang!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50743849"/>
                  </a:ext>
                </a:extLst>
              </a:tr>
            </a:tbl>
          </a:graphicData>
        </a:graphic>
      </p:graphicFrame>
      <p:sp>
        <p:nvSpPr>
          <p:cNvPr id="4" name="Text Placeholder 3">
            <a:extLst>
              <a:ext uri="{FF2B5EF4-FFF2-40B4-BE49-F238E27FC236}">
                <a16:creationId xmlns:a16="http://schemas.microsoft.com/office/drawing/2014/main" id="{64ABF3EF-CC30-48E2-A65C-FB6CD1068956}"/>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1518646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49BE-46F1-4550-BFCA-85051426AC7F}"/>
              </a:ext>
            </a:extLst>
          </p:cNvPr>
          <p:cNvSpPr>
            <a:spLocks noGrp="1"/>
          </p:cNvSpPr>
          <p:nvPr>
            <p:ph type="title"/>
          </p:nvPr>
        </p:nvSpPr>
        <p:spPr/>
        <p:txBody>
          <a:bodyPr/>
          <a:lstStyle/>
          <a:p>
            <a:r>
              <a:rPr lang="en-US"/>
              <a:t>Facebook Own Posts Table | Buttercup Malaysia - 5 of 19</a:t>
            </a:r>
          </a:p>
        </p:txBody>
      </p:sp>
      <p:graphicFrame>
        <p:nvGraphicFramePr>
          <p:cNvPr id="5" name="Table Placeholder 4">
            <a:extLst>
              <a:ext uri="{FF2B5EF4-FFF2-40B4-BE49-F238E27FC236}">
                <a16:creationId xmlns:a16="http://schemas.microsoft.com/office/drawing/2014/main" id="{F496B4A6-3ABA-495F-828F-9D51B87EA8A6}"/>
              </a:ext>
            </a:extLst>
          </p:cNvPr>
          <p:cNvGraphicFramePr>
            <a:graphicFrameLocks noGrp="1"/>
          </p:cNvGraphicFramePr>
          <p:nvPr>
            <p:ph type="tbl" sz="quarter" idx="13"/>
            <p:extLst>
              <p:ext uri="{D42A27DB-BD31-4B8C-83A1-F6EECF244321}">
                <p14:modId xmlns:p14="http://schemas.microsoft.com/office/powerpoint/2010/main" val="3192345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26743591"/>
                    </a:ext>
                  </a:extLst>
                </a:gridCol>
                <a:gridCol w="658368">
                  <a:extLst>
                    <a:ext uri="{9D8B030D-6E8A-4147-A177-3AD203B41FA5}">
                      <a16:colId xmlns:a16="http://schemas.microsoft.com/office/drawing/2014/main" val="2370271940"/>
                    </a:ext>
                  </a:extLst>
                </a:gridCol>
                <a:gridCol w="658368">
                  <a:extLst>
                    <a:ext uri="{9D8B030D-6E8A-4147-A177-3AD203B41FA5}">
                      <a16:colId xmlns:a16="http://schemas.microsoft.com/office/drawing/2014/main" val="1457868528"/>
                    </a:ext>
                  </a:extLst>
                </a:gridCol>
                <a:gridCol w="658368">
                  <a:extLst>
                    <a:ext uri="{9D8B030D-6E8A-4147-A177-3AD203B41FA5}">
                      <a16:colId xmlns:a16="http://schemas.microsoft.com/office/drawing/2014/main" val="4050098346"/>
                    </a:ext>
                  </a:extLst>
                </a:gridCol>
                <a:gridCol w="658368">
                  <a:extLst>
                    <a:ext uri="{9D8B030D-6E8A-4147-A177-3AD203B41FA5}">
                      <a16:colId xmlns:a16="http://schemas.microsoft.com/office/drawing/2014/main" val="323594772"/>
                    </a:ext>
                  </a:extLst>
                </a:gridCol>
                <a:gridCol w="658368">
                  <a:extLst>
                    <a:ext uri="{9D8B030D-6E8A-4147-A177-3AD203B41FA5}">
                      <a16:colId xmlns:a16="http://schemas.microsoft.com/office/drawing/2014/main" val="2713277843"/>
                    </a:ext>
                  </a:extLst>
                </a:gridCol>
                <a:gridCol w="658368">
                  <a:extLst>
                    <a:ext uri="{9D8B030D-6E8A-4147-A177-3AD203B41FA5}">
                      <a16:colId xmlns:a16="http://schemas.microsoft.com/office/drawing/2014/main" val="2663919655"/>
                    </a:ext>
                  </a:extLst>
                </a:gridCol>
                <a:gridCol w="658368">
                  <a:extLst>
                    <a:ext uri="{9D8B030D-6E8A-4147-A177-3AD203B41FA5}">
                      <a16:colId xmlns:a16="http://schemas.microsoft.com/office/drawing/2014/main" val="218542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5548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- 2019-05-27 09:00:00 </a:t>
                      </a:r>
                      <a:r>
                        <a:rPr kumimoji="0" lang="en-US" sz="1000" b="0" i="0" u="none" strike="noStrike" kern="1200" cap="none" spc="0" normalizeH="0" baseline="0" noProof="0">
                          <a:ln>
                            <a:noFill/>
                          </a:ln>
                          <a:solidFill>
                            <a:prstClr val="black"/>
                          </a:solidFill>
                          <a:effectLst/>
                          <a:uLnTx/>
                          <a:uFillTx/>
                          <a:latin typeface="+mn-lt"/>
                          <a:ea typeface="+mn-ea"/>
                          <a:cs typeface="+mn-cs"/>
                        </a:rPr>
                        <a:t> 
 Ini resipi yang mudah untuk menyediakan lauk berbuka. Tidak perlu ambil masa yang lama.​
#ResipiButtercup​
​Kepah Goreng Buttercup​
​Bahan-bahan: ​
2 sudu makan Buttercup​
300gm kepah, dicuci bersih dan ditos​
4 ulas bawang putih cincang​
Sedikit hirisan cili benggala​
Sedikit hirisan daun bawang​
4 biji tomato ceri​
Garam dan gula secukup rasa​
1 sudu makan sos tiram
Arahan:​
1. Panaskan Buttercup di dalam kuali, tumis bawang putih hingga kekuningan.​
2. Masukkan kepah, gaul rata.​
3. Masukkan sos tiram, cili benggala, tomato ceri.
4. Perasakan dengan garam dan gula secukupnya.​
5. Tambahkan daun bawang dan tutup api.​
6. Hidangkan panas-panas.​
Sumber:  https://www.karangkraf.com/makan-makan/nak-nikmati-hidangan-seafood-yang-enak-resipi-kepah-goreng-mentega-bawang-putih-ni-anda-wajib-cuba-1.684738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35804017"/>
                  </a:ext>
                </a:extLst>
              </a:tr>
            </a:tbl>
          </a:graphicData>
        </a:graphic>
      </p:graphicFrame>
      <p:sp>
        <p:nvSpPr>
          <p:cNvPr id="4" name="Text Placeholder 3">
            <a:extLst>
              <a:ext uri="{FF2B5EF4-FFF2-40B4-BE49-F238E27FC236}">
                <a16:creationId xmlns:a16="http://schemas.microsoft.com/office/drawing/2014/main" id="{4453AACC-55A3-47BB-8A06-8210E4434B10}"/>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676065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1CF67-53C1-4894-8C44-1E7D0B4DC325}"/>
              </a:ext>
            </a:extLst>
          </p:cNvPr>
          <p:cNvSpPr>
            <a:spLocks noGrp="1"/>
          </p:cNvSpPr>
          <p:nvPr>
            <p:ph type="title"/>
          </p:nvPr>
        </p:nvSpPr>
        <p:spPr/>
        <p:txBody>
          <a:bodyPr/>
          <a:lstStyle/>
          <a:p>
            <a:r>
              <a:rPr lang="en-US"/>
              <a:t>Facebook Own Posts Table | Buttercup Malaysia - 6 of 19</a:t>
            </a:r>
          </a:p>
        </p:txBody>
      </p:sp>
      <p:graphicFrame>
        <p:nvGraphicFramePr>
          <p:cNvPr id="5" name="Table Placeholder 4">
            <a:extLst>
              <a:ext uri="{FF2B5EF4-FFF2-40B4-BE49-F238E27FC236}">
                <a16:creationId xmlns:a16="http://schemas.microsoft.com/office/drawing/2014/main" id="{0B2E6941-A884-430D-A1DD-61A199E47260}"/>
              </a:ext>
            </a:extLst>
          </p:cNvPr>
          <p:cNvGraphicFramePr>
            <a:graphicFrameLocks noGrp="1"/>
          </p:cNvGraphicFramePr>
          <p:nvPr>
            <p:ph type="tbl" sz="quarter" idx="13"/>
            <p:extLst>
              <p:ext uri="{D42A27DB-BD31-4B8C-83A1-F6EECF244321}">
                <p14:modId xmlns:p14="http://schemas.microsoft.com/office/powerpoint/2010/main" val="417068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45413162"/>
                    </a:ext>
                  </a:extLst>
                </a:gridCol>
                <a:gridCol w="658368">
                  <a:extLst>
                    <a:ext uri="{9D8B030D-6E8A-4147-A177-3AD203B41FA5}">
                      <a16:colId xmlns:a16="http://schemas.microsoft.com/office/drawing/2014/main" val="3613400162"/>
                    </a:ext>
                  </a:extLst>
                </a:gridCol>
                <a:gridCol w="658368">
                  <a:extLst>
                    <a:ext uri="{9D8B030D-6E8A-4147-A177-3AD203B41FA5}">
                      <a16:colId xmlns:a16="http://schemas.microsoft.com/office/drawing/2014/main" val="2287997081"/>
                    </a:ext>
                  </a:extLst>
                </a:gridCol>
                <a:gridCol w="658368">
                  <a:extLst>
                    <a:ext uri="{9D8B030D-6E8A-4147-A177-3AD203B41FA5}">
                      <a16:colId xmlns:a16="http://schemas.microsoft.com/office/drawing/2014/main" val="2335644073"/>
                    </a:ext>
                  </a:extLst>
                </a:gridCol>
                <a:gridCol w="658368">
                  <a:extLst>
                    <a:ext uri="{9D8B030D-6E8A-4147-A177-3AD203B41FA5}">
                      <a16:colId xmlns:a16="http://schemas.microsoft.com/office/drawing/2014/main" val="2386855699"/>
                    </a:ext>
                  </a:extLst>
                </a:gridCol>
                <a:gridCol w="658368">
                  <a:extLst>
                    <a:ext uri="{9D8B030D-6E8A-4147-A177-3AD203B41FA5}">
                      <a16:colId xmlns:a16="http://schemas.microsoft.com/office/drawing/2014/main" val="3790970687"/>
                    </a:ext>
                  </a:extLst>
                </a:gridCol>
                <a:gridCol w="658368">
                  <a:extLst>
                    <a:ext uri="{9D8B030D-6E8A-4147-A177-3AD203B41FA5}">
                      <a16:colId xmlns:a16="http://schemas.microsoft.com/office/drawing/2014/main" val="2929530995"/>
                    </a:ext>
                  </a:extLst>
                </a:gridCol>
                <a:gridCol w="658368">
                  <a:extLst>
                    <a:ext uri="{9D8B030D-6E8A-4147-A177-3AD203B41FA5}">
                      <a16:colId xmlns:a16="http://schemas.microsoft.com/office/drawing/2014/main" val="1525052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8408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- 2019-05-25 13:18:00 </a:t>
                      </a:r>
                      <a:r>
                        <a:rPr kumimoji="0" lang="en-US" sz="1000" b="0" i="0" u="none" strike="noStrike" kern="1200" cap="none" spc="0" normalizeH="0" baseline="0" noProof="0">
                          <a:ln>
                            <a:noFill/>
                          </a:ln>
                          <a:solidFill>
                            <a:prstClr val="black"/>
                          </a:solidFill>
                          <a:effectLst/>
                          <a:uLnTx/>
                          <a:uFillTx/>
                          <a:latin typeface="+mn-lt"/>
                          <a:ea typeface="+mn-ea"/>
                          <a:cs typeface="+mn-cs"/>
                        </a:rPr>
                        <a:t> 
 "Kemunduran negara tidak akan terjadi kalau tidak kerana kemunduran budi dan jiwa," kata Hamka.​
Mari kita renung-renungkan keadaan budi dan jiwa kita. Bulan Ramadhan ini adalah waktu terbaik untuk bermuhasabah diri.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9477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- 2019-05-23 09:15:00 </a:t>
                      </a:r>
                      <a:r>
                        <a:rPr kumimoji="0" lang="en-US" sz="1000" b="0" i="0" u="none" strike="noStrike" kern="1200" cap="none" spc="0" normalizeH="0" baseline="0" noProof="0">
                          <a:ln>
                            <a:noFill/>
                          </a:ln>
                          <a:solidFill>
                            <a:prstClr val="black"/>
                          </a:solidFill>
                          <a:effectLst/>
                          <a:uLnTx/>
                          <a:uFillTx/>
                          <a:latin typeface="+mn-lt"/>
                          <a:ea typeface="+mn-ea"/>
                          <a:cs typeface="+mn-cs"/>
                        </a:rPr>
                        <a:t> 
 Jika ingin menyimpan Buttercup pada suhu bilik, letakkan ia di dalam bekas yang kedap udara. Lebih mudah jika anda menggunakan Buttercup tong kerana ia tidak perlu disimpan di dalam peti ais!​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4573424"/>
                  </a:ext>
                </a:extLst>
              </a:tr>
            </a:tbl>
          </a:graphicData>
        </a:graphic>
      </p:graphicFrame>
      <p:sp>
        <p:nvSpPr>
          <p:cNvPr id="4" name="Text Placeholder 3">
            <a:extLst>
              <a:ext uri="{FF2B5EF4-FFF2-40B4-BE49-F238E27FC236}">
                <a16:creationId xmlns:a16="http://schemas.microsoft.com/office/drawing/2014/main" id="{3C717B82-4979-4ADB-9323-0842F8C0182A}"/>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5318941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A4983-BB8D-44FC-BF47-C668F0689535}"/>
              </a:ext>
            </a:extLst>
          </p:cNvPr>
          <p:cNvSpPr>
            <a:spLocks noGrp="1"/>
          </p:cNvSpPr>
          <p:nvPr>
            <p:ph type="title"/>
          </p:nvPr>
        </p:nvSpPr>
        <p:spPr/>
        <p:txBody>
          <a:bodyPr/>
          <a:lstStyle/>
          <a:p>
            <a:r>
              <a:rPr lang="en-US"/>
              <a:t>Facebook Own Posts Table | Buttercup Malaysia - 7 of 19</a:t>
            </a:r>
          </a:p>
        </p:txBody>
      </p:sp>
      <p:graphicFrame>
        <p:nvGraphicFramePr>
          <p:cNvPr id="5" name="Table Placeholder 4">
            <a:extLst>
              <a:ext uri="{FF2B5EF4-FFF2-40B4-BE49-F238E27FC236}">
                <a16:creationId xmlns:a16="http://schemas.microsoft.com/office/drawing/2014/main" id="{D9788938-FBD5-4545-B2A8-0D4DD5126757}"/>
              </a:ext>
            </a:extLst>
          </p:cNvPr>
          <p:cNvGraphicFramePr>
            <a:graphicFrameLocks noGrp="1"/>
          </p:cNvGraphicFramePr>
          <p:nvPr>
            <p:ph type="tbl" sz="quarter" idx="13"/>
            <p:extLst>
              <p:ext uri="{D42A27DB-BD31-4B8C-83A1-F6EECF244321}">
                <p14:modId xmlns:p14="http://schemas.microsoft.com/office/powerpoint/2010/main" val="3395140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84182433"/>
                    </a:ext>
                  </a:extLst>
                </a:gridCol>
                <a:gridCol w="658368">
                  <a:extLst>
                    <a:ext uri="{9D8B030D-6E8A-4147-A177-3AD203B41FA5}">
                      <a16:colId xmlns:a16="http://schemas.microsoft.com/office/drawing/2014/main" val="2093870077"/>
                    </a:ext>
                  </a:extLst>
                </a:gridCol>
                <a:gridCol w="658368">
                  <a:extLst>
                    <a:ext uri="{9D8B030D-6E8A-4147-A177-3AD203B41FA5}">
                      <a16:colId xmlns:a16="http://schemas.microsoft.com/office/drawing/2014/main" val="1460028570"/>
                    </a:ext>
                  </a:extLst>
                </a:gridCol>
                <a:gridCol w="658368">
                  <a:extLst>
                    <a:ext uri="{9D8B030D-6E8A-4147-A177-3AD203B41FA5}">
                      <a16:colId xmlns:a16="http://schemas.microsoft.com/office/drawing/2014/main" val="3099178310"/>
                    </a:ext>
                  </a:extLst>
                </a:gridCol>
                <a:gridCol w="658368">
                  <a:extLst>
                    <a:ext uri="{9D8B030D-6E8A-4147-A177-3AD203B41FA5}">
                      <a16:colId xmlns:a16="http://schemas.microsoft.com/office/drawing/2014/main" val="549191977"/>
                    </a:ext>
                  </a:extLst>
                </a:gridCol>
                <a:gridCol w="658368">
                  <a:extLst>
                    <a:ext uri="{9D8B030D-6E8A-4147-A177-3AD203B41FA5}">
                      <a16:colId xmlns:a16="http://schemas.microsoft.com/office/drawing/2014/main" val="3074593091"/>
                    </a:ext>
                  </a:extLst>
                </a:gridCol>
                <a:gridCol w="658368">
                  <a:extLst>
                    <a:ext uri="{9D8B030D-6E8A-4147-A177-3AD203B41FA5}">
                      <a16:colId xmlns:a16="http://schemas.microsoft.com/office/drawing/2014/main" val="1905492947"/>
                    </a:ext>
                  </a:extLst>
                </a:gridCol>
                <a:gridCol w="658368">
                  <a:extLst>
                    <a:ext uri="{9D8B030D-6E8A-4147-A177-3AD203B41FA5}">
                      <a16:colId xmlns:a16="http://schemas.microsoft.com/office/drawing/2014/main" val="2221987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3998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- 2019-05-21 09:57:00 </a:t>
                      </a:r>
                      <a:r>
                        <a:rPr kumimoji="0" lang="en-US" sz="1000" b="0" i="0" u="none" strike="noStrike" kern="1200" cap="none" spc="0" normalizeH="0" baseline="0" noProof="0">
                          <a:ln>
                            <a:noFill/>
                          </a:ln>
                          <a:solidFill>
                            <a:prstClr val="black"/>
                          </a:solidFill>
                          <a:effectLst/>
                          <a:uLnTx/>
                          <a:uFillTx/>
                          <a:latin typeface="+mn-lt"/>
                          <a:ea typeface="+mn-ea"/>
                          <a:cs typeface="+mn-cs"/>
                        </a:rPr>
                        <a:t> 
 Tidak susah hendak buat menu yang istimewa untuk berbuka. Cuba resipi ini. Pasti semua suka.​
​#ResipiButtercup​
​Kepak Ayam Madu Buttercup​
​Bahan-bahan:​
70g Buttercup​
100ml madu​
2 sudu besar sos cili​
2 sudu besar cili kering kisar​
Secubit garam
Arahan:​
1. Cairkan Buttercup di dalam kuali panas.​
2. Masukkan madu.​
3. Tambahkan sos cili , cili kering kisar, dan garam.​
4. Masukkan kepak ayam dan gaul rata.​
5. Masak sehingga garing. Siap!​
​Sumber:  https://www.rasa.my/masak-butter-honey-grill-chicken-wings-untuk-berbuka-simple-sempoi-dan-sedap/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4988856"/>
                  </a:ext>
                </a:extLst>
              </a:tr>
            </a:tbl>
          </a:graphicData>
        </a:graphic>
      </p:graphicFrame>
      <p:sp>
        <p:nvSpPr>
          <p:cNvPr id="4" name="Text Placeholder 3">
            <a:extLst>
              <a:ext uri="{FF2B5EF4-FFF2-40B4-BE49-F238E27FC236}">
                <a16:creationId xmlns:a16="http://schemas.microsoft.com/office/drawing/2014/main" id="{691FF304-CC44-4DF8-B949-17E2604C49A5}"/>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210984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71E68-9E0B-4A33-9AF9-07882C64EEE0}"/>
              </a:ext>
            </a:extLst>
          </p:cNvPr>
          <p:cNvSpPr>
            <a:spLocks noGrp="1"/>
          </p:cNvSpPr>
          <p:nvPr>
            <p:ph type="title"/>
          </p:nvPr>
        </p:nvSpPr>
        <p:spPr/>
        <p:txBody>
          <a:bodyPr/>
          <a:lstStyle/>
          <a:p>
            <a:r>
              <a:rPr lang="en-US"/>
              <a:t>Facebook Own Posts Table | Buttercup Malaysia - 8 of 19</a:t>
            </a:r>
          </a:p>
        </p:txBody>
      </p:sp>
      <p:graphicFrame>
        <p:nvGraphicFramePr>
          <p:cNvPr id="5" name="Table Placeholder 4">
            <a:extLst>
              <a:ext uri="{FF2B5EF4-FFF2-40B4-BE49-F238E27FC236}">
                <a16:creationId xmlns:a16="http://schemas.microsoft.com/office/drawing/2014/main" id="{CF79AB63-649F-4270-BA45-9B535541A683}"/>
              </a:ext>
            </a:extLst>
          </p:cNvPr>
          <p:cNvGraphicFramePr>
            <a:graphicFrameLocks noGrp="1"/>
          </p:cNvGraphicFramePr>
          <p:nvPr>
            <p:ph type="tbl" sz="quarter" idx="13"/>
            <p:extLst>
              <p:ext uri="{D42A27DB-BD31-4B8C-83A1-F6EECF244321}">
                <p14:modId xmlns:p14="http://schemas.microsoft.com/office/powerpoint/2010/main" val="812377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13092832"/>
                    </a:ext>
                  </a:extLst>
                </a:gridCol>
                <a:gridCol w="658368">
                  <a:extLst>
                    <a:ext uri="{9D8B030D-6E8A-4147-A177-3AD203B41FA5}">
                      <a16:colId xmlns:a16="http://schemas.microsoft.com/office/drawing/2014/main" val="337356305"/>
                    </a:ext>
                  </a:extLst>
                </a:gridCol>
                <a:gridCol w="658368">
                  <a:extLst>
                    <a:ext uri="{9D8B030D-6E8A-4147-A177-3AD203B41FA5}">
                      <a16:colId xmlns:a16="http://schemas.microsoft.com/office/drawing/2014/main" val="510671818"/>
                    </a:ext>
                  </a:extLst>
                </a:gridCol>
                <a:gridCol w="658368">
                  <a:extLst>
                    <a:ext uri="{9D8B030D-6E8A-4147-A177-3AD203B41FA5}">
                      <a16:colId xmlns:a16="http://schemas.microsoft.com/office/drawing/2014/main" val="435169885"/>
                    </a:ext>
                  </a:extLst>
                </a:gridCol>
                <a:gridCol w="658368">
                  <a:extLst>
                    <a:ext uri="{9D8B030D-6E8A-4147-A177-3AD203B41FA5}">
                      <a16:colId xmlns:a16="http://schemas.microsoft.com/office/drawing/2014/main" val="3098905604"/>
                    </a:ext>
                  </a:extLst>
                </a:gridCol>
                <a:gridCol w="658368">
                  <a:extLst>
                    <a:ext uri="{9D8B030D-6E8A-4147-A177-3AD203B41FA5}">
                      <a16:colId xmlns:a16="http://schemas.microsoft.com/office/drawing/2014/main" val="1290617991"/>
                    </a:ext>
                  </a:extLst>
                </a:gridCol>
                <a:gridCol w="658368">
                  <a:extLst>
                    <a:ext uri="{9D8B030D-6E8A-4147-A177-3AD203B41FA5}">
                      <a16:colId xmlns:a16="http://schemas.microsoft.com/office/drawing/2014/main" val="2574382578"/>
                    </a:ext>
                  </a:extLst>
                </a:gridCol>
                <a:gridCol w="658368">
                  <a:extLst>
                    <a:ext uri="{9D8B030D-6E8A-4147-A177-3AD203B41FA5}">
                      <a16:colId xmlns:a16="http://schemas.microsoft.com/office/drawing/2014/main" val="2985062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5337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- 2019-05-19 13:13:00 </a:t>
                      </a:r>
                      <a:r>
                        <a:rPr kumimoji="0" lang="en-US" sz="1000" b="0" i="0" u="none" strike="noStrike" kern="1200" cap="none" spc="0" normalizeH="0" baseline="0" noProof="0">
                          <a:ln>
                            <a:noFill/>
                          </a:ln>
                          <a:solidFill>
                            <a:prstClr val="black"/>
                          </a:solidFill>
                          <a:effectLst/>
                          <a:uLnTx/>
                          <a:uFillTx/>
                          <a:latin typeface="+mn-lt"/>
                          <a:ea typeface="+mn-ea"/>
                          <a:cs typeface="+mn-cs"/>
                        </a:rPr>
                        <a:t> 
 Ingin bersahur tapi mata terlalu mengantuk? Belah kurma, buang bijinya dan sapukan Buttercup. Nikmat!​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76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- 2019-05-18 14:21:16 </a:t>
                      </a:r>
                      <a:r>
                        <a:rPr kumimoji="0" lang="en-US" sz="1000" b="0" i="0" u="none" strike="noStrike" kern="1200" cap="none" spc="0" normalizeH="0" baseline="0" noProof="0">
                          <a:ln>
                            <a:noFill/>
                          </a:ln>
                          <a:solidFill>
                            <a:prstClr val="black"/>
                          </a:solidFill>
                          <a:effectLst/>
                          <a:uLnTx/>
                          <a:uFillTx/>
                          <a:latin typeface="+mn-lt"/>
                          <a:ea typeface="+mn-ea"/>
                          <a:cs typeface="+mn-cs"/>
                        </a:rPr>
                        <a:t> 
 TAHNIAH! Baucar yang bertunai sebanyak RM100* akan diedarkan kepada 5 pemenang bertuah Minggu Kedua, Peraduan #MeriahnyaRayaButtercup!
Terima kasih di atas penyertaan anda! Kepada peserta-peserta lain, rebutlah peluang untuk sertai peraduan Minggu Kelima yang bakal berakhir Ahad ini (19 May 2019).
Sertailah sekarang!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4276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- 2019-05-17 09:10:00 </a:t>
                      </a:r>
                      <a:r>
                        <a:rPr kumimoji="0" lang="en-US" sz="1000" b="0" i="0" u="none" strike="noStrike" kern="1200" cap="none" spc="0" normalizeH="0" baseline="0" noProof="0">
                          <a:ln>
                            <a:noFill/>
                          </a:ln>
                          <a:solidFill>
                            <a:prstClr val="black"/>
                          </a:solidFill>
                          <a:effectLst/>
                          <a:uLnTx/>
                          <a:uFillTx/>
                          <a:latin typeface="+mn-lt"/>
                          <a:ea typeface="+mn-ea"/>
                          <a:cs typeface="+mn-cs"/>
                        </a:rPr>
                        <a:t> 
 Gendang gendut tali kecapi, kenyang perut senang hati!​
Juadah apa yang wajib Famili Buttercup makan di bulan puasa ini? Kongsikan dengan Admin.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71187930"/>
                  </a:ext>
                </a:extLst>
              </a:tr>
            </a:tbl>
          </a:graphicData>
        </a:graphic>
      </p:graphicFrame>
      <p:sp>
        <p:nvSpPr>
          <p:cNvPr id="4" name="Text Placeholder 3">
            <a:extLst>
              <a:ext uri="{FF2B5EF4-FFF2-40B4-BE49-F238E27FC236}">
                <a16:creationId xmlns:a16="http://schemas.microsoft.com/office/drawing/2014/main" id="{A147AE31-651F-4AF2-AB89-CF3DF037DACC}"/>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0102853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AA513-4157-4305-A8FB-51C660478FA7}"/>
              </a:ext>
            </a:extLst>
          </p:cNvPr>
          <p:cNvSpPr>
            <a:spLocks noGrp="1"/>
          </p:cNvSpPr>
          <p:nvPr>
            <p:ph type="title"/>
          </p:nvPr>
        </p:nvSpPr>
        <p:spPr/>
        <p:txBody>
          <a:bodyPr/>
          <a:lstStyle/>
          <a:p>
            <a:r>
              <a:rPr lang="en-US"/>
              <a:t>Facebook Own Posts Table | Buttercup Malaysia - 9 of 19</a:t>
            </a:r>
          </a:p>
        </p:txBody>
      </p:sp>
      <p:graphicFrame>
        <p:nvGraphicFramePr>
          <p:cNvPr id="5" name="Table Placeholder 4">
            <a:extLst>
              <a:ext uri="{FF2B5EF4-FFF2-40B4-BE49-F238E27FC236}">
                <a16:creationId xmlns:a16="http://schemas.microsoft.com/office/drawing/2014/main" id="{89B973BA-14AB-4E65-8AA9-BF59F6A6DE3B}"/>
              </a:ext>
            </a:extLst>
          </p:cNvPr>
          <p:cNvGraphicFramePr>
            <a:graphicFrameLocks noGrp="1"/>
          </p:cNvGraphicFramePr>
          <p:nvPr>
            <p:ph type="tbl" sz="quarter" idx="13"/>
            <p:extLst>
              <p:ext uri="{D42A27DB-BD31-4B8C-83A1-F6EECF244321}">
                <p14:modId xmlns:p14="http://schemas.microsoft.com/office/powerpoint/2010/main" val="1175891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85727587"/>
                    </a:ext>
                  </a:extLst>
                </a:gridCol>
                <a:gridCol w="658368">
                  <a:extLst>
                    <a:ext uri="{9D8B030D-6E8A-4147-A177-3AD203B41FA5}">
                      <a16:colId xmlns:a16="http://schemas.microsoft.com/office/drawing/2014/main" val="385542169"/>
                    </a:ext>
                  </a:extLst>
                </a:gridCol>
                <a:gridCol w="658368">
                  <a:extLst>
                    <a:ext uri="{9D8B030D-6E8A-4147-A177-3AD203B41FA5}">
                      <a16:colId xmlns:a16="http://schemas.microsoft.com/office/drawing/2014/main" val="1596206418"/>
                    </a:ext>
                  </a:extLst>
                </a:gridCol>
                <a:gridCol w="658368">
                  <a:extLst>
                    <a:ext uri="{9D8B030D-6E8A-4147-A177-3AD203B41FA5}">
                      <a16:colId xmlns:a16="http://schemas.microsoft.com/office/drawing/2014/main" val="1575242517"/>
                    </a:ext>
                  </a:extLst>
                </a:gridCol>
                <a:gridCol w="658368">
                  <a:extLst>
                    <a:ext uri="{9D8B030D-6E8A-4147-A177-3AD203B41FA5}">
                      <a16:colId xmlns:a16="http://schemas.microsoft.com/office/drawing/2014/main" val="1705858216"/>
                    </a:ext>
                  </a:extLst>
                </a:gridCol>
                <a:gridCol w="658368">
                  <a:extLst>
                    <a:ext uri="{9D8B030D-6E8A-4147-A177-3AD203B41FA5}">
                      <a16:colId xmlns:a16="http://schemas.microsoft.com/office/drawing/2014/main" val="3445852238"/>
                    </a:ext>
                  </a:extLst>
                </a:gridCol>
                <a:gridCol w="658368">
                  <a:extLst>
                    <a:ext uri="{9D8B030D-6E8A-4147-A177-3AD203B41FA5}">
                      <a16:colId xmlns:a16="http://schemas.microsoft.com/office/drawing/2014/main" val="1688041431"/>
                    </a:ext>
                  </a:extLst>
                </a:gridCol>
                <a:gridCol w="658368">
                  <a:extLst>
                    <a:ext uri="{9D8B030D-6E8A-4147-A177-3AD203B41FA5}">
                      <a16:colId xmlns:a16="http://schemas.microsoft.com/office/drawing/2014/main" val="3214740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9945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- 2019-05-15 08:54:00 </a:t>
                      </a:r>
                      <a:r>
                        <a:rPr kumimoji="0" lang="en-US" sz="1000" b="0" i="0" u="none" strike="noStrike" kern="1200" cap="none" spc="0" normalizeH="0" baseline="0" noProof="0">
                          <a:ln>
                            <a:noFill/>
                          </a:ln>
                          <a:solidFill>
                            <a:prstClr val="black"/>
                          </a:solidFill>
                          <a:effectLst/>
                          <a:uLnTx/>
                          <a:uFillTx/>
                          <a:latin typeface="+mn-lt"/>
                          <a:ea typeface="+mn-ea"/>
                          <a:cs typeface="+mn-cs"/>
                        </a:rPr>
                        <a:t> 
 Untuk sahur yang menyelerakan, cuba resipi yang enak ini. Rasa lemak manis dan masinnya seimbang, memang puas hati.​
​#ResipiButtercup​
​Roti Telur Susu Buttercup​
​Bahan-bahan:​
1 sudu besar Buttercup​
2 biji telur​
1 sudu besar susu pekat manis ​
8 keping roti putih, dipotong tengah​
Arahan:​
1. Campurkan telur dan susu pekat manis kemudian pukul hingga sebati.​
2. Panaskan kuali dan masukkan Buttercup.​
3. Celup roti dalam bancuhan telur dan susu dan goreng sehingga kekuningan.​
Sumber: http://mekcomeysokmo.blogspot.com/2013/07/resepi-sahur-roti-telur-bersusu-roti.html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38307150"/>
                  </a:ext>
                </a:extLst>
              </a:tr>
            </a:tbl>
          </a:graphicData>
        </a:graphic>
      </p:graphicFrame>
      <p:sp>
        <p:nvSpPr>
          <p:cNvPr id="4" name="Text Placeholder 3">
            <a:extLst>
              <a:ext uri="{FF2B5EF4-FFF2-40B4-BE49-F238E27FC236}">
                <a16:creationId xmlns:a16="http://schemas.microsoft.com/office/drawing/2014/main" id="{FB39724A-C7BD-47A4-97CC-527336275D4C}"/>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6634409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7636-C50E-4378-AA5E-D2F1A0F3BA02}"/>
              </a:ext>
            </a:extLst>
          </p:cNvPr>
          <p:cNvSpPr>
            <a:spLocks noGrp="1"/>
          </p:cNvSpPr>
          <p:nvPr>
            <p:ph type="title"/>
          </p:nvPr>
        </p:nvSpPr>
        <p:spPr/>
        <p:txBody>
          <a:bodyPr/>
          <a:lstStyle/>
          <a:p>
            <a:r>
              <a:rPr lang="en-US"/>
              <a:t>Facebook Own Posts Table | Buttercup Malaysia - 10 of 19</a:t>
            </a:r>
          </a:p>
        </p:txBody>
      </p:sp>
      <p:graphicFrame>
        <p:nvGraphicFramePr>
          <p:cNvPr id="5" name="Table Placeholder 4">
            <a:extLst>
              <a:ext uri="{FF2B5EF4-FFF2-40B4-BE49-F238E27FC236}">
                <a16:creationId xmlns:a16="http://schemas.microsoft.com/office/drawing/2014/main" id="{41E51DDD-B3DC-4441-A337-6F25D76BC7AD}"/>
              </a:ext>
            </a:extLst>
          </p:cNvPr>
          <p:cNvGraphicFramePr>
            <a:graphicFrameLocks noGrp="1"/>
          </p:cNvGraphicFramePr>
          <p:nvPr>
            <p:ph type="tbl" sz="quarter" idx="13"/>
            <p:extLst>
              <p:ext uri="{D42A27DB-BD31-4B8C-83A1-F6EECF244321}">
                <p14:modId xmlns:p14="http://schemas.microsoft.com/office/powerpoint/2010/main" val="22141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92830757"/>
                    </a:ext>
                  </a:extLst>
                </a:gridCol>
                <a:gridCol w="658368">
                  <a:extLst>
                    <a:ext uri="{9D8B030D-6E8A-4147-A177-3AD203B41FA5}">
                      <a16:colId xmlns:a16="http://schemas.microsoft.com/office/drawing/2014/main" val="830263029"/>
                    </a:ext>
                  </a:extLst>
                </a:gridCol>
                <a:gridCol w="658368">
                  <a:extLst>
                    <a:ext uri="{9D8B030D-6E8A-4147-A177-3AD203B41FA5}">
                      <a16:colId xmlns:a16="http://schemas.microsoft.com/office/drawing/2014/main" val="3063740909"/>
                    </a:ext>
                  </a:extLst>
                </a:gridCol>
                <a:gridCol w="658368">
                  <a:extLst>
                    <a:ext uri="{9D8B030D-6E8A-4147-A177-3AD203B41FA5}">
                      <a16:colId xmlns:a16="http://schemas.microsoft.com/office/drawing/2014/main" val="738401966"/>
                    </a:ext>
                  </a:extLst>
                </a:gridCol>
                <a:gridCol w="658368">
                  <a:extLst>
                    <a:ext uri="{9D8B030D-6E8A-4147-A177-3AD203B41FA5}">
                      <a16:colId xmlns:a16="http://schemas.microsoft.com/office/drawing/2014/main" val="3419750674"/>
                    </a:ext>
                  </a:extLst>
                </a:gridCol>
                <a:gridCol w="658368">
                  <a:extLst>
                    <a:ext uri="{9D8B030D-6E8A-4147-A177-3AD203B41FA5}">
                      <a16:colId xmlns:a16="http://schemas.microsoft.com/office/drawing/2014/main" val="2430196236"/>
                    </a:ext>
                  </a:extLst>
                </a:gridCol>
                <a:gridCol w="658368">
                  <a:extLst>
                    <a:ext uri="{9D8B030D-6E8A-4147-A177-3AD203B41FA5}">
                      <a16:colId xmlns:a16="http://schemas.microsoft.com/office/drawing/2014/main" val="4103575900"/>
                    </a:ext>
                  </a:extLst>
                </a:gridCol>
                <a:gridCol w="658368">
                  <a:extLst>
                    <a:ext uri="{9D8B030D-6E8A-4147-A177-3AD203B41FA5}">
                      <a16:colId xmlns:a16="http://schemas.microsoft.com/office/drawing/2014/main" val="514948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2866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- 2019-05-13 22:40:13 </a:t>
                      </a:r>
                      <a:r>
                        <a:rPr kumimoji="0" lang="en-US" sz="1000" b="0" i="0" u="none" strike="noStrike" kern="1200" cap="none" spc="0" normalizeH="0" baseline="0" noProof="0">
                          <a:ln>
                            <a:noFill/>
                          </a:ln>
                          <a:solidFill>
                            <a:prstClr val="black"/>
                          </a:solidFill>
                          <a:effectLst/>
                          <a:uLnTx/>
                          <a:uFillTx/>
                          <a:latin typeface="+mn-lt"/>
                          <a:ea typeface="+mn-ea"/>
                          <a:cs typeface="+mn-cs"/>
                        </a:rPr>
                        <a:t> 
 Sila diingatkan hashtag rasmi peraduan Buttercup adalah #MeriahnyaRayaButtercup. Jangan silap ya... jom sertai sekarang! 
Minggu Kelima bermula sekarang hingga Ahad ini (19 May 2019)! Baucar yang bertunai sebanyak RM100* akan diedarkan kepada 5 insan bertuah setiap minggu.
*Tertakluk Terma &amp; Syarat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17702532"/>
                  </a:ext>
                </a:extLst>
              </a:tr>
            </a:tbl>
          </a:graphicData>
        </a:graphic>
      </p:graphicFrame>
      <p:sp>
        <p:nvSpPr>
          <p:cNvPr id="4" name="Text Placeholder 3">
            <a:extLst>
              <a:ext uri="{FF2B5EF4-FFF2-40B4-BE49-F238E27FC236}">
                <a16:creationId xmlns:a16="http://schemas.microsoft.com/office/drawing/2014/main" id="{7F844632-0681-43F2-8F6E-802D65F527A5}"/>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0471332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4B3D3-D6D2-4A1A-8795-3FC4681BE60C}"/>
              </a:ext>
            </a:extLst>
          </p:cNvPr>
          <p:cNvSpPr>
            <a:spLocks noGrp="1"/>
          </p:cNvSpPr>
          <p:nvPr>
            <p:ph type="title"/>
          </p:nvPr>
        </p:nvSpPr>
        <p:spPr/>
        <p:txBody>
          <a:bodyPr/>
          <a:lstStyle/>
          <a:p>
            <a:r>
              <a:rPr lang="en-US"/>
              <a:t>Facebook Own Posts Table | Buttercup Malaysia - 11 of 19</a:t>
            </a:r>
          </a:p>
        </p:txBody>
      </p:sp>
      <p:graphicFrame>
        <p:nvGraphicFramePr>
          <p:cNvPr id="5" name="Table Placeholder 4">
            <a:extLst>
              <a:ext uri="{FF2B5EF4-FFF2-40B4-BE49-F238E27FC236}">
                <a16:creationId xmlns:a16="http://schemas.microsoft.com/office/drawing/2014/main" id="{0ADC334E-A3D2-4F58-A881-BF175323A2CD}"/>
              </a:ext>
            </a:extLst>
          </p:cNvPr>
          <p:cNvGraphicFramePr>
            <a:graphicFrameLocks noGrp="1"/>
          </p:cNvGraphicFramePr>
          <p:nvPr>
            <p:ph type="tbl" sz="quarter" idx="13"/>
            <p:extLst>
              <p:ext uri="{D42A27DB-BD31-4B8C-83A1-F6EECF244321}">
                <p14:modId xmlns:p14="http://schemas.microsoft.com/office/powerpoint/2010/main" val="2492367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95796432"/>
                    </a:ext>
                  </a:extLst>
                </a:gridCol>
                <a:gridCol w="658368">
                  <a:extLst>
                    <a:ext uri="{9D8B030D-6E8A-4147-A177-3AD203B41FA5}">
                      <a16:colId xmlns:a16="http://schemas.microsoft.com/office/drawing/2014/main" val="3781332974"/>
                    </a:ext>
                  </a:extLst>
                </a:gridCol>
                <a:gridCol w="658368">
                  <a:extLst>
                    <a:ext uri="{9D8B030D-6E8A-4147-A177-3AD203B41FA5}">
                      <a16:colId xmlns:a16="http://schemas.microsoft.com/office/drawing/2014/main" val="3217337484"/>
                    </a:ext>
                  </a:extLst>
                </a:gridCol>
                <a:gridCol w="658368">
                  <a:extLst>
                    <a:ext uri="{9D8B030D-6E8A-4147-A177-3AD203B41FA5}">
                      <a16:colId xmlns:a16="http://schemas.microsoft.com/office/drawing/2014/main" val="3441760939"/>
                    </a:ext>
                  </a:extLst>
                </a:gridCol>
                <a:gridCol w="658368">
                  <a:extLst>
                    <a:ext uri="{9D8B030D-6E8A-4147-A177-3AD203B41FA5}">
                      <a16:colId xmlns:a16="http://schemas.microsoft.com/office/drawing/2014/main" val="3356470271"/>
                    </a:ext>
                  </a:extLst>
                </a:gridCol>
                <a:gridCol w="658368">
                  <a:extLst>
                    <a:ext uri="{9D8B030D-6E8A-4147-A177-3AD203B41FA5}">
                      <a16:colId xmlns:a16="http://schemas.microsoft.com/office/drawing/2014/main" val="391136699"/>
                    </a:ext>
                  </a:extLst>
                </a:gridCol>
                <a:gridCol w="658368">
                  <a:extLst>
                    <a:ext uri="{9D8B030D-6E8A-4147-A177-3AD203B41FA5}">
                      <a16:colId xmlns:a16="http://schemas.microsoft.com/office/drawing/2014/main" val="3838205022"/>
                    </a:ext>
                  </a:extLst>
                </a:gridCol>
                <a:gridCol w="658368">
                  <a:extLst>
                    <a:ext uri="{9D8B030D-6E8A-4147-A177-3AD203B41FA5}">
                      <a16:colId xmlns:a16="http://schemas.microsoft.com/office/drawing/2014/main" val="1042208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9124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- 2019-05-13 09:51:00 </a:t>
                      </a:r>
                      <a:r>
                        <a:rPr kumimoji="0" lang="en-US" sz="1000" b="0" i="0" u="none" strike="noStrike" kern="1200" cap="none" spc="0" normalizeH="0" baseline="0" noProof="0">
                          <a:ln>
                            <a:noFill/>
                          </a:ln>
                          <a:solidFill>
                            <a:prstClr val="black"/>
                          </a:solidFill>
                          <a:effectLst/>
                          <a:uLnTx/>
                          <a:uFillTx/>
                          <a:latin typeface="+mn-lt"/>
                          <a:ea typeface="+mn-ea"/>
                          <a:cs typeface="+mn-cs"/>
                        </a:rPr>
                        <a:t> 
 Ada orang tidak gemar untuk makan sup yang berkrim kerana rasanya yang agak muak. Resipi ini berbeza kerana ia mempunyai serbuk kari yang menghilangkan rasa muak itu.​
#ResipiButtercup​
​Sup Kentang Berkrim​
​Bahan-bahan:​
1 sudu besar Buttercup​
2 biji kentang, buang kulit dan potong kuib​
3 batang saderi, potong kecil​
1 biji bawang besar, cincang​
1 biji bawang putih, cincang​
1 sudu kecil serbuk kari​
1 tin susu sejat​
Garam dan lada putih secukup rasa
Arahan:​
1. Rebus kentang dan daun saderi dengan sedikit air.​
2. Goreng bawang besar dan bawah putih dengan sedikit Buttercup, jangan sehingga garing. Kemudian, masukkan ke dalam rebusan kentang.​
3. Tambah 1 sudu serbuk kari, garam dan lada putih.​
4. Apabila kentang sudah lembut, tutup api. Tuangkan ke dalam pengisar.​
5. Tambah satu tin susu sejat ke dalam pengisar dan kisar sehingga lumat.​
6. Boleh terus dihidang atau dipanaskan dahulu. Makan dengan roti.​
​Sumber: http://www.malaysiabest.net/2010/08/06/resipi-untuk-sahur/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86769702"/>
                  </a:ext>
                </a:extLst>
              </a:tr>
            </a:tbl>
          </a:graphicData>
        </a:graphic>
      </p:graphicFrame>
      <p:sp>
        <p:nvSpPr>
          <p:cNvPr id="4" name="Text Placeholder 3">
            <a:extLst>
              <a:ext uri="{FF2B5EF4-FFF2-40B4-BE49-F238E27FC236}">
                <a16:creationId xmlns:a16="http://schemas.microsoft.com/office/drawing/2014/main" id="{64D70DEB-3251-447A-9C87-763873086ECC}"/>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1462444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8E8B3-2BBA-4563-B3F2-7C3BF3BC67E9}"/>
              </a:ext>
            </a:extLst>
          </p:cNvPr>
          <p:cNvSpPr>
            <a:spLocks noGrp="1"/>
          </p:cNvSpPr>
          <p:nvPr>
            <p:ph type="title"/>
          </p:nvPr>
        </p:nvSpPr>
        <p:spPr/>
        <p:txBody>
          <a:bodyPr/>
          <a:lstStyle/>
          <a:p>
            <a:r>
              <a:rPr lang="en-US"/>
              <a:t>Facebook Own Posts Table | Buttercup Malaysia - 12 of 19</a:t>
            </a:r>
          </a:p>
        </p:txBody>
      </p:sp>
      <p:graphicFrame>
        <p:nvGraphicFramePr>
          <p:cNvPr id="5" name="Table Placeholder 4">
            <a:extLst>
              <a:ext uri="{FF2B5EF4-FFF2-40B4-BE49-F238E27FC236}">
                <a16:creationId xmlns:a16="http://schemas.microsoft.com/office/drawing/2014/main" id="{72B5E077-383F-4690-8F10-BB117768D004}"/>
              </a:ext>
            </a:extLst>
          </p:cNvPr>
          <p:cNvGraphicFramePr>
            <a:graphicFrameLocks noGrp="1"/>
          </p:cNvGraphicFramePr>
          <p:nvPr>
            <p:ph type="tbl" sz="quarter" idx="13"/>
            <p:extLst>
              <p:ext uri="{D42A27DB-BD31-4B8C-83A1-F6EECF244321}">
                <p14:modId xmlns:p14="http://schemas.microsoft.com/office/powerpoint/2010/main" val="3848370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28308758"/>
                    </a:ext>
                  </a:extLst>
                </a:gridCol>
                <a:gridCol w="658368">
                  <a:extLst>
                    <a:ext uri="{9D8B030D-6E8A-4147-A177-3AD203B41FA5}">
                      <a16:colId xmlns:a16="http://schemas.microsoft.com/office/drawing/2014/main" val="4248506871"/>
                    </a:ext>
                  </a:extLst>
                </a:gridCol>
                <a:gridCol w="658368">
                  <a:extLst>
                    <a:ext uri="{9D8B030D-6E8A-4147-A177-3AD203B41FA5}">
                      <a16:colId xmlns:a16="http://schemas.microsoft.com/office/drawing/2014/main" val="746757984"/>
                    </a:ext>
                  </a:extLst>
                </a:gridCol>
                <a:gridCol w="658368">
                  <a:extLst>
                    <a:ext uri="{9D8B030D-6E8A-4147-A177-3AD203B41FA5}">
                      <a16:colId xmlns:a16="http://schemas.microsoft.com/office/drawing/2014/main" val="2171496119"/>
                    </a:ext>
                  </a:extLst>
                </a:gridCol>
                <a:gridCol w="658368">
                  <a:extLst>
                    <a:ext uri="{9D8B030D-6E8A-4147-A177-3AD203B41FA5}">
                      <a16:colId xmlns:a16="http://schemas.microsoft.com/office/drawing/2014/main" val="1465688834"/>
                    </a:ext>
                  </a:extLst>
                </a:gridCol>
                <a:gridCol w="658368">
                  <a:extLst>
                    <a:ext uri="{9D8B030D-6E8A-4147-A177-3AD203B41FA5}">
                      <a16:colId xmlns:a16="http://schemas.microsoft.com/office/drawing/2014/main" val="2183691582"/>
                    </a:ext>
                  </a:extLst>
                </a:gridCol>
                <a:gridCol w="658368">
                  <a:extLst>
                    <a:ext uri="{9D8B030D-6E8A-4147-A177-3AD203B41FA5}">
                      <a16:colId xmlns:a16="http://schemas.microsoft.com/office/drawing/2014/main" val="2766627423"/>
                    </a:ext>
                  </a:extLst>
                </a:gridCol>
                <a:gridCol w="658368">
                  <a:extLst>
                    <a:ext uri="{9D8B030D-6E8A-4147-A177-3AD203B41FA5}">
                      <a16:colId xmlns:a16="http://schemas.microsoft.com/office/drawing/2014/main" val="20972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5197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- 2019-05-11 12:47:00 </a:t>
                      </a:r>
                      <a:r>
                        <a:rPr kumimoji="0" lang="en-US" sz="1000" b="0" i="0" u="none" strike="noStrike" kern="1200" cap="none" spc="0" normalizeH="0" baseline="0" noProof="0">
                          <a:ln>
                            <a:noFill/>
                          </a:ln>
                          <a:solidFill>
                            <a:prstClr val="black"/>
                          </a:solidFill>
                          <a:effectLst/>
                          <a:uLnTx/>
                          <a:uFillTx/>
                          <a:latin typeface="+mn-lt"/>
                          <a:ea typeface="+mn-ea"/>
                          <a:cs typeface="+mn-cs"/>
                        </a:rPr>
                        <a:t> 
 Untuk hidangan yang tiada tandingan, tambahkan Buttercup! Pasti waktu berbuka puasa anda dan keluarga lebih istimewa.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1165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- 2019-05-09 09:05:00 </a:t>
                      </a:r>
                      <a:r>
                        <a:rPr kumimoji="0" lang="en-US" sz="1000" b="0" i="0" u="none" strike="noStrike" kern="1200" cap="none" spc="0" normalizeH="0" baseline="0" noProof="0">
                          <a:ln>
                            <a:noFill/>
                          </a:ln>
                          <a:solidFill>
                            <a:prstClr val="black"/>
                          </a:solidFill>
                          <a:effectLst/>
                          <a:uLnTx/>
                          <a:uFillTx/>
                          <a:latin typeface="+mn-lt"/>
                          <a:ea typeface="+mn-ea"/>
                          <a:cs typeface="+mn-cs"/>
                        </a:rPr>
                        <a:t> 
 Bulan puasa ini, tentu ramai yang mengambil kesempatan untuk melangsingkan badan. Selain mengawal pengambilan makanan, lakukanlah senaman ringan 30 minit sebelum berbuka puasa, pasti akan dapat melihat kesannya!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31223710"/>
                  </a:ext>
                </a:extLst>
              </a:tr>
            </a:tbl>
          </a:graphicData>
        </a:graphic>
      </p:graphicFrame>
      <p:sp>
        <p:nvSpPr>
          <p:cNvPr id="4" name="Text Placeholder 3">
            <a:extLst>
              <a:ext uri="{FF2B5EF4-FFF2-40B4-BE49-F238E27FC236}">
                <a16:creationId xmlns:a16="http://schemas.microsoft.com/office/drawing/2014/main" id="{932EC041-3AB6-4B64-828F-3E48C5AFA0A5}"/>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6058908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2518D-FF39-4F41-8BD3-ECC88896AB3F}"/>
              </a:ext>
            </a:extLst>
          </p:cNvPr>
          <p:cNvSpPr>
            <a:spLocks noGrp="1"/>
          </p:cNvSpPr>
          <p:nvPr>
            <p:ph type="title"/>
          </p:nvPr>
        </p:nvSpPr>
        <p:spPr/>
        <p:txBody>
          <a:bodyPr/>
          <a:lstStyle/>
          <a:p>
            <a:r>
              <a:rPr lang="en-US"/>
              <a:t>Facebook Own Posts Table | Buttercup Malaysia - 13 of 19</a:t>
            </a:r>
          </a:p>
        </p:txBody>
      </p:sp>
      <p:graphicFrame>
        <p:nvGraphicFramePr>
          <p:cNvPr id="5" name="Table Placeholder 4">
            <a:extLst>
              <a:ext uri="{FF2B5EF4-FFF2-40B4-BE49-F238E27FC236}">
                <a16:creationId xmlns:a16="http://schemas.microsoft.com/office/drawing/2014/main" id="{2A5F3115-C487-4686-9410-1D0D87FA9BBC}"/>
              </a:ext>
            </a:extLst>
          </p:cNvPr>
          <p:cNvGraphicFramePr>
            <a:graphicFrameLocks noGrp="1"/>
          </p:cNvGraphicFramePr>
          <p:nvPr>
            <p:ph type="tbl" sz="quarter" idx="13"/>
            <p:extLst>
              <p:ext uri="{D42A27DB-BD31-4B8C-83A1-F6EECF244321}">
                <p14:modId xmlns:p14="http://schemas.microsoft.com/office/powerpoint/2010/main" val="4207962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1548231"/>
                    </a:ext>
                  </a:extLst>
                </a:gridCol>
                <a:gridCol w="658368">
                  <a:extLst>
                    <a:ext uri="{9D8B030D-6E8A-4147-A177-3AD203B41FA5}">
                      <a16:colId xmlns:a16="http://schemas.microsoft.com/office/drawing/2014/main" val="2672706271"/>
                    </a:ext>
                  </a:extLst>
                </a:gridCol>
                <a:gridCol w="658368">
                  <a:extLst>
                    <a:ext uri="{9D8B030D-6E8A-4147-A177-3AD203B41FA5}">
                      <a16:colId xmlns:a16="http://schemas.microsoft.com/office/drawing/2014/main" val="2835099991"/>
                    </a:ext>
                  </a:extLst>
                </a:gridCol>
                <a:gridCol w="658368">
                  <a:extLst>
                    <a:ext uri="{9D8B030D-6E8A-4147-A177-3AD203B41FA5}">
                      <a16:colId xmlns:a16="http://schemas.microsoft.com/office/drawing/2014/main" val="3320399752"/>
                    </a:ext>
                  </a:extLst>
                </a:gridCol>
                <a:gridCol w="658368">
                  <a:extLst>
                    <a:ext uri="{9D8B030D-6E8A-4147-A177-3AD203B41FA5}">
                      <a16:colId xmlns:a16="http://schemas.microsoft.com/office/drawing/2014/main" val="320674366"/>
                    </a:ext>
                  </a:extLst>
                </a:gridCol>
                <a:gridCol w="658368">
                  <a:extLst>
                    <a:ext uri="{9D8B030D-6E8A-4147-A177-3AD203B41FA5}">
                      <a16:colId xmlns:a16="http://schemas.microsoft.com/office/drawing/2014/main" val="1880005727"/>
                    </a:ext>
                  </a:extLst>
                </a:gridCol>
                <a:gridCol w="658368">
                  <a:extLst>
                    <a:ext uri="{9D8B030D-6E8A-4147-A177-3AD203B41FA5}">
                      <a16:colId xmlns:a16="http://schemas.microsoft.com/office/drawing/2014/main" val="1652923546"/>
                    </a:ext>
                  </a:extLst>
                </a:gridCol>
                <a:gridCol w="658368">
                  <a:extLst>
                    <a:ext uri="{9D8B030D-6E8A-4147-A177-3AD203B41FA5}">
                      <a16:colId xmlns:a16="http://schemas.microsoft.com/office/drawing/2014/main" val="2102230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849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- 2019-05-07 09:45:00 </a:t>
                      </a:r>
                      <a:r>
                        <a:rPr kumimoji="0" lang="en-US" sz="1000" b="0" i="0" u="none" strike="noStrike" kern="1200" cap="none" spc="0" normalizeH="0" baseline="0" noProof="0">
                          <a:ln>
                            <a:noFill/>
                          </a:ln>
                          <a:solidFill>
                            <a:prstClr val="black"/>
                          </a:solidFill>
                          <a:effectLst/>
                          <a:uLnTx/>
                          <a:uFillTx/>
                          <a:latin typeface="+mn-lt"/>
                          <a:ea typeface="+mn-ea"/>
                          <a:cs typeface="+mn-cs"/>
                        </a:rPr>
                        <a:t> 
 Baunya pasti buat anda tidak sabar menunggu waktu berbuka. Cuba bertahan ya!​
#ResipiButtercup​
Sotong Masala​
Bahan perapan:​
500g sotong saiz besar, dipotong kecil​
½ sudu kecil garam​
½ sudu kecil serbuk kunyit​
½ sudu kecil lada sulah​
​Bahan tumisan:​
2 sudu besar Buttercup​
4 ulas bawang putih, dicincang halus​
1 biji bawang besar, didadu​
3cm halia muda, dihiris memanjang​
3 tangkai daun kari, dilurut​
​Bahan lain:​
2 biji cili dihijau, dihiris​
1 pokok daun ketumbar, dihiris halus​
½ sudu kecil serbuk lada hitam​
½ sudu besar serbuk kunyit
1 sudu kecil rempah masala​
1 biji tomato, dipotong dadu​
2 sudu makan air asam jawa​
Garam dan gula secukup rasa
Arahan:​
1. Masukkan bahan perapan di dalam kuali dan kacau rata.​
2. Panaskan api dan kacau selama 3 hingga 4 minit, kemudian angkat dan ketepikan.​
3. Panaskan Buttercup di dalam kuali lain dan masak bahan tumisan sehingga wangi.​
4. Tambah serbuk kunyit, lada hitam, dan rempah masala. Kacau selama 1 hingga 2 minit.​
5. 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26370167"/>
                  </a:ext>
                </a:extLst>
              </a:tr>
            </a:tbl>
          </a:graphicData>
        </a:graphic>
      </p:graphicFrame>
      <p:sp>
        <p:nvSpPr>
          <p:cNvPr id="4" name="Text Placeholder 3">
            <a:extLst>
              <a:ext uri="{FF2B5EF4-FFF2-40B4-BE49-F238E27FC236}">
                <a16:creationId xmlns:a16="http://schemas.microsoft.com/office/drawing/2014/main" id="{F9900F6C-834F-4B1B-83F2-92375AE009C4}"/>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9317743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06BD-798F-4CDA-AD90-DCA402B5393D}"/>
              </a:ext>
            </a:extLst>
          </p:cNvPr>
          <p:cNvSpPr>
            <a:spLocks noGrp="1"/>
          </p:cNvSpPr>
          <p:nvPr>
            <p:ph type="title"/>
          </p:nvPr>
        </p:nvSpPr>
        <p:spPr/>
        <p:txBody>
          <a:bodyPr/>
          <a:lstStyle/>
          <a:p>
            <a:r>
              <a:rPr lang="en-US"/>
              <a:t>Facebook Own Posts Table | Buttercup Malaysia - 14 of 19</a:t>
            </a:r>
          </a:p>
        </p:txBody>
      </p:sp>
      <p:graphicFrame>
        <p:nvGraphicFramePr>
          <p:cNvPr id="5" name="Table Placeholder 4">
            <a:extLst>
              <a:ext uri="{FF2B5EF4-FFF2-40B4-BE49-F238E27FC236}">
                <a16:creationId xmlns:a16="http://schemas.microsoft.com/office/drawing/2014/main" id="{169F2D09-505A-4A34-894F-B8DB990F1A1D}"/>
              </a:ext>
            </a:extLst>
          </p:cNvPr>
          <p:cNvGraphicFramePr>
            <a:graphicFrameLocks noGrp="1"/>
          </p:cNvGraphicFramePr>
          <p:nvPr>
            <p:ph type="tbl" sz="quarter" idx="13"/>
            <p:extLst>
              <p:ext uri="{D42A27DB-BD31-4B8C-83A1-F6EECF244321}">
                <p14:modId xmlns:p14="http://schemas.microsoft.com/office/powerpoint/2010/main" val="2650275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90616409"/>
                    </a:ext>
                  </a:extLst>
                </a:gridCol>
                <a:gridCol w="658368">
                  <a:extLst>
                    <a:ext uri="{9D8B030D-6E8A-4147-A177-3AD203B41FA5}">
                      <a16:colId xmlns:a16="http://schemas.microsoft.com/office/drawing/2014/main" val="1203739402"/>
                    </a:ext>
                  </a:extLst>
                </a:gridCol>
                <a:gridCol w="658368">
                  <a:extLst>
                    <a:ext uri="{9D8B030D-6E8A-4147-A177-3AD203B41FA5}">
                      <a16:colId xmlns:a16="http://schemas.microsoft.com/office/drawing/2014/main" val="2036726223"/>
                    </a:ext>
                  </a:extLst>
                </a:gridCol>
                <a:gridCol w="658368">
                  <a:extLst>
                    <a:ext uri="{9D8B030D-6E8A-4147-A177-3AD203B41FA5}">
                      <a16:colId xmlns:a16="http://schemas.microsoft.com/office/drawing/2014/main" val="302400602"/>
                    </a:ext>
                  </a:extLst>
                </a:gridCol>
                <a:gridCol w="658368">
                  <a:extLst>
                    <a:ext uri="{9D8B030D-6E8A-4147-A177-3AD203B41FA5}">
                      <a16:colId xmlns:a16="http://schemas.microsoft.com/office/drawing/2014/main" val="4022419859"/>
                    </a:ext>
                  </a:extLst>
                </a:gridCol>
                <a:gridCol w="658368">
                  <a:extLst>
                    <a:ext uri="{9D8B030D-6E8A-4147-A177-3AD203B41FA5}">
                      <a16:colId xmlns:a16="http://schemas.microsoft.com/office/drawing/2014/main" val="4218308163"/>
                    </a:ext>
                  </a:extLst>
                </a:gridCol>
                <a:gridCol w="658368">
                  <a:extLst>
                    <a:ext uri="{9D8B030D-6E8A-4147-A177-3AD203B41FA5}">
                      <a16:colId xmlns:a16="http://schemas.microsoft.com/office/drawing/2014/main" val="2874131444"/>
                    </a:ext>
                  </a:extLst>
                </a:gridCol>
                <a:gridCol w="658368">
                  <a:extLst>
                    <a:ext uri="{9D8B030D-6E8A-4147-A177-3AD203B41FA5}">
                      <a16:colId xmlns:a16="http://schemas.microsoft.com/office/drawing/2014/main" val="3505512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0040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- 2019-05-07 08:41:32 </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pemenang-pemenang Minggu Pertama, Peraduan #MeriahnyaRayaButtercup!
Terima kasih di atas penyertaan anda!
Para pemenang akan dihubungi dengan maklumat yang lebih lanjut.
Kepada peserta-peserta lain, janganlah bimbang, Peraduan Minggu Keempat ini masih dijalankan sehingga 12 May 2019. Rebutlah peluang untuk memenangi hadiah-hadiah istimewa! Sertailah sekarang!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4653250"/>
                  </a:ext>
                </a:extLst>
              </a:tr>
            </a:tbl>
          </a:graphicData>
        </a:graphic>
      </p:graphicFrame>
      <p:sp>
        <p:nvSpPr>
          <p:cNvPr id="4" name="Text Placeholder 3">
            <a:extLst>
              <a:ext uri="{FF2B5EF4-FFF2-40B4-BE49-F238E27FC236}">
                <a16:creationId xmlns:a16="http://schemas.microsoft.com/office/drawing/2014/main" id="{0B6B1FBE-7A9C-4861-BAD4-29BBB034238A}"/>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0992606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C27A9-3142-4A5A-909E-9B3FC515AC69}"/>
              </a:ext>
            </a:extLst>
          </p:cNvPr>
          <p:cNvSpPr>
            <a:spLocks noGrp="1"/>
          </p:cNvSpPr>
          <p:nvPr>
            <p:ph type="title"/>
          </p:nvPr>
        </p:nvSpPr>
        <p:spPr/>
        <p:txBody>
          <a:bodyPr/>
          <a:lstStyle/>
          <a:p>
            <a:r>
              <a:rPr lang="en-US"/>
              <a:t>Facebook Own Posts Table | Buttercup Malaysia - 15 of 19</a:t>
            </a:r>
          </a:p>
        </p:txBody>
      </p:sp>
      <p:graphicFrame>
        <p:nvGraphicFramePr>
          <p:cNvPr id="5" name="Table Placeholder 4">
            <a:extLst>
              <a:ext uri="{FF2B5EF4-FFF2-40B4-BE49-F238E27FC236}">
                <a16:creationId xmlns:a16="http://schemas.microsoft.com/office/drawing/2014/main" id="{15093FAF-E8AC-4484-B97D-84EBCFA607D5}"/>
              </a:ext>
            </a:extLst>
          </p:cNvPr>
          <p:cNvGraphicFramePr>
            <a:graphicFrameLocks noGrp="1"/>
          </p:cNvGraphicFramePr>
          <p:nvPr>
            <p:ph type="tbl" sz="quarter" idx="13"/>
            <p:extLst>
              <p:ext uri="{D42A27DB-BD31-4B8C-83A1-F6EECF244321}">
                <p14:modId xmlns:p14="http://schemas.microsoft.com/office/powerpoint/2010/main" val="2306016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02959591"/>
                    </a:ext>
                  </a:extLst>
                </a:gridCol>
                <a:gridCol w="658368">
                  <a:extLst>
                    <a:ext uri="{9D8B030D-6E8A-4147-A177-3AD203B41FA5}">
                      <a16:colId xmlns:a16="http://schemas.microsoft.com/office/drawing/2014/main" val="2100449358"/>
                    </a:ext>
                  </a:extLst>
                </a:gridCol>
                <a:gridCol w="658368">
                  <a:extLst>
                    <a:ext uri="{9D8B030D-6E8A-4147-A177-3AD203B41FA5}">
                      <a16:colId xmlns:a16="http://schemas.microsoft.com/office/drawing/2014/main" val="3109720924"/>
                    </a:ext>
                  </a:extLst>
                </a:gridCol>
                <a:gridCol w="658368">
                  <a:extLst>
                    <a:ext uri="{9D8B030D-6E8A-4147-A177-3AD203B41FA5}">
                      <a16:colId xmlns:a16="http://schemas.microsoft.com/office/drawing/2014/main" val="1467318168"/>
                    </a:ext>
                  </a:extLst>
                </a:gridCol>
                <a:gridCol w="658368">
                  <a:extLst>
                    <a:ext uri="{9D8B030D-6E8A-4147-A177-3AD203B41FA5}">
                      <a16:colId xmlns:a16="http://schemas.microsoft.com/office/drawing/2014/main" val="592795030"/>
                    </a:ext>
                  </a:extLst>
                </a:gridCol>
                <a:gridCol w="658368">
                  <a:extLst>
                    <a:ext uri="{9D8B030D-6E8A-4147-A177-3AD203B41FA5}">
                      <a16:colId xmlns:a16="http://schemas.microsoft.com/office/drawing/2014/main" val="3911077282"/>
                    </a:ext>
                  </a:extLst>
                </a:gridCol>
                <a:gridCol w="658368">
                  <a:extLst>
                    <a:ext uri="{9D8B030D-6E8A-4147-A177-3AD203B41FA5}">
                      <a16:colId xmlns:a16="http://schemas.microsoft.com/office/drawing/2014/main" val="4224161130"/>
                    </a:ext>
                  </a:extLst>
                </a:gridCol>
                <a:gridCol w="658368">
                  <a:extLst>
                    <a:ext uri="{9D8B030D-6E8A-4147-A177-3AD203B41FA5}">
                      <a16:colId xmlns:a16="http://schemas.microsoft.com/office/drawing/2014/main" val="4008268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4438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- 2019-05-06 18:45:20 </a:t>
                      </a:r>
                      <a:r>
                        <a:rPr kumimoji="0" lang="en-US" sz="1000" b="0" i="0" u="none" strike="noStrike" kern="1200" cap="none" spc="0" normalizeH="0" baseline="0" noProof="0">
                          <a:ln>
                            <a:noFill/>
                          </a:ln>
                          <a:solidFill>
                            <a:prstClr val="black"/>
                          </a:solidFill>
                          <a:effectLst/>
                          <a:uLnTx/>
                          <a:uFillTx/>
                          <a:latin typeface="+mn-lt"/>
                          <a:ea typeface="+mn-ea"/>
                          <a:cs typeface="+mn-cs"/>
                        </a:rPr>
                        <a:t> 
 Mesti ada antara Famili Buttercup yang tertanya-tanya, mengapa tidak rasa kenyang ketika makan?​
Admin pun terfikir perkara yang sama. Rupa-rupanya, rasa kenyang itu akan datang selepas 20 minit kita makan. Jadi, ketika berbuka puasa nanti, usah terus menambah makanan sehingga perut rasa tidak selesa. Kata orang, berhenti makan sebelum kenyang.​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35526322"/>
                  </a:ext>
                </a:extLst>
              </a:tr>
            </a:tbl>
          </a:graphicData>
        </a:graphic>
      </p:graphicFrame>
      <p:sp>
        <p:nvSpPr>
          <p:cNvPr id="4" name="Text Placeholder 3">
            <a:extLst>
              <a:ext uri="{FF2B5EF4-FFF2-40B4-BE49-F238E27FC236}">
                <a16:creationId xmlns:a16="http://schemas.microsoft.com/office/drawing/2014/main" id="{39196FF4-556B-4F03-B4CF-B70CDCB36CEE}"/>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3026208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102FE-9958-49E9-AA9C-6FBD91F3410B}"/>
              </a:ext>
            </a:extLst>
          </p:cNvPr>
          <p:cNvSpPr>
            <a:spLocks noGrp="1"/>
          </p:cNvSpPr>
          <p:nvPr>
            <p:ph type="title"/>
          </p:nvPr>
        </p:nvSpPr>
        <p:spPr/>
        <p:txBody>
          <a:bodyPr/>
          <a:lstStyle/>
          <a:p>
            <a:r>
              <a:rPr lang="en-US"/>
              <a:t>Facebook Own Posts Table | Buttercup Malaysia - 16 of 19</a:t>
            </a:r>
          </a:p>
        </p:txBody>
      </p:sp>
      <p:graphicFrame>
        <p:nvGraphicFramePr>
          <p:cNvPr id="5" name="Table Placeholder 4">
            <a:extLst>
              <a:ext uri="{FF2B5EF4-FFF2-40B4-BE49-F238E27FC236}">
                <a16:creationId xmlns:a16="http://schemas.microsoft.com/office/drawing/2014/main" id="{952041CC-080E-44A5-80AD-2813814D03BF}"/>
              </a:ext>
            </a:extLst>
          </p:cNvPr>
          <p:cNvGraphicFramePr>
            <a:graphicFrameLocks noGrp="1"/>
          </p:cNvGraphicFramePr>
          <p:nvPr>
            <p:ph type="tbl" sz="quarter" idx="13"/>
            <p:extLst>
              <p:ext uri="{D42A27DB-BD31-4B8C-83A1-F6EECF244321}">
                <p14:modId xmlns:p14="http://schemas.microsoft.com/office/powerpoint/2010/main" val="3972011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0025192"/>
                    </a:ext>
                  </a:extLst>
                </a:gridCol>
                <a:gridCol w="658368">
                  <a:extLst>
                    <a:ext uri="{9D8B030D-6E8A-4147-A177-3AD203B41FA5}">
                      <a16:colId xmlns:a16="http://schemas.microsoft.com/office/drawing/2014/main" val="2135353732"/>
                    </a:ext>
                  </a:extLst>
                </a:gridCol>
                <a:gridCol w="658368">
                  <a:extLst>
                    <a:ext uri="{9D8B030D-6E8A-4147-A177-3AD203B41FA5}">
                      <a16:colId xmlns:a16="http://schemas.microsoft.com/office/drawing/2014/main" val="140633479"/>
                    </a:ext>
                  </a:extLst>
                </a:gridCol>
                <a:gridCol w="658368">
                  <a:extLst>
                    <a:ext uri="{9D8B030D-6E8A-4147-A177-3AD203B41FA5}">
                      <a16:colId xmlns:a16="http://schemas.microsoft.com/office/drawing/2014/main" val="4289686599"/>
                    </a:ext>
                  </a:extLst>
                </a:gridCol>
                <a:gridCol w="658368">
                  <a:extLst>
                    <a:ext uri="{9D8B030D-6E8A-4147-A177-3AD203B41FA5}">
                      <a16:colId xmlns:a16="http://schemas.microsoft.com/office/drawing/2014/main" val="268877607"/>
                    </a:ext>
                  </a:extLst>
                </a:gridCol>
                <a:gridCol w="658368">
                  <a:extLst>
                    <a:ext uri="{9D8B030D-6E8A-4147-A177-3AD203B41FA5}">
                      <a16:colId xmlns:a16="http://schemas.microsoft.com/office/drawing/2014/main" val="361650390"/>
                    </a:ext>
                  </a:extLst>
                </a:gridCol>
                <a:gridCol w="658368">
                  <a:extLst>
                    <a:ext uri="{9D8B030D-6E8A-4147-A177-3AD203B41FA5}">
                      <a16:colId xmlns:a16="http://schemas.microsoft.com/office/drawing/2014/main" val="597958786"/>
                    </a:ext>
                  </a:extLst>
                </a:gridCol>
                <a:gridCol w="658368">
                  <a:extLst>
                    <a:ext uri="{9D8B030D-6E8A-4147-A177-3AD203B41FA5}">
                      <a16:colId xmlns:a16="http://schemas.microsoft.com/office/drawing/2014/main" val="478115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0428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- 2019-05-06 08:31:41 </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pemenang-pemenang Minggu Pertama, Peraduan #MeriahnyaRayaButtercup!
Terima kasih di atas penyertaan anda!
Para pemenang akan dihubungi dengan maklumat yang lebih lanjut. 
Kepada peserta-peserta lain, janganlah bimbang, Peraduan Minggu Keempat ini masih dijalankan sehingga 12 May 2019. Rebutlah peluang untuk memenangi hadiah-hadiah istimewa! Sertailah sekarang!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00490847"/>
                  </a:ext>
                </a:extLst>
              </a:tr>
            </a:tbl>
          </a:graphicData>
        </a:graphic>
      </p:graphicFrame>
      <p:sp>
        <p:nvSpPr>
          <p:cNvPr id="4" name="Text Placeholder 3">
            <a:extLst>
              <a:ext uri="{FF2B5EF4-FFF2-40B4-BE49-F238E27FC236}">
                <a16:creationId xmlns:a16="http://schemas.microsoft.com/office/drawing/2014/main" id="{B887D0B6-3C2D-4265-B6EC-ADAE90DD77AF}"/>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8066751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C53DF-CFA8-42C8-AF51-BBF0905FE3D6}"/>
              </a:ext>
            </a:extLst>
          </p:cNvPr>
          <p:cNvSpPr>
            <a:spLocks noGrp="1"/>
          </p:cNvSpPr>
          <p:nvPr>
            <p:ph type="title"/>
          </p:nvPr>
        </p:nvSpPr>
        <p:spPr/>
        <p:txBody>
          <a:bodyPr/>
          <a:lstStyle/>
          <a:p>
            <a:r>
              <a:rPr lang="en-US"/>
              <a:t>Facebook Own Posts Table | Buttercup Malaysia - 17 of 19</a:t>
            </a:r>
          </a:p>
        </p:txBody>
      </p:sp>
      <p:graphicFrame>
        <p:nvGraphicFramePr>
          <p:cNvPr id="5" name="Table Placeholder 4">
            <a:extLst>
              <a:ext uri="{FF2B5EF4-FFF2-40B4-BE49-F238E27FC236}">
                <a16:creationId xmlns:a16="http://schemas.microsoft.com/office/drawing/2014/main" id="{0B713958-2095-4FA3-8B40-CEE269908CF6}"/>
              </a:ext>
            </a:extLst>
          </p:cNvPr>
          <p:cNvGraphicFramePr>
            <a:graphicFrameLocks noGrp="1"/>
          </p:cNvGraphicFramePr>
          <p:nvPr>
            <p:ph type="tbl" sz="quarter" idx="13"/>
            <p:extLst>
              <p:ext uri="{D42A27DB-BD31-4B8C-83A1-F6EECF244321}">
                <p14:modId xmlns:p14="http://schemas.microsoft.com/office/powerpoint/2010/main" val="1907811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90545830"/>
                    </a:ext>
                  </a:extLst>
                </a:gridCol>
                <a:gridCol w="658368">
                  <a:extLst>
                    <a:ext uri="{9D8B030D-6E8A-4147-A177-3AD203B41FA5}">
                      <a16:colId xmlns:a16="http://schemas.microsoft.com/office/drawing/2014/main" val="2627928035"/>
                    </a:ext>
                  </a:extLst>
                </a:gridCol>
                <a:gridCol w="658368">
                  <a:extLst>
                    <a:ext uri="{9D8B030D-6E8A-4147-A177-3AD203B41FA5}">
                      <a16:colId xmlns:a16="http://schemas.microsoft.com/office/drawing/2014/main" val="2734884477"/>
                    </a:ext>
                  </a:extLst>
                </a:gridCol>
                <a:gridCol w="658368">
                  <a:extLst>
                    <a:ext uri="{9D8B030D-6E8A-4147-A177-3AD203B41FA5}">
                      <a16:colId xmlns:a16="http://schemas.microsoft.com/office/drawing/2014/main" val="79437817"/>
                    </a:ext>
                  </a:extLst>
                </a:gridCol>
                <a:gridCol w="658368">
                  <a:extLst>
                    <a:ext uri="{9D8B030D-6E8A-4147-A177-3AD203B41FA5}">
                      <a16:colId xmlns:a16="http://schemas.microsoft.com/office/drawing/2014/main" val="3310844981"/>
                    </a:ext>
                  </a:extLst>
                </a:gridCol>
                <a:gridCol w="658368">
                  <a:extLst>
                    <a:ext uri="{9D8B030D-6E8A-4147-A177-3AD203B41FA5}">
                      <a16:colId xmlns:a16="http://schemas.microsoft.com/office/drawing/2014/main" val="3664376891"/>
                    </a:ext>
                  </a:extLst>
                </a:gridCol>
                <a:gridCol w="658368">
                  <a:extLst>
                    <a:ext uri="{9D8B030D-6E8A-4147-A177-3AD203B41FA5}">
                      <a16:colId xmlns:a16="http://schemas.microsoft.com/office/drawing/2014/main" val="4198057636"/>
                    </a:ext>
                  </a:extLst>
                </a:gridCol>
                <a:gridCol w="658368">
                  <a:extLst>
                    <a:ext uri="{9D8B030D-6E8A-4147-A177-3AD203B41FA5}">
                      <a16:colId xmlns:a16="http://schemas.microsoft.com/office/drawing/2014/main" val="2111442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576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- 2019-05-05 12:42:00 </a:t>
                      </a:r>
                      <a:r>
                        <a:rPr kumimoji="0" lang="en-US" sz="1000" b="0" i="0" u="none" strike="noStrike" kern="1200" cap="none" spc="0" normalizeH="0" baseline="0" noProof="0">
                          <a:ln>
                            <a:noFill/>
                          </a:ln>
                          <a:solidFill>
                            <a:prstClr val="black"/>
                          </a:solidFill>
                          <a:effectLst/>
                          <a:uLnTx/>
                          <a:uFillTx/>
                          <a:latin typeface="+mn-lt"/>
                          <a:ea typeface="+mn-ea"/>
                          <a:cs typeface="+mn-cs"/>
                        </a:rPr>
                        <a:t> 
 Tidak dilupakan si kecil yang akan mula berpuasa nanti. Resipi ini khusus untuk menu sahur mereka.​
#ResipiButtercup​
Nugget Tauhu​
Bahan-bahan:
2 sudu besar Buttercup untuk menggoreng​
500g tauhu​
3 sudu besar tepung gandum​
1/2 biji bawang bombay, dicincang halus​
1 biji lobak merah, dicincang halus​
Lada dan garam, secukup rasa​
1 biji telur​
Serbuk roti, secukupnya​
Arahan:​
1. Hancurkan tauhu, kemudian campurkan semua bahan kecuali telur dan Buttercup.​
2. Kukus adunan sehingga masak. Selepas itu, potong empat segi.​
3. Pukul telur, celupkan nugget, kemudian salutkan dengan serbuk roti.  ​
4. Panaskan kuali, masukkan Buttercup dan goreng nugget sehingga garing.​
5. Hidangkan kepada si manja!​
Sumber: https://www.go-dok.com/makanan-sebagai-menu-sahur-untuk-anak/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36975638"/>
                  </a:ext>
                </a:extLst>
              </a:tr>
            </a:tbl>
          </a:graphicData>
        </a:graphic>
      </p:graphicFrame>
      <p:sp>
        <p:nvSpPr>
          <p:cNvPr id="4" name="Text Placeholder 3">
            <a:extLst>
              <a:ext uri="{FF2B5EF4-FFF2-40B4-BE49-F238E27FC236}">
                <a16:creationId xmlns:a16="http://schemas.microsoft.com/office/drawing/2014/main" id="{D6FA28B7-5B46-4030-A6CA-EFFF87B41147}"/>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2523303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45D5F-683D-49A0-AA71-F8CFAE16039D}"/>
              </a:ext>
            </a:extLst>
          </p:cNvPr>
          <p:cNvSpPr>
            <a:spLocks noGrp="1"/>
          </p:cNvSpPr>
          <p:nvPr>
            <p:ph type="title"/>
          </p:nvPr>
        </p:nvSpPr>
        <p:spPr/>
        <p:txBody>
          <a:bodyPr/>
          <a:lstStyle/>
          <a:p>
            <a:r>
              <a:rPr lang="en-US"/>
              <a:t>Facebook Own Posts Table | Buttercup Malaysia - 18 of 19</a:t>
            </a:r>
          </a:p>
        </p:txBody>
      </p:sp>
      <p:graphicFrame>
        <p:nvGraphicFramePr>
          <p:cNvPr id="5" name="Table Placeholder 4">
            <a:extLst>
              <a:ext uri="{FF2B5EF4-FFF2-40B4-BE49-F238E27FC236}">
                <a16:creationId xmlns:a16="http://schemas.microsoft.com/office/drawing/2014/main" id="{8591FBA0-8E53-44D5-93CF-DAA517C69468}"/>
              </a:ext>
            </a:extLst>
          </p:cNvPr>
          <p:cNvGraphicFramePr>
            <a:graphicFrameLocks noGrp="1"/>
          </p:cNvGraphicFramePr>
          <p:nvPr>
            <p:ph type="tbl" sz="quarter" idx="13"/>
            <p:extLst>
              <p:ext uri="{D42A27DB-BD31-4B8C-83A1-F6EECF244321}">
                <p14:modId xmlns:p14="http://schemas.microsoft.com/office/powerpoint/2010/main" val="2438180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32109938"/>
                    </a:ext>
                  </a:extLst>
                </a:gridCol>
                <a:gridCol w="658368">
                  <a:extLst>
                    <a:ext uri="{9D8B030D-6E8A-4147-A177-3AD203B41FA5}">
                      <a16:colId xmlns:a16="http://schemas.microsoft.com/office/drawing/2014/main" val="3620664230"/>
                    </a:ext>
                  </a:extLst>
                </a:gridCol>
                <a:gridCol w="658368">
                  <a:extLst>
                    <a:ext uri="{9D8B030D-6E8A-4147-A177-3AD203B41FA5}">
                      <a16:colId xmlns:a16="http://schemas.microsoft.com/office/drawing/2014/main" val="3962105671"/>
                    </a:ext>
                  </a:extLst>
                </a:gridCol>
                <a:gridCol w="658368">
                  <a:extLst>
                    <a:ext uri="{9D8B030D-6E8A-4147-A177-3AD203B41FA5}">
                      <a16:colId xmlns:a16="http://schemas.microsoft.com/office/drawing/2014/main" val="2018272242"/>
                    </a:ext>
                  </a:extLst>
                </a:gridCol>
                <a:gridCol w="658368">
                  <a:extLst>
                    <a:ext uri="{9D8B030D-6E8A-4147-A177-3AD203B41FA5}">
                      <a16:colId xmlns:a16="http://schemas.microsoft.com/office/drawing/2014/main" val="2094480541"/>
                    </a:ext>
                  </a:extLst>
                </a:gridCol>
                <a:gridCol w="658368">
                  <a:extLst>
                    <a:ext uri="{9D8B030D-6E8A-4147-A177-3AD203B41FA5}">
                      <a16:colId xmlns:a16="http://schemas.microsoft.com/office/drawing/2014/main" val="1513404273"/>
                    </a:ext>
                  </a:extLst>
                </a:gridCol>
                <a:gridCol w="658368">
                  <a:extLst>
                    <a:ext uri="{9D8B030D-6E8A-4147-A177-3AD203B41FA5}">
                      <a16:colId xmlns:a16="http://schemas.microsoft.com/office/drawing/2014/main" val="4086791640"/>
                    </a:ext>
                  </a:extLst>
                </a:gridCol>
                <a:gridCol w="658368">
                  <a:extLst>
                    <a:ext uri="{9D8B030D-6E8A-4147-A177-3AD203B41FA5}">
                      <a16:colId xmlns:a16="http://schemas.microsoft.com/office/drawing/2014/main" val="3056957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21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- 2019-05-04 16:11:30 </a:t>
                      </a:r>
                      <a:r>
                        <a:rPr kumimoji="0" lang="en-US" sz="1000" b="0" i="0" u="none" strike="noStrike" kern="1200" cap="none" spc="0" normalizeH="0" baseline="0" noProof="0">
                          <a:ln>
                            <a:noFill/>
                          </a:ln>
                          <a:solidFill>
                            <a:prstClr val="black"/>
                          </a:solidFill>
                          <a:effectLst/>
                          <a:uLnTx/>
                          <a:uFillTx/>
                          <a:latin typeface="+mn-lt"/>
                          <a:ea typeface="+mn-ea"/>
                          <a:cs typeface="+mn-cs"/>
                        </a:rPr>
                        <a:t> 
 Jom sertai sekarang! Minggu Ketiga Peraduan #MeriahnyaRayaButtercup akan berakhir Ahad ini (5th May 2019). Baucar yang bertunai sebanyak RM100* akan diedarkan kepada 5 insan bertuah setiap minggu.
*Tertakluk Terma &amp; Syarat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4373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- 2019-05-02 10:28:00 </a:t>
                      </a:r>
                      <a:r>
                        <a:rPr kumimoji="0" lang="en-US" sz="1000" b="0" i="0" u="none" strike="noStrike" kern="1200" cap="none" spc="0" normalizeH="0" baseline="0" noProof="0">
                          <a:ln>
                            <a:noFill/>
                          </a:ln>
                          <a:solidFill>
                            <a:prstClr val="black"/>
                          </a:solidFill>
                          <a:effectLst/>
                          <a:uLnTx/>
                          <a:uFillTx/>
                          <a:latin typeface="+mn-lt"/>
                          <a:ea typeface="+mn-ea"/>
                          <a:cs typeface="+mn-cs"/>
                        </a:rPr>
                        <a:t> 
 Lihat apa kata Chef tentang Buttercup dan mengapa anda juga patut memilih Buttercup untuk memasak dan membuat biskut raya nanti!​
#Throwback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2233003"/>
                  </a:ext>
                </a:extLst>
              </a:tr>
            </a:tbl>
          </a:graphicData>
        </a:graphic>
      </p:graphicFrame>
      <p:sp>
        <p:nvSpPr>
          <p:cNvPr id="4" name="Text Placeholder 3">
            <a:extLst>
              <a:ext uri="{FF2B5EF4-FFF2-40B4-BE49-F238E27FC236}">
                <a16:creationId xmlns:a16="http://schemas.microsoft.com/office/drawing/2014/main" id="{4F6CC1E4-8E97-45AE-9B50-47E503C0F68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8264757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55A2F-6815-4195-85A5-4F64DD08F558}"/>
              </a:ext>
            </a:extLst>
          </p:cNvPr>
          <p:cNvSpPr>
            <a:spLocks noGrp="1"/>
          </p:cNvSpPr>
          <p:nvPr>
            <p:ph type="title"/>
          </p:nvPr>
        </p:nvSpPr>
        <p:spPr/>
        <p:txBody>
          <a:bodyPr/>
          <a:lstStyle/>
          <a:p>
            <a:r>
              <a:rPr lang="en-US"/>
              <a:t>Facebook Own Posts Table | Buttercup Malaysia - 19 of 19</a:t>
            </a:r>
          </a:p>
        </p:txBody>
      </p:sp>
      <p:graphicFrame>
        <p:nvGraphicFramePr>
          <p:cNvPr id="5" name="Table Placeholder 4">
            <a:extLst>
              <a:ext uri="{FF2B5EF4-FFF2-40B4-BE49-F238E27FC236}">
                <a16:creationId xmlns:a16="http://schemas.microsoft.com/office/drawing/2014/main" id="{2E892460-7DC5-40E1-AEFE-2A051D6CE15F}"/>
              </a:ext>
            </a:extLst>
          </p:cNvPr>
          <p:cNvGraphicFramePr>
            <a:graphicFrameLocks noGrp="1"/>
          </p:cNvGraphicFramePr>
          <p:nvPr>
            <p:ph type="tbl" sz="quarter" idx="13"/>
            <p:extLst>
              <p:ext uri="{D42A27DB-BD31-4B8C-83A1-F6EECF244321}">
                <p14:modId xmlns:p14="http://schemas.microsoft.com/office/powerpoint/2010/main" val="897813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94552040"/>
                    </a:ext>
                  </a:extLst>
                </a:gridCol>
                <a:gridCol w="658368">
                  <a:extLst>
                    <a:ext uri="{9D8B030D-6E8A-4147-A177-3AD203B41FA5}">
                      <a16:colId xmlns:a16="http://schemas.microsoft.com/office/drawing/2014/main" val="2460909252"/>
                    </a:ext>
                  </a:extLst>
                </a:gridCol>
                <a:gridCol w="658368">
                  <a:extLst>
                    <a:ext uri="{9D8B030D-6E8A-4147-A177-3AD203B41FA5}">
                      <a16:colId xmlns:a16="http://schemas.microsoft.com/office/drawing/2014/main" val="2401391183"/>
                    </a:ext>
                  </a:extLst>
                </a:gridCol>
                <a:gridCol w="658368">
                  <a:extLst>
                    <a:ext uri="{9D8B030D-6E8A-4147-A177-3AD203B41FA5}">
                      <a16:colId xmlns:a16="http://schemas.microsoft.com/office/drawing/2014/main" val="3817415523"/>
                    </a:ext>
                  </a:extLst>
                </a:gridCol>
                <a:gridCol w="658368">
                  <a:extLst>
                    <a:ext uri="{9D8B030D-6E8A-4147-A177-3AD203B41FA5}">
                      <a16:colId xmlns:a16="http://schemas.microsoft.com/office/drawing/2014/main" val="3360499373"/>
                    </a:ext>
                  </a:extLst>
                </a:gridCol>
                <a:gridCol w="658368">
                  <a:extLst>
                    <a:ext uri="{9D8B030D-6E8A-4147-A177-3AD203B41FA5}">
                      <a16:colId xmlns:a16="http://schemas.microsoft.com/office/drawing/2014/main" val="1349680163"/>
                    </a:ext>
                  </a:extLst>
                </a:gridCol>
                <a:gridCol w="658368">
                  <a:extLst>
                    <a:ext uri="{9D8B030D-6E8A-4147-A177-3AD203B41FA5}">
                      <a16:colId xmlns:a16="http://schemas.microsoft.com/office/drawing/2014/main" val="2440874835"/>
                    </a:ext>
                  </a:extLst>
                </a:gridCol>
                <a:gridCol w="658368">
                  <a:extLst>
                    <a:ext uri="{9D8B030D-6E8A-4147-A177-3AD203B41FA5}">
                      <a16:colId xmlns:a16="http://schemas.microsoft.com/office/drawing/2014/main" val="3161255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7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- 2019-05-01 11:13:25 </a:t>
                      </a:r>
                      <a:r>
                        <a:rPr kumimoji="0" lang="en-US" sz="1000" b="0" i="0" u="none" strike="noStrike" kern="1200" cap="none" spc="0" normalizeH="0" baseline="0" noProof="0">
                          <a:ln>
                            <a:noFill/>
                          </a:ln>
                          <a:solidFill>
                            <a:prstClr val="black"/>
                          </a:solidFill>
                          <a:effectLst/>
                          <a:uLnTx/>
                          <a:uFillTx/>
                          <a:latin typeface="+mn-lt"/>
                          <a:ea typeface="+mn-ea"/>
                          <a:cs typeface="+mn-cs"/>
                        </a:rPr>
                        <a:t> 
 Tidak lama lagi umat Islam akan menjalani ibadah puasa. Buttercup kongsikan resipi sahur dan berbuka yang berkhasiat untuk semua.​
#ResipiButtercup​
Roti Bakar Avokado dan Telur Mata​
Bahan-bahan:​
1 sudu besar Buttercup​
1 biji telur​
1 biji avokado​
1 sudu kecil jus lemon​
Secubit garam &amp; lada hitam  ​
1 keping roti gandum penuh​
​Arahan:​
1. Lenyekkan avokado bersama jus lemon, lada hitam dan garam menggunakan garpu.​
2. Panaskan Buttercup dalam kuali, pecahkan telur, dan tutup untuk masak selama 1 minit.​
3. Bakar roti dan sapukan avokado kemudian tambahkan telur mata di atasnya. Makanan sahur anda siap!​
Sumber: https://says.com/my/videos/tiada-masa-ikutilah-6-resipi-ringkas-ini-supaya-dapat-bersahur-tiap-tiap-hari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0857810"/>
                  </a:ext>
                </a:extLst>
              </a:tr>
            </a:tbl>
          </a:graphicData>
        </a:graphic>
      </p:graphicFrame>
      <p:sp>
        <p:nvSpPr>
          <p:cNvPr id="4" name="Text Placeholder 3">
            <a:extLst>
              <a:ext uri="{FF2B5EF4-FFF2-40B4-BE49-F238E27FC236}">
                <a16:creationId xmlns:a16="http://schemas.microsoft.com/office/drawing/2014/main" id="{6B342E74-C8FE-4307-BACA-614CD82B917D}"/>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9476528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1352</Words>
  <Application>Microsoft Office PowerPoint</Application>
  <PresentationFormat>On-screen Show (4:3)</PresentationFormat>
  <Paragraphs>602</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19</vt:lpstr>
      <vt:lpstr>Facebook Own Posts Table | Buttercup Malaysia - 2 of 19</vt:lpstr>
      <vt:lpstr>Facebook Own Posts Table | Buttercup Malaysia - 3 of 19</vt:lpstr>
      <vt:lpstr>Facebook Own Posts Table | Buttercup Malaysia - 4 of 19</vt:lpstr>
      <vt:lpstr>Facebook Own Posts Table | Buttercup Malaysia - 5 of 19</vt:lpstr>
      <vt:lpstr>Facebook Own Posts Table | Buttercup Malaysia - 6 of 19</vt:lpstr>
      <vt:lpstr>Facebook Own Posts Table | Buttercup Malaysia - 7 of 19</vt:lpstr>
      <vt:lpstr>Facebook Own Posts Table | Buttercup Malaysia - 8 of 19</vt:lpstr>
      <vt:lpstr>Facebook Own Posts Table | Buttercup Malaysia - 9 of 19</vt:lpstr>
      <vt:lpstr>Facebook Own Posts Table | Buttercup Malaysia - 10 of 19</vt:lpstr>
      <vt:lpstr>Facebook Own Posts Table | Buttercup Malaysia - 11 of 19</vt:lpstr>
      <vt:lpstr>Facebook Own Posts Table | Buttercup Malaysia - 12 of 19</vt:lpstr>
      <vt:lpstr>Facebook Own Posts Table | Buttercup Malaysia - 13 of 19</vt:lpstr>
      <vt:lpstr>Facebook Own Posts Table | Buttercup Malaysia - 14 of 19</vt:lpstr>
      <vt:lpstr>Facebook Own Posts Table | Buttercup Malaysia - 15 of 19</vt:lpstr>
      <vt:lpstr>Facebook Own Posts Table | Buttercup Malaysia - 16 of 19</vt:lpstr>
      <vt:lpstr>Facebook Own Posts Table | Buttercup Malaysia - 17 of 19</vt:lpstr>
      <vt:lpstr>Facebook Own Posts Table | Buttercup Malaysia - 18 of 19</vt:lpstr>
      <vt:lpstr>Facebook Own Posts Table | Buttercup Malaysia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2019-06-08T19:29:36Z</dcterms:created>
  <dcterms:modified xsi:type="dcterms:W3CDTF">2019-06-08T19:30:40Z</dcterms:modified>
</cp:coreProperties>
</file>