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2" r:id="rId16"/>
    <p:sldId id="273" r:id="rId17"/>
    <p:sldId id="274" r:id="rId18"/>
    <p:sldId id="276" r:id="rId19"/>
    <p:sldId id="277" r:id="rId20"/>
    <p:sldId id="278" r:id="rId21"/>
    <p:sldId id="279" r:id="rId22"/>
    <p:sldId id="280" r:id="rId23"/>
    <p:sldId id="281" r:id="rId24"/>
    <p:sldId id="282"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Sheet1!$A$2:$A$32</c:f>
              <c:numCache>
                <c:formatCode>m/d/yyyy</c:formatCode>
                <c:ptCount val="31"/>
                <c:pt idx="0">
                  <c:v>43586</c:v>
                </c:pt>
                <c:pt idx="1">
                  <c:v>43587</c:v>
                </c:pt>
                <c:pt idx="2">
                  <c:v>43588</c:v>
                </c:pt>
                <c:pt idx="3">
                  <c:v>43589</c:v>
                </c:pt>
                <c:pt idx="4">
                  <c:v>43590</c:v>
                </c:pt>
                <c:pt idx="5">
                  <c:v>43591</c:v>
                </c:pt>
                <c:pt idx="6">
                  <c:v>43592</c:v>
                </c:pt>
                <c:pt idx="7">
                  <c:v>43593</c:v>
                </c:pt>
                <c:pt idx="8">
                  <c:v>43594</c:v>
                </c:pt>
                <c:pt idx="9">
                  <c:v>43595</c:v>
                </c:pt>
                <c:pt idx="10">
                  <c:v>43596</c:v>
                </c:pt>
                <c:pt idx="11">
                  <c:v>43597</c:v>
                </c:pt>
                <c:pt idx="12">
                  <c:v>43598</c:v>
                </c:pt>
                <c:pt idx="13">
                  <c:v>43599</c:v>
                </c:pt>
                <c:pt idx="14">
                  <c:v>43600</c:v>
                </c:pt>
                <c:pt idx="15">
                  <c:v>43601</c:v>
                </c:pt>
                <c:pt idx="16">
                  <c:v>43602</c:v>
                </c:pt>
                <c:pt idx="17">
                  <c:v>43603</c:v>
                </c:pt>
                <c:pt idx="18">
                  <c:v>43604</c:v>
                </c:pt>
                <c:pt idx="19">
                  <c:v>43605</c:v>
                </c:pt>
                <c:pt idx="20">
                  <c:v>43606</c:v>
                </c:pt>
                <c:pt idx="21">
                  <c:v>43607</c:v>
                </c:pt>
                <c:pt idx="22">
                  <c:v>43608</c:v>
                </c:pt>
                <c:pt idx="23">
                  <c:v>43609</c:v>
                </c:pt>
                <c:pt idx="24">
                  <c:v>43610</c:v>
                </c:pt>
                <c:pt idx="25">
                  <c:v>43611</c:v>
                </c:pt>
                <c:pt idx="26">
                  <c:v>43612</c:v>
                </c:pt>
                <c:pt idx="27">
                  <c:v>43613</c:v>
                </c:pt>
                <c:pt idx="28">
                  <c:v>43614</c:v>
                </c:pt>
                <c:pt idx="29">
                  <c:v>43615</c:v>
                </c:pt>
                <c:pt idx="30">
                  <c:v>43616</c:v>
                </c:pt>
              </c:numCache>
            </c:numRef>
          </c:cat>
          <c:val>
            <c:numRef>
              <c:f>Sheet1!$B$2:$B$32</c:f>
              <c:numCache>
                <c:formatCode>General</c:formatCode>
                <c:ptCount val="31"/>
                <c:pt idx="0">
                  <c:v>9963</c:v>
                </c:pt>
                <c:pt idx="1">
                  <c:v>9745</c:v>
                </c:pt>
                <c:pt idx="2">
                  <c:v>8002</c:v>
                </c:pt>
                <c:pt idx="3">
                  <c:v>8012</c:v>
                </c:pt>
                <c:pt idx="4">
                  <c:v>9926</c:v>
                </c:pt>
                <c:pt idx="5">
                  <c:v>9873</c:v>
                </c:pt>
                <c:pt idx="6">
                  <c:v>8234</c:v>
                </c:pt>
                <c:pt idx="7">
                  <c:v>7082</c:v>
                </c:pt>
                <c:pt idx="8">
                  <c:v>5976</c:v>
                </c:pt>
                <c:pt idx="9">
                  <c:v>38</c:v>
                </c:pt>
                <c:pt idx="10">
                  <c:v>6</c:v>
                </c:pt>
                <c:pt idx="11">
                  <c:v>4487</c:v>
                </c:pt>
                <c:pt idx="12">
                  <c:v>18774</c:v>
                </c:pt>
                <c:pt idx="13">
                  <c:v>19421</c:v>
                </c:pt>
                <c:pt idx="14">
                  <c:v>19375</c:v>
                </c:pt>
                <c:pt idx="15">
                  <c:v>10807</c:v>
                </c:pt>
                <c:pt idx="16">
                  <c:v>19</c:v>
                </c:pt>
                <c:pt idx="17">
                  <c:v>94</c:v>
                </c:pt>
                <c:pt idx="18">
                  <c:v>5026</c:v>
                </c:pt>
                <c:pt idx="19">
                  <c:v>7910</c:v>
                </c:pt>
                <c:pt idx="20">
                  <c:v>6961</c:v>
                </c:pt>
                <c:pt idx="21">
                  <c:v>10509</c:v>
                </c:pt>
                <c:pt idx="22">
                  <c:v>12093</c:v>
                </c:pt>
                <c:pt idx="23">
                  <c:v>9994</c:v>
                </c:pt>
                <c:pt idx="24">
                  <c:v>11359</c:v>
                </c:pt>
                <c:pt idx="25">
                  <c:v>12726</c:v>
                </c:pt>
                <c:pt idx="26">
                  <c:v>14085</c:v>
                </c:pt>
                <c:pt idx="27">
                  <c:v>11479</c:v>
                </c:pt>
                <c:pt idx="28">
                  <c:v>5891</c:v>
                </c:pt>
                <c:pt idx="29">
                  <c:v>5590</c:v>
                </c:pt>
                <c:pt idx="30">
                  <c:v>4523</c:v>
                </c:pt>
              </c:numCache>
            </c:numRef>
          </c:val>
          <c:smooth val="0"/>
          <c:extLst>
            <c:ext xmlns:c16="http://schemas.microsoft.com/office/drawing/2014/chart" uri="{C3380CC4-5D6E-409C-BE32-E72D297353CC}">
              <c16:uniqueId val="{00000000-611B-4184-B894-2271AA88FF98}"/>
            </c:ext>
          </c:extLst>
        </c:ser>
        <c:dLbls>
          <c:showLegendKey val="0"/>
          <c:showVal val="0"/>
          <c:showCatName val="0"/>
          <c:showSerName val="0"/>
          <c:showPercent val="0"/>
          <c:showBubbleSize val="0"/>
        </c:dLbls>
        <c:smooth val="0"/>
        <c:axId val="307967288"/>
        <c:axId val="307961056"/>
      </c:lineChart>
      <c:dateAx>
        <c:axId val="307967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961056"/>
        <c:crosses val="autoZero"/>
        <c:auto val="1"/>
        <c:lblOffset val="100"/>
        <c:baseTimeUnit val="days"/>
      </c:dateAx>
      <c:valAx>
        <c:axId val="307961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967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Sheet1!$A$2:$A$32</c:f>
              <c:numCache>
                <c:formatCode>m/d/yyyy</c:formatCode>
                <c:ptCount val="31"/>
                <c:pt idx="0">
                  <c:v>43586</c:v>
                </c:pt>
                <c:pt idx="1">
                  <c:v>43587</c:v>
                </c:pt>
                <c:pt idx="2">
                  <c:v>43588</c:v>
                </c:pt>
                <c:pt idx="3">
                  <c:v>43589</c:v>
                </c:pt>
                <c:pt idx="4">
                  <c:v>43590</c:v>
                </c:pt>
                <c:pt idx="5">
                  <c:v>43591</c:v>
                </c:pt>
                <c:pt idx="6">
                  <c:v>43592</c:v>
                </c:pt>
                <c:pt idx="7">
                  <c:v>43593</c:v>
                </c:pt>
                <c:pt idx="8">
                  <c:v>43594</c:v>
                </c:pt>
                <c:pt idx="9">
                  <c:v>43595</c:v>
                </c:pt>
                <c:pt idx="10">
                  <c:v>43596</c:v>
                </c:pt>
                <c:pt idx="11">
                  <c:v>43597</c:v>
                </c:pt>
                <c:pt idx="12">
                  <c:v>43598</c:v>
                </c:pt>
                <c:pt idx="13">
                  <c:v>43599</c:v>
                </c:pt>
                <c:pt idx="14">
                  <c:v>43600</c:v>
                </c:pt>
                <c:pt idx="15">
                  <c:v>43601</c:v>
                </c:pt>
                <c:pt idx="16">
                  <c:v>43602</c:v>
                </c:pt>
                <c:pt idx="17">
                  <c:v>43603</c:v>
                </c:pt>
                <c:pt idx="18">
                  <c:v>43604</c:v>
                </c:pt>
                <c:pt idx="19">
                  <c:v>43605</c:v>
                </c:pt>
                <c:pt idx="20">
                  <c:v>43606</c:v>
                </c:pt>
                <c:pt idx="21">
                  <c:v>43607</c:v>
                </c:pt>
                <c:pt idx="22">
                  <c:v>43608</c:v>
                </c:pt>
                <c:pt idx="23">
                  <c:v>43609</c:v>
                </c:pt>
                <c:pt idx="24">
                  <c:v>43610</c:v>
                </c:pt>
                <c:pt idx="25">
                  <c:v>43611</c:v>
                </c:pt>
                <c:pt idx="26">
                  <c:v>43612</c:v>
                </c:pt>
                <c:pt idx="27">
                  <c:v>43613</c:v>
                </c:pt>
                <c:pt idx="28">
                  <c:v>43614</c:v>
                </c:pt>
                <c:pt idx="29">
                  <c:v>43615</c:v>
                </c:pt>
                <c:pt idx="30">
                  <c:v>43616</c:v>
                </c:pt>
              </c:numCache>
            </c:numRef>
          </c:cat>
          <c:val>
            <c:numRef>
              <c:f>Sheet1!$B$2:$B$32</c:f>
              <c:numCache>
                <c:formatCode>General</c:formatCode>
                <c:ptCount val="31"/>
                <c:pt idx="0">
                  <c:v>33</c:v>
                </c:pt>
                <c:pt idx="1">
                  <c:v>24</c:v>
                </c:pt>
                <c:pt idx="2">
                  <c:v>32</c:v>
                </c:pt>
                <c:pt idx="3">
                  <c:v>23</c:v>
                </c:pt>
                <c:pt idx="4">
                  <c:v>24</c:v>
                </c:pt>
                <c:pt idx="5">
                  <c:v>28</c:v>
                </c:pt>
                <c:pt idx="6">
                  <c:v>27</c:v>
                </c:pt>
                <c:pt idx="7">
                  <c:v>22</c:v>
                </c:pt>
                <c:pt idx="8">
                  <c:v>23</c:v>
                </c:pt>
                <c:pt idx="9">
                  <c:v>3</c:v>
                </c:pt>
                <c:pt idx="10">
                  <c:v>1</c:v>
                </c:pt>
                <c:pt idx="11">
                  <c:v>14</c:v>
                </c:pt>
                <c:pt idx="12">
                  <c:v>20</c:v>
                </c:pt>
                <c:pt idx="13">
                  <c:v>10</c:v>
                </c:pt>
                <c:pt idx="14">
                  <c:v>49</c:v>
                </c:pt>
                <c:pt idx="15">
                  <c:v>6</c:v>
                </c:pt>
                <c:pt idx="16">
                  <c:v>1</c:v>
                </c:pt>
                <c:pt idx="17">
                  <c:v>2</c:v>
                </c:pt>
                <c:pt idx="18">
                  <c:v>21</c:v>
                </c:pt>
                <c:pt idx="19">
                  <c:v>27</c:v>
                </c:pt>
                <c:pt idx="20">
                  <c:v>91</c:v>
                </c:pt>
                <c:pt idx="21">
                  <c:v>98</c:v>
                </c:pt>
                <c:pt idx="22">
                  <c:v>63</c:v>
                </c:pt>
                <c:pt idx="23">
                  <c:v>99</c:v>
                </c:pt>
                <c:pt idx="24">
                  <c:v>122</c:v>
                </c:pt>
                <c:pt idx="25">
                  <c:v>97</c:v>
                </c:pt>
                <c:pt idx="26">
                  <c:v>111</c:v>
                </c:pt>
                <c:pt idx="27">
                  <c:v>41</c:v>
                </c:pt>
                <c:pt idx="28">
                  <c:v>21</c:v>
                </c:pt>
                <c:pt idx="29">
                  <c:v>17</c:v>
                </c:pt>
                <c:pt idx="30">
                  <c:v>9</c:v>
                </c:pt>
              </c:numCache>
            </c:numRef>
          </c:val>
          <c:smooth val="0"/>
          <c:extLst>
            <c:ext xmlns:c16="http://schemas.microsoft.com/office/drawing/2014/chart" uri="{C3380CC4-5D6E-409C-BE32-E72D297353CC}">
              <c16:uniqueId val="{00000000-226F-4847-8CAF-8086B62BA0A0}"/>
            </c:ext>
          </c:extLst>
        </c:ser>
        <c:dLbls>
          <c:showLegendKey val="0"/>
          <c:showVal val="0"/>
          <c:showCatName val="0"/>
          <c:showSerName val="0"/>
          <c:showPercent val="0"/>
          <c:showBubbleSize val="0"/>
        </c:dLbls>
        <c:smooth val="0"/>
        <c:axId val="48247464"/>
        <c:axId val="48247136"/>
      </c:lineChart>
      <c:dateAx>
        <c:axId val="48247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247136"/>
        <c:crosses val="autoZero"/>
        <c:auto val="1"/>
        <c:lblOffset val="100"/>
        <c:baseTimeUnit val="days"/>
      </c:dateAx>
      <c:valAx>
        <c:axId val="48247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247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Sheet1!$A$2:$A$32</c:f>
              <c:numCache>
                <c:formatCode>m/d/yyyy</c:formatCode>
                <c:ptCount val="31"/>
                <c:pt idx="0">
                  <c:v>43586</c:v>
                </c:pt>
                <c:pt idx="1">
                  <c:v>43587</c:v>
                </c:pt>
                <c:pt idx="2">
                  <c:v>43588</c:v>
                </c:pt>
                <c:pt idx="3">
                  <c:v>43589</c:v>
                </c:pt>
                <c:pt idx="4">
                  <c:v>43590</c:v>
                </c:pt>
                <c:pt idx="5">
                  <c:v>43591</c:v>
                </c:pt>
                <c:pt idx="6">
                  <c:v>43592</c:v>
                </c:pt>
                <c:pt idx="7">
                  <c:v>43593</c:v>
                </c:pt>
                <c:pt idx="8">
                  <c:v>43594</c:v>
                </c:pt>
                <c:pt idx="9">
                  <c:v>43595</c:v>
                </c:pt>
                <c:pt idx="10">
                  <c:v>43596</c:v>
                </c:pt>
                <c:pt idx="11">
                  <c:v>43597</c:v>
                </c:pt>
                <c:pt idx="12">
                  <c:v>43598</c:v>
                </c:pt>
                <c:pt idx="13">
                  <c:v>43599</c:v>
                </c:pt>
                <c:pt idx="14">
                  <c:v>43600</c:v>
                </c:pt>
                <c:pt idx="15">
                  <c:v>43601</c:v>
                </c:pt>
                <c:pt idx="16">
                  <c:v>43602</c:v>
                </c:pt>
                <c:pt idx="17">
                  <c:v>43603</c:v>
                </c:pt>
                <c:pt idx="18">
                  <c:v>43604</c:v>
                </c:pt>
                <c:pt idx="19">
                  <c:v>43605</c:v>
                </c:pt>
                <c:pt idx="20">
                  <c:v>43606</c:v>
                </c:pt>
                <c:pt idx="21">
                  <c:v>43607</c:v>
                </c:pt>
                <c:pt idx="22">
                  <c:v>43608</c:v>
                </c:pt>
                <c:pt idx="23">
                  <c:v>43609</c:v>
                </c:pt>
                <c:pt idx="24">
                  <c:v>43610</c:v>
                </c:pt>
                <c:pt idx="25">
                  <c:v>43611</c:v>
                </c:pt>
                <c:pt idx="26">
                  <c:v>43612</c:v>
                </c:pt>
                <c:pt idx="27">
                  <c:v>43613</c:v>
                </c:pt>
                <c:pt idx="28">
                  <c:v>43614</c:v>
                </c:pt>
                <c:pt idx="29">
                  <c:v>43615</c:v>
                </c:pt>
                <c:pt idx="30">
                  <c:v>43616</c:v>
                </c:pt>
              </c:numCache>
            </c:numRef>
          </c:cat>
          <c:val>
            <c:numRef>
              <c:f>Sheet1!$B$2:$B$32</c:f>
              <c:numCache>
                <c:formatCode>General</c:formatCode>
                <c:ptCount val="31"/>
                <c:pt idx="0">
                  <c:v>5</c:v>
                </c:pt>
                <c:pt idx="1">
                  <c:v>0</c:v>
                </c:pt>
                <c:pt idx="2">
                  <c:v>18</c:v>
                </c:pt>
                <c:pt idx="3">
                  <c:v>0</c:v>
                </c:pt>
                <c:pt idx="4">
                  <c:v>0</c:v>
                </c:pt>
                <c:pt idx="5">
                  <c:v>4</c:v>
                </c:pt>
                <c:pt idx="6">
                  <c:v>0</c:v>
                </c:pt>
                <c:pt idx="7">
                  <c:v>0</c:v>
                </c:pt>
                <c:pt idx="8">
                  <c:v>3</c:v>
                </c:pt>
                <c:pt idx="9">
                  <c:v>0</c:v>
                </c:pt>
                <c:pt idx="10">
                  <c:v>0</c:v>
                </c:pt>
                <c:pt idx="11">
                  <c:v>8</c:v>
                </c:pt>
                <c:pt idx="12">
                  <c:v>0</c:v>
                </c:pt>
                <c:pt idx="13">
                  <c:v>0</c:v>
                </c:pt>
                <c:pt idx="14">
                  <c:v>0</c:v>
                </c:pt>
                <c:pt idx="15">
                  <c:v>0</c:v>
                </c:pt>
                <c:pt idx="16">
                  <c:v>0</c:v>
                </c:pt>
                <c:pt idx="17">
                  <c:v>10</c:v>
                </c:pt>
                <c:pt idx="18">
                  <c:v>0</c:v>
                </c:pt>
                <c:pt idx="19">
                  <c:v>116</c:v>
                </c:pt>
                <c:pt idx="20">
                  <c:v>0</c:v>
                </c:pt>
                <c:pt idx="21">
                  <c:v>0</c:v>
                </c:pt>
                <c:pt idx="22">
                  <c:v>131</c:v>
                </c:pt>
                <c:pt idx="23">
                  <c:v>0</c:v>
                </c:pt>
                <c:pt idx="24">
                  <c:v>117</c:v>
                </c:pt>
                <c:pt idx="25">
                  <c:v>0</c:v>
                </c:pt>
                <c:pt idx="26">
                  <c:v>0</c:v>
                </c:pt>
                <c:pt idx="27">
                  <c:v>9</c:v>
                </c:pt>
                <c:pt idx="28">
                  <c:v>0</c:v>
                </c:pt>
                <c:pt idx="29">
                  <c:v>0</c:v>
                </c:pt>
                <c:pt idx="30">
                  <c:v>0</c:v>
                </c:pt>
              </c:numCache>
            </c:numRef>
          </c:val>
          <c:smooth val="0"/>
          <c:extLst>
            <c:ext xmlns:c16="http://schemas.microsoft.com/office/drawing/2014/chart" uri="{C3380CC4-5D6E-409C-BE32-E72D297353CC}">
              <c16:uniqueId val="{00000000-BEFB-48AE-BBB2-75FEE0B3C7AA}"/>
            </c:ext>
          </c:extLst>
        </c:ser>
        <c:dLbls>
          <c:showLegendKey val="0"/>
          <c:showVal val="0"/>
          <c:showCatName val="0"/>
          <c:showSerName val="0"/>
          <c:showPercent val="0"/>
          <c:showBubbleSize val="0"/>
        </c:dLbls>
        <c:smooth val="0"/>
        <c:axId val="305775296"/>
        <c:axId val="184636720"/>
      </c:lineChart>
      <c:dateAx>
        <c:axId val="305775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4636720"/>
        <c:crosses val="autoZero"/>
        <c:auto val="1"/>
        <c:lblOffset val="100"/>
        <c:baseTimeUnit val="days"/>
      </c:dateAx>
      <c:valAx>
        <c:axId val="184636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775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Oxford Fajar Pre-University</c:v>
                </c:pt>
              </c:strCache>
            </c:strRef>
          </c:cat>
          <c:val>
            <c:numRef>
              <c:f>Sheet1!$B$2</c:f>
              <c:numCache>
                <c:formatCode>General</c:formatCode>
                <c:ptCount val="1"/>
                <c:pt idx="0">
                  <c:v>418</c:v>
                </c:pt>
              </c:numCache>
            </c:numRef>
          </c:val>
          <c:extLst>
            <c:ext xmlns:c16="http://schemas.microsoft.com/office/drawing/2014/chart" uri="{C3380CC4-5D6E-409C-BE32-E72D297353CC}">
              <c16:uniqueId val="{00000000-3E40-4D87-9D3E-E7DF27B7C8E1}"/>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Oxford Fajar Pre-University</c:v>
                </c:pt>
              </c:strCache>
            </c:strRef>
          </c:cat>
          <c:val>
            <c:numRef>
              <c:f>Sheet1!$C$2</c:f>
              <c:numCache>
                <c:formatCode>General</c:formatCode>
                <c:ptCount val="1"/>
                <c:pt idx="0">
                  <c:v>4</c:v>
                </c:pt>
              </c:numCache>
            </c:numRef>
          </c:val>
          <c:extLst>
            <c:ext xmlns:c16="http://schemas.microsoft.com/office/drawing/2014/chart" uri="{C3380CC4-5D6E-409C-BE32-E72D297353CC}">
              <c16:uniqueId val="{00000001-3E40-4D87-9D3E-E7DF27B7C8E1}"/>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Oxford Fajar Pre-University</c:v>
                </c:pt>
              </c:strCache>
            </c:strRef>
          </c:cat>
          <c:val>
            <c:numRef>
              <c:f>Sheet1!$D$2</c:f>
              <c:numCache>
                <c:formatCode>General</c:formatCode>
                <c:ptCount val="1"/>
                <c:pt idx="0">
                  <c:v>1</c:v>
                </c:pt>
              </c:numCache>
            </c:numRef>
          </c:val>
          <c:extLst>
            <c:ext xmlns:c16="http://schemas.microsoft.com/office/drawing/2014/chart" uri="{C3380CC4-5D6E-409C-BE32-E72D297353CC}">
              <c16:uniqueId val="{00000002-3E40-4D87-9D3E-E7DF27B7C8E1}"/>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Oxford Fajar Pre-University</c:v>
                </c:pt>
              </c:strCache>
            </c:strRef>
          </c:cat>
          <c:val>
            <c:numRef>
              <c:f>Sheet1!$E$2</c:f>
              <c:numCache>
                <c:formatCode>General</c:formatCode>
                <c:ptCount val="1"/>
                <c:pt idx="0">
                  <c:v>0</c:v>
                </c:pt>
              </c:numCache>
            </c:numRef>
          </c:val>
          <c:extLst>
            <c:ext xmlns:c16="http://schemas.microsoft.com/office/drawing/2014/chart" uri="{C3380CC4-5D6E-409C-BE32-E72D297353CC}">
              <c16:uniqueId val="{00000003-3E40-4D87-9D3E-E7DF27B7C8E1}"/>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Oxford Fajar Pre-University</c:v>
                </c:pt>
              </c:strCache>
            </c:strRef>
          </c:cat>
          <c:val>
            <c:numRef>
              <c:f>Sheet1!$F$2</c:f>
              <c:numCache>
                <c:formatCode>General</c:formatCode>
                <c:ptCount val="1"/>
                <c:pt idx="0">
                  <c:v>0</c:v>
                </c:pt>
              </c:numCache>
            </c:numRef>
          </c:val>
          <c:extLst>
            <c:ext xmlns:c16="http://schemas.microsoft.com/office/drawing/2014/chart" uri="{C3380CC4-5D6E-409C-BE32-E72D297353CC}">
              <c16:uniqueId val="{00000004-3E40-4D87-9D3E-E7DF27B7C8E1}"/>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Oxford Fajar Pre-University</c:v>
                </c:pt>
              </c:strCache>
            </c:strRef>
          </c:cat>
          <c:val>
            <c:numRef>
              <c:f>Sheet1!$G$2</c:f>
              <c:numCache>
                <c:formatCode>General</c:formatCode>
                <c:ptCount val="1"/>
                <c:pt idx="0">
                  <c:v>0</c:v>
                </c:pt>
              </c:numCache>
            </c:numRef>
          </c:val>
          <c:extLst>
            <c:ext xmlns:c16="http://schemas.microsoft.com/office/drawing/2014/chart" uri="{C3380CC4-5D6E-409C-BE32-E72D297353CC}">
              <c16:uniqueId val="{00000005-3E40-4D87-9D3E-E7DF27B7C8E1}"/>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Oxford Fajar Pre-University</c:v>
                </c:pt>
              </c:strCache>
            </c:strRef>
          </c:cat>
          <c:val>
            <c:numRef>
              <c:f>Sheet1!$H$2</c:f>
              <c:numCache>
                <c:formatCode>General</c:formatCode>
                <c:ptCount val="1"/>
                <c:pt idx="0">
                  <c:v>2</c:v>
                </c:pt>
              </c:numCache>
            </c:numRef>
          </c:val>
          <c:extLst>
            <c:ext xmlns:c16="http://schemas.microsoft.com/office/drawing/2014/chart" uri="{C3380CC4-5D6E-409C-BE32-E72D297353CC}">
              <c16:uniqueId val="{00000006-3E40-4D87-9D3E-E7DF27B7C8E1}"/>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Oxford Fajar Pre-University</c:v>
                </c:pt>
              </c:strCache>
            </c:strRef>
          </c:cat>
          <c:val>
            <c:numRef>
              <c:f>Sheet1!$I$2</c:f>
              <c:numCache>
                <c:formatCode>General</c:formatCode>
                <c:ptCount val="1"/>
                <c:pt idx="0">
                  <c:v>0</c:v>
                </c:pt>
              </c:numCache>
            </c:numRef>
          </c:val>
          <c:extLst>
            <c:ext xmlns:c16="http://schemas.microsoft.com/office/drawing/2014/chart" uri="{C3380CC4-5D6E-409C-BE32-E72D297353CC}">
              <c16:uniqueId val="{00000007-3E40-4D87-9D3E-E7DF27B7C8E1}"/>
            </c:ext>
          </c:extLst>
        </c:ser>
        <c:dLbls>
          <c:showLegendKey val="0"/>
          <c:showVal val="0"/>
          <c:showCatName val="0"/>
          <c:showSerName val="0"/>
          <c:showPercent val="0"/>
          <c:showBubbleSize val="0"/>
        </c:dLbls>
        <c:gapWidth val="150"/>
        <c:overlap val="100"/>
        <c:axId val="184641312"/>
        <c:axId val="184641968"/>
      </c:barChart>
      <c:catAx>
        <c:axId val="184641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4641968"/>
        <c:crosses val="autoZero"/>
        <c:auto val="1"/>
        <c:lblAlgn val="ctr"/>
        <c:lblOffset val="100"/>
        <c:noMultiLvlLbl val="0"/>
      </c:catAx>
      <c:valAx>
        <c:axId val="1846419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4641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 Pre-University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3.7105751391465698</c:v>
                </c:pt>
                <c:pt idx="1">
                  <c:v>0.55658627087198498</c:v>
                </c:pt>
                <c:pt idx="2">
                  <c:v>0.30921459492888098</c:v>
                </c:pt>
                <c:pt idx="3">
                  <c:v>4.1434755720469996</c:v>
                </c:pt>
                <c:pt idx="4">
                  <c:v>0.34013605442176897</c:v>
                </c:pt>
                <c:pt idx="5">
                  <c:v>3.92702535559678</c:v>
                </c:pt>
                <c:pt idx="6">
                  <c:v>0.49474335188620899</c:v>
                </c:pt>
              </c:numCache>
            </c:numRef>
          </c:val>
          <c:extLst>
            <c:ext xmlns:c16="http://schemas.microsoft.com/office/drawing/2014/chart" uri="{C3380CC4-5D6E-409C-BE32-E72D297353CC}">
              <c16:uniqueId val="{00000000-07D4-4527-A696-4C98EBD8CE84}"/>
            </c:ext>
          </c:extLst>
        </c:ser>
        <c:dLbls>
          <c:showLegendKey val="0"/>
          <c:showVal val="0"/>
          <c:showCatName val="0"/>
          <c:showSerName val="0"/>
          <c:showPercent val="0"/>
          <c:showBubbleSize val="0"/>
        </c:dLbls>
        <c:gapWidth val="219"/>
        <c:overlap val="-27"/>
        <c:axId val="307964008"/>
        <c:axId val="182406544"/>
      </c:barChart>
      <c:catAx>
        <c:axId val="307964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2406544"/>
        <c:crosses val="autoZero"/>
        <c:auto val="1"/>
        <c:lblAlgn val="ctr"/>
        <c:lblOffset val="100"/>
        <c:noMultiLvlLbl val="0"/>
      </c:catAx>
      <c:valAx>
        <c:axId val="182406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964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21</c:v>
                </c:pt>
                <c:pt idx="1">
                  <c:v>427</c:v>
                </c:pt>
                <c:pt idx="2">
                  <c:v>112</c:v>
                </c:pt>
                <c:pt idx="3">
                  <c:v>53</c:v>
                </c:pt>
                <c:pt idx="4">
                  <c:v>19</c:v>
                </c:pt>
                <c:pt idx="5">
                  <c:v>4</c:v>
                </c:pt>
                <c:pt idx="6">
                  <c:v>7</c:v>
                </c:pt>
              </c:numCache>
            </c:numRef>
          </c:val>
          <c:extLst>
            <c:ext xmlns:c16="http://schemas.microsoft.com/office/drawing/2014/chart" uri="{C3380CC4-5D6E-409C-BE32-E72D297353CC}">
              <c16:uniqueId val="{00000000-AE2B-462E-A319-81EB4F7A12DB}"/>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28</c:v>
                </c:pt>
                <c:pt idx="1">
                  <c:v>680</c:v>
                </c:pt>
                <c:pt idx="2">
                  <c:v>131</c:v>
                </c:pt>
                <c:pt idx="3">
                  <c:v>90</c:v>
                </c:pt>
                <c:pt idx="4">
                  <c:v>28</c:v>
                </c:pt>
                <c:pt idx="5">
                  <c:v>5</c:v>
                </c:pt>
                <c:pt idx="6">
                  <c:v>10</c:v>
                </c:pt>
              </c:numCache>
            </c:numRef>
          </c:val>
          <c:extLst>
            <c:ext xmlns:c16="http://schemas.microsoft.com/office/drawing/2014/chart" uri="{C3380CC4-5D6E-409C-BE32-E72D297353CC}">
              <c16:uniqueId val="{00000001-AE2B-462E-A319-81EB4F7A12DB}"/>
            </c:ext>
          </c:extLst>
        </c:ser>
        <c:dLbls>
          <c:showLegendKey val="0"/>
          <c:showVal val="0"/>
          <c:showCatName val="0"/>
          <c:showSerName val="0"/>
          <c:showPercent val="0"/>
          <c:showBubbleSize val="0"/>
        </c:dLbls>
        <c:gapWidth val="219"/>
        <c:overlap val="-27"/>
        <c:axId val="317753776"/>
        <c:axId val="317752792"/>
      </c:barChart>
      <c:catAx>
        <c:axId val="317753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752792"/>
        <c:crosses val="autoZero"/>
        <c:auto val="1"/>
        <c:lblAlgn val="ctr"/>
        <c:lblOffset val="100"/>
        <c:noMultiLvlLbl val="0"/>
      </c:catAx>
      <c:valAx>
        <c:axId val="317752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753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Sheet1!$A$2:$A$32</c:f>
              <c:numCache>
                <c:formatCode>m/d/yyyy</c:formatCode>
                <c:ptCount val="31"/>
                <c:pt idx="0">
                  <c:v>43586</c:v>
                </c:pt>
                <c:pt idx="1">
                  <c:v>43587</c:v>
                </c:pt>
                <c:pt idx="2">
                  <c:v>43588</c:v>
                </c:pt>
                <c:pt idx="3">
                  <c:v>43589</c:v>
                </c:pt>
                <c:pt idx="4">
                  <c:v>43590</c:v>
                </c:pt>
                <c:pt idx="5">
                  <c:v>43591</c:v>
                </c:pt>
                <c:pt idx="6">
                  <c:v>43592</c:v>
                </c:pt>
                <c:pt idx="7">
                  <c:v>43593</c:v>
                </c:pt>
                <c:pt idx="8">
                  <c:v>43594</c:v>
                </c:pt>
                <c:pt idx="9">
                  <c:v>43595</c:v>
                </c:pt>
                <c:pt idx="10">
                  <c:v>43596</c:v>
                </c:pt>
                <c:pt idx="11">
                  <c:v>43597</c:v>
                </c:pt>
                <c:pt idx="12">
                  <c:v>43598</c:v>
                </c:pt>
                <c:pt idx="13">
                  <c:v>43599</c:v>
                </c:pt>
                <c:pt idx="14">
                  <c:v>43600</c:v>
                </c:pt>
                <c:pt idx="15">
                  <c:v>43601</c:v>
                </c:pt>
                <c:pt idx="16">
                  <c:v>43602</c:v>
                </c:pt>
                <c:pt idx="17">
                  <c:v>43603</c:v>
                </c:pt>
                <c:pt idx="18">
                  <c:v>43604</c:v>
                </c:pt>
                <c:pt idx="19">
                  <c:v>43605</c:v>
                </c:pt>
                <c:pt idx="20">
                  <c:v>43606</c:v>
                </c:pt>
                <c:pt idx="21">
                  <c:v>43607</c:v>
                </c:pt>
                <c:pt idx="22">
                  <c:v>43608</c:v>
                </c:pt>
                <c:pt idx="23">
                  <c:v>43609</c:v>
                </c:pt>
                <c:pt idx="24">
                  <c:v>43610</c:v>
                </c:pt>
                <c:pt idx="25">
                  <c:v>43611</c:v>
                </c:pt>
                <c:pt idx="26">
                  <c:v>43612</c:v>
                </c:pt>
                <c:pt idx="27">
                  <c:v>43613</c:v>
                </c:pt>
                <c:pt idx="28">
                  <c:v>43614</c:v>
                </c:pt>
                <c:pt idx="29">
                  <c:v>43615</c:v>
                </c:pt>
                <c:pt idx="30">
                  <c:v>43616</c:v>
                </c:pt>
              </c:numCache>
            </c:numRef>
          </c:cat>
          <c:val>
            <c:numRef>
              <c:f>Sheet1!$B$2:$B$32</c:f>
              <c:numCache>
                <c:formatCode>General</c:formatCode>
                <c:ptCount val="31"/>
                <c:pt idx="0">
                  <c:v>0.30959752321981399</c:v>
                </c:pt>
                <c:pt idx="1">
                  <c:v>0</c:v>
                </c:pt>
                <c:pt idx="2">
                  <c:v>1.2383900928792599</c:v>
                </c:pt>
                <c:pt idx="3">
                  <c:v>0</c:v>
                </c:pt>
                <c:pt idx="4">
                  <c:v>0</c:v>
                </c:pt>
                <c:pt idx="5">
                  <c:v>0.24767801857585101</c:v>
                </c:pt>
                <c:pt idx="6">
                  <c:v>0</c:v>
                </c:pt>
                <c:pt idx="7">
                  <c:v>0</c:v>
                </c:pt>
                <c:pt idx="8">
                  <c:v>0.185643564356436</c:v>
                </c:pt>
                <c:pt idx="9">
                  <c:v>0</c:v>
                </c:pt>
                <c:pt idx="10">
                  <c:v>0</c:v>
                </c:pt>
                <c:pt idx="11">
                  <c:v>0.49443757725587101</c:v>
                </c:pt>
                <c:pt idx="12">
                  <c:v>0</c:v>
                </c:pt>
                <c:pt idx="13">
                  <c:v>0</c:v>
                </c:pt>
                <c:pt idx="14">
                  <c:v>0</c:v>
                </c:pt>
                <c:pt idx="15">
                  <c:v>0</c:v>
                </c:pt>
                <c:pt idx="16">
                  <c:v>0</c:v>
                </c:pt>
                <c:pt idx="17">
                  <c:v>0.61919504643962897</c:v>
                </c:pt>
                <c:pt idx="18">
                  <c:v>0</c:v>
                </c:pt>
                <c:pt idx="19">
                  <c:v>7.1826625386996898</c:v>
                </c:pt>
                <c:pt idx="20">
                  <c:v>0</c:v>
                </c:pt>
                <c:pt idx="21">
                  <c:v>0</c:v>
                </c:pt>
                <c:pt idx="22">
                  <c:v>8.1014223871366706</c:v>
                </c:pt>
                <c:pt idx="23">
                  <c:v>0</c:v>
                </c:pt>
                <c:pt idx="24">
                  <c:v>7.2311495673671198</c:v>
                </c:pt>
                <c:pt idx="25">
                  <c:v>0</c:v>
                </c:pt>
                <c:pt idx="26">
                  <c:v>0</c:v>
                </c:pt>
                <c:pt idx="27">
                  <c:v>0.55624227441285501</c:v>
                </c:pt>
                <c:pt idx="28">
                  <c:v>0</c:v>
                </c:pt>
                <c:pt idx="29">
                  <c:v>0</c:v>
                </c:pt>
                <c:pt idx="30">
                  <c:v>4.1177681696520502E-2</c:v>
                </c:pt>
              </c:numCache>
            </c:numRef>
          </c:val>
          <c:smooth val="0"/>
          <c:extLst>
            <c:ext xmlns:c16="http://schemas.microsoft.com/office/drawing/2014/chart" uri="{C3380CC4-5D6E-409C-BE32-E72D297353CC}">
              <c16:uniqueId val="{00000000-E3C4-41F1-900B-B349362B5223}"/>
            </c:ext>
          </c:extLst>
        </c:ser>
        <c:dLbls>
          <c:showLegendKey val="0"/>
          <c:showVal val="0"/>
          <c:showCatName val="0"/>
          <c:showSerName val="0"/>
          <c:showPercent val="0"/>
          <c:showBubbleSize val="0"/>
        </c:dLbls>
        <c:smooth val="0"/>
        <c:axId val="317748528"/>
        <c:axId val="317741312"/>
      </c:lineChart>
      <c:dateAx>
        <c:axId val="317748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741312"/>
        <c:crosses val="autoZero"/>
        <c:auto val="1"/>
        <c:lblOffset val="100"/>
        <c:baseTimeUnit val="days"/>
      </c:dateAx>
      <c:valAx>
        <c:axId val="317741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748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Sheet1!$A$2:$A$32</c:f>
              <c:numCache>
                <c:formatCode>m/d/yyyy</c:formatCode>
                <c:ptCount val="31"/>
                <c:pt idx="0">
                  <c:v>43586</c:v>
                </c:pt>
                <c:pt idx="1">
                  <c:v>43587</c:v>
                </c:pt>
                <c:pt idx="2">
                  <c:v>43588</c:v>
                </c:pt>
                <c:pt idx="3">
                  <c:v>43589</c:v>
                </c:pt>
                <c:pt idx="4">
                  <c:v>43590</c:v>
                </c:pt>
                <c:pt idx="5">
                  <c:v>43591</c:v>
                </c:pt>
                <c:pt idx="6">
                  <c:v>43592</c:v>
                </c:pt>
                <c:pt idx="7">
                  <c:v>43593</c:v>
                </c:pt>
                <c:pt idx="8">
                  <c:v>43594</c:v>
                </c:pt>
                <c:pt idx="9">
                  <c:v>43595</c:v>
                </c:pt>
                <c:pt idx="10">
                  <c:v>43596</c:v>
                </c:pt>
                <c:pt idx="11">
                  <c:v>43597</c:v>
                </c:pt>
                <c:pt idx="12">
                  <c:v>43598</c:v>
                </c:pt>
                <c:pt idx="13">
                  <c:v>43599</c:v>
                </c:pt>
                <c:pt idx="14">
                  <c:v>43600</c:v>
                </c:pt>
                <c:pt idx="15">
                  <c:v>43601</c:v>
                </c:pt>
                <c:pt idx="16">
                  <c:v>43602</c:v>
                </c:pt>
                <c:pt idx="17">
                  <c:v>43603</c:v>
                </c:pt>
                <c:pt idx="18">
                  <c:v>43604</c:v>
                </c:pt>
                <c:pt idx="19">
                  <c:v>43605</c:v>
                </c:pt>
                <c:pt idx="20">
                  <c:v>43606</c:v>
                </c:pt>
                <c:pt idx="21">
                  <c:v>43607</c:v>
                </c:pt>
                <c:pt idx="22">
                  <c:v>43608</c:v>
                </c:pt>
                <c:pt idx="23">
                  <c:v>43609</c:v>
                </c:pt>
                <c:pt idx="24">
                  <c:v>43610</c:v>
                </c:pt>
                <c:pt idx="25">
                  <c:v>43611</c:v>
                </c:pt>
                <c:pt idx="26">
                  <c:v>43612</c:v>
                </c:pt>
                <c:pt idx="27">
                  <c:v>43613</c:v>
                </c:pt>
                <c:pt idx="28">
                  <c:v>43614</c:v>
                </c:pt>
                <c:pt idx="29">
                  <c:v>43615</c:v>
                </c:pt>
                <c:pt idx="30">
                  <c:v>43616</c:v>
                </c:pt>
              </c:numCache>
            </c:numRef>
          </c:cat>
          <c:val>
            <c:numRef>
              <c:f>Sheet1!$B$2:$B$32</c:f>
              <c:numCache>
                <c:formatCode>General</c:formatCode>
                <c:ptCount val="31"/>
                <c:pt idx="0">
                  <c:v>1615</c:v>
                </c:pt>
                <c:pt idx="1">
                  <c:v>1615</c:v>
                </c:pt>
                <c:pt idx="2">
                  <c:v>1615</c:v>
                </c:pt>
                <c:pt idx="3">
                  <c:v>1615</c:v>
                </c:pt>
                <c:pt idx="4">
                  <c:v>1615</c:v>
                </c:pt>
                <c:pt idx="5">
                  <c:v>1615</c:v>
                </c:pt>
                <c:pt idx="6">
                  <c:v>1616</c:v>
                </c:pt>
                <c:pt idx="7">
                  <c:v>1616</c:v>
                </c:pt>
                <c:pt idx="8">
                  <c:v>1617</c:v>
                </c:pt>
                <c:pt idx="9">
                  <c:v>1618</c:v>
                </c:pt>
                <c:pt idx="10">
                  <c:v>1618</c:v>
                </c:pt>
                <c:pt idx="11">
                  <c:v>1618</c:v>
                </c:pt>
                <c:pt idx="12">
                  <c:v>1617</c:v>
                </c:pt>
                <c:pt idx="13">
                  <c:v>1616</c:v>
                </c:pt>
                <c:pt idx="14">
                  <c:v>1616</c:v>
                </c:pt>
                <c:pt idx="15">
                  <c:v>1616</c:v>
                </c:pt>
                <c:pt idx="16">
                  <c:v>1615</c:v>
                </c:pt>
                <c:pt idx="17">
                  <c:v>1615</c:v>
                </c:pt>
                <c:pt idx="18">
                  <c:v>1615</c:v>
                </c:pt>
                <c:pt idx="19">
                  <c:v>1615</c:v>
                </c:pt>
                <c:pt idx="20">
                  <c:v>1616</c:v>
                </c:pt>
                <c:pt idx="21">
                  <c:v>1617</c:v>
                </c:pt>
                <c:pt idx="22">
                  <c:v>1618</c:v>
                </c:pt>
                <c:pt idx="23">
                  <c:v>1618</c:v>
                </c:pt>
                <c:pt idx="24">
                  <c:v>1618</c:v>
                </c:pt>
                <c:pt idx="25">
                  <c:v>1618</c:v>
                </c:pt>
                <c:pt idx="26">
                  <c:v>1618</c:v>
                </c:pt>
                <c:pt idx="27">
                  <c:v>1618</c:v>
                </c:pt>
                <c:pt idx="28">
                  <c:v>1619</c:v>
                </c:pt>
                <c:pt idx="29">
                  <c:v>1619</c:v>
                </c:pt>
                <c:pt idx="30">
                  <c:v>1619</c:v>
                </c:pt>
              </c:numCache>
            </c:numRef>
          </c:val>
          <c:smooth val="0"/>
          <c:extLst>
            <c:ext xmlns:c16="http://schemas.microsoft.com/office/drawing/2014/chart" uri="{C3380CC4-5D6E-409C-BE32-E72D297353CC}">
              <c16:uniqueId val="{00000000-0419-4EEE-8814-9A677312BD9D}"/>
            </c:ext>
          </c:extLst>
        </c:ser>
        <c:dLbls>
          <c:showLegendKey val="0"/>
          <c:showVal val="0"/>
          <c:showCatName val="0"/>
          <c:showSerName val="0"/>
          <c:showPercent val="0"/>
          <c:showBubbleSize val="0"/>
        </c:dLbls>
        <c:smooth val="0"/>
        <c:axId val="317745248"/>
        <c:axId val="317740656"/>
      </c:lineChart>
      <c:dateAx>
        <c:axId val="317745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740656"/>
        <c:crosses val="autoZero"/>
        <c:auto val="1"/>
        <c:lblOffset val="100"/>
        <c:baseTimeUnit val="days"/>
      </c:dateAx>
      <c:valAx>
        <c:axId val="317740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745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Sheet1!$A$2:$A$32</c:f>
              <c:numCache>
                <c:formatCode>m/d/yyyy</c:formatCode>
                <c:ptCount val="31"/>
                <c:pt idx="0">
                  <c:v>43586</c:v>
                </c:pt>
                <c:pt idx="1">
                  <c:v>43587</c:v>
                </c:pt>
                <c:pt idx="2">
                  <c:v>43588</c:v>
                </c:pt>
                <c:pt idx="3">
                  <c:v>43589</c:v>
                </c:pt>
                <c:pt idx="4">
                  <c:v>43590</c:v>
                </c:pt>
                <c:pt idx="5">
                  <c:v>43591</c:v>
                </c:pt>
                <c:pt idx="6">
                  <c:v>43592</c:v>
                </c:pt>
                <c:pt idx="7">
                  <c:v>43593</c:v>
                </c:pt>
                <c:pt idx="8">
                  <c:v>43594</c:v>
                </c:pt>
                <c:pt idx="9">
                  <c:v>43595</c:v>
                </c:pt>
                <c:pt idx="10">
                  <c:v>43596</c:v>
                </c:pt>
                <c:pt idx="11">
                  <c:v>43597</c:v>
                </c:pt>
                <c:pt idx="12">
                  <c:v>43598</c:v>
                </c:pt>
                <c:pt idx="13">
                  <c:v>43599</c:v>
                </c:pt>
                <c:pt idx="14">
                  <c:v>43600</c:v>
                </c:pt>
                <c:pt idx="15">
                  <c:v>43601</c:v>
                </c:pt>
                <c:pt idx="16">
                  <c:v>43602</c:v>
                </c:pt>
                <c:pt idx="17">
                  <c:v>43603</c:v>
                </c:pt>
                <c:pt idx="18">
                  <c:v>43604</c:v>
                </c:pt>
                <c:pt idx="19">
                  <c:v>43605</c:v>
                </c:pt>
                <c:pt idx="20">
                  <c:v>43606</c:v>
                </c:pt>
                <c:pt idx="21">
                  <c:v>43607</c:v>
                </c:pt>
                <c:pt idx="22">
                  <c:v>43608</c:v>
                </c:pt>
                <c:pt idx="23">
                  <c:v>43609</c:v>
                </c:pt>
                <c:pt idx="24">
                  <c:v>43610</c:v>
                </c:pt>
                <c:pt idx="25">
                  <c:v>43611</c:v>
                </c:pt>
                <c:pt idx="26">
                  <c:v>43612</c:v>
                </c:pt>
                <c:pt idx="27">
                  <c:v>43613</c:v>
                </c:pt>
                <c:pt idx="28">
                  <c:v>43614</c:v>
                </c:pt>
                <c:pt idx="29">
                  <c:v>43615</c:v>
                </c:pt>
                <c:pt idx="30">
                  <c:v>43616</c:v>
                </c:pt>
              </c:numCache>
            </c:numRef>
          </c:cat>
          <c:val>
            <c:numRef>
              <c:f>Sheet1!$B$2:$B$32</c:f>
              <c:numCache>
                <c:formatCode>General</c:formatCode>
                <c:ptCount val="31"/>
                <c:pt idx="0">
                  <c:v>7</c:v>
                </c:pt>
                <c:pt idx="1">
                  <c:v>0</c:v>
                </c:pt>
                <c:pt idx="2">
                  <c:v>2</c:v>
                </c:pt>
                <c:pt idx="3">
                  <c:v>1</c:v>
                </c:pt>
                <c:pt idx="4">
                  <c:v>2</c:v>
                </c:pt>
                <c:pt idx="5">
                  <c:v>5</c:v>
                </c:pt>
                <c:pt idx="6">
                  <c:v>5</c:v>
                </c:pt>
                <c:pt idx="7">
                  <c:v>6</c:v>
                </c:pt>
                <c:pt idx="8">
                  <c:v>4</c:v>
                </c:pt>
                <c:pt idx="9">
                  <c:v>2</c:v>
                </c:pt>
                <c:pt idx="10">
                  <c:v>1</c:v>
                </c:pt>
                <c:pt idx="11">
                  <c:v>8</c:v>
                </c:pt>
                <c:pt idx="12">
                  <c:v>5</c:v>
                </c:pt>
                <c:pt idx="13">
                  <c:v>6</c:v>
                </c:pt>
                <c:pt idx="14">
                  <c:v>9</c:v>
                </c:pt>
                <c:pt idx="15">
                  <c:v>5</c:v>
                </c:pt>
                <c:pt idx="16">
                  <c:v>4</c:v>
                </c:pt>
                <c:pt idx="17">
                  <c:v>8</c:v>
                </c:pt>
                <c:pt idx="18">
                  <c:v>4</c:v>
                </c:pt>
                <c:pt idx="19">
                  <c:v>4</c:v>
                </c:pt>
                <c:pt idx="20">
                  <c:v>6</c:v>
                </c:pt>
                <c:pt idx="21">
                  <c:v>1</c:v>
                </c:pt>
                <c:pt idx="22">
                  <c:v>17</c:v>
                </c:pt>
                <c:pt idx="23">
                  <c:v>4</c:v>
                </c:pt>
                <c:pt idx="24">
                  <c:v>6</c:v>
                </c:pt>
                <c:pt idx="25">
                  <c:v>7</c:v>
                </c:pt>
                <c:pt idx="26">
                  <c:v>6</c:v>
                </c:pt>
                <c:pt idx="27">
                  <c:v>3</c:v>
                </c:pt>
                <c:pt idx="28">
                  <c:v>4</c:v>
                </c:pt>
                <c:pt idx="29">
                  <c:v>1</c:v>
                </c:pt>
                <c:pt idx="30">
                  <c:v>3</c:v>
                </c:pt>
              </c:numCache>
            </c:numRef>
          </c:val>
          <c:smooth val="0"/>
          <c:extLst>
            <c:ext xmlns:c16="http://schemas.microsoft.com/office/drawing/2014/chart" uri="{C3380CC4-5D6E-409C-BE32-E72D297353CC}">
              <c16:uniqueId val="{00000000-0E6C-4513-9B05-7861FE93554C}"/>
            </c:ext>
          </c:extLst>
        </c:ser>
        <c:dLbls>
          <c:showLegendKey val="0"/>
          <c:showVal val="0"/>
          <c:showCatName val="0"/>
          <c:showSerName val="0"/>
          <c:showPercent val="0"/>
          <c:showBubbleSize val="0"/>
        </c:dLbls>
        <c:smooth val="0"/>
        <c:axId val="317744264"/>
        <c:axId val="317745576"/>
      </c:lineChart>
      <c:dateAx>
        <c:axId val="317744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745576"/>
        <c:crosses val="autoZero"/>
        <c:auto val="1"/>
        <c:lblOffset val="100"/>
        <c:baseTimeUnit val="days"/>
      </c:dateAx>
      <c:valAx>
        <c:axId val="317745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744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BD20F-05C0-4575-A620-D766A8AC1597}"/>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19D1E127-5BCB-4E0A-ABE2-D9588B58C8D0}"/>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26496088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57CBE-DCE8-455B-B476-FB7283E07A57}"/>
              </a:ext>
            </a:extLst>
          </p:cNvPr>
          <p:cNvSpPr>
            <a:spLocks noGrp="1"/>
          </p:cNvSpPr>
          <p:nvPr>
            <p:ph type="title"/>
          </p:nvPr>
        </p:nvSpPr>
        <p:spPr/>
        <p:txBody>
          <a:bodyPr/>
          <a:lstStyle/>
          <a:p>
            <a:r>
              <a:rPr lang="en-US"/>
              <a:t>Facebook Key Metrics Table | Oxford Fajar Pre-University</a:t>
            </a:r>
          </a:p>
        </p:txBody>
      </p:sp>
      <p:graphicFrame>
        <p:nvGraphicFramePr>
          <p:cNvPr id="5" name="Table Placeholder 4">
            <a:extLst>
              <a:ext uri="{FF2B5EF4-FFF2-40B4-BE49-F238E27FC236}">
                <a16:creationId xmlns:a16="http://schemas.microsoft.com/office/drawing/2014/main" id="{16906A3D-9DDA-4288-B6B4-5C22D24C43EC}"/>
              </a:ext>
            </a:extLst>
          </p:cNvPr>
          <p:cNvGraphicFramePr>
            <a:graphicFrameLocks noGrp="1"/>
          </p:cNvGraphicFramePr>
          <p:nvPr>
            <p:ph type="tbl" sz="quarter" idx="13"/>
            <p:extLst>
              <p:ext uri="{D42A27DB-BD31-4B8C-83A1-F6EECF244321}">
                <p14:modId xmlns:p14="http://schemas.microsoft.com/office/powerpoint/2010/main" val="22557477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586359318"/>
                    </a:ext>
                  </a:extLst>
                </a:gridCol>
                <a:gridCol w="740664">
                  <a:extLst>
                    <a:ext uri="{9D8B030D-6E8A-4147-A177-3AD203B41FA5}">
                      <a16:colId xmlns:a16="http://schemas.microsoft.com/office/drawing/2014/main" val="2850685758"/>
                    </a:ext>
                  </a:extLst>
                </a:gridCol>
                <a:gridCol w="740664">
                  <a:extLst>
                    <a:ext uri="{9D8B030D-6E8A-4147-A177-3AD203B41FA5}">
                      <a16:colId xmlns:a16="http://schemas.microsoft.com/office/drawing/2014/main" val="4107772796"/>
                    </a:ext>
                  </a:extLst>
                </a:gridCol>
                <a:gridCol w="740664">
                  <a:extLst>
                    <a:ext uri="{9D8B030D-6E8A-4147-A177-3AD203B41FA5}">
                      <a16:colId xmlns:a16="http://schemas.microsoft.com/office/drawing/2014/main" val="3089425619"/>
                    </a:ext>
                  </a:extLst>
                </a:gridCol>
                <a:gridCol w="740664">
                  <a:extLst>
                    <a:ext uri="{9D8B030D-6E8A-4147-A177-3AD203B41FA5}">
                      <a16:colId xmlns:a16="http://schemas.microsoft.com/office/drawing/2014/main" val="4135553109"/>
                    </a:ext>
                  </a:extLst>
                </a:gridCol>
                <a:gridCol w="740664">
                  <a:extLst>
                    <a:ext uri="{9D8B030D-6E8A-4147-A177-3AD203B41FA5}">
                      <a16:colId xmlns:a16="http://schemas.microsoft.com/office/drawing/2014/main" val="3442152783"/>
                    </a:ext>
                  </a:extLst>
                </a:gridCol>
                <a:gridCol w="740664">
                  <a:extLst>
                    <a:ext uri="{9D8B030D-6E8A-4147-A177-3AD203B41FA5}">
                      <a16:colId xmlns:a16="http://schemas.microsoft.com/office/drawing/2014/main" val="1281342374"/>
                    </a:ext>
                  </a:extLst>
                </a:gridCol>
                <a:gridCol w="740664">
                  <a:extLst>
                    <a:ext uri="{9D8B030D-6E8A-4147-A177-3AD203B41FA5}">
                      <a16:colId xmlns:a16="http://schemas.microsoft.com/office/drawing/2014/main" val="2010522326"/>
                    </a:ext>
                  </a:extLst>
                </a:gridCol>
                <a:gridCol w="740664">
                  <a:extLst>
                    <a:ext uri="{9D8B030D-6E8A-4147-A177-3AD203B41FA5}">
                      <a16:colId xmlns:a16="http://schemas.microsoft.com/office/drawing/2014/main" val="4183867821"/>
                    </a:ext>
                  </a:extLst>
                </a:gridCol>
                <a:gridCol w="740664">
                  <a:extLst>
                    <a:ext uri="{9D8B030D-6E8A-4147-A177-3AD203B41FA5}">
                      <a16:colId xmlns:a16="http://schemas.microsoft.com/office/drawing/2014/main" val="105029681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398082065"/>
                  </a:ext>
                </a:extLst>
              </a:tr>
              <a:tr h="370840">
                <a:tc>
                  <a:txBody>
                    <a:bodyPr/>
                    <a:lstStyle/>
                    <a:p>
                      <a:r>
                        <a:rPr lang="en-US" sz="1000"/>
                        <a:t>Oxford Fajar Pre-University</a:t>
                      </a:r>
                    </a:p>
                  </a:txBody>
                  <a:tcPr/>
                </a:tc>
                <a:tc>
                  <a:txBody>
                    <a:bodyPr/>
                    <a:lstStyle/>
                    <a:p>
                      <a:r>
                        <a:rPr lang="en-US" sz="1000"/>
                        <a:t>1619</a:t>
                      </a:r>
                    </a:p>
                  </a:txBody>
                  <a:tcPr/>
                </a:tc>
                <a:tc>
                  <a:txBody>
                    <a:bodyPr/>
                    <a:lstStyle/>
                    <a:p>
                      <a:r>
                        <a:rPr lang="en-US" sz="1000"/>
                        <a:t>4</a:t>
                      </a:r>
                    </a:p>
                  </a:txBody>
                  <a:tcPr/>
                </a:tc>
                <a:tc>
                  <a:txBody>
                    <a:bodyPr/>
                    <a:lstStyle/>
                    <a:p>
                      <a:r>
                        <a:rPr lang="en-US" sz="1000"/>
                        <a:t>13</a:t>
                      </a:r>
                    </a:p>
                  </a:txBody>
                  <a:tcPr/>
                </a:tc>
                <a:tc>
                  <a:txBody>
                    <a:bodyPr/>
                    <a:lstStyle/>
                    <a:p>
                      <a:r>
                        <a:rPr lang="en-US" sz="1000"/>
                        <a:t>423</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2.0218 %</a:t>
                      </a:r>
                    </a:p>
                  </a:txBody>
                  <a:tcPr/>
                </a:tc>
                <a:tc>
                  <a:txBody>
                    <a:bodyPr/>
                    <a:lstStyle/>
                    <a:p>
                      <a:r>
                        <a:rPr lang="en-US" sz="1000"/>
                        <a:t>0.0 %</a:t>
                      </a:r>
                    </a:p>
                  </a:txBody>
                  <a:tcPr/>
                </a:tc>
                <a:extLst>
                  <a:ext uri="{0D108BD9-81ED-4DB2-BD59-A6C34878D82A}">
                    <a16:rowId xmlns:a16="http://schemas.microsoft.com/office/drawing/2014/main" val="2963625706"/>
                  </a:ext>
                </a:extLst>
              </a:tr>
            </a:tbl>
          </a:graphicData>
        </a:graphic>
      </p:graphicFrame>
      <p:sp>
        <p:nvSpPr>
          <p:cNvPr id="4" name="Text Placeholder 3">
            <a:extLst>
              <a:ext uri="{FF2B5EF4-FFF2-40B4-BE49-F238E27FC236}">
                <a16:creationId xmlns:a16="http://schemas.microsoft.com/office/drawing/2014/main" id="{32D0274D-0648-4078-AB61-7ED2335864B6}"/>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5481716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1F3C4-221F-46C4-82C0-83750EA51869}"/>
              </a:ext>
            </a:extLst>
          </p:cNvPr>
          <p:cNvSpPr>
            <a:spLocks noGrp="1"/>
          </p:cNvSpPr>
          <p:nvPr>
            <p:ph type="title"/>
          </p:nvPr>
        </p:nvSpPr>
        <p:spPr/>
        <p:txBody>
          <a:bodyPr/>
          <a:lstStyle/>
          <a:p>
            <a:r>
              <a:rPr lang="en-US"/>
              <a:t>Facebook Reach | Oxford Fajar Pre-University</a:t>
            </a:r>
          </a:p>
        </p:txBody>
      </p:sp>
      <p:graphicFrame>
        <p:nvGraphicFramePr>
          <p:cNvPr id="6" name="Chart Placeholder 5">
            <a:extLst>
              <a:ext uri="{FF2B5EF4-FFF2-40B4-BE49-F238E27FC236}">
                <a16:creationId xmlns:a16="http://schemas.microsoft.com/office/drawing/2014/main" id="{8F9AD959-297A-4A14-BE56-558D33D657B0}"/>
              </a:ext>
            </a:extLst>
          </p:cNvPr>
          <p:cNvGraphicFramePr>
            <a:graphicFrameLocks noGrp="1"/>
          </p:cNvGraphicFramePr>
          <p:nvPr>
            <p:ph type="chart" sz="quarter" idx="13"/>
            <p:extLst>
              <p:ext uri="{D42A27DB-BD31-4B8C-83A1-F6EECF244321}">
                <p14:modId xmlns:p14="http://schemas.microsoft.com/office/powerpoint/2010/main" val="11054719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5F5D2D-60A5-4DCA-9C1D-77DF1436CE66}"/>
              </a:ext>
            </a:extLst>
          </p:cNvPr>
          <p:cNvSpPr>
            <a:spLocks noGrp="1"/>
          </p:cNvSpPr>
          <p:nvPr>
            <p:ph type="body" sz="quarter" idx="14"/>
          </p:nvPr>
        </p:nvSpPr>
        <p:spPr/>
        <p:txBody>
          <a:bodyPr/>
          <a:lstStyle/>
          <a:p>
            <a:r>
              <a:rPr lang="en-US"/>
              <a:t>05/01/2019 - 05/31/2019</a:t>
            </a:r>
          </a:p>
        </p:txBody>
      </p:sp>
      <p:sp>
        <p:nvSpPr>
          <p:cNvPr id="5" name="Footer Placeholder 4">
            <a:extLst>
              <a:ext uri="{FF2B5EF4-FFF2-40B4-BE49-F238E27FC236}">
                <a16:creationId xmlns:a16="http://schemas.microsoft.com/office/drawing/2014/main" id="{37745E75-68FE-420A-9FE7-27D32A20FE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39103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E125D-DE13-49FE-BE62-AF46819BB8AC}"/>
              </a:ext>
            </a:extLst>
          </p:cNvPr>
          <p:cNvSpPr>
            <a:spLocks noGrp="1"/>
          </p:cNvSpPr>
          <p:nvPr>
            <p:ph type="title"/>
          </p:nvPr>
        </p:nvSpPr>
        <p:spPr/>
        <p:txBody>
          <a:bodyPr/>
          <a:lstStyle/>
          <a:p>
            <a:r>
              <a:rPr lang="en-US"/>
              <a:t>Facebook Engaged Users | Oxford Fajar Pre-University</a:t>
            </a:r>
          </a:p>
        </p:txBody>
      </p:sp>
      <p:graphicFrame>
        <p:nvGraphicFramePr>
          <p:cNvPr id="6" name="Chart Placeholder 5">
            <a:extLst>
              <a:ext uri="{FF2B5EF4-FFF2-40B4-BE49-F238E27FC236}">
                <a16:creationId xmlns:a16="http://schemas.microsoft.com/office/drawing/2014/main" id="{AAA765B0-32AF-4B01-862E-E1F731882988}"/>
              </a:ext>
            </a:extLst>
          </p:cNvPr>
          <p:cNvGraphicFramePr>
            <a:graphicFrameLocks noGrp="1"/>
          </p:cNvGraphicFramePr>
          <p:nvPr>
            <p:ph type="chart" sz="quarter" idx="13"/>
            <p:extLst>
              <p:ext uri="{D42A27DB-BD31-4B8C-83A1-F6EECF244321}">
                <p14:modId xmlns:p14="http://schemas.microsoft.com/office/powerpoint/2010/main" val="30753209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484B8EA-8658-4100-A245-5930F6054407}"/>
              </a:ext>
            </a:extLst>
          </p:cNvPr>
          <p:cNvSpPr>
            <a:spLocks noGrp="1"/>
          </p:cNvSpPr>
          <p:nvPr>
            <p:ph type="body" sz="quarter" idx="14"/>
          </p:nvPr>
        </p:nvSpPr>
        <p:spPr/>
        <p:txBody>
          <a:bodyPr/>
          <a:lstStyle/>
          <a:p>
            <a:r>
              <a:rPr lang="en-US"/>
              <a:t>05/01/2019 - 05/31/2019</a:t>
            </a:r>
          </a:p>
        </p:txBody>
      </p:sp>
      <p:sp>
        <p:nvSpPr>
          <p:cNvPr id="5" name="Footer Placeholder 4">
            <a:extLst>
              <a:ext uri="{FF2B5EF4-FFF2-40B4-BE49-F238E27FC236}">
                <a16:creationId xmlns:a16="http://schemas.microsoft.com/office/drawing/2014/main" id="{382CB3F0-D759-4DB3-B9DA-3E059671CF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466460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9363EF-E417-446D-BD41-07C264ADB204}"/>
              </a:ext>
            </a:extLst>
          </p:cNvPr>
          <p:cNvSpPr>
            <a:spLocks noGrp="1"/>
          </p:cNvSpPr>
          <p:nvPr>
            <p:ph type="title"/>
          </p:nvPr>
        </p:nvSpPr>
        <p:spPr/>
        <p:txBody>
          <a:bodyPr/>
          <a:lstStyle/>
          <a:p>
            <a:r>
              <a:rPr lang="en-US"/>
              <a:t>Facebook Average Reactions Per Post | Oxford Fajar Pre-University</a:t>
            </a:r>
          </a:p>
        </p:txBody>
      </p:sp>
      <p:graphicFrame>
        <p:nvGraphicFramePr>
          <p:cNvPr id="6" name="Chart Placeholder 5">
            <a:extLst>
              <a:ext uri="{FF2B5EF4-FFF2-40B4-BE49-F238E27FC236}">
                <a16:creationId xmlns:a16="http://schemas.microsoft.com/office/drawing/2014/main" id="{C860E18B-3D3D-473A-86C3-20D386133CED}"/>
              </a:ext>
            </a:extLst>
          </p:cNvPr>
          <p:cNvGraphicFramePr>
            <a:graphicFrameLocks noGrp="1"/>
          </p:cNvGraphicFramePr>
          <p:nvPr>
            <p:ph type="chart" sz="quarter" idx="13"/>
            <p:extLst>
              <p:ext uri="{D42A27DB-BD31-4B8C-83A1-F6EECF244321}">
                <p14:modId xmlns:p14="http://schemas.microsoft.com/office/powerpoint/2010/main" val="8660968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738E1A-F534-45B4-B2B8-F66E16D38555}"/>
              </a:ext>
            </a:extLst>
          </p:cNvPr>
          <p:cNvSpPr>
            <a:spLocks noGrp="1"/>
          </p:cNvSpPr>
          <p:nvPr>
            <p:ph type="body" sz="quarter" idx="14"/>
          </p:nvPr>
        </p:nvSpPr>
        <p:spPr/>
        <p:txBody>
          <a:bodyPr/>
          <a:lstStyle/>
          <a:p>
            <a:r>
              <a:rPr lang="en-US"/>
              <a:t>05/01/2019 - 05/31/2019</a:t>
            </a:r>
          </a:p>
        </p:txBody>
      </p:sp>
      <p:sp>
        <p:nvSpPr>
          <p:cNvPr id="5" name="Footer Placeholder 4">
            <a:extLst>
              <a:ext uri="{FF2B5EF4-FFF2-40B4-BE49-F238E27FC236}">
                <a16:creationId xmlns:a16="http://schemas.microsoft.com/office/drawing/2014/main" id="{D1AD4A36-B82F-4697-9FA4-2B9D8D76DC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360830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2FE38-6B27-427D-A4F5-07A25E36685C}"/>
              </a:ext>
            </a:extLst>
          </p:cNvPr>
          <p:cNvSpPr>
            <a:spLocks noGrp="1"/>
          </p:cNvSpPr>
          <p:nvPr>
            <p:ph type="title"/>
          </p:nvPr>
        </p:nvSpPr>
        <p:spPr/>
        <p:txBody>
          <a:bodyPr/>
          <a:lstStyle/>
          <a:p>
            <a:r>
              <a:rPr lang="en-US"/>
              <a:t>Facebook Interactions Distribution | Oxford Fajar Pre-University</a:t>
            </a:r>
          </a:p>
        </p:txBody>
      </p:sp>
      <p:graphicFrame>
        <p:nvGraphicFramePr>
          <p:cNvPr id="6" name="Chart Placeholder 5">
            <a:extLst>
              <a:ext uri="{FF2B5EF4-FFF2-40B4-BE49-F238E27FC236}">
                <a16:creationId xmlns:a16="http://schemas.microsoft.com/office/drawing/2014/main" id="{7DAC7110-E165-4713-A1D1-683B9D447B1C}"/>
              </a:ext>
            </a:extLst>
          </p:cNvPr>
          <p:cNvGraphicFramePr>
            <a:graphicFrameLocks noGrp="1"/>
          </p:cNvGraphicFramePr>
          <p:nvPr>
            <p:ph type="chart" sz="quarter" idx="13"/>
            <p:extLst>
              <p:ext uri="{D42A27DB-BD31-4B8C-83A1-F6EECF244321}">
                <p14:modId xmlns:p14="http://schemas.microsoft.com/office/powerpoint/2010/main" val="25792393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64F606-6B7B-4DDB-82DF-3BCDB54FE43E}"/>
              </a:ext>
            </a:extLst>
          </p:cNvPr>
          <p:cNvSpPr>
            <a:spLocks noGrp="1"/>
          </p:cNvSpPr>
          <p:nvPr>
            <p:ph type="body" sz="quarter" idx="14"/>
          </p:nvPr>
        </p:nvSpPr>
        <p:spPr/>
        <p:txBody>
          <a:bodyPr/>
          <a:lstStyle/>
          <a:p>
            <a:r>
              <a:rPr lang="en-US"/>
              <a:t>05/01/2019 - 05/31/2019</a:t>
            </a:r>
          </a:p>
        </p:txBody>
      </p:sp>
      <p:sp>
        <p:nvSpPr>
          <p:cNvPr id="5" name="Footer Placeholder 4">
            <a:extLst>
              <a:ext uri="{FF2B5EF4-FFF2-40B4-BE49-F238E27FC236}">
                <a16:creationId xmlns:a16="http://schemas.microsoft.com/office/drawing/2014/main" id="{699471AE-594E-4F24-A0D9-4F1A86D04B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018729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656BE-4489-4F39-B311-5C29DDB6C7C1}"/>
              </a:ext>
            </a:extLst>
          </p:cNvPr>
          <p:cNvSpPr>
            <a:spLocks noGrp="1"/>
          </p:cNvSpPr>
          <p:nvPr>
            <p:ph type="title"/>
          </p:nvPr>
        </p:nvSpPr>
        <p:spPr/>
        <p:txBody>
          <a:bodyPr/>
          <a:lstStyle/>
          <a:p>
            <a:r>
              <a:rPr lang="en-US"/>
              <a:t>Facebook Interaction Rate By Weekday | Oxford Fajar Pre-University</a:t>
            </a:r>
          </a:p>
        </p:txBody>
      </p:sp>
      <p:graphicFrame>
        <p:nvGraphicFramePr>
          <p:cNvPr id="6" name="Chart Placeholder 5">
            <a:extLst>
              <a:ext uri="{FF2B5EF4-FFF2-40B4-BE49-F238E27FC236}">
                <a16:creationId xmlns:a16="http://schemas.microsoft.com/office/drawing/2014/main" id="{EC2297C8-E981-4B70-80B9-D64BDD70B438}"/>
              </a:ext>
            </a:extLst>
          </p:cNvPr>
          <p:cNvGraphicFramePr>
            <a:graphicFrameLocks noGrp="1"/>
          </p:cNvGraphicFramePr>
          <p:nvPr>
            <p:ph type="chart" sz="quarter" idx="13"/>
            <p:extLst>
              <p:ext uri="{D42A27DB-BD31-4B8C-83A1-F6EECF244321}">
                <p14:modId xmlns:p14="http://schemas.microsoft.com/office/powerpoint/2010/main" val="29312283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CC7080-9A9C-41F1-9DA7-AE9966954FC5}"/>
              </a:ext>
            </a:extLst>
          </p:cNvPr>
          <p:cNvSpPr>
            <a:spLocks noGrp="1"/>
          </p:cNvSpPr>
          <p:nvPr>
            <p:ph type="body" sz="quarter" idx="14"/>
          </p:nvPr>
        </p:nvSpPr>
        <p:spPr/>
        <p:txBody>
          <a:bodyPr/>
          <a:lstStyle/>
          <a:p>
            <a:r>
              <a:rPr lang="en-US"/>
              <a:t>05/01/2019 - 05/31/2019</a:t>
            </a:r>
          </a:p>
        </p:txBody>
      </p:sp>
      <p:sp>
        <p:nvSpPr>
          <p:cNvPr id="5" name="Footer Placeholder 4">
            <a:extLst>
              <a:ext uri="{FF2B5EF4-FFF2-40B4-BE49-F238E27FC236}">
                <a16:creationId xmlns:a16="http://schemas.microsoft.com/office/drawing/2014/main" id="{14E4B45E-CC9E-4886-9D21-216F78FC85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717136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6C8519-ABE9-4F84-B133-EC9C1E509933}"/>
              </a:ext>
            </a:extLst>
          </p:cNvPr>
          <p:cNvSpPr>
            <a:spLocks noGrp="1"/>
          </p:cNvSpPr>
          <p:nvPr>
            <p:ph type="title"/>
          </p:nvPr>
        </p:nvSpPr>
        <p:spPr/>
        <p:txBody>
          <a:bodyPr/>
          <a:lstStyle/>
          <a:p>
            <a:r>
              <a:rPr lang="en-US"/>
              <a:t>Facebook (FB) Custom Own Posts Table (new) | Oxford Fajar Pre-University - 1 of 3</a:t>
            </a:r>
          </a:p>
        </p:txBody>
      </p:sp>
      <p:graphicFrame>
        <p:nvGraphicFramePr>
          <p:cNvPr id="5" name="Table Placeholder 4">
            <a:extLst>
              <a:ext uri="{FF2B5EF4-FFF2-40B4-BE49-F238E27FC236}">
                <a16:creationId xmlns:a16="http://schemas.microsoft.com/office/drawing/2014/main" id="{71A292B8-8FF0-490C-8DB0-90D76AE85043}"/>
              </a:ext>
            </a:extLst>
          </p:cNvPr>
          <p:cNvGraphicFramePr>
            <a:graphicFrameLocks noGrp="1"/>
          </p:cNvGraphicFramePr>
          <p:nvPr>
            <p:ph type="tbl" sz="quarter" idx="13"/>
            <p:extLst>
              <p:ext uri="{D42A27DB-BD31-4B8C-83A1-F6EECF244321}">
                <p14:modId xmlns:p14="http://schemas.microsoft.com/office/powerpoint/2010/main" val="13234821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99188093"/>
                    </a:ext>
                  </a:extLst>
                </a:gridCol>
                <a:gridCol w="822960">
                  <a:extLst>
                    <a:ext uri="{9D8B030D-6E8A-4147-A177-3AD203B41FA5}">
                      <a16:colId xmlns:a16="http://schemas.microsoft.com/office/drawing/2014/main" val="3253509109"/>
                    </a:ext>
                  </a:extLst>
                </a:gridCol>
                <a:gridCol w="822960">
                  <a:extLst>
                    <a:ext uri="{9D8B030D-6E8A-4147-A177-3AD203B41FA5}">
                      <a16:colId xmlns:a16="http://schemas.microsoft.com/office/drawing/2014/main" val="1963356971"/>
                    </a:ext>
                  </a:extLst>
                </a:gridCol>
                <a:gridCol w="822960">
                  <a:extLst>
                    <a:ext uri="{9D8B030D-6E8A-4147-A177-3AD203B41FA5}">
                      <a16:colId xmlns:a16="http://schemas.microsoft.com/office/drawing/2014/main" val="1264320184"/>
                    </a:ext>
                  </a:extLst>
                </a:gridCol>
                <a:gridCol w="822960">
                  <a:extLst>
                    <a:ext uri="{9D8B030D-6E8A-4147-A177-3AD203B41FA5}">
                      <a16:colId xmlns:a16="http://schemas.microsoft.com/office/drawing/2014/main" val="1178760614"/>
                    </a:ext>
                  </a:extLst>
                </a:gridCol>
                <a:gridCol w="822960">
                  <a:extLst>
                    <a:ext uri="{9D8B030D-6E8A-4147-A177-3AD203B41FA5}">
                      <a16:colId xmlns:a16="http://schemas.microsoft.com/office/drawing/2014/main" val="4061159141"/>
                    </a:ext>
                  </a:extLst>
                </a:gridCol>
                <a:gridCol w="822960">
                  <a:extLst>
                    <a:ext uri="{9D8B030D-6E8A-4147-A177-3AD203B41FA5}">
                      <a16:colId xmlns:a16="http://schemas.microsoft.com/office/drawing/2014/main" val="775350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96096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- 2019-05-23 13:04:00 </a:t>
                      </a:r>
                      <a:r>
                        <a:rPr kumimoji="0" lang="en-US" sz="1000" b="0" i="0" u="none" strike="noStrike" kern="1200" cap="none" spc="0" normalizeH="0" baseline="0" noProof="0">
                          <a:ln>
                            <a:noFill/>
                          </a:ln>
                          <a:solidFill>
                            <a:prstClr val="black"/>
                          </a:solidFill>
                          <a:effectLst/>
                          <a:uLnTx/>
                          <a:uFillTx/>
                          <a:latin typeface="+mn-lt"/>
                          <a:ea typeface="+mn-ea"/>
                          <a:cs typeface="+mn-cs"/>
                        </a:rPr>
                        <a:t> 
 It’s mini quiz time! 😊
Which of the following phytohormones
trigger leaf fall and bud dormancy in flowering plants?
A. Ethene
B. Cytokinin
C. Abscisic Acid
D.Gibberellic Acid
.
.
,
,
.
Answer:
C. Abscisic Acid
Source:
ACE AHEAD STPM Biology, p. 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8.0964 %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52607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- 2019-05-25 13:04:00 </a:t>
                      </a:r>
                      <a:r>
                        <a:rPr kumimoji="0" lang="en-US" sz="1000" b="0" i="0" u="none" strike="noStrike" kern="1200" cap="none" spc="0" normalizeH="0" baseline="0" noProof="0">
                          <a:ln>
                            <a:noFill/>
                          </a:ln>
                          <a:solidFill>
                            <a:prstClr val="black"/>
                          </a:solidFill>
                          <a:effectLst/>
                          <a:uLnTx/>
                          <a:uFillTx/>
                          <a:latin typeface="+mn-lt"/>
                          <a:ea typeface="+mn-ea"/>
                          <a:cs typeface="+mn-cs"/>
                        </a:rPr>
                        <a:t> 
 ‘Firstly, secondly…’ or ‘first, second…’ – which is correct? 
Visit http://bit.ly/2IB1FLi and watch the video to find out more about why we say first rather than firstly!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00477100"/>
                  </a:ext>
                </a:extLst>
              </a:tr>
            </a:tbl>
          </a:graphicData>
        </a:graphic>
      </p:graphicFrame>
      <p:sp>
        <p:nvSpPr>
          <p:cNvPr id="4" name="Text Placeholder 3">
            <a:extLst>
              <a:ext uri="{FF2B5EF4-FFF2-40B4-BE49-F238E27FC236}">
                <a16:creationId xmlns:a16="http://schemas.microsoft.com/office/drawing/2014/main" id="{B320F107-0344-4303-91DC-9A9FEA47B90E}"/>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28139988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3DAA-C64A-4FF4-BD69-512D5248557E}"/>
              </a:ext>
            </a:extLst>
          </p:cNvPr>
          <p:cNvSpPr>
            <a:spLocks noGrp="1"/>
          </p:cNvSpPr>
          <p:nvPr>
            <p:ph type="title"/>
          </p:nvPr>
        </p:nvSpPr>
        <p:spPr/>
        <p:txBody>
          <a:bodyPr/>
          <a:lstStyle/>
          <a:p>
            <a:r>
              <a:rPr lang="en-US"/>
              <a:t>Facebook (FB) Custom Own Posts Table (new) | Oxford Fajar Pre-University - 2 of 3</a:t>
            </a:r>
          </a:p>
        </p:txBody>
      </p:sp>
      <p:graphicFrame>
        <p:nvGraphicFramePr>
          <p:cNvPr id="5" name="Table Placeholder 4">
            <a:extLst>
              <a:ext uri="{FF2B5EF4-FFF2-40B4-BE49-F238E27FC236}">
                <a16:creationId xmlns:a16="http://schemas.microsoft.com/office/drawing/2014/main" id="{12C848DB-CFDE-4B2B-9227-A5765FF4C274}"/>
              </a:ext>
            </a:extLst>
          </p:cNvPr>
          <p:cNvGraphicFramePr>
            <a:graphicFrameLocks noGrp="1"/>
          </p:cNvGraphicFramePr>
          <p:nvPr>
            <p:ph type="tbl" sz="quarter" idx="13"/>
            <p:extLst>
              <p:ext uri="{D42A27DB-BD31-4B8C-83A1-F6EECF244321}">
                <p14:modId xmlns:p14="http://schemas.microsoft.com/office/powerpoint/2010/main" val="25712458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77835841"/>
                    </a:ext>
                  </a:extLst>
                </a:gridCol>
                <a:gridCol w="822960">
                  <a:extLst>
                    <a:ext uri="{9D8B030D-6E8A-4147-A177-3AD203B41FA5}">
                      <a16:colId xmlns:a16="http://schemas.microsoft.com/office/drawing/2014/main" val="1411978295"/>
                    </a:ext>
                  </a:extLst>
                </a:gridCol>
                <a:gridCol w="822960">
                  <a:extLst>
                    <a:ext uri="{9D8B030D-6E8A-4147-A177-3AD203B41FA5}">
                      <a16:colId xmlns:a16="http://schemas.microsoft.com/office/drawing/2014/main" val="1880689262"/>
                    </a:ext>
                  </a:extLst>
                </a:gridCol>
                <a:gridCol w="822960">
                  <a:extLst>
                    <a:ext uri="{9D8B030D-6E8A-4147-A177-3AD203B41FA5}">
                      <a16:colId xmlns:a16="http://schemas.microsoft.com/office/drawing/2014/main" val="1473273597"/>
                    </a:ext>
                  </a:extLst>
                </a:gridCol>
                <a:gridCol w="822960">
                  <a:extLst>
                    <a:ext uri="{9D8B030D-6E8A-4147-A177-3AD203B41FA5}">
                      <a16:colId xmlns:a16="http://schemas.microsoft.com/office/drawing/2014/main" val="1026359691"/>
                    </a:ext>
                  </a:extLst>
                </a:gridCol>
                <a:gridCol w="822960">
                  <a:extLst>
                    <a:ext uri="{9D8B030D-6E8A-4147-A177-3AD203B41FA5}">
                      <a16:colId xmlns:a16="http://schemas.microsoft.com/office/drawing/2014/main" val="1572452128"/>
                    </a:ext>
                  </a:extLst>
                </a:gridCol>
                <a:gridCol w="822960">
                  <a:extLst>
                    <a:ext uri="{9D8B030D-6E8A-4147-A177-3AD203B41FA5}">
                      <a16:colId xmlns:a16="http://schemas.microsoft.com/office/drawing/2014/main" val="40831605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50414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- 2019-05-20 12:03:00 </a:t>
                      </a:r>
                      <a:r>
                        <a:rPr kumimoji="0" lang="en-US" sz="1000" b="0" i="0" u="none" strike="noStrike" kern="1200" cap="none" spc="0" normalizeH="0" baseline="0" noProof="0">
                          <a:ln>
                            <a:noFill/>
                          </a:ln>
                          <a:solidFill>
                            <a:prstClr val="black"/>
                          </a:solidFill>
                          <a:effectLst/>
                          <a:uLnTx/>
                          <a:uFillTx/>
                          <a:latin typeface="+mn-lt"/>
                          <a:ea typeface="+mn-ea"/>
                          <a:cs typeface="+mn-cs"/>
                        </a:rPr>
                        <a:t> 
 We used to think that dinosaurs went extinct many millions of years ago, but now it seems like this might not be the case.
Today’s biologists tend to think birds are dinosaurs, which means that, if true, the dinosaurs did not go entirely extinct after all.
Visit http://bit.ly/2GxLtqr to read more about why most scientists think birds are dinosaurs!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27609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- 2019-05-03 12:59:00 </a:t>
                      </a:r>
                      <a:r>
                        <a:rPr kumimoji="0" lang="en-US" sz="1000" b="0" i="0" u="none" strike="noStrike" kern="1200" cap="none" spc="0" normalizeH="0" baseline="0" noProof="0">
                          <a:ln>
                            <a:noFill/>
                          </a:ln>
                          <a:solidFill>
                            <a:prstClr val="black"/>
                          </a:solidFill>
                          <a:effectLst/>
                          <a:uLnTx/>
                          <a:uFillTx/>
                          <a:latin typeface="+mn-lt"/>
                          <a:ea typeface="+mn-ea"/>
                          <a:cs typeface="+mn-cs"/>
                        </a:rPr>
                        <a:t> 
 Preparing for the upcoming MUET exam in June? 
Go through your final round of revision with ACE AHEAD MUET which provides a step-by-step approach for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80016633"/>
                  </a:ext>
                </a:extLst>
              </a:tr>
            </a:tbl>
          </a:graphicData>
        </a:graphic>
      </p:graphicFrame>
      <p:sp>
        <p:nvSpPr>
          <p:cNvPr id="4" name="Text Placeholder 3">
            <a:extLst>
              <a:ext uri="{FF2B5EF4-FFF2-40B4-BE49-F238E27FC236}">
                <a16:creationId xmlns:a16="http://schemas.microsoft.com/office/drawing/2014/main" id="{F91B601E-E72F-44F6-8B3E-C829DD3D6D9B}"/>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28511267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4A1A3-620D-490A-A953-B895162A61A1}"/>
              </a:ext>
            </a:extLst>
          </p:cNvPr>
          <p:cNvSpPr>
            <a:spLocks noGrp="1"/>
          </p:cNvSpPr>
          <p:nvPr>
            <p:ph type="title"/>
          </p:nvPr>
        </p:nvSpPr>
        <p:spPr/>
        <p:txBody>
          <a:bodyPr/>
          <a:lstStyle/>
          <a:p>
            <a:r>
              <a:rPr lang="en-US"/>
              <a:t>Facebook (FB) Custom Own Posts Table (new) | Oxford Fajar Pre-University - 3 of 3</a:t>
            </a:r>
          </a:p>
        </p:txBody>
      </p:sp>
      <p:graphicFrame>
        <p:nvGraphicFramePr>
          <p:cNvPr id="5" name="Table Placeholder 4">
            <a:extLst>
              <a:ext uri="{FF2B5EF4-FFF2-40B4-BE49-F238E27FC236}">
                <a16:creationId xmlns:a16="http://schemas.microsoft.com/office/drawing/2014/main" id="{81431312-F15C-4B15-BA40-4666105D62AB}"/>
              </a:ext>
            </a:extLst>
          </p:cNvPr>
          <p:cNvGraphicFramePr>
            <a:graphicFrameLocks noGrp="1"/>
          </p:cNvGraphicFramePr>
          <p:nvPr>
            <p:ph type="tbl" sz="quarter" idx="13"/>
            <p:extLst>
              <p:ext uri="{D42A27DB-BD31-4B8C-83A1-F6EECF244321}">
                <p14:modId xmlns:p14="http://schemas.microsoft.com/office/powerpoint/2010/main" val="39386386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09378932"/>
                    </a:ext>
                  </a:extLst>
                </a:gridCol>
                <a:gridCol w="822960">
                  <a:extLst>
                    <a:ext uri="{9D8B030D-6E8A-4147-A177-3AD203B41FA5}">
                      <a16:colId xmlns:a16="http://schemas.microsoft.com/office/drawing/2014/main" val="2621010175"/>
                    </a:ext>
                  </a:extLst>
                </a:gridCol>
                <a:gridCol w="822960">
                  <a:extLst>
                    <a:ext uri="{9D8B030D-6E8A-4147-A177-3AD203B41FA5}">
                      <a16:colId xmlns:a16="http://schemas.microsoft.com/office/drawing/2014/main" val="925614370"/>
                    </a:ext>
                  </a:extLst>
                </a:gridCol>
                <a:gridCol w="822960">
                  <a:extLst>
                    <a:ext uri="{9D8B030D-6E8A-4147-A177-3AD203B41FA5}">
                      <a16:colId xmlns:a16="http://schemas.microsoft.com/office/drawing/2014/main" val="2102669340"/>
                    </a:ext>
                  </a:extLst>
                </a:gridCol>
                <a:gridCol w="822960">
                  <a:extLst>
                    <a:ext uri="{9D8B030D-6E8A-4147-A177-3AD203B41FA5}">
                      <a16:colId xmlns:a16="http://schemas.microsoft.com/office/drawing/2014/main" val="4106662851"/>
                    </a:ext>
                  </a:extLst>
                </a:gridCol>
                <a:gridCol w="822960">
                  <a:extLst>
                    <a:ext uri="{9D8B030D-6E8A-4147-A177-3AD203B41FA5}">
                      <a16:colId xmlns:a16="http://schemas.microsoft.com/office/drawing/2014/main" val="781395170"/>
                    </a:ext>
                  </a:extLst>
                </a:gridCol>
                <a:gridCol w="822960">
                  <a:extLst>
                    <a:ext uri="{9D8B030D-6E8A-4147-A177-3AD203B41FA5}">
                      <a16:colId xmlns:a16="http://schemas.microsoft.com/office/drawing/2014/main" val="11429376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52403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- 2019-05-18 12:02:00 </a:t>
                      </a:r>
                      <a:r>
                        <a:rPr kumimoji="0" lang="en-US" sz="1000" b="0" i="0" u="none" strike="noStrike" kern="1200" cap="none" spc="0" normalizeH="0" baseline="0" noProof="0">
                          <a:ln>
                            <a:noFill/>
                          </a:ln>
                          <a:solidFill>
                            <a:prstClr val="black"/>
                          </a:solidFill>
                          <a:effectLst/>
                          <a:uLnTx/>
                          <a:uFillTx/>
                          <a:latin typeface="+mn-lt"/>
                          <a:ea typeface="+mn-ea"/>
                          <a:cs typeface="+mn-cs"/>
                        </a:rPr>
                        <a:t> 
 Looking for additional ready-to-go resources to enrich your teaching or learning process?
Oxford Fajar Companion Website is definitely your best companion! 
Visit now!
https://cw.oxfordfajar.com.my/index.aspx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42844081"/>
                  </a:ext>
                </a:extLst>
              </a:tr>
            </a:tbl>
          </a:graphicData>
        </a:graphic>
      </p:graphicFrame>
      <p:sp>
        <p:nvSpPr>
          <p:cNvPr id="4" name="Text Placeholder 3">
            <a:extLst>
              <a:ext uri="{FF2B5EF4-FFF2-40B4-BE49-F238E27FC236}">
                <a16:creationId xmlns:a16="http://schemas.microsoft.com/office/drawing/2014/main" id="{940CEEFE-1BE5-46DD-B406-F9DB604393DA}"/>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26407185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3AD15-81C6-4AFB-AB47-A32A54169982}"/>
              </a:ext>
            </a:extLst>
          </p:cNvPr>
          <p:cNvSpPr>
            <a:spLocks noGrp="1"/>
          </p:cNvSpPr>
          <p:nvPr>
            <p:ph type="title"/>
          </p:nvPr>
        </p:nvSpPr>
        <p:spPr/>
        <p:txBody>
          <a:bodyPr/>
          <a:lstStyle/>
          <a:p>
            <a:r>
              <a:rPr lang="en-US"/>
              <a:t>Facebook Fan Demographics | Oxford Fajar Pre-University</a:t>
            </a:r>
          </a:p>
        </p:txBody>
      </p:sp>
      <p:graphicFrame>
        <p:nvGraphicFramePr>
          <p:cNvPr id="6" name="Chart Placeholder 5">
            <a:extLst>
              <a:ext uri="{FF2B5EF4-FFF2-40B4-BE49-F238E27FC236}">
                <a16:creationId xmlns:a16="http://schemas.microsoft.com/office/drawing/2014/main" id="{86CE2E4A-3FC2-4D3D-803C-27B46693C393}"/>
              </a:ext>
            </a:extLst>
          </p:cNvPr>
          <p:cNvGraphicFramePr>
            <a:graphicFrameLocks noGrp="1"/>
          </p:cNvGraphicFramePr>
          <p:nvPr>
            <p:ph type="chart" sz="quarter" idx="13"/>
            <p:extLst>
              <p:ext uri="{D42A27DB-BD31-4B8C-83A1-F6EECF244321}">
                <p14:modId xmlns:p14="http://schemas.microsoft.com/office/powerpoint/2010/main" val="11135846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25E2B7-959D-4753-981D-F165A12980A2}"/>
              </a:ext>
            </a:extLst>
          </p:cNvPr>
          <p:cNvSpPr>
            <a:spLocks noGrp="1"/>
          </p:cNvSpPr>
          <p:nvPr>
            <p:ph type="body" sz="quarter" idx="14"/>
          </p:nvPr>
        </p:nvSpPr>
        <p:spPr/>
        <p:txBody>
          <a:bodyPr/>
          <a:lstStyle/>
          <a:p>
            <a:r>
              <a:rPr lang="en-US"/>
              <a:t>05/01/2019 - 05/31/2019</a:t>
            </a:r>
          </a:p>
        </p:txBody>
      </p:sp>
      <p:sp>
        <p:nvSpPr>
          <p:cNvPr id="5" name="Footer Placeholder 4">
            <a:extLst>
              <a:ext uri="{FF2B5EF4-FFF2-40B4-BE49-F238E27FC236}">
                <a16:creationId xmlns:a16="http://schemas.microsoft.com/office/drawing/2014/main" id="{A67A2581-0517-4A74-A00B-EB842E6CB19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952261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9360C-8E1C-4347-AA01-433A60BE3992}"/>
              </a:ext>
            </a:extLst>
          </p:cNvPr>
          <p:cNvSpPr>
            <a:spLocks noGrp="1"/>
          </p:cNvSpPr>
          <p:nvPr>
            <p:ph type="title"/>
          </p:nvPr>
        </p:nvSpPr>
        <p:spPr/>
        <p:txBody>
          <a:bodyPr/>
          <a:lstStyle/>
          <a:p>
            <a:r>
              <a:rPr lang="en-US"/>
              <a:t>Facebook Interaction Rate | Oxford Fajar Pre-University</a:t>
            </a:r>
          </a:p>
        </p:txBody>
      </p:sp>
      <p:graphicFrame>
        <p:nvGraphicFramePr>
          <p:cNvPr id="6" name="Chart Placeholder 5">
            <a:extLst>
              <a:ext uri="{FF2B5EF4-FFF2-40B4-BE49-F238E27FC236}">
                <a16:creationId xmlns:a16="http://schemas.microsoft.com/office/drawing/2014/main" id="{8A0BD722-8C75-4A4F-AB17-B22273B40E51}"/>
              </a:ext>
            </a:extLst>
          </p:cNvPr>
          <p:cNvGraphicFramePr>
            <a:graphicFrameLocks noGrp="1"/>
          </p:cNvGraphicFramePr>
          <p:nvPr>
            <p:ph type="chart" sz="quarter" idx="13"/>
            <p:extLst>
              <p:ext uri="{D42A27DB-BD31-4B8C-83A1-F6EECF244321}">
                <p14:modId xmlns:p14="http://schemas.microsoft.com/office/powerpoint/2010/main" val="23019340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715069-7D9A-4393-AEBD-06705A253F73}"/>
              </a:ext>
            </a:extLst>
          </p:cNvPr>
          <p:cNvSpPr>
            <a:spLocks noGrp="1"/>
          </p:cNvSpPr>
          <p:nvPr>
            <p:ph type="body" sz="quarter" idx="14"/>
          </p:nvPr>
        </p:nvSpPr>
        <p:spPr/>
        <p:txBody>
          <a:bodyPr/>
          <a:lstStyle/>
          <a:p>
            <a:r>
              <a:rPr lang="en-US"/>
              <a:t>05/01/2019 - 05/31/2019</a:t>
            </a:r>
          </a:p>
        </p:txBody>
      </p:sp>
      <p:sp>
        <p:nvSpPr>
          <p:cNvPr id="5" name="Footer Placeholder 4">
            <a:extLst>
              <a:ext uri="{FF2B5EF4-FFF2-40B4-BE49-F238E27FC236}">
                <a16:creationId xmlns:a16="http://schemas.microsoft.com/office/drawing/2014/main" id="{2EA979E1-8317-414C-9BBD-4CE76508CC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486925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BB81F-4C93-4241-A7AC-99F9B1580D19}"/>
              </a:ext>
            </a:extLst>
          </p:cNvPr>
          <p:cNvSpPr>
            <a:spLocks noGrp="1"/>
          </p:cNvSpPr>
          <p:nvPr>
            <p:ph type="title"/>
          </p:nvPr>
        </p:nvSpPr>
        <p:spPr/>
        <p:txBody>
          <a:bodyPr/>
          <a:lstStyle/>
          <a:p>
            <a:r>
              <a:rPr lang="en-US"/>
              <a:t>Facebook Fans Total | Oxford Fajar Pre-University</a:t>
            </a:r>
          </a:p>
        </p:txBody>
      </p:sp>
      <p:graphicFrame>
        <p:nvGraphicFramePr>
          <p:cNvPr id="6" name="Chart Placeholder 5">
            <a:extLst>
              <a:ext uri="{FF2B5EF4-FFF2-40B4-BE49-F238E27FC236}">
                <a16:creationId xmlns:a16="http://schemas.microsoft.com/office/drawing/2014/main" id="{52D11134-D440-4734-B69A-1EA96BB63C56}"/>
              </a:ext>
            </a:extLst>
          </p:cNvPr>
          <p:cNvGraphicFramePr>
            <a:graphicFrameLocks noGrp="1"/>
          </p:cNvGraphicFramePr>
          <p:nvPr>
            <p:ph type="chart" sz="quarter" idx="13"/>
            <p:extLst>
              <p:ext uri="{D42A27DB-BD31-4B8C-83A1-F6EECF244321}">
                <p14:modId xmlns:p14="http://schemas.microsoft.com/office/powerpoint/2010/main" val="42280588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5FF790-1A47-49A7-AEC9-D6D79AB73534}"/>
              </a:ext>
            </a:extLst>
          </p:cNvPr>
          <p:cNvSpPr>
            <a:spLocks noGrp="1"/>
          </p:cNvSpPr>
          <p:nvPr>
            <p:ph type="body" sz="quarter" idx="14"/>
          </p:nvPr>
        </p:nvSpPr>
        <p:spPr/>
        <p:txBody>
          <a:bodyPr/>
          <a:lstStyle/>
          <a:p>
            <a:r>
              <a:rPr lang="en-US"/>
              <a:t>05/01/2019 - 05/31/2019</a:t>
            </a:r>
          </a:p>
        </p:txBody>
      </p:sp>
      <p:sp>
        <p:nvSpPr>
          <p:cNvPr id="5" name="Footer Placeholder 4">
            <a:extLst>
              <a:ext uri="{FF2B5EF4-FFF2-40B4-BE49-F238E27FC236}">
                <a16:creationId xmlns:a16="http://schemas.microsoft.com/office/drawing/2014/main" id="{8EE18587-62DB-45BF-8ECA-CC556DCDA6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82307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FA9047-67C4-4BF3-AC4F-FEE09D40F7A8}"/>
              </a:ext>
            </a:extLst>
          </p:cNvPr>
          <p:cNvSpPr>
            <a:spLocks noGrp="1"/>
          </p:cNvSpPr>
          <p:nvPr>
            <p:ph type="title"/>
          </p:nvPr>
        </p:nvSpPr>
        <p:spPr/>
        <p:txBody>
          <a:bodyPr/>
          <a:lstStyle/>
          <a:p>
            <a:r>
              <a:rPr lang="en-US"/>
              <a:t>Facebook Page Views | Oxford Fajar Pre-University</a:t>
            </a:r>
          </a:p>
        </p:txBody>
      </p:sp>
      <p:graphicFrame>
        <p:nvGraphicFramePr>
          <p:cNvPr id="6" name="Chart Placeholder 5">
            <a:extLst>
              <a:ext uri="{FF2B5EF4-FFF2-40B4-BE49-F238E27FC236}">
                <a16:creationId xmlns:a16="http://schemas.microsoft.com/office/drawing/2014/main" id="{9B6A584E-BD7D-4253-883C-7C504740CCF0}"/>
              </a:ext>
            </a:extLst>
          </p:cNvPr>
          <p:cNvGraphicFramePr>
            <a:graphicFrameLocks noGrp="1"/>
          </p:cNvGraphicFramePr>
          <p:nvPr>
            <p:ph type="chart" sz="quarter" idx="13"/>
            <p:extLst>
              <p:ext uri="{D42A27DB-BD31-4B8C-83A1-F6EECF244321}">
                <p14:modId xmlns:p14="http://schemas.microsoft.com/office/powerpoint/2010/main" val="40503650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4C7EAE-0729-4270-9CC4-0B8EC8762D25}"/>
              </a:ext>
            </a:extLst>
          </p:cNvPr>
          <p:cNvSpPr>
            <a:spLocks noGrp="1"/>
          </p:cNvSpPr>
          <p:nvPr>
            <p:ph type="body" sz="quarter" idx="14"/>
          </p:nvPr>
        </p:nvSpPr>
        <p:spPr/>
        <p:txBody>
          <a:bodyPr/>
          <a:lstStyle/>
          <a:p>
            <a:r>
              <a:rPr lang="en-US"/>
              <a:t>05/01/2019 - 05/31/2019</a:t>
            </a:r>
          </a:p>
        </p:txBody>
      </p:sp>
      <p:sp>
        <p:nvSpPr>
          <p:cNvPr id="5" name="Footer Placeholder 4">
            <a:extLst>
              <a:ext uri="{FF2B5EF4-FFF2-40B4-BE49-F238E27FC236}">
                <a16:creationId xmlns:a16="http://schemas.microsoft.com/office/drawing/2014/main" id="{16FB82C8-6CF5-4301-8E29-10C276624C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530254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948C4-3582-438D-986B-15A76D319A46}"/>
              </a:ext>
            </a:extLst>
          </p:cNvPr>
          <p:cNvSpPr>
            <a:spLocks noGrp="1"/>
          </p:cNvSpPr>
          <p:nvPr>
            <p:ph type="title"/>
          </p:nvPr>
        </p:nvSpPr>
        <p:spPr/>
        <p:txBody>
          <a:bodyPr/>
          <a:lstStyle/>
          <a:p>
            <a:r>
              <a:rPr lang="en-US"/>
              <a:t>Facebook Fans By City Table | Oxford Fajar Pre-University - 1 of 3</a:t>
            </a:r>
          </a:p>
        </p:txBody>
      </p:sp>
      <p:graphicFrame>
        <p:nvGraphicFramePr>
          <p:cNvPr id="5" name="Table Placeholder 4">
            <a:extLst>
              <a:ext uri="{FF2B5EF4-FFF2-40B4-BE49-F238E27FC236}">
                <a16:creationId xmlns:a16="http://schemas.microsoft.com/office/drawing/2014/main" id="{311477E2-BBD1-46B0-8BDA-F38235A3C034}"/>
              </a:ext>
            </a:extLst>
          </p:cNvPr>
          <p:cNvGraphicFramePr>
            <a:graphicFrameLocks noGrp="1"/>
          </p:cNvGraphicFramePr>
          <p:nvPr>
            <p:ph type="tbl" sz="quarter" idx="13"/>
            <p:extLst>
              <p:ext uri="{D42A27DB-BD31-4B8C-83A1-F6EECF244321}">
                <p14:modId xmlns:p14="http://schemas.microsoft.com/office/powerpoint/2010/main" val="13157643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841241012"/>
                    </a:ext>
                  </a:extLst>
                </a:gridCol>
                <a:gridCol w="1645920">
                  <a:extLst>
                    <a:ext uri="{9D8B030D-6E8A-4147-A177-3AD203B41FA5}">
                      <a16:colId xmlns:a16="http://schemas.microsoft.com/office/drawing/2014/main" val="2799365606"/>
                    </a:ext>
                  </a:extLst>
                </a:gridCol>
                <a:gridCol w="1645920">
                  <a:extLst>
                    <a:ext uri="{9D8B030D-6E8A-4147-A177-3AD203B41FA5}">
                      <a16:colId xmlns:a16="http://schemas.microsoft.com/office/drawing/2014/main" val="16113344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2806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16.2 %</a:t>
                      </a:r>
                    </a:p>
                  </a:txBody>
                  <a:tcPr/>
                </a:tc>
                <a:extLst>
                  <a:ext uri="{0D108BD9-81ED-4DB2-BD59-A6C34878D82A}">
                    <a16:rowId xmlns:a16="http://schemas.microsoft.com/office/drawing/2014/main" val="1563359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5.5 %</a:t>
                      </a:r>
                    </a:p>
                  </a:txBody>
                  <a:tcPr/>
                </a:tc>
                <a:extLst>
                  <a:ext uri="{0D108BD9-81ED-4DB2-BD59-A6C34878D82A}">
                    <a16:rowId xmlns:a16="http://schemas.microsoft.com/office/drawing/2014/main" val="3447228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4.4 %</a:t>
                      </a:r>
                    </a:p>
                  </a:txBody>
                  <a:tcPr/>
                </a:tc>
                <a:extLst>
                  <a:ext uri="{0D108BD9-81ED-4DB2-BD59-A6C34878D82A}">
                    <a16:rowId xmlns:a16="http://schemas.microsoft.com/office/drawing/2014/main" val="1880579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4.2 %</a:t>
                      </a:r>
                    </a:p>
                  </a:txBody>
                  <a:tcPr/>
                </a:tc>
                <a:extLst>
                  <a:ext uri="{0D108BD9-81ED-4DB2-BD59-A6C34878D82A}">
                    <a16:rowId xmlns:a16="http://schemas.microsoft.com/office/drawing/2014/main" val="308126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4.1 %</a:t>
                      </a:r>
                    </a:p>
                  </a:txBody>
                  <a:tcPr/>
                </a:tc>
                <a:extLst>
                  <a:ext uri="{0D108BD9-81ED-4DB2-BD59-A6C34878D82A}">
                    <a16:rowId xmlns:a16="http://schemas.microsoft.com/office/drawing/2014/main" val="408159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4.1 %</a:t>
                      </a:r>
                    </a:p>
                  </a:txBody>
                  <a:tcPr/>
                </a:tc>
                <a:extLst>
                  <a:ext uri="{0D108BD9-81ED-4DB2-BD59-A6C34878D82A}">
                    <a16:rowId xmlns:a16="http://schemas.microsoft.com/office/drawing/2014/main" val="138661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4.1 %</a:t>
                      </a:r>
                    </a:p>
                  </a:txBody>
                  <a:tcPr/>
                </a:tc>
                <a:extLst>
                  <a:ext uri="{0D108BD9-81ED-4DB2-BD59-A6C34878D82A}">
                    <a16:rowId xmlns:a16="http://schemas.microsoft.com/office/drawing/2014/main" val="1336888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extLst>
                  <a:ext uri="{0D108BD9-81ED-4DB2-BD59-A6C34878D82A}">
                    <a16:rowId xmlns:a16="http://schemas.microsoft.com/office/drawing/2014/main" val="1567845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2901682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4059322469"/>
                  </a:ext>
                </a:extLst>
              </a:tr>
            </a:tbl>
          </a:graphicData>
        </a:graphic>
      </p:graphicFrame>
      <p:sp>
        <p:nvSpPr>
          <p:cNvPr id="4" name="Text Placeholder 3">
            <a:extLst>
              <a:ext uri="{FF2B5EF4-FFF2-40B4-BE49-F238E27FC236}">
                <a16:creationId xmlns:a16="http://schemas.microsoft.com/office/drawing/2014/main" id="{719B7F6D-745D-43EE-988A-0CAA26BAB8FE}"/>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29526220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1AD2F-A458-4A8E-AC4C-C83134DE241C}"/>
              </a:ext>
            </a:extLst>
          </p:cNvPr>
          <p:cNvSpPr>
            <a:spLocks noGrp="1"/>
          </p:cNvSpPr>
          <p:nvPr>
            <p:ph type="title"/>
          </p:nvPr>
        </p:nvSpPr>
        <p:spPr/>
        <p:txBody>
          <a:bodyPr/>
          <a:lstStyle/>
          <a:p>
            <a:r>
              <a:rPr lang="en-US"/>
              <a:t>Facebook Fans By City Table | Oxford Fajar Pre-University - 2 of 3</a:t>
            </a:r>
          </a:p>
        </p:txBody>
      </p:sp>
      <p:graphicFrame>
        <p:nvGraphicFramePr>
          <p:cNvPr id="5" name="Table Placeholder 4">
            <a:extLst>
              <a:ext uri="{FF2B5EF4-FFF2-40B4-BE49-F238E27FC236}">
                <a16:creationId xmlns:a16="http://schemas.microsoft.com/office/drawing/2014/main" id="{427C7712-BA7E-4DA1-8476-BE3E05A1D000}"/>
              </a:ext>
            </a:extLst>
          </p:cNvPr>
          <p:cNvGraphicFramePr>
            <a:graphicFrameLocks noGrp="1"/>
          </p:cNvGraphicFramePr>
          <p:nvPr>
            <p:ph type="tbl" sz="quarter" idx="13"/>
            <p:extLst>
              <p:ext uri="{D42A27DB-BD31-4B8C-83A1-F6EECF244321}">
                <p14:modId xmlns:p14="http://schemas.microsoft.com/office/powerpoint/2010/main" val="22132492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918606752"/>
                    </a:ext>
                  </a:extLst>
                </a:gridCol>
                <a:gridCol w="1645920">
                  <a:extLst>
                    <a:ext uri="{9D8B030D-6E8A-4147-A177-3AD203B41FA5}">
                      <a16:colId xmlns:a16="http://schemas.microsoft.com/office/drawing/2014/main" val="43764050"/>
                    </a:ext>
                  </a:extLst>
                </a:gridCol>
                <a:gridCol w="1645920">
                  <a:extLst>
                    <a:ext uri="{9D8B030D-6E8A-4147-A177-3AD203B41FA5}">
                      <a16:colId xmlns:a16="http://schemas.microsoft.com/office/drawing/2014/main" val="36199730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792182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1043993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4630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3990410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3556267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3449495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1479936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155497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3342974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974316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4120164350"/>
                  </a:ext>
                </a:extLst>
              </a:tr>
            </a:tbl>
          </a:graphicData>
        </a:graphic>
      </p:graphicFrame>
      <p:sp>
        <p:nvSpPr>
          <p:cNvPr id="4" name="Text Placeholder 3">
            <a:extLst>
              <a:ext uri="{FF2B5EF4-FFF2-40B4-BE49-F238E27FC236}">
                <a16:creationId xmlns:a16="http://schemas.microsoft.com/office/drawing/2014/main" id="{CBD7BFAB-F73C-4274-BC8F-A836CBB63916}"/>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38322338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FDCA5-74AB-429D-9EAF-A8CE18A71E25}"/>
              </a:ext>
            </a:extLst>
          </p:cNvPr>
          <p:cNvSpPr>
            <a:spLocks noGrp="1"/>
          </p:cNvSpPr>
          <p:nvPr>
            <p:ph type="title"/>
          </p:nvPr>
        </p:nvSpPr>
        <p:spPr/>
        <p:txBody>
          <a:bodyPr/>
          <a:lstStyle/>
          <a:p>
            <a:r>
              <a:rPr lang="en-US"/>
              <a:t>Facebook Fans By City Table | Oxford Fajar Pre-University - 3 of 3</a:t>
            </a:r>
          </a:p>
        </p:txBody>
      </p:sp>
      <p:graphicFrame>
        <p:nvGraphicFramePr>
          <p:cNvPr id="5" name="Table Placeholder 4">
            <a:extLst>
              <a:ext uri="{FF2B5EF4-FFF2-40B4-BE49-F238E27FC236}">
                <a16:creationId xmlns:a16="http://schemas.microsoft.com/office/drawing/2014/main" id="{E0588238-4ADC-43EC-9D8D-BFE481344AF5}"/>
              </a:ext>
            </a:extLst>
          </p:cNvPr>
          <p:cNvGraphicFramePr>
            <a:graphicFrameLocks noGrp="1"/>
          </p:cNvGraphicFramePr>
          <p:nvPr>
            <p:ph type="tbl" sz="quarter" idx="13"/>
            <p:extLst>
              <p:ext uri="{D42A27DB-BD31-4B8C-83A1-F6EECF244321}">
                <p14:modId xmlns:p14="http://schemas.microsoft.com/office/powerpoint/2010/main" val="23671236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545715291"/>
                    </a:ext>
                  </a:extLst>
                </a:gridCol>
                <a:gridCol w="1645920">
                  <a:extLst>
                    <a:ext uri="{9D8B030D-6E8A-4147-A177-3AD203B41FA5}">
                      <a16:colId xmlns:a16="http://schemas.microsoft.com/office/drawing/2014/main" val="1625084480"/>
                    </a:ext>
                  </a:extLst>
                </a:gridCol>
                <a:gridCol w="1645920">
                  <a:extLst>
                    <a:ext uri="{9D8B030D-6E8A-4147-A177-3AD203B41FA5}">
                      <a16:colId xmlns:a16="http://schemas.microsoft.com/office/drawing/2014/main" val="39531990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978273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Perlis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510511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593768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Pasir Gudang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2479846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3777467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Krai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252533965"/>
                  </a:ext>
                </a:extLst>
              </a:tr>
            </a:tbl>
          </a:graphicData>
        </a:graphic>
      </p:graphicFrame>
      <p:sp>
        <p:nvSpPr>
          <p:cNvPr id="4" name="Text Placeholder 3">
            <a:extLst>
              <a:ext uri="{FF2B5EF4-FFF2-40B4-BE49-F238E27FC236}">
                <a16:creationId xmlns:a16="http://schemas.microsoft.com/office/drawing/2014/main" id="{A1E032B6-9C8B-468C-8A74-A4BCDB2CC630}"/>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22481126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DBE91E-7584-4D16-9FC0-E01AC4355623}"/>
              </a:ext>
            </a:extLst>
          </p:cNvPr>
          <p:cNvSpPr>
            <a:spLocks noGrp="1"/>
          </p:cNvSpPr>
          <p:nvPr>
            <p:ph type="title"/>
          </p:nvPr>
        </p:nvSpPr>
        <p:spPr/>
        <p:txBody>
          <a:bodyPr/>
          <a:lstStyle/>
          <a:p>
            <a:r>
              <a:rPr lang="en-US"/>
              <a:t>Facebook Own Posts Table | Oxford Fajar Pre-University - 1 of 7</a:t>
            </a:r>
          </a:p>
        </p:txBody>
      </p:sp>
      <p:graphicFrame>
        <p:nvGraphicFramePr>
          <p:cNvPr id="5" name="Table Placeholder 4">
            <a:extLst>
              <a:ext uri="{FF2B5EF4-FFF2-40B4-BE49-F238E27FC236}">
                <a16:creationId xmlns:a16="http://schemas.microsoft.com/office/drawing/2014/main" id="{EF17CBC8-67CA-4083-B2DF-60A069A8514E}"/>
              </a:ext>
            </a:extLst>
          </p:cNvPr>
          <p:cNvGraphicFramePr>
            <a:graphicFrameLocks noGrp="1"/>
          </p:cNvGraphicFramePr>
          <p:nvPr>
            <p:ph type="tbl" sz="quarter" idx="13"/>
            <p:extLst>
              <p:ext uri="{D42A27DB-BD31-4B8C-83A1-F6EECF244321}">
                <p14:modId xmlns:p14="http://schemas.microsoft.com/office/powerpoint/2010/main" val="15885055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49199184"/>
                    </a:ext>
                  </a:extLst>
                </a:gridCol>
                <a:gridCol w="658368">
                  <a:extLst>
                    <a:ext uri="{9D8B030D-6E8A-4147-A177-3AD203B41FA5}">
                      <a16:colId xmlns:a16="http://schemas.microsoft.com/office/drawing/2014/main" val="1992752348"/>
                    </a:ext>
                  </a:extLst>
                </a:gridCol>
                <a:gridCol w="658368">
                  <a:extLst>
                    <a:ext uri="{9D8B030D-6E8A-4147-A177-3AD203B41FA5}">
                      <a16:colId xmlns:a16="http://schemas.microsoft.com/office/drawing/2014/main" val="339191279"/>
                    </a:ext>
                  </a:extLst>
                </a:gridCol>
                <a:gridCol w="658368">
                  <a:extLst>
                    <a:ext uri="{9D8B030D-6E8A-4147-A177-3AD203B41FA5}">
                      <a16:colId xmlns:a16="http://schemas.microsoft.com/office/drawing/2014/main" val="2259906228"/>
                    </a:ext>
                  </a:extLst>
                </a:gridCol>
                <a:gridCol w="658368">
                  <a:extLst>
                    <a:ext uri="{9D8B030D-6E8A-4147-A177-3AD203B41FA5}">
                      <a16:colId xmlns:a16="http://schemas.microsoft.com/office/drawing/2014/main" val="3306522257"/>
                    </a:ext>
                  </a:extLst>
                </a:gridCol>
                <a:gridCol w="658368">
                  <a:extLst>
                    <a:ext uri="{9D8B030D-6E8A-4147-A177-3AD203B41FA5}">
                      <a16:colId xmlns:a16="http://schemas.microsoft.com/office/drawing/2014/main" val="3565456743"/>
                    </a:ext>
                  </a:extLst>
                </a:gridCol>
                <a:gridCol w="658368">
                  <a:extLst>
                    <a:ext uri="{9D8B030D-6E8A-4147-A177-3AD203B41FA5}">
                      <a16:colId xmlns:a16="http://schemas.microsoft.com/office/drawing/2014/main" val="3989143839"/>
                    </a:ext>
                  </a:extLst>
                </a:gridCol>
                <a:gridCol w="658368">
                  <a:extLst>
                    <a:ext uri="{9D8B030D-6E8A-4147-A177-3AD203B41FA5}">
                      <a16:colId xmlns:a16="http://schemas.microsoft.com/office/drawing/2014/main" val="24966387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70945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- 2019-05-31 18:23:05 </a:t>
                      </a:r>
                      <a:r>
                        <a:rPr kumimoji="0" lang="en-US" sz="1000" b="0" i="0" u="none" strike="noStrike" kern="1200" cap="none" spc="0" normalizeH="0" baseline="0" noProof="0">
                          <a:ln>
                            <a:noFill/>
                          </a:ln>
                          <a:solidFill>
                            <a:prstClr val="black"/>
                          </a:solidFill>
                          <a:effectLst/>
                          <a:uLnTx/>
                          <a:uFillTx/>
                          <a:latin typeface="+mn-lt"/>
                          <a:ea typeface="+mn-ea"/>
                          <a:cs typeface="+mn-cs"/>
                        </a:rPr>
                        <a:t> 
 Yearning to score a good band in your MUET exam?
We’ve got you some tips to do well in your MUET! Swipe to read more 
Source:
www.hotcoursesabroad.com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0623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- 2019-05-31 15:12:21 </a:t>
                      </a:r>
                      <a:r>
                        <a:rPr kumimoji="0" lang="en-US" sz="1000" b="0" i="0" u="none" strike="noStrike" kern="1200" cap="none" spc="0" normalizeH="0" baseline="0" noProof="0">
                          <a:ln>
                            <a:noFill/>
                          </a:ln>
                          <a:solidFill>
                            <a:prstClr val="black"/>
                          </a:solidFill>
                          <a:effectLst/>
                          <a:uLnTx/>
                          <a:uFillTx/>
                          <a:latin typeface="+mn-lt"/>
                          <a:ea typeface="+mn-ea"/>
                          <a:cs typeface="+mn-cs"/>
                        </a:rPr>
                        <a:t> 
 Malaysia’s largest trilingual book exhibition, BookFest @ Malaysia is back! Drop by Hall 4 &amp; 5, Ground floor, Kuala Lumpur Convention Centre (KLCC) from 1 to 9 June for amazing deals! Popular Club members, enjoy 20% discount when you buy Oxford Fajar books!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50123891"/>
                  </a:ext>
                </a:extLst>
              </a:tr>
            </a:tbl>
          </a:graphicData>
        </a:graphic>
      </p:graphicFrame>
      <p:sp>
        <p:nvSpPr>
          <p:cNvPr id="4" name="Text Placeholder 3">
            <a:extLst>
              <a:ext uri="{FF2B5EF4-FFF2-40B4-BE49-F238E27FC236}">
                <a16:creationId xmlns:a16="http://schemas.microsoft.com/office/drawing/2014/main" id="{BBE09030-B1EE-4B30-9DF4-D4348BD33EDB}"/>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23507542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41216-5314-4364-A230-990832F1A40F}"/>
              </a:ext>
            </a:extLst>
          </p:cNvPr>
          <p:cNvSpPr>
            <a:spLocks noGrp="1"/>
          </p:cNvSpPr>
          <p:nvPr>
            <p:ph type="title"/>
          </p:nvPr>
        </p:nvSpPr>
        <p:spPr/>
        <p:txBody>
          <a:bodyPr/>
          <a:lstStyle/>
          <a:p>
            <a:r>
              <a:rPr lang="en-US"/>
              <a:t>Facebook Own Posts Table | Oxford Fajar Pre-University - 2 of 7</a:t>
            </a:r>
          </a:p>
        </p:txBody>
      </p:sp>
      <p:graphicFrame>
        <p:nvGraphicFramePr>
          <p:cNvPr id="5" name="Table Placeholder 4">
            <a:extLst>
              <a:ext uri="{FF2B5EF4-FFF2-40B4-BE49-F238E27FC236}">
                <a16:creationId xmlns:a16="http://schemas.microsoft.com/office/drawing/2014/main" id="{881E4182-7BFF-4798-B0B6-B296A387E75D}"/>
              </a:ext>
            </a:extLst>
          </p:cNvPr>
          <p:cNvGraphicFramePr>
            <a:graphicFrameLocks noGrp="1"/>
          </p:cNvGraphicFramePr>
          <p:nvPr>
            <p:ph type="tbl" sz="quarter" idx="13"/>
            <p:extLst>
              <p:ext uri="{D42A27DB-BD31-4B8C-83A1-F6EECF244321}">
                <p14:modId xmlns:p14="http://schemas.microsoft.com/office/powerpoint/2010/main" val="14641264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54978416"/>
                    </a:ext>
                  </a:extLst>
                </a:gridCol>
                <a:gridCol w="658368">
                  <a:extLst>
                    <a:ext uri="{9D8B030D-6E8A-4147-A177-3AD203B41FA5}">
                      <a16:colId xmlns:a16="http://schemas.microsoft.com/office/drawing/2014/main" val="1984798441"/>
                    </a:ext>
                  </a:extLst>
                </a:gridCol>
                <a:gridCol w="658368">
                  <a:extLst>
                    <a:ext uri="{9D8B030D-6E8A-4147-A177-3AD203B41FA5}">
                      <a16:colId xmlns:a16="http://schemas.microsoft.com/office/drawing/2014/main" val="3943136724"/>
                    </a:ext>
                  </a:extLst>
                </a:gridCol>
                <a:gridCol w="658368">
                  <a:extLst>
                    <a:ext uri="{9D8B030D-6E8A-4147-A177-3AD203B41FA5}">
                      <a16:colId xmlns:a16="http://schemas.microsoft.com/office/drawing/2014/main" val="934274633"/>
                    </a:ext>
                  </a:extLst>
                </a:gridCol>
                <a:gridCol w="658368">
                  <a:extLst>
                    <a:ext uri="{9D8B030D-6E8A-4147-A177-3AD203B41FA5}">
                      <a16:colId xmlns:a16="http://schemas.microsoft.com/office/drawing/2014/main" val="3844615990"/>
                    </a:ext>
                  </a:extLst>
                </a:gridCol>
                <a:gridCol w="658368">
                  <a:extLst>
                    <a:ext uri="{9D8B030D-6E8A-4147-A177-3AD203B41FA5}">
                      <a16:colId xmlns:a16="http://schemas.microsoft.com/office/drawing/2014/main" val="3375240344"/>
                    </a:ext>
                  </a:extLst>
                </a:gridCol>
                <a:gridCol w="658368">
                  <a:extLst>
                    <a:ext uri="{9D8B030D-6E8A-4147-A177-3AD203B41FA5}">
                      <a16:colId xmlns:a16="http://schemas.microsoft.com/office/drawing/2014/main" val="2373030428"/>
                    </a:ext>
                  </a:extLst>
                </a:gridCol>
                <a:gridCol w="658368">
                  <a:extLst>
                    <a:ext uri="{9D8B030D-6E8A-4147-A177-3AD203B41FA5}">
                      <a16:colId xmlns:a16="http://schemas.microsoft.com/office/drawing/2014/main" val="3172429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06509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- 2019-05-31 12:06:00 </a:t>
                      </a:r>
                      <a:r>
                        <a:rPr kumimoji="0" lang="en-US" sz="1000" b="0" i="0" u="none" strike="noStrike" kern="1200" cap="none" spc="0" normalizeH="0" baseline="0" noProof="0">
                          <a:ln>
                            <a:noFill/>
                          </a:ln>
                          <a:solidFill>
                            <a:prstClr val="black"/>
                          </a:solidFill>
                          <a:effectLst/>
                          <a:uLnTx/>
                          <a:uFillTx/>
                          <a:latin typeface="+mn-lt"/>
                          <a:ea typeface="+mn-ea"/>
                          <a:cs typeface="+mn-cs"/>
                        </a:rPr>
                        <a:t> 
 Feeling the stress during pre-exam and exam period?
Stress, anxiety, and tension can be regulated by changing your perspective on forthcoming events or using techniques such as mental imagery or meditation, but they can also be controlled by what you physically do with your body.
Read more about the techniques that you can practice to manage stress!
http://bit.ly/2GrjCrZ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54370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- 2019-05-28 11:55:00 </a:t>
                      </a:r>
                      <a:r>
                        <a:rPr kumimoji="0" lang="en-US" sz="1000" b="0" i="0" u="none" strike="noStrike" kern="1200" cap="none" spc="0" normalizeH="0" baseline="0" noProof="0">
                          <a:ln>
                            <a:noFill/>
                          </a:ln>
                          <a:solidFill>
                            <a:prstClr val="black"/>
                          </a:solidFill>
                          <a:effectLst/>
                          <a:uLnTx/>
                          <a:uFillTx/>
                          <a:latin typeface="+mn-lt"/>
                          <a:ea typeface="+mn-ea"/>
                          <a:cs typeface="+mn-cs"/>
                        </a:rPr>
                        <a:t> 
 Want to learn and practise Matriculation Chemistry at your own pace and monitor your own performance at the same time? 
Fully Worked Solutions Matriculation Chemistry is equipped with step-by-step fully worked solutions to guide you in mastering the skills of answering questions anytime, anywhere! 
Download now!
http://bit.ly/2IGyN4r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57806982"/>
                  </a:ext>
                </a:extLst>
              </a:tr>
            </a:tbl>
          </a:graphicData>
        </a:graphic>
      </p:graphicFrame>
      <p:sp>
        <p:nvSpPr>
          <p:cNvPr id="4" name="Text Placeholder 3">
            <a:extLst>
              <a:ext uri="{FF2B5EF4-FFF2-40B4-BE49-F238E27FC236}">
                <a16:creationId xmlns:a16="http://schemas.microsoft.com/office/drawing/2014/main" id="{28DAB2BA-979E-4BBA-9026-986A76EC5D04}"/>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14882406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3D225-C5F9-4DC0-84DB-984C1D5F4593}"/>
              </a:ext>
            </a:extLst>
          </p:cNvPr>
          <p:cNvSpPr>
            <a:spLocks noGrp="1"/>
          </p:cNvSpPr>
          <p:nvPr>
            <p:ph type="title"/>
          </p:nvPr>
        </p:nvSpPr>
        <p:spPr/>
        <p:txBody>
          <a:bodyPr/>
          <a:lstStyle/>
          <a:p>
            <a:r>
              <a:rPr lang="en-US"/>
              <a:t>Facebook Own Posts Table | Oxford Fajar Pre-University - 3 of 7</a:t>
            </a:r>
          </a:p>
        </p:txBody>
      </p:sp>
      <p:graphicFrame>
        <p:nvGraphicFramePr>
          <p:cNvPr id="5" name="Table Placeholder 4">
            <a:extLst>
              <a:ext uri="{FF2B5EF4-FFF2-40B4-BE49-F238E27FC236}">
                <a16:creationId xmlns:a16="http://schemas.microsoft.com/office/drawing/2014/main" id="{337F8DCC-B79E-4C92-BDEC-ADAC5907977A}"/>
              </a:ext>
            </a:extLst>
          </p:cNvPr>
          <p:cNvGraphicFramePr>
            <a:graphicFrameLocks noGrp="1"/>
          </p:cNvGraphicFramePr>
          <p:nvPr>
            <p:ph type="tbl" sz="quarter" idx="13"/>
            <p:extLst>
              <p:ext uri="{D42A27DB-BD31-4B8C-83A1-F6EECF244321}">
                <p14:modId xmlns:p14="http://schemas.microsoft.com/office/powerpoint/2010/main" val="22435651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23518069"/>
                    </a:ext>
                  </a:extLst>
                </a:gridCol>
                <a:gridCol w="658368">
                  <a:extLst>
                    <a:ext uri="{9D8B030D-6E8A-4147-A177-3AD203B41FA5}">
                      <a16:colId xmlns:a16="http://schemas.microsoft.com/office/drawing/2014/main" val="1398736611"/>
                    </a:ext>
                  </a:extLst>
                </a:gridCol>
                <a:gridCol w="658368">
                  <a:extLst>
                    <a:ext uri="{9D8B030D-6E8A-4147-A177-3AD203B41FA5}">
                      <a16:colId xmlns:a16="http://schemas.microsoft.com/office/drawing/2014/main" val="1850049227"/>
                    </a:ext>
                  </a:extLst>
                </a:gridCol>
                <a:gridCol w="658368">
                  <a:extLst>
                    <a:ext uri="{9D8B030D-6E8A-4147-A177-3AD203B41FA5}">
                      <a16:colId xmlns:a16="http://schemas.microsoft.com/office/drawing/2014/main" val="373277104"/>
                    </a:ext>
                  </a:extLst>
                </a:gridCol>
                <a:gridCol w="658368">
                  <a:extLst>
                    <a:ext uri="{9D8B030D-6E8A-4147-A177-3AD203B41FA5}">
                      <a16:colId xmlns:a16="http://schemas.microsoft.com/office/drawing/2014/main" val="1520168219"/>
                    </a:ext>
                  </a:extLst>
                </a:gridCol>
                <a:gridCol w="658368">
                  <a:extLst>
                    <a:ext uri="{9D8B030D-6E8A-4147-A177-3AD203B41FA5}">
                      <a16:colId xmlns:a16="http://schemas.microsoft.com/office/drawing/2014/main" val="3434852187"/>
                    </a:ext>
                  </a:extLst>
                </a:gridCol>
                <a:gridCol w="658368">
                  <a:extLst>
                    <a:ext uri="{9D8B030D-6E8A-4147-A177-3AD203B41FA5}">
                      <a16:colId xmlns:a16="http://schemas.microsoft.com/office/drawing/2014/main" val="1277093397"/>
                    </a:ext>
                  </a:extLst>
                </a:gridCol>
                <a:gridCol w="658368">
                  <a:extLst>
                    <a:ext uri="{9D8B030D-6E8A-4147-A177-3AD203B41FA5}">
                      <a16:colId xmlns:a16="http://schemas.microsoft.com/office/drawing/2014/main" val="7810738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0406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- 2019-05-25 13:04:00 </a:t>
                      </a:r>
                      <a:r>
                        <a:rPr kumimoji="0" lang="en-US" sz="1000" b="0" i="0" u="none" strike="noStrike" kern="1200" cap="none" spc="0" normalizeH="0" baseline="0" noProof="0">
                          <a:ln>
                            <a:noFill/>
                          </a:ln>
                          <a:solidFill>
                            <a:prstClr val="black"/>
                          </a:solidFill>
                          <a:effectLst/>
                          <a:uLnTx/>
                          <a:uFillTx/>
                          <a:latin typeface="+mn-lt"/>
                          <a:ea typeface="+mn-ea"/>
                          <a:cs typeface="+mn-cs"/>
                        </a:rPr>
                        <a:t> 
 ‘Firstly, secondly…’ or ‘first, second…’ – which is correct? 
Visit http://bit.ly/2IB1FLi and watch the video to find out more about why we say first rather than firstly!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07279635"/>
                  </a:ext>
                </a:extLst>
              </a:tr>
            </a:tbl>
          </a:graphicData>
        </a:graphic>
      </p:graphicFrame>
      <p:sp>
        <p:nvSpPr>
          <p:cNvPr id="4" name="Text Placeholder 3">
            <a:extLst>
              <a:ext uri="{FF2B5EF4-FFF2-40B4-BE49-F238E27FC236}">
                <a16:creationId xmlns:a16="http://schemas.microsoft.com/office/drawing/2014/main" id="{451C0BB5-F883-4871-AB71-F35047438CA6}"/>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32282603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E67470-0E1D-4BD1-8DDC-E049F863078B}"/>
              </a:ext>
            </a:extLst>
          </p:cNvPr>
          <p:cNvSpPr>
            <a:spLocks noGrp="1"/>
          </p:cNvSpPr>
          <p:nvPr>
            <p:ph type="title"/>
          </p:nvPr>
        </p:nvSpPr>
        <p:spPr/>
        <p:txBody>
          <a:bodyPr/>
          <a:lstStyle/>
          <a:p>
            <a:r>
              <a:rPr lang="en-US"/>
              <a:t>Facebook Own Posts Table | Oxford Fajar Pre-University - 4 of 7</a:t>
            </a:r>
          </a:p>
        </p:txBody>
      </p:sp>
      <p:graphicFrame>
        <p:nvGraphicFramePr>
          <p:cNvPr id="5" name="Table Placeholder 4">
            <a:extLst>
              <a:ext uri="{FF2B5EF4-FFF2-40B4-BE49-F238E27FC236}">
                <a16:creationId xmlns:a16="http://schemas.microsoft.com/office/drawing/2014/main" id="{0E90278C-796D-4929-B327-234DB6A8FB0E}"/>
              </a:ext>
            </a:extLst>
          </p:cNvPr>
          <p:cNvGraphicFramePr>
            <a:graphicFrameLocks noGrp="1"/>
          </p:cNvGraphicFramePr>
          <p:nvPr>
            <p:ph type="tbl" sz="quarter" idx="13"/>
            <p:extLst>
              <p:ext uri="{D42A27DB-BD31-4B8C-83A1-F6EECF244321}">
                <p14:modId xmlns:p14="http://schemas.microsoft.com/office/powerpoint/2010/main" val="9423689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34887166"/>
                    </a:ext>
                  </a:extLst>
                </a:gridCol>
                <a:gridCol w="658368">
                  <a:extLst>
                    <a:ext uri="{9D8B030D-6E8A-4147-A177-3AD203B41FA5}">
                      <a16:colId xmlns:a16="http://schemas.microsoft.com/office/drawing/2014/main" val="2044999353"/>
                    </a:ext>
                  </a:extLst>
                </a:gridCol>
                <a:gridCol w="658368">
                  <a:extLst>
                    <a:ext uri="{9D8B030D-6E8A-4147-A177-3AD203B41FA5}">
                      <a16:colId xmlns:a16="http://schemas.microsoft.com/office/drawing/2014/main" val="460825050"/>
                    </a:ext>
                  </a:extLst>
                </a:gridCol>
                <a:gridCol w="658368">
                  <a:extLst>
                    <a:ext uri="{9D8B030D-6E8A-4147-A177-3AD203B41FA5}">
                      <a16:colId xmlns:a16="http://schemas.microsoft.com/office/drawing/2014/main" val="975869394"/>
                    </a:ext>
                  </a:extLst>
                </a:gridCol>
                <a:gridCol w="658368">
                  <a:extLst>
                    <a:ext uri="{9D8B030D-6E8A-4147-A177-3AD203B41FA5}">
                      <a16:colId xmlns:a16="http://schemas.microsoft.com/office/drawing/2014/main" val="291788316"/>
                    </a:ext>
                  </a:extLst>
                </a:gridCol>
                <a:gridCol w="658368">
                  <a:extLst>
                    <a:ext uri="{9D8B030D-6E8A-4147-A177-3AD203B41FA5}">
                      <a16:colId xmlns:a16="http://schemas.microsoft.com/office/drawing/2014/main" val="669833352"/>
                    </a:ext>
                  </a:extLst>
                </a:gridCol>
                <a:gridCol w="658368">
                  <a:extLst>
                    <a:ext uri="{9D8B030D-6E8A-4147-A177-3AD203B41FA5}">
                      <a16:colId xmlns:a16="http://schemas.microsoft.com/office/drawing/2014/main" val="486839019"/>
                    </a:ext>
                  </a:extLst>
                </a:gridCol>
                <a:gridCol w="658368">
                  <a:extLst>
                    <a:ext uri="{9D8B030D-6E8A-4147-A177-3AD203B41FA5}">
                      <a16:colId xmlns:a16="http://schemas.microsoft.com/office/drawing/2014/main" val="6435515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01271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- 2019-05-23 13:04:00 </a:t>
                      </a:r>
                      <a:r>
                        <a:rPr kumimoji="0" lang="en-US" sz="1000" b="0" i="0" u="none" strike="noStrike" kern="1200" cap="none" spc="0" normalizeH="0" baseline="0" noProof="0">
                          <a:ln>
                            <a:noFill/>
                          </a:ln>
                          <a:solidFill>
                            <a:prstClr val="black"/>
                          </a:solidFill>
                          <a:effectLst/>
                          <a:uLnTx/>
                          <a:uFillTx/>
                          <a:latin typeface="+mn-lt"/>
                          <a:ea typeface="+mn-ea"/>
                          <a:cs typeface="+mn-cs"/>
                        </a:rPr>
                        <a:t> 
 It’s mini quiz time! 😊
Which of the following phytohormones
trigger leaf fall and bud dormancy in flowering plants?
A. Ethene
B. Cytokinin
C. Abscisic Acid
D.Gibberellic Acid
.
.
,
,
.
Answer:
C. Abscisic Acid
Source:
ACE AHEAD STPM Biology, p. 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8.0964 %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01377585"/>
                  </a:ext>
                </a:extLst>
              </a:tr>
            </a:tbl>
          </a:graphicData>
        </a:graphic>
      </p:graphicFrame>
      <p:sp>
        <p:nvSpPr>
          <p:cNvPr id="4" name="Text Placeholder 3">
            <a:extLst>
              <a:ext uri="{FF2B5EF4-FFF2-40B4-BE49-F238E27FC236}">
                <a16:creationId xmlns:a16="http://schemas.microsoft.com/office/drawing/2014/main" id="{2E07204B-49D4-4D08-B77E-D1572936364D}"/>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19935338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772800-1240-4DC9-9E4B-7735EE0C9F94}"/>
              </a:ext>
            </a:extLst>
          </p:cNvPr>
          <p:cNvSpPr>
            <a:spLocks noGrp="1"/>
          </p:cNvSpPr>
          <p:nvPr>
            <p:ph type="title"/>
          </p:nvPr>
        </p:nvSpPr>
        <p:spPr/>
        <p:txBody>
          <a:bodyPr/>
          <a:lstStyle/>
          <a:p>
            <a:r>
              <a:rPr lang="en-US"/>
              <a:t>Facebook Own Posts Table | Oxford Fajar Pre-University - 5 of 7</a:t>
            </a:r>
          </a:p>
        </p:txBody>
      </p:sp>
      <p:graphicFrame>
        <p:nvGraphicFramePr>
          <p:cNvPr id="5" name="Table Placeholder 4">
            <a:extLst>
              <a:ext uri="{FF2B5EF4-FFF2-40B4-BE49-F238E27FC236}">
                <a16:creationId xmlns:a16="http://schemas.microsoft.com/office/drawing/2014/main" id="{18232340-C7F5-42F8-A471-26EEB79F0F42}"/>
              </a:ext>
            </a:extLst>
          </p:cNvPr>
          <p:cNvGraphicFramePr>
            <a:graphicFrameLocks noGrp="1"/>
          </p:cNvGraphicFramePr>
          <p:nvPr>
            <p:ph type="tbl" sz="quarter" idx="13"/>
            <p:extLst>
              <p:ext uri="{D42A27DB-BD31-4B8C-83A1-F6EECF244321}">
                <p14:modId xmlns:p14="http://schemas.microsoft.com/office/powerpoint/2010/main" val="6805949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99481036"/>
                    </a:ext>
                  </a:extLst>
                </a:gridCol>
                <a:gridCol w="658368">
                  <a:extLst>
                    <a:ext uri="{9D8B030D-6E8A-4147-A177-3AD203B41FA5}">
                      <a16:colId xmlns:a16="http://schemas.microsoft.com/office/drawing/2014/main" val="3417199075"/>
                    </a:ext>
                  </a:extLst>
                </a:gridCol>
                <a:gridCol w="658368">
                  <a:extLst>
                    <a:ext uri="{9D8B030D-6E8A-4147-A177-3AD203B41FA5}">
                      <a16:colId xmlns:a16="http://schemas.microsoft.com/office/drawing/2014/main" val="24309318"/>
                    </a:ext>
                  </a:extLst>
                </a:gridCol>
                <a:gridCol w="658368">
                  <a:extLst>
                    <a:ext uri="{9D8B030D-6E8A-4147-A177-3AD203B41FA5}">
                      <a16:colId xmlns:a16="http://schemas.microsoft.com/office/drawing/2014/main" val="3303813878"/>
                    </a:ext>
                  </a:extLst>
                </a:gridCol>
                <a:gridCol w="658368">
                  <a:extLst>
                    <a:ext uri="{9D8B030D-6E8A-4147-A177-3AD203B41FA5}">
                      <a16:colId xmlns:a16="http://schemas.microsoft.com/office/drawing/2014/main" val="1869074366"/>
                    </a:ext>
                  </a:extLst>
                </a:gridCol>
                <a:gridCol w="658368">
                  <a:extLst>
                    <a:ext uri="{9D8B030D-6E8A-4147-A177-3AD203B41FA5}">
                      <a16:colId xmlns:a16="http://schemas.microsoft.com/office/drawing/2014/main" val="4151927565"/>
                    </a:ext>
                  </a:extLst>
                </a:gridCol>
                <a:gridCol w="658368">
                  <a:extLst>
                    <a:ext uri="{9D8B030D-6E8A-4147-A177-3AD203B41FA5}">
                      <a16:colId xmlns:a16="http://schemas.microsoft.com/office/drawing/2014/main" val="856494341"/>
                    </a:ext>
                  </a:extLst>
                </a:gridCol>
                <a:gridCol w="658368">
                  <a:extLst>
                    <a:ext uri="{9D8B030D-6E8A-4147-A177-3AD203B41FA5}">
                      <a16:colId xmlns:a16="http://schemas.microsoft.com/office/drawing/2014/main" val="17495724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42642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- 2019-05-20 12:03:00 </a:t>
                      </a:r>
                      <a:r>
                        <a:rPr kumimoji="0" lang="en-US" sz="1000" b="0" i="0" u="none" strike="noStrike" kern="1200" cap="none" spc="0" normalizeH="0" baseline="0" noProof="0">
                          <a:ln>
                            <a:noFill/>
                          </a:ln>
                          <a:solidFill>
                            <a:prstClr val="black"/>
                          </a:solidFill>
                          <a:effectLst/>
                          <a:uLnTx/>
                          <a:uFillTx/>
                          <a:latin typeface="+mn-lt"/>
                          <a:ea typeface="+mn-ea"/>
                          <a:cs typeface="+mn-cs"/>
                        </a:rPr>
                        <a:t> 
 We used to think that dinosaurs went extinct many millions of years ago, but now it seems like this might not be the case.
Today’s biologists tend to think birds are dinosaurs, which means that, if true, the dinosaurs did not go entirely extinct after all.
Visit http://bit.ly/2GxLtqr to read more about why most scientists think birds are dinosaurs!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87104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- 2019-05-18 12:02:00 </a:t>
                      </a:r>
                      <a:r>
                        <a:rPr kumimoji="0" lang="en-US" sz="1000" b="0" i="0" u="none" strike="noStrike" kern="1200" cap="none" spc="0" normalizeH="0" baseline="0" noProof="0">
                          <a:ln>
                            <a:noFill/>
                          </a:ln>
                          <a:solidFill>
                            <a:prstClr val="black"/>
                          </a:solidFill>
                          <a:effectLst/>
                          <a:uLnTx/>
                          <a:uFillTx/>
                          <a:latin typeface="+mn-lt"/>
                          <a:ea typeface="+mn-ea"/>
                          <a:cs typeface="+mn-cs"/>
                        </a:rPr>
                        <a:t> 
 Looking for additional ready-to-go resources to enrich your teaching or learning process?
Oxford Fajar Companion Website is definitely your best companion! 
Visit now!
https://cw.oxfordfajar.com.my/index.aspx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88916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- 2019-05-12 00:01:00 </a:t>
                      </a:r>
                      <a:r>
                        <a:rPr kumimoji="0" lang="en-US" sz="1000" b="0" i="0" u="none" strike="noStrike" kern="1200" cap="none" spc="0" normalizeH="0" baseline="0" noProof="0">
                          <a:ln>
                            <a:noFill/>
                          </a:ln>
                          <a:solidFill>
                            <a:prstClr val="black"/>
                          </a:solidFill>
                          <a:effectLst/>
                          <a:uLnTx/>
                          <a:uFillTx/>
                          <a:latin typeface="+mn-lt"/>
                          <a:ea typeface="+mn-ea"/>
                          <a:cs typeface="+mn-cs"/>
                        </a:rPr>
                        <a:t> 
 “A mother is your first friend, your best friend, your forever friend” – Unknown.
Happy Mother’s Day!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82659474"/>
                  </a:ext>
                </a:extLst>
              </a:tr>
            </a:tbl>
          </a:graphicData>
        </a:graphic>
      </p:graphicFrame>
      <p:sp>
        <p:nvSpPr>
          <p:cNvPr id="4" name="Text Placeholder 3">
            <a:extLst>
              <a:ext uri="{FF2B5EF4-FFF2-40B4-BE49-F238E27FC236}">
                <a16:creationId xmlns:a16="http://schemas.microsoft.com/office/drawing/2014/main" id="{2D401DFB-9E81-4122-B347-8385F7A8D749}"/>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195176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531E79-9575-40FB-9F87-7D4D27DC0490}"/>
              </a:ext>
            </a:extLst>
          </p:cNvPr>
          <p:cNvSpPr>
            <a:spLocks noGrp="1"/>
          </p:cNvSpPr>
          <p:nvPr>
            <p:ph type="title"/>
          </p:nvPr>
        </p:nvSpPr>
        <p:spPr/>
        <p:txBody>
          <a:bodyPr/>
          <a:lstStyle/>
          <a:p>
            <a:r>
              <a:rPr lang="en-US"/>
              <a:t>Facebook Own Posts Table | Oxford Fajar Pre-University - 6 of 7</a:t>
            </a:r>
          </a:p>
        </p:txBody>
      </p:sp>
      <p:graphicFrame>
        <p:nvGraphicFramePr>
          <p:cNvPr id="5" name="Table Placeholder 4">
            <a:extLst>
              <a:ext uri="{FF2B5EF4-FFF2-40B4-BE49-F238E27FC236}">
                <a16:creationId xmlns:a16="http://schemas.microsoft.com/office/drawing/2014/main" id="{7CFE4804-25EC-417A-A1DE-B2064876757A}"/>
              </a:ext>
            </a:extLst>
          </p:cNvPr>
          <p:cNvGraphicFramePr>
            <a:graphicFrameLocks noGrp="1"/>
          </p:cNvGraphicFramePr>
          <p:nvPr>
            <p:ph type="tbl" sz="quarter" idx="13"/>
            <p:extLst>
              <p:ext uri="{D42A27DB-BD31-4B8C-83A1-F6EECF244321}">
                <p14:modId xmlns:p14="http://schemas.microsoft.com/office/powerpoint/2010/main" val="4249923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49331144"/>
                    </a:ext>
                  </a:extLst>
                </a:gridCol>
                <a:gridCol w="658368">
                  <a:extLst>
                    <a:ext uri="{9D8B030D-6E8A-4147-A177-3AD203B41FA5}">
                      <a16:colId xmlns:a16="http://schemas.microsoft.com/office/drawing/2014/main" val="2762827111"/>
                    </a:ext>
                  </a:extLst>
                </a:gridCol>
                <a:gridCol w="658368">
                  <a:extLst>
                    <a:ext uri="{9D8B030D-6E8A-4147-A177-3AD203B41FA5}">
                      <a16:colId xmlns:a16="http://schemas.microsoft.com/office/drawing/2014/main" val="4076657551"/>
                    </a:ext>
                  </a:extLst>
                </a:gridCol>
                <a:gridCol w="658368">
                  <a:extLst>
                    <a:ext uri="{9D8B030D-6E8A-4147-A177-3AD203B41FA5}">
                      <a16:colId xmlns:a16="http://schemas.microsoft.com/office/drawing/2014/main" val="723149822"/>
                    </a:ext>
                  </a:extLst>
                </a:gridCol>
                <a:gridCol w="658368">
                  <a:extLst>
                    <a:ext uri="{9D8B030D-6E8A-4147-A177-3AD203B41FA5}">
                      <a16:colId xmlns:a16="http://schemas.microsoft.com/office/drawing/2014/main" val="2348901226"/>
                    </a:ext>
                  </a:extLst>
                </a:gridCol>
                <a:gridCol w="658368">
                  <a:extLst>
                    <a:ext uri="{9D8B030D-6E8A-4147-A177-3AD203B41FA5}">
                      <a16:colId xmlns:a16="http://schemas.microsoft.com/office/drawing/2014/main" val="578231870"/>
                    </a:ext>
                  </a:extLst>
                </a:gridCol>
                <a:gridCol w="658368">
                  <a:extLst>
                    <a:ext uri="{9D8B030D-6E8A-4147-A177-3AD203B41FA5}">
                      <a16:colId xmlns:a16="http://schemas.microsoft.com/office/drawing/2014/main" val="3608155386"/>
                    </a:ext>
                  </a:extLst>
                </a:gridCol>
                <a:gridCol w="658368">
                  <a:extLst>
                    <a:ext uri="{9D8B030D-6E8A-4147-A177-3AD203B41FA5}">
                      <a16:colId xmlns:a16="http://schemas.microsoft.com/office/drawing/2014/main" val="36328448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35449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- 2019-05-09 10:01:00 </a:t>
                      </a:r>
                      <a:r>
                        <a:rPr kumimoji="0" lang="en-US" sz="1000" b="0" i="0" u="none" strike="noStrike" kern="1200" cap="none" spc="0" normalizeH="0" baseline="0" noProof="0">
                          <a:ln>
                            <a:noFill/>
                          </a:ln>
                          <a:solidFill>
                            <a:prstClr val="black"/>
                          </a:solidFill>
                          <a:effectLst/>
                          <a:uLnTx/>
                          <a:uFillTx/>
                          <a:latin typeface="+mn-lt"/>
                          <a:ea typeface="+mn-ea"/>
                          <a:cs typeface="+mn-cs"/>
                        </a:rPr>
                        <a:t> 
 May all your hard work bring excellent grades today and beyond! Keep calm and all the best for STPM!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84579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- 2019-05-06 13:00:00 </a:t>
                      </a:r>
                      <a:r>
                        <a:rPr kumimoji="0" lang="en-US" sz="1000" b="0" i="0" u="none" strike="noStrike" kern="1200" cap="none" spc="0" normalizeH="0" baseline="0" noProof="0">
                          <a:ln>
                            <a:noFill/>
                          </a:ln>
                          <a:solidFill>
                            <a:prstClr val="black"/>
                          </a:solidFill>
                          <a:effectLst/>
                          <a:uLnTx/>
                          <a:uFillTx/>
                          <a:latin typeface="+mn-lt"/>
                          <a:ea typeface="+mn-ea"/>
                          <a:cs typeface="+mn-cs"/>
                        </a:rPr>
                        <a:t> 
 Kiss your Monday blues goodbye with a word whizz! 😀
(on the) back of an envelope, idiom
Used to talk about planning or calculating something in a way that is not detailed, exact or complete
“We added up our savings on the back of an envelope.”
Learn more at
http://bit.ly/2PrRI3s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38847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- 2019-05-03 12:59:00 </a:t>
                      </a:r>
                      <a:r>
                        <a:rPr kumimoji="0" lang="en-US" sz="1000" b="0" i="0" u="none" strike="noStrike" kern="1200" cap="none" spc="0" normalizeH="0" baseline="0" noProof="0">
                          <a:ln>
                            <a:noFill/>
                          </a:ln>
                          <a:solidFill>
                            <a:prstClr val="black"/>
                          </a:solidFill>
                          <a:effectLst/>
                          <a:uLnTx/>
                          <a:uFillTx/>
                          <a:latin typeface="+mn-lt"/>
                          <a:ea typeface="+mn-ea"/>
                          <a:cs typeface="+mn-cs"/>
                        </a:rPr>
                        <a:t> 
 Preparing for the upcoming MUET exam in June? 
Go through your final round of revision with ACE AHEAD MUET which provides a step-by-step approach for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19446793"/>
                  </a:ext>
                </a:extLst>
              </a:tr>
            </a:tbl>
          </a:graphicData>
        </a:graphic>
      </p:graphicFrame>
      <p:sp>
        <p:nvSpPr>
          <p:cNvPr id="4" name="Text Placeholder 3">
            <a:extLst>
              <a:ext uri="{FF2B5EF4-FFF2-40B4-BE49-F238E27FC236}">
                <a16:creationId xmlns:a16="http://schemas.microsoft.com/office/drawing/2014/main" id="{59E7BF9A-AC37-450E-B683-18E2A7570648}"/>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38646222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804231-E571-46D9-9A4A-3894DA76ECAE}"/>
              </a:ext>
            </a:extLst>
          </p:cNvPr>
          <p:cNvSpPr>
            <a:spLocks noGrp="1"/>
          </p:cNvSpPr>
          <p:nvPr>
            <p:ph type="title"/>
          </p:nvPr>
        </p:nvSpPr>
        <p:spPr/>
        <p:txBody>
          <a:bodyPr/>
          <a:lstStyle/>
          <a:p>
            <a:r>
              <a:rPr lang="en-US"/>
              <a:t>Facebook Own Posts Table | Oxford Fajar Pre-University - 7 of 7</a:t>
            </a:r>
          </a:p>
        </p:txBody>
      </p:sp>
      <p:graphicFrame>
        <p:nvGraphicFramePr>
          <p:cNvPr id="5" name="Table Placeholder 4">
            <a:extLst>
              <a:ext uri="{FF2B5EF4-FFF2-40B4-BE49-F238E27FC236}">
                <a16:creationId xmlns:a16="http://schemas.microsoft.com/office/drawing/2014/main" id="{7F978A4C-A529-46A6-B32E-9581EDA5C976}"/>
              </a:ext>
            </a:extLst>
          </p:cNvPr>
          <p:cNvGraphicFramePr>
            <a:graphicFrameLocks noGrp="1"/>
          </p:cNvGraphicFramePr>
          <p:nvPr>
            <p:ph type="tbl" sz="quarter" idx="13"/>
            <p:extLst>
              <p:ext uri="{D42A27DB-BD31-4B8C-83A1-F6EECF244321}">
                <p14:modId xmlns:p14="http://schemas.microsoft.com/office/powerpoint/2010/main" val="14481399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01305325"/>
                    </a:ext>
                  </a:extLst>
                </a:gridCol>
                <a:gridCol w="658368">
                  <a:extLst>
                    <a:ext uri="{9D8B030D-6E8A-4147-A177-3AD203B41FA5}">
                      <a16:colId xmlns:a16="http://schemas.microsoft.com/office/drawing/2014/main" val="2318471690"/>
                    </a:ext>
                  </a:extLst>
                </a:gridCol>
                <a:gridCol w="658368">
                  <a:extLst>
                    <a:ext uri="{9D8B030D-6E8A-4147-A177-3AD203B41FA5}">
                      <a16:colId xmlns:a16="http://schemas.microsoft.com/office/drawing/2014/main" val="3189405053"/>
                    </a:ext>
                  </a:extLst>
                </a:gridCol>
                <a:gridCol w="658368">
                  <a:extLst>
                    <a:ext uri="{9D8B030D-6E8A-4147-A177-3AD203B41FA5}">
                      <a16:colId xmlns:a16="http://schemas.microsoft.com/office/drawing/2014/main" val="1210216182"/>
                    </a:ext>
                  </a:extLst>
                </a:gridCol>
                <a:gridCol w="658368">
                  <a:extLst>
                    <a:ext uri="{9D8B030D-6E8A-4147-A177-3AD203B41FA5}">
                      <a16:colId xmlns:a16="http://schemas.microsoft.com/office/drawing/2014/main" val="1807518112"/>
                    </a:ext>
                  </a:extLst>
                </a:gridCol>
                <a:gridCol w="658368">
                  <a:extLst>
                    <a:ext uri="{9D8B030D-6E8A-4147-A177-3AD203B41FA5}">
                      <a16:colId xmlns:a16="http://schemas.microsoft.com/office/drawing/2014/main" val="2020696883"/>
                    </a:ext>
                  </a:extLst>
                </a:gridCol>
                <a:gridCol w="658368">
                  <a:extLst>
                    <a:ext uri="{9D8B030D-6E8A-4147-A177-3AD203B41FA5}">
                      <a16:colId xmlns:a16="http://schemas.microsoft.com/office/drawing/2014/main" val="596288786"/>
                    </a:ext>
                  </a:extLst>
                </a:gridCol>
                <a:gridCol w="658368">
                  <a:extLst>
                    <a:ext uri="{9D8B030D-6E8A-4147-A177-3AD203B41FA5}">
                      <a16:colId xmlns:a16="http://schemas.microsoft.com/office/drawing/2014/main" val="11722616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19945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- 2019-05-01 00:01:44 </a:t>
                      </a:r>
                      <a:r>
                        <a:rPr kumimoji="0" lang="en-US" sz="1000" b="0" i="0" u="none" strike="noStrike" kern="1200" cap="none" spc="0" normalizeH="0" baseline="0" noProof="0">
                          <a:ln>
                            <a:noFill/>
                          </a:ln>
                          <a:solidFill>
                            <a:prstClr val="black"/>
                          </a:solidFill>
                          <a:effectLst/>
                          <a:uLnTx/>
                          <a:uFillTx/>
                          <a:latin typeface="+mn-lt"/>
                          <a:ea typeface="+mn-ea"/>
                          <a:cs typeface="+mn-cs"/>
                        </a:rPr>
                        <a:t> 
 Labour Day is a well-deserved tribute for those who work so hard. 
We would like to thank all teachers out there, for your hard work in guiding us, inspiring us, and making us who are we today! Now it’s time to relax!
Have a great Labour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32701304"/>
                  </a:ext>
                </a:extLst>
              </a:tr>
            </a:tbl>
          </a:graphicData>
        </a:graphic>
      </p:graphicFrame>
      <p:sp>
        <p:nvSpPr>
          <p:cNvPr id="4" name="Text Placeholder 3">
            <a:extLst>
              <a:ext uri="{FF2B5EF4-FFF2-40B4-BE49-F238E27FC236}">
                <a16:creationId xmlns:a16="http://schemas.microsoft.com/office/drawing/2014/main" id="{C7585A10-A3EF-42CC-9F99-495100501EAE}"/>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231284782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880</Words>
  <Application>Microsoft Office PowerPoint</Application>
  <PresentationFormat>On-screen Show (4:3)</PresentationFormat>
  <Paragraphs>377</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quintly_template</vt:lpstr>
      <vt:lpstr>MASTER TEMPLATE</vt:lpstr>
      <vt:lpstr>Facebook Key Metrics Table | Oxford Fajar Pre-University</vt:lpstr>
      <vt:lpstr>Facebook Reach | Oxford Fajar Pre-University</vt:lpstr>
      <vt:lpstr>Facebook Engaged Users | Oxford Fajar Pre-University</vt:lpstr>
      <vt:lpstr>Facebook Average Reactions Per Post | Oxford Fajar Pre-University</vt:lpstr>
      <vt:lpstr>Facebook Interactions Distribution | Oxford Fajar Pre-University</vt:lpstr>
      <vt:lpstr>Facebook Interaction Rate By Weekday | Oxford Fajar Pre-University</vt:lpstr>
      <vt:lpstr>Facebook (FB) Custom Own Posts Table (new) | Oxford Fajar Pre-University - 1 of 3</vt:lpstr>
      <vt:lpstr>Facebook (FB) Custom Own Posts Table (new) | Oxford Fajar Pre-University - 2 of 3</vt:lpstr>
      <vt:lpstr>Facebook (FB) Custom Own Posts Table (new) | Oxford Fajar Pre-University - 3 of 3</vt:lpstr>
      <vt:lpstr>Facebook Fan Demographics | Oxford Fajar Pre-University</vt:lpstr>
      <vt:lpstr>Facebook Interaction Rate | Oxford Fajar Pre-University</vt:lpstr>
      <vt:lpstr>Facebook Fans Total | Oxford Fajar Pre-University</vt:lpstr>
      <vt:lpstr>Facebook Page Views | Oxford Fajar Pre-University</vt:lpstr>
      <vt:lpstr>Facebook Fans By City Table | Oxford Fajar Pre-University - 1 of 3</vt:lpstr>
      <vt:lpstr>Facebook Fans By City Table | Oxford Fajar Pre-University - 2 of 3</vt:lpstr>
      <vt:lpstr>Facebook Fans By City Table | Oxford Fajar Pre-University - 3 of 3</vt:lpstr>
      <vt:lpstr>Facebook Own Posts Table | Oxford Fajar Pre-University - 1 of 7</vt:lpstr>
      <vt:lpstr>Facebook Own Posts Table | Oxford Fajar Pre-University - 2 of 7</vt:lpstr>
      <vt:lpstr>Facebook Own Posts Table | Oxford Fajar Pre-University - 3 of 7</vt:lpstr>
      <vt:lpstr>Facebook Own Posts Table | Oxford Fajar Pre-University - 4 of 7</vt:lpstr>
      <vt:lpstr>Facebook Own Posts Table | Oxford Fajar Pre-University - 5 of 7</vt:lpstr>
      <vt:lpstr>Facebook Own Posts Table | Oxford Fajar Pre-University - 6 of 7</vt:lpstr>
      <vt:lpstr>Facebook Own Posts Table | Oxford Fajar Pre-University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2019-06-08T19:28:07Z</dcterms:created>
  <dcterms:modified xsi:type="dcterms:W3CDTF">2019-06-08T19:28:50Z</dcterms:modified>
</cp:coreProperties>
</file>