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2796</c:v>
                </c:pt>
                <c:pt idx="1">
                  <c:v>3036</c:v>
                </c:pt>
                <c:pt idx="2">
                  <c:v>3334</c:v>
                </c:pt>
                <c:pt idx="3">
                  <c:v>3696</c:v>
                </c:pt>
                <c:pt idx="4">
                  <c:v>3578</c:v>
                </c:pt>
                <c:pt idx="5">
                  <c:v>3370</c:v>
                </c:pt>
                <c:pt idx="6">
                  <c:v>3329</c:v>
                </c:pt>
                <c:pt idx="7">
                  <c:v>2993</c:v>
                </c:pt>
                <c:pt idx="8">
                  <c:v>2113</c:v>
                </c:pt>
                <c:pt idx="9">
                  <c:v>2521</c:v>
                </c:pt>
                <c:pt idx="10">
                  <c:v>2447</c:v>
                </c:pt>
                <c:pt idx="11">
                  <c:v>21441</c:v>
                </c:pt>
                <c:pt idx="12">
                  <c:v>18940</c:v>
                </c:pt>
                <c:pt idx="13">
                  <c:v>10047</c:v>
                </c:pt>
                <c:pt idx="14">
                  <c:v>12682</c:v>
                </c:pt>
                <c:pt idx="15">
                  <c:v>12570</c:v>
                </c:pt>
                <c:pt idx="16">
                  <c:v>13087</c:v>
                </c:pt>
                <c:pt idx="17">
                  <c:v>15615</c:v>
                </c:pt>
                <c:pt idx="18">
                  <c:v>18307</c:v>
                </c:pt>
                <c:pt idx="19">
                  <c:v>20620</c:v>
                </c:pt>
                <c:pt idx="20">
                  <c:v>7226</c:v>
                </c:pt>
                <c:pt idx="21">
                  <c:v>10441</c:v>
                </c:pt>
                <c:pt idx="22">
                  <c:v>9573</c:v>
                </c:pt>
                <c:pt idx="23">
                  <c:v>8517</c:v>
                </c:pt>
                <c:pt idx="24">
                  <c:v>9392</c:v>
                </c:pt>
                <c:pt idx="25">
                  <c:v>9035</c:v>
                </c:pt>
                <c:pt idx="26">
                  <c:v>8979</c:v>
                </c:pt>
                <c:pt idx="27">
                  <c:v>6228</c:v>
                </c:pt>
                <c:pt idx="28">
                  <c:v>17349</c:v>
                </c:pt>
                <c:pt idx="29">
                  <c:v>19011</c:v>
                </c:pt>
                <c:pt idx="30">
                  <c:v>7626</c:v>
                </c:pt>
              </c:numCache>
            </c:numRef>
          </c:val>
          <c:smooth val="0"/>
          <c:extLst>
            <c:ext xmlns:c16="http://schemas.microsoft.com/office/drawing/2014/chart" uri="{C3380CC4-5D6E-409C-BE32-E72D297353CC}">
              <c16:uniqueId val="{00000000-8C4B-48B3-86BC-CE92617E4310}"/>
            </c:ext>
          </c:extLst>
        </c:ser>
        <c:dLbls>
          <c:showLegendKey val="0"/>
          <c:showVal val="0"/>
          <c:showCatName val="0"/>
          <c:showSerName val="0"/>
          <c:showPercent val="0"/>
          <c:showBubbleSize val="0"/>
        </c:dLbls>
        <c:smooth val="0"/>
        <c:axId val="298822104"/>
        <c:axId val="298817840"/>
      </c:lineChart>
      <c:dateAx>
        <c:axId val="29882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17840"/>
        <c:crosses val="autoZero"/>
        <c:auto val="1"/>
        <c:lblOffset val="100"/>
        <c:baseTimeUnit val="days"/>
      </c:dateAx>
      <c:valAx>
        <c:axId val="29881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2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83</c:v>
                </c:pt>
                <c:pt idx="1">
                  <c:v>55</c:v>
                </c:pt>
                <c:pt idx="2">
                  <c:v>94</c:v>
                </c:pt>
                <c:pt idx="3">
                  <c:v>80</c:v>
                </c:pt>
                <c:pt idx="4">
                  <c:v>57</c:v>
                </c:pt>
                <c:pt idx="5">
                  <c:v>69</c:v>
                </c:pt>
                <c:pt idx="6">
                  <c:v>65</c:v>
                </c:pt>
                <c:pt idx="7">
                  <c:v>66</c:v>
                </c:pt>
                <c:pt idx="8">
                  <c:v>62</c:v>
                </c:pt>
                <c:pt idx="9">
                  <c:v>63</c:v>
                </c:pt>
                <c:pt idx="10">
                  <c:v>57</c:v>
                </c:pt>
                <c:pt idx="11">
                  <c:v>138</c:v>
                </c:pt>
                <c:pt idx="12">
                  <c:v>97</c:v>
                </c:pt>
                <c:pt idx="13">
                  <c:v>70</c:v>
                </c:pt>
                <c:pt idx="14">
                  <c:v>74</c:v>
                </c:pt>
                <c:pt idx="15">
                  <c:v>62</c:v>
                </c:pt>
                <c:pt idx="16">
                  <c:v>89</c:v>
                </c:pt>
                <c:pt idx="17">
                  <c:v>82</c:v>
                </c:pt>
                <c:pt idx="18">
                  <c:v>95</c:v>
                </c:pt>
                <c:pt idx="19">
                  <c:v>113</c:v>
                </c:pt>
                <c:pt idx="20">
                  <c:v>86</c:v>
                </c:pt>
                <c:pt idx="21">
                  <c:v>84</c:v>
                </c:pt>
                <c:pt idx="22">
                  <c:v>60</c:v>
                </c:pt>
                <c:pt idx="23">
                  <c:v>75</c:v>
                </c:pt>
                <c:pt idx="24">
                  <c:v>73</c:v>
                </c:pt>
                <c:pt idx="25">
                  <c:v>70</c:v>
                </c:pt>
                <c:pt idx="26">
                  <c:v>73</c:v>
                </c:pt>
                <c:pt idx="27">
                  <c:v>95</c:v>
                </c:pt>
                <c:pt idx="28">
                  <c:v>218</c:v>
                </c:pt>
                <c:pt idx="29">
                  <c:v>205</c:v>
                </c:pt>
                <c:pt idx="30">
                  <c:v>80</c:v>
                </c:pt>
              </c:numCache>
            </c:numRef>
          </c:val>
          <c:smooth val="0"/>
          <c:extLst>
            <c:ext xmlns:c16="http://schemas.microsoft.com/office/drawing/2014/chart" uri="{C3380CC4-5D6E-409C-BE32-E72D297353CC}">
              <c16:uniqueId val="{00000000-2BFF-4B27-840E-1D2AA3EB5BBA}"/>
            </c:ext>
          </c:extLst>
        </c:ser>
        <c:dLbls>
          <c:showLegendKey val="0"/>
          <c:showVal val="0"/>
          <c:showCatName val="0"/>
          <c:showSerName val="0"/>
          <c:showPercent val="0"/>
          <c:showBubbleSize val="0"/>
        </c:dLbls>
        <c:smooth val="0"/>
        <c:axId val="257863088"/>
        <c:axId val="257865384"/>
      </c:lineChart>
      <c:dateAx>
        <c:axId val="257863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865384"/>
        <c:crosses val="autoZero"/>
        <c:auto val="1"/>
        <c:lblOffset val="100"/>
        <c:baseTimeUnit val="days"/>
      </c:dateAx>
      <c:valAx>
        <c:axId val="25786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86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6</c:v>
                </c:pt>
                <c:pt idx="1">
                  <c:v>0</c:v>
                </c:pt>
                <c:pt idx="2">
                  <c:v>12</c:v>
                </c:pt>
                <c:pt idx="3">
                  <c:v>0</c:v>
                </c:pt>
                <c:pt idx="4">
                  <c:v>0</c:v>
                </c:pt>
                <c:pt idx="5">
                  <c:v>9</c:v>
                </c:pt>
                <c:pt idx="6">
                  <c:v>6</c:v>
                </c:pt>
                <c:pt idx="7">
                  <c:v>0</c:v>
                </c:pt>
                <c:pt idx="8">
                  <c:v>9</c:v>
                </c:pt>
                <c:pt idx="9">
                  <c:v>0</c:v>
                </c:pt>
                <c:pt idx="10">
                  <c:v>8</c:v>
                </c:pt>
                <c:pt idx="11">
                  <c:v>44</c:v>
                </c:pt>
                <c:pt idx="12">
                  <c:v>0</c:v>
                </c:pt>
                <c:pt idx="13">
                  <c:v>5</c:v>
                </c:pt>
                <c:pt idx="14">
                  <c:v>0</c:v>
                </c:pt>
                <c:pt idx="15">
                  <c:v>3</c:v>
                </c:pt>
                <c:pt idx="16">
                  <c:v>0</c:v>
                </c:pt>
                <c:pt idx="17">
                  <c:v>4</c:v>
                </c:pt>
                <c:pt idx="18">
                  <c:v>26</c:v>
                </c:pt>
                <c:pt idx="19">
                  <c:v>0</c:v>
                </c:pt>
                <c:pt idx="20">
                  <c:v>8</c:v>
                </c:pt>
                <c:pt idx="21">
                  <c:v>0</c:v>
                </c:pt>
                <c:pt idx="22">
                  <c:v>10</c:v>
                </c:pt>
                <c:pt idx="23">
                  <c:v>0</c:v>
                </c:pt>
                <c:pt idx="24">
                  <c:v>3</c:v>
                </c:pt>
                <c:pt idx="25">
                  <c:v>0</c:v>
                </c:pt>
                <c:pt idx="26">
                  <c:v>0</c:v>
                </c:pt>
                <c:pt idx="27">
                  <c:v>20</c:v>
                </c:pt>
                <c:pt idx="28">
                  <c:v>0</c:v>
                </c:pt>
                <c:pt idx="29">
                  <c:v>12</c:v>
                </c:pt>
                <c:pt idx="30">
                  <c:v>16</c:v>
                </c:pt>
              </c:numCache>
            </c:numRef>
          </c:val>
          <c:smooth val="0"/>
          <c:extLst>
            <c:ext xmlns:c16="http://schemas.microsoft.com/office/drawing/2014/chart" uri="{C3380CC4-5D6E-409C-BE32-E72D297353CC}">
              <c16:uniqueId val="{00000000-1A78-46B3-8069-9970880B3DE8}"/>
            </c:ext>
          </c:extLst>
        </c:ser>
        <c:dLbls>
          <c:showLegendKey val="0"/>
          <c:showVal val="0"/>
          <c:showCatName val="0"/>
          <c:showSerName val="0"/>
          <c:showPercent val="0"/>
          <c:showBubbleSize val="0"/>
        </c:dLbls>
        <c:smooth val="0"/>
        <c:axId val="302007224"/>
        <c:axId val="302002960"/>
      </c:lineChart>
      <c:dateAx>
        <c:axId val="302007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02960"/>
        <c:crosses val="autoZero"/>
        <c:auto val="1"/>
        <c:lblOffset val="100"/>
        <c:baseTimeUnit val="days"/>
      </c:dateAx>
      <c:valAx>
        <c:axId val="30200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0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183</c:v>
                </c:pt>
              </c:numCache>
            </c:numRef>
          </c:val>
          <c:extLst>
            <c:ext xmlns:c16="http://schemas.microsoft.com/office/drawing/2014/chart" uri="{C3380CC4-5D6E-409C-BE32-E72D297353CC}">
              <c16:uniqueId val="{00000000-054A-4E35-B741-53F39BF778B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13</c:v>
                </c:pt>
              </c:numCache>
            </c:numRef>
          </c:val>
          <c:extLst>
            <c:ext xmlns:c16="http://schemas.microsoft.com/office/drawing/2014/chart" uri="{C3380CC4-5D6E-409C-BE32-E72D297353CC}">
              <c16:uniqueId val="{00000001-054A-4E35-B741-53F39BF778B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2</c:v>
                </c:pt>
              </c:numCache>
            </c:numRef>
          </c:val>
          <c:extLst>
            <c:ext xmlns:c16="http://schemas.microsoft.com/office/drawing/2014/chart" uri="{C3380CC4-5D6E-409C-BE32-E72D297353CC}">
              <c16:uniqueId val="{00000002-054A-4E35-B741-53F39BF778B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3</c:v>
                </c:pt>
              </c:numCache>
            </c:numRef>
          </c:val>
          <c:extLst>
            <c:ext xmlns:c16="http://schemas.microsoft.com/office/drawing/2014/chart" uri="{C3380CC4-5D6E-409C-BE32-E72D297353CC}">
              <c16:uniqueId val="{00000003-054A-4E35-B741-53F39BF778B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054A-4E35-B741-53F39BF778B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054A-4E35-B741-53F39BF778B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5</c:v>
                </c:pt>
              </c:numCache>
            </c:numRef>
          </c:val>
          <c:extLst>
            <c:ext xmlns:c16="http://schemas.microsoft.com/office/drawing/2014/chart" uri="{C3380CC4-5D6E-409C-BE32-E72D297353CC}">
              <c16:uniqueId val="{00000006-054A-4E35-B741-53F39BF778B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5</c:v>
                </c:pt>
              </c:numCache>
            </c:numRef>
          </c:val>
          <c:extLst>
            <c:ext xmlns:c16="http://schemas.microsoft.com/office/drawing/2014/chart" uri="{C3380CC4-5D6E-409C-BE32-E72D297353CC}">
              <c16:uniqueId val="{00000007-054A-4E35-B741-53F39BF778BD}"/>
            </c:ext>
          </c:extLst>
        </c:ser>
        <c:dLbls>
          <c:showLegendKey val="0"/>
          <c:showVal val="0"/>
          <c:showCatName val="0"/>
          <c:showSerName val="0"/>
          <c:showPercent val="0"/>
          <c:showBubbleSize val="0"/>
        </c:dLbls>
        <c:gapWidth val="150"/>
        <c:overlap val="100"/>
        <c:axId val="302008536"/>
        <c:axId val="302008864"/>
      </c:barChart>
      <c:catAx>
        <c:axId val="30200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08864"/>
        <c:crosses val="autoZero"/>
        <c:auto val="1"/>
        <c:lblAlgn val="ctr"/>
        <c:lblOffset val="100"/>
        <c:noMultiLvlLbl val="0"/>
      </c:catAx>
      <c:valAx>
        <c:axId val="302008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0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9.3599655553267599E-3</c:v>
                </c:pt>
                <c:pt idx="1">
                  <c:v>9.3599655553267599E-3</c:v>
                </c:pt>
                <c:pt idx="2">
                  <c:v>5.6159793331960499E-3</c:v>
                </c:pt>
                <c:pt idx="3">
                  <c:v>8.1899698609109103E-3</c:v>
                </c:pt>
                <c:pt idx="4">
                  <c:v>1.3571950055223801E-2</c:v>
                </c:pt>
                <c:pt idx="5">
                  <c:v>5.6159793331960499E-3</c:v>
                </c:pt>
                <c:pt idx="6">
                  <c:v>3.4163874276942702E-2</c:v>
                </c:pt>
              </c:numCache>
            </c:numRef>
          </c:val>
          <c:extLst>
            <c:ext xmlns:c16="http://schemas.microsoft.com/office/drawing/2014/chart" uri="{C3380CC4-5D6E-409C-BE32-E72D297353CC}">
              <c16:uniqueId val="{00000000-A137-4F57-AA5A-A9207DD76DCB}"/>
            </c:ext>
          </c:extLst>
        </c:ser>
        <c:dLbls>
          <c:showLegendKey val="0"/>
          <c:showVal val="0"/>
          <c:showCatName val="0"/>
          <c:showSerName val="0"/>
          <c:showPercent val="0"/>
          <c:showBubbleSize val="0"/>
        </c:dLbls>
        <c:gapWidth val="219"/>
        <c:overlap val="-27"/>
        <c:axId val="302379280"/>
        <c:axId val="302377968"/>
      </c:barChart>
      <c:catAx>
        <c:axId val="30237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77968"/>
        <c:crosses val="autoZero"/>
        <c:auto val="1"/>
        <c:lblAlgn val="ctr"/>
        <c:lblOffset val="100"/>
        <c:noMultiLvlLbl val="0"/>
      </c:catAx>
      <c:valAx>
        <c:axId val="30237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7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13001</c:v>
                </c:pt>
                <c:pt idx="1">
                  <c:v>14583</c:v>
                </c:pt>
                <c:pt idx="2">
                  <c:v>6909</c:v>
                </c:pt>
                <c:pt idx="3">
                  <c:v>6135</c:v>
                </c:pt>
                <c:pt idx="4">
                  <c:v>2592</c:v>
                </c:pt>
                <c:pt idx="5">
                  <c:v>1038</c:v>
                </c:pt>
                <c:pt idx="6">
                  <c:v>113</c:v>
                </c:pt>
              </c:numCache>
            </c:numRef>
          </c:val>
          <c:extLst>
            <c:ext xmlns:c16="http://schemas.microsoft.com/office/drawing/2014/chart" uri="{C3380CC4-5D6E-409C-BE32-E72D297353CC}">
              <c16:uniqueId val="{00000000-561C-40ED-B339-1F73F239297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24179</c:v>
                </c:pt>
                <c:pt idx="1">
                  <c:v>22434</c:v>
                </c:pt>
                <c:pt idx="2">
                  <c:v>5280</c:v>
                </c:pt>
                <c:pt idx="3">
                  <c:v>7141</c:v>
                </c:pt>
                <c:pt idx="4">
                  <c:v>2941</c:v>
                </c:pt>
                <c:pt idx="5">
                  <c:v>802</c:v>
                </c:pt>
                <c:pt idx="6">
                  <c:v>116</c:v>
                </c:pt>
              </c:numCache>
            </c:numRef>
          </c:val>
          <c:extLst>
            <c:ext xmlns:c16="http://schemas.microsoft.com/office/drawing/2014/chart" uri="{C3380CC4-5D6E-409C-BE32-E72D297353CC}">
              <c16:uniqueId val="{00000001-561C-40ED-B339-1F73F2392973}"/>
            </c:ext>
          </c:extLst>
        </c:ser>
        <c:dLbls>
          <c:showLegendKey val="0"/>
          <c:showVal val="0"/>
          <c:showCatName val="0"/>
          <c:showSerName val="0"/>
          <c:showPercent val="0"/>
          <c:showBubbleSize val="0"/>
        </c:dLbls>
        <c:gapWidth val="219"/>
        <c:overlap val="-27"/>
        <c:axId val="306677416"/>
        <c:axId val="306676432"/>
      </c:barChart>
      <c:catAx>
        <c:axId val="30667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76432"/>
        <c:crosses val="autoZero"/>
        <c:auto val="1"/>
        <c:lblAlgn val="ctr"/>
        <c:lblOffset val="100"/>
        <c:noMultiLvlLbl val="0"/>
      </c:catAx>
      <c:valAx>
        <c:axId val="30667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7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5.6452523427797203E-3</c:v>
                </c:pt>
                <c:pt idx="1">
                  <c:v>0</c:v>
                </c:pt>
                <c:pt idx="2">
                  <c:v>1.2219538101459799E-2</c:v>
                </c:pt>
                <c:pt idx="3">
                  <c:v>0</c:v>
                </c:pt>
                <c:pt idx="4">
                  <c:v>0</c:v>
                </c:pt>
                <c:pt idx="5">
                  <c:v>9.3894950329571295E-3</c:v>
                </c:pt>
                <c:pt idx="6">
                  <c:v>6.5703639042979604E-3</c:v>
                </c:pt>
                <c:pt idx="7">
                  <c:v>0</c:v>
                </c:pt>
                <c:pt idx="8">
                  <c:v>8.4420639908450498E-3</c:v>
                </c:pt>
                <c:pt idx="9">
                  <c:v>0</c:v>
                </c:pt>
                <c:pt idx="10">
                  <c:v>8.43691996175263E-3</c:v>
                </c:pt>
                <c:pt idx="11">
                  <c:v>4.40458451647971E-2</c:v>
                </c:pt>
                <c:pt idx="12">
                  <c:v>0</c:v>
                </c:pt>
                <c:pt idx="13">
                  <c:v>4.6830949637996803E-3</c:v>
                </c:pt>
                <c:pt idx="14">
                  <c:v>0</c:v>
                </c:pt>
                <c:pt idx="15">
                  <c:v>2.8081736574589798E-3</c:v>
                </c:pt>
                <c:pt idx="16">
                  <c:v>0</c:v>
                </c:pt>
                <c:pt idx="17">
                  <c:v>3.7419898030777899E-3</c:v>
                </c:pt>
                <c:pt idx="18">
                  <c:v>2.4315427203351801E-2</c:v>
                </c:pt>
                <c:pt idx="19">
                  <c:v>0</c:v>
                </c:pt>
                <c:pt idx="20">
                  <c:v>7.4753779737988003E-3</c:v>
                </c:pt>
                <c:pt idx="21">
                  <c:v>0</c:v>
                </c:pt>
                <c:pt idx="22">
                  <c:v>9.3370681605975704E-3</c:v>
                </c:pt>
                <c:pt idx="23">
                  <c:v>0</c:v>
                </c:pt>
                <c:pt idx="24">
                  <c:v>4.6657459594640002E-3</c:v>
                </c:pt>
                <c:pt idx="25">
                  <c:v>0</c:v>
                </c:pt>
                <c:pt idx="26">
                  <c:v>0</c:v>
                </c:pt>
                <c:pt idx="27">
                  <c:v>1.8647844775340101E-2</c:v>
                </c:pt>
                <c:pt idx="28">
                  <c:v>0</c:v>
                </c:pt>
                <c:pt idx="29">
                  <c:v>1.21134188727066E-2</c:v>
                </c:pt>
                <c:pt idx="30">
                  <c:v>1.49042402563529E-2</c:v>
                </c:pt>
              </c:numCache>
            </c:numRef>
          </c:val>
          <c:smooth val="0"/>
          <c:extLst>
            <c:ext xmlns:c16="http://schemas.microsoft.com/office/drawing/2014/chart" uri="{C3380CC4-5D6E-409C-BE32-E72D297353CC}">
              <c16:uniqueId val="{00000000-5218-4422-8C1B-6A573941EF55}"/>
            </c:ext>
          </c:extLst>
        </c:ser>
        <c:dLbls>
          <c:showLegendKey val="0"/>
          <c:showVal val="0"/>
          <c:showCatName val="0"/>
          <c:showSerName val="0"/>
          <c:showPercent val="0"/>
          <c:showBubbleSize val="0"/>
        </c:dLbls>
        <c:smooth val="0"/>
        <c:axId val="306672168"/>
        <c:axId val="306678072"/>
      </c:lineChart>
      <c:dateAx>
        <c:axId val="306672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78072"/>
        <c:crosses val="autoZero"/>
        <c:auto val="1"/>
        <c:lblOffset val="100"/>
        <c:baseTimeUnit val="days"/>
      </c:dateAx>
      <c:valAx>
        <c:axId val="30667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7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106309</c:v>
                </c:pt>
                <c:pt idx="1">
                  <c:v>106355</c:v>
                </c:pt>
                <c:pt idx="2">
                  <c:v>106419</c:v>
                </c:pt>
                <c:pt idx="3">
                  <c:v>106450</c:v>
                </c:pt>
                <c:pt idx="4">
                  <c:v>106486</c:v>
                </c:pt>
                <c:pt idx="5">
                  <c:v>106519</c:v>
                </c:pt>
                <c:pt idx="6">
                  <c:v>106559</c:v>
                </c:pt>
                <c:pt idx="7">
                  <c:v>106592</c:v>
                </c:pt>
                <c:pt idx="8">
                  <c:v>106626</c:v>
                </c:pt>
                <c:pt idx="9">
                  <c:v>106663</c:v>
                </c:pt>
                <c:pt idx="10">
                  <c:v>106685</c:v>
                </c:pt>
                <c:pt idx="11">
                  <c:v>106730</c:v>
                </c:pt>
                <c:pt idx="12">
                  <c:v>106752</c:v>
                </c:pt>
                <c:pt idx="13">
                  <c:v>106783</c:v>
                </c:pt>
                <c:pt idx="14">
                  <c:v>106816</c:v>
                </c:pt>
                <c:pt idx="15">
                  <c:v>106846</c:v>
                </c:pt>
                <c:pt idx="16">
                  <c:v>106881</c:v>
                </c:pt>
                <c:pt idx="17">
                  <c:v>106910</c:v>
                </c:pt>
                <c:pt idx="18">
                  <c:v>106947</c:v>
                </c:pt>
                <c:pt idx="19">
                  <c:v>107002</c:v>
                </c:pt>
                <c:pt idx="20">
                  <c:v>107034</c:v>
                </c:pt>
                <c:pt idx="21">
                  <c:v>107083</c:v>
                </c:pt>
                <c:pt idx="22">
                  <c:v>107118</c:v>
                </c:pt>
                <c:pt idx="23">
                  <c:v>107149</c:v>
                </c:pt>
                <c:pt idx="24">
                  <c:v>107179</c:v>
                </c:pt>
                <c:pt idx="25">
                  <c:v>107205</c:v>
                </c:pt>
                <c:pt idx="26">
                  <c:v>107231</c:v>
                </c:pt>
                <c:pt idx="27">
                  <c:v>107271</c:v>
                </c:pt>
                <c:pt idx="28">
                  <c:v>107303</c:v>
                </c:pt>
                <c:pt idx="29">
                  <c:v>107336</c:v>
                </c:pt>
                <c:pt idx="30">
                  <c:v>107368</c:v>
                </c:pt>
              </c:numCache>
            </c:numRef>
          </c:val>
          <c:smooth val="0"/>
          <c:extLst>
            <c:ext xmlns:c16="http://schemas.microsoft.com/office/drawing/2014/chart" uri="{C3380CC4-5D6E-409C-BE32-E72D297353CC}">
              <c16:uniqueId val="{00000000-4127-47B1-99D5-2D437F4C9F58}"/>
            </c:ext>
          </c:extLst>
        </c:ser>
        <c:dLbls>
          <c:showLegendKey val="0"/>
          <c:showVal val="0"/>
          <c:showCatName val="0"/>
          <c:showSerName val="0"/>
          <c:showPercent val="0"/>
          <c:showBubbleSize val="0"/>
        </c:dLbls>
        <c:smooth val="0"/>
        <c:axId val="306681024"/>
        <c:axId val="306681680"/>
      </c:lineChart>
      <c:dateAx>
        <c:axId val="30668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81680"/>
        <c:crosses val="autoZero"/>
        <c:auto val="1"/>
        <c:lblOffset val="100"/>
        <c:baseTimeUnit val="days"/>
      </c:dateAx>
      <c:valAx>
        <c:axId val="30668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8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31</c:v>
                </c:pt>
                <c:pt idx="1">
                  <c:v>17</c:v>
                </c:pt>
                <c:pt idx="2">
                  <c:v>28</c:v>
                </c:pt>
                <c:pt idx="3">
                  <c:v>21</c:v>
                </c:pt>
                <c:pt idx="4">
                  <c:v>36</c:v>
                </c:pt>
                <c:pt idx="5">
                  <c:v>22</c:v>
                </c:pt>
                <c:pt idx="6">
                  <c:v>14</c:v>
                </c:pt>
                <c:pt idx="7">
                  <c:v>37</c:v>
                </c:pt>
                <c:pt idx="8">
                  <c:v>33</c:v>
                </c:pt>
                <c:pt idx="9">
                  <c:v>24</c:v>
                </c:pt>
                <c:pt idx="10">
                  <c:v>31</c:v>
                </c:pt>
                <c:pt idx="11">
                  <c:v>26</c:v>
                </c:pt>
                <c:pt idx="12">
                  <c:v>26</c:v>
                </c:pt>
                <c:pt idx="13">
                  <c:v>30</c:v>
                </c:pt>
                <c:pt idx="14">
                  <c:v>35</c:v>
                </c:pt>
                <c:pt idx="15">
                  <c:v>15</c:v>
                </c:pt>
                <c:pt idx="16">
                  <c:v>24</c:v>
                </c:pt>
                <c:pt idx="17">
                  <c:v>35</c:v>
                </c:pt>
                <c:pt idx="18">
                  <c:v>21</c:v>
                </c:pt>
                <c:pt idx="19">
                  <c:v>25</c:v>
                </c:pt>
                <c:pt idx="20">
                  <c:v>46</c:v>
                </c:pt>
                <c:pt idx="21">
                  <c:v>30</c:v>
                </c:pt>
                <c:pt idx="22">
                  <c:v>23</c:v>
                </c:pt>
                <c:pt idx="23">
                  <c:v>40</c:v>
                </c:pt>
                <c:pt idx="24">
                  <c:v>40</c:v>
                </c:pt>
                <c:pt idx="25">
                  <c:v>22</c:v>
                </c:pt>
                <c:pt idx="26">
                  <c:v>27</c:v>
                </c:pt>
                <c:pt idx="27">
                  <c:v>27</c:v>
                </c:pt>
                <c:pt idx="28">
                  <c:v>34</c:v>
                </c:pt>
                <c:pt idx="29">
                  <c:v>215</c:v>
                </c:pt>
                <c:pt idx="30">
                  <c:v>45</c:v>
                </c:pt>
              </c:numCache>
            </c:numRef>
          </c:val>
          <c:smooth val="0"/>
          <c:extLst>
            <c:ext xmlns:c16="http://schemas.microsoft.com/office/drawing/2014/chart" uri="{C3380CC4-5D6E-409C-BE32-E72D297353CC}">
              <c16:uniqueId val="{00000000-DDB6-4C6C-BC37-B482BC55742C}"/>
            </c:ext>
          </c:extLst>
        </c:ser>
        <c:dLbls>
          <c:showLegendKey val="0"/>
          <c:showVal val="0"/>
          <c:showCatName val="0"/>
          <c:showSerName val="0"/>
          <c:showPercent val="0"/>
          <c:showBubbleSize val="0"/>
        </c:dLbls>
        <c:smooth val="0"/>
        <c:axId val="310168504"/>
        <c:axId val="310171456"/>
      </c:lineChart>
      <c:dateAx>
        <c:axId val="31016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71456"/>
        <c:crosses val="autoZero"/>
        <c:auto val="1"/>
        <c:lblOffset val="100"/>
        <c:baseTimeUnit val="days"/>
      </c:dateAx>
      <c:valAx>
        <c:axId val="31017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6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2B81D-9D07-4282-AEAE-6CE052117AF8}"/>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6F034F7-B002-4539-8FAD-5B560F00E112}"/>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667979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36685-570C-4A6C-94D9-2FA0C0BE0A3D}"/>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858C5C91-D37E-421E-A18C-8BE61ADEB964}"/>
              </a:ext>
            </a:extLst>
          </p:cNvPr>
          <p:cNvGraphicFramePr>
            <a:graphicFrameLocks noGrp="1"/>
          </p:cNvGraphicFramePr>
          <p:nvPr>
            <p:ph type="tbl" sz="quarter" idx="13"/>
            <p:extLst>
              <p:ext uri="{D42A27DB-BD31-4B8C-83A1-F6EECF244321}">
                <p14:modId xmlns:p14="http://schemas.microsoft.com/office/powerpoint/2010/main" val="1118623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6790515"/>
                    </a:ext>
                  </a:extLst>
                </a:gridCol>
                <a:gridCol w="740664">
                  <a:extLst>
                    <a:ext uri="{9D8B030D-6E8A-4147-A177-3AD203B41FA5}">
                      <a16:colId xmlns:a16="http://schemas.microsoft.com/office/drawing/2014/main" val="926092248"/>
                    </a:ext>
                  </a:extLst>
                </a:gridCol>
                <a:gridCol w="740664">
                  <a:extLst>
                    <a:ext uri="{9D8B030D-6E8A-4147-A177-3AD203B41FA5}">
                      <a16:colId xmlns:a16="http://schemas.microsoft.com/office/drawing/2014/main" val="3313614779"/>
                    </a:ext>
                  </a:extLst>
                </a:gridCol>
                <a:gridCol w="740664">
                  <a:extLst>
                    <a:ext uri="{9D8B030D-6E8A-4147-A177-3AD203B41FA5}">
                      <a16:colId xmlns:a16="http://schemas.microsoft.com/office/drawing/2014/main" val="3125574910"/>
                    </a:ext>
                  </a:extLst>
                </a:gridCol>
                <a:gridCol w="740664">
                  <a:extLst>
                    <a:ext uri="{9D8B030D-6E8A-4147-A177-3AD203B41FA5}">
                      <a16:colId xmlns:a16="http://schemas.microsoft.com/office/drawing/2014/main" val="3860561836"/>
                    </a:ext>
                  </a:extLst>
                </a:gridCol>
                <a:gridCol w="740664">
                  <a:extLst>
                    <a:ext uri="{9D8B030D-6E8A-4147-A177-3AD203B41FA5}">
                      <a16:colId xmlns:a16="http://schemas.microsoft.com/office/drawing/2014/main" val="965295962"/>
                    </a:ext>
                  </a:extLst>
                </a:gridCol>
                <a:gridCol w="740664">
                  <a:extLst>
                    <a:ext uri="{9D8B030D-6E8A-4147-A177-3AD203B41FA5}">
                      <a16:colId xmlns:a16="http://schemas.microsoft.com/office/drawing/2014/main" val="3190543024"/>
                    </a:ext>
                  </a:extLst>
                </a:gridCol>
                <a:gridCol w="740664">
                  <a:extLst>
                    <a:ext uri="{9D8B030D-6E8A-4147-A177-3AD203B41FA5}">
                      <a16:colId xmlns:a16="http://schemas.microsoft.com/office/drawing/2014/main" val="4080995436"/>
                    </a:ext>
                  </a:extLst>
                </a:gridCol>
                <a:gridCol w="740664">
                  <a:extLst>
                    <a:ext uri="{9D8B030D-6E8A-4147-A177-3AD203B41FA5}">
                      <a16:colId xmlns:a16="http://schemas.microsoft.com/office/drawing/2014/main" val="1196577116"/>
                    </a:ext>
                  </a:extLst>
                </a:gridCol>
                <a:gridCol w="740664">
                  <a:extLst>
                    <a:ext uri="{9D8B030D-6E8A-4147-A177-3AD203B41FA5}">
                      <a16:colId xmlns:a16="http://schemas.microsoft.com/office/drawing/2014/main" val="26202523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26032190"/>
                  </a:ext>
                </a:extLst>
              </a:tr>
              <a:tr h="370840">
                <a:tc>
                  <a:txBody>
                    <a:bodyPr/>
                    <a:lstStyle/>
                    <a:p>
                      <a:r>
                        <a:rPr lang="en-US" sz="1000"/>
                        <a:t>Oxford Fajar</a:t>
                      </a:r>
                    </a:p>
                  </a:txBody>
                  <a:tcPr/>
                </a:tc>
                <a:tc>
                  <a:txBody>
                    <a:bodyPr/>
                    <a:lstStyle/>
                    <a:p>
                      <a:r>
                        <a:rPr lang="en-US" sz="1000"/>
                        <a:t>107368</a:t>
                      </a:r>
                    </a:p>
                  </a:txBody>
                  <a:tcPr/>
                </a:tc>
                <a:tc>
                  <a:txBody>
                    <a:bodyPr/>
                    <a:lstStyle/>
                    <a:p>
                      <a:r>
                        <a:rPr lang="en-US" sz="1000"/>
                        <a:t>1109</a:t>
                      </a:r>
                    </a:p>
                  </a:txBody>
                  <a:tcPr/>
                </a:tc>
                <a:tc>
                  <a:txBody>
                    <a:bodyPr/>
                    <a:lstStyle/>
                    <a:p>
                      <a:r>
                        <a:rPr lang="en-US" sz="1000"/>
                        <a:t>17</a:t>
                      </a:r>
                    </a:p>
                  </a:txBody>
                  <a:tcPr/>
                </a:tc>
                <a:tc>
                  <a:txBody>
                    <a:bodyPr/>
                    <a:lstStyle/>
                    <a:p>
                      <a:r>
                        <a:rPr lang="en-US" sz="1000"/>
                        <a:t>201</a:t>
                      </a:r>
                    </a:p>
                  </a:txBody>
                  <a:tcPr/>
                </a:tc>
                <a:tc>
                  <a:txBody>
                    <a:bodyPr/>
                    <a:lstStyle/>
                    <a:p>
                      <a:r>
                        <a:rPr lang="en-US" sz="1000"/>
                        <a:t>5</a:t>
                      </a:r>
                    </a:p>
                  </a:txBody>
                  <a:tcPr/>
                </a:tc>
                <a:tc>
                  <a:txBody>
                    <a:bodyPr/>
                    <a:lstStyle/>
                    <a:p>
                      <a:r>
                        <a:rPr lang="en-US" sz="1000"/>
                        <a:t>5</a:t>
                      </a:r>
                    </a:p>
                  </a:txBody>
                  <a:tcPr/>
                </a:tc>
                <a:tc>
                  <a:txBody>
                    <a:bodyPr/>
                    <a:lstStyle/>
                    <a:p>
                      <a:r>
                        <a:rPr lang="en-US" sz="1000"/>
                        <a:t>2</a:t>
                      </a:r>
                    </a:p>
                  </a:txBody>
                  <a:tcPr/>
                </a:tc>
                <a:tc>
                  <a:txBody>
                    <a:bodyPr/>
                    <a:lstStyle/>
                    <a:p>
                      <a:r>
                        <a:rPr lang="en-US" sz="1000"/>
                        <a:t>0.0116 %</a:t>
                      </a:r>
                    </a:p>
                  </a:txBody>
                  <a:tcPr/>
                </a:tc>
                <a:tc>
                  <a:txBody>
                    <a:bodyPr/>
                    <a:lstStyle/>
                    <a:p>
                      <a:r>
                        <a:rPr lang="en-US" sz="1000"/>
                        <a:t>0.0 %</a:t>
                      </a:r>
                    </a:p>
                  </a:txBody>
                  <a:tcPr/>
                </a:tc>
                <a:extLst>
                  <a:ext uri="{0D108BD9-81ED-4DB2-BD59-A6C34878D82A}">
                    <a16:rowId xmlns:a16="http://schemas.microsoft.com/office/drawing/2014/main" val="3060726052"/>
                  </a:ext>
                </a:extLst>
              </a:tr>
            </a:tbl>
          </a:graphicData>
        </a:graphic>
      </p:graphicFrame>
      <p:sp>
        <p:nvSpPr>
          <p:cNvPr id="4" name="Text Placeholder 3">
            <a:extLst>
              <a:ext uri="{FF2B5EF4-FFF2-40B4-BE49-F238E27FC236}">
                <a16:creationId xmlns:a16="http://schemas.microsoft.com/office/drawing/2014/main" id="{D4EA5B76-52A6-4561-B56B-C06C5249AAD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004443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BE914-142A-4760-9022-E7F2EAAD8707}"/>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9290209F-48E0-46F6-BD07-DC75AD18EC17}"/>
              </a:ext>
            </a:extLst>
          </p:cNvPr>
          <p:cNvGraphicFramePr>
            <a:graphicFrameLocks noGrp="1"/>
          </p:cNvGraphicFramePr>
          <p:nvPr>
            <p:ph type="chart" sz="quarter" idx="13"/>
            <p:extLst>
              <p:ext uri="{D42A27DB-BD31-4B8C-83A1-F6EECF244321}">
                <p14:modId xmlns:p14="http://schemas.microsoft.com/office/powerpoint/2010/main" val="470160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7CCC40-1DB9-44A3-8933-50C280E3960A}"/>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DE727076-A60C-4CDD-A169-A45BF48B5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9464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5FA48-D36C-4533-A34B-4C07E73C645B}"/>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BFB20720-9C4B-42F3-9C5F-6C3BFB0B317E}"/>
              </a:ext>
            </a:extLst>
          </p:cNvPr>
          <p:cNvGraphicFramePr>
            <a:graphicFrameLocks noGrp="1"/>
          </p:cNvGraphicFramePr>
          <p:nvPr>
            <p:ph type="chart" sz="quarter" idx="13"/>
            <p:extLst>
              <p:ext uri="{D42A27DB-BD31-4B8C-83A1-F6EECF244321}">
                <p14:modId xmlns:p14="http://schemas.microsoft.com/office/powerpoint/2010/main" val="788618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321871-275F-4F5A-BD72-376A518F4D30}"/>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774E5A21-70BC-47B4-A3CB-1866211C16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5536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0E8E0-D18D-4543-B8E0-6193DDAE1539}"/>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1E264D2D-0BB2-4C50-99A2-707A4D010FE6}"/>
              </a:ext>
            </a:extLst>
          </p:cNvPr>
          <p:cNvGraphicFramePr>
            <a:graphicFrameLocks noGrp="1"/>
          </p:cNvGraphicFramePr>
          <p:nvPr>
            <p:ph type="chart" sz="quarter" idx="13"/>
            <p:extLst>
              <p:ext uri="{D42A27DB-BD31-4B8C-83A1-F6EECF244321}">
                <p14:modId xmlns:p14="http://schemas.microsoft.com/office/powerpoint/2010/main" val="1639038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8510D6-5A0E-4B95-A5E5-6396BE24DEB1}"/>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8916A9BE-DF5E-4816-91F5-9C5692BA17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9941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0CA9B-48F5-4DD6-9191-6D6A0E15A5A6}"/>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CD9E897F-767D-46CF-94C0-3920867B1B0B}"/>
              </a:ext>
            </a:extLst>
          </p:cNvPr>
          <p:cNvGraphicFramePr>
            <a:graphicFrameLocks noGrp="1"/>
          </p:cNvGraphicFramePr>
          <p:nvPr>
            <p:ph type="chart" sz="quarter" idx="13"/>
            <p:extLst>
              <p:ext uri="{D42A27DB-BD31-4B8C-83A1-F6EECF244321}">
                <p14:modId xmlns:p14="http://schemas.microsoft.com/office/powerpoint/2010/main" val="350613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483A65-4EC2-43FC-AD50-27DA85E9AC7C}"/>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C2C2EBAC-9F6E-47A2-A293-A8DF2F8ADA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3583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0E22-3591-463D-9E1B-0C80098CC3EF}"/>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06594558-B6A9-4F1A-8317-3DBE8EA7ABA8}"/>
              </a:ext>
            </a:extLst>
          </p:cNvPr>
          <p:cNvGraphicFramePr>
            <a:graphicFrameLocks noGrp="1"/>
          </p:cNvGraphicFramePr>
          <p:nvPr>
            <p:ph type="chart" sz="quarter" idx="13"/>
            <p:extLst>
              <p:ext uri="{D42A27DB-BD31-4B8C-83A1-F6EECF244321}">
                <p14:modId xmlns:p14="http://schemas.microsoft.com/office/powerpoint/2010/main" val="3795698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72E1DA-6DB5-43FC-B25E-4A36D9B85EE5}"/>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DC0FD56D-C1AC-407A-89AD-B0BA4572DD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24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9D271-3508-4712-9418-DD1A9BE8E2EC}"/>
              </a:ext>
            </a:extLst>
          </p:cNvPr>
          <p:cNvSpPr>
            <a:spLocks noGrp="1"/>
          </p:cNvSpPr>
          <p:nvPr>
            <p:ph type="title"/>
          </p:nvPr>
        </p:nvSpPr>
        <p:spPr/>
        <p:txBody>
          <a:bodyPr/>
          <a:lstStyle/>
          <a:p>
            <a:r>
              <a:rPr lang="en-US"/>
              <a:t>Facebook (FB) Custom Own Posts Table (new) | Oxford Fajar - 1 of 2</a:t>
            </a:r>
          </a:p>
        </p:txBody>
      </p:sp>
      <p:graphicFrame>
        <p:nvGraphicFramePr>
          <p:cNvPr id="5" name="Table Placeholder 4">
            <a:extLst>
              <a:ext uri="{FF2B5EF4-FFF2-40B4-BE49-F238E27FC236}">
                <a16:creationId xmlns:a16="http://schemas.microsoft.com/office/drawing/2014/main" id="{B0B4047F-4D03-42FC-9C7A-A072A17FDF17}"/>
              </a:ext>
            </a:extLst>
          </p:cNvPr>
          <p:cNvGraphicFramePr>
            <a:graphicFrameLocks noGrp="1"/>
          </p:cNvGraphicFramePr>
          <p:nvPr>
            <p:ph type="tbl" sz="quarter" idx="13"/>
            <p:extLst>
              <p:ext uri="{D42A27DB-BD31-4B8C-83A1-F6EECF244321}">
                <p14:modId xmlns:p14="http://schemas.microsoft.com/office/powerpoint/2010/main" val="4206177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10789906"/>
                    </a:ext>
                  </a:extLst>
                </a:gridCol>
                <a:gridCol w="822960">
                  <a:extLst>
                    <a:ext uri="{9D8B030D-6E8A-4147-A177-3AD203B41FA5}">
                      <a16:colId xmlns:a16="http://schemas.microsoft.com/office/drawing/2014/main" val="1317626324"/>
                    </a:ext>
                  </a:extLst>
                </a:gridCol>
                <a:gridCol w="822960">
                  <a:extLst>
                    <a:ext uri="{9D8B030D-6E8A-4147-A177-3AD203B41FA5}">
                      <a16:colId xmlns:a16="http://schemas.microsoft.com/office/drawing/2014/main" val="2348147583"/>
                    </a:ext>
                  </a:extLst>
                </a:gridCol>
                <a:gridCol w="822960">
                  <a:extLst>
                    <a:ext uri="{9D8B030D-6E8A-4147-A177-3AD203B41FA5}">
                      <a16:colId xmlns:a16="http://schemas.microsoft.com/office/drawing/2014/main" val="4006673916"/>
                    </a:ext>
                  </a:extLst>
                </a:gridCol>
                <a:gridCol w="822960">
                  <a:extLst>
                    <a:ext uri="{9D8B030D-6E8A-4147-A177-3AD203B41FA5}">
                      <a16:colId xmlns:a16="http://schemas.microsoft.com/office/drawing/2014/main" val="2616382384"/>
                    </a:ext>
                  </a:extLst>
                </a:gridCol>
                <a:gridCol w="822960">
                  <a:extLst>
                    <a:ext uri="{9D8B030D-6E8A-4147-A177-3AD203B41FA5}">
                      <a16:colId xmlns:a16="http://schemas.microsoft.com/office/drawing/2014/main" val="275032030"/>
                    </a:ext>
                  </a:extLst>
                </a:gridCol>
                <a:gridCol w="822960">
                  <a:extLst>
                    <a:ext uri="{9D8B030D-6E8A-4147-A177-3AD203B41FA5}">
                      <a16:colId xmlns:a16="http://schemas.microsoft.com/office/drawing/2014/main" val="1013367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77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- 2019-05-12 00:40:00 </a:t>
                      </a:r>
                      <a:r>
                        <a:rPr kumimoji="0" lang="en-US" sz="1000" b="0" i="0" u="none" strike="noStrike" kern="1200" cap="none" spc="0" normalizeH="0" baseline="0" noProof="0">
                          <a:ln>
                            <a:noFill/>
                          </a:ln>
                          <a:solidFill>
                            <a:prstClr val="black"/>
                          </a:solidFill>
                          <a:effectLst/>
                          <a:uLnTx/>
                          <a:uFillTx/>
                          <a:latin typeface="+mn-lt"/>
                          <a:ea typeface="+mn-ea"/>
                          <a:cs typeface="+mn-cs"/>
                        </a:rPr>
                        <a:t> 
 Mommy is best because she's...
A friend you can trust, 
A pillar of strength, 
A source of confidence, 
A loyal companion through your ups &amp; downs. 
Wishing all wonderful mothers a very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3942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- 2019-05-19 00:42:00 </a:t>
                      </a:r>
                      <a:r>
                        <a:rPr kumimoji="0" lang="en-US" sz="1000" b="0" i="0" u="none" strike="noStrike" kern="1200" cap="none" spc="0" normalizeH="0" baseline="0" noProof="0">
                          <a:ln>
                            <a:noFill/>
                          </a:ln>
                          <a:solidFill>
                            <a:prstClr val="black"/>
                          </a:solidFill>
                          <a:effectLst/>
                          <a:uLnTx/>
                          <a:uFillTx/>
                          <a:latin typeface="+mn-lt"/>
                          <a:ea typeface="+mn-ea"/>
                          <a:cs typeface="+mn-cs"/>
                        </a:rPr>
                        <a:t> 
 Have a blessed Wesak day to all who are celebrating!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819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- 2019-05-28 13:35:00 </a:t>
                      </a:r>
                      <a:r>
                        <a:rPr kumimoji="0" lang="en-US" sz="1000" b="0" i="0" u="none" strike="noStrike" kern="1200" cap="none" spc="0" normalizeH="0" baseline="0" noProof="0">
                          <a:ln>
                            <a:noFill/>
                          </a:ln>
                          <a:solidFill>
                            <a:prstClr val="black"/>
                          </a:solidFill>
                          <a:effectLst/>
                          <a:uLnTx/>
                          <a:uFillTx/>
                          <a:latin typeface="+mn-lt"/>
                          <a:ea typeface="+mn-ea"/>
                          <a:cs typeface="+mn-cs"/>
                        </a:rPr>
                        <a:t> 
 Oxford Reading Buddy is your personalised digital reading companion.
Like a true buddy, it asks the right questions to help you develop key comprehension skills, probe understanding, and provide tailored feedback to extend learning.
Want to know how the Oxford Reading Buddy encourages you to read more?
Get started to learn more: https://dragonflyreaders.com/getstarted/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837606"/>
                  </a:ext>
                </a:extLst>
              </a:tr>
            </a:tbl>
          </a:graphicData>
        </a:graphic>
      </p:graphicFrame>
      <p:sp>
        <p:nvSpPr>
          <p:cNvPr id="4" name="Text Placeholder 3">
            <a:extLst>
              <a:ext uri="{FF2B5EF4-FFF2-40B4-BE49-F238E27FC236}">
                <a16:creationId xmlns:a16="http://schemas.microsoft.com/office/drawing/2014/main" id="{04BC8231-B786-4D58-A55A-F9958B452C5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058405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B539-EA0A-45BE-9917-28B1904FA913}"/>
              </a:ext>
            </a:extLst>
          </p:cNvPr>
          <p:cNvSpPr>
            <a:spLocks noGrp="1"/>
          </p:cNvSpPr>
          <p:nvPr>
            <p:ph type="title"/>
          </p:nvPr>
        </p:nvSpPr>
        <p:spPr/>
        <p:txBody>
          <a:bodyPr/>
          <a:lstStyle/>
          <a:p>
            <a:r>
              <a:rPr lang="en-US"/>
              <a:t>Facebook (FB) Custom Own Posts Table (new) | Oxford Fajar - 2 of 2</a:t>
            </a:r>
          </a:p>
        </p:txBody>
      </p:sp>
      <p:graphicFrame>
        <p:nvGraphicFramePr>
          <p:cNvPr id="5" name="Table Placeholder 4">
            <a:extLst>
              <a:ext uri="{FF2B5EF4-FFF2-40B4-BE49-F238E27FC236}">
                <a16:creationId xmlns:a16="http://schemas.microsoft.com/office/drawing/2014/main" id="{990C0C10-56FC-4072-BDA8-7DCCD3E7D47A}"/>
              </a:ext>
            </a:extLst>
          </p:cNvPr>
          <p:cNvGraphicFramePr>
            <a:graphicFrameLocks noGrp="1"/>
          </p:cNvGraphicFramePr>
          <p:nvPr>
            <p:ph type="tbl" sz="quarter" idx="13"/>
            <p:extLst>
              <p:ext uri="{D42A27DB-BD31-4B8C-83A1-F6EECF244321}">
                <p14:modId xmlns:p14="http://schemas.microsoft.com/office/powerpoint/2010/main" val="2864394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9735592"/>
                    </a:ext>
                  </a:extLst>
                </a:gridCol>
                <a:gridCol w="822960">
                  <a:extLst>
                    <a:ext uri="{9D8B030D-6E8A-4147-A177-3AD203B41FA5}">
                      <a16:colId xmlns:a16="http://schemas.microsoft.com/office/drawing/2014/main" val="4198240536"/>
                    </a:ext>
                  </a:extLst>
                </a:gridCol>
                <a:gridCol w="822960">
                  <a:extLst>
                    <a:ext uri="{9D8B030D-6E8A-4147-A177-3AD203B41FA5}">
                      <a16:colId xmlns:a16="http://schemas.microsoft.com/office/drawing/2014/main" val="2200052751"/>
                    </a:ext>
                  </a:extLst>
                </a:gridCol>
                <a:gridCol w="822960">
                  <a:extLst>
                    <a:ext uri="{9D8B030D-6E8A-4147-A177-3AD203B41FA5}">
                      <a16:colId xmlns:a16="http://schemas.microsoft.com/office/drawing/2014/main" val="3168534466"/>
                    </a:ext>
                  </a:extLst>
                </a:gridCol>
                <a:gridCol w="822960">
                  <a:extLst>
                    <a:ext uri="{9D8B030D-6E8A-4147-A177-3AD203B41FA5}">
                      <a16:colId xmlns:a16="http://schemas.microsoft.com/office/drawing/2014/main" val="3604420729"/>
                    </a:ext>
                  </a:extLst>
                </a:gridCol>
                <a:gridCol w="822960">
                  <a:extLst>
                    <a:ext uri="{9D8B030D-6E8A-4147-A177-3AD203B41FA5}">
                      <a16:colId xmlns:a16="http://schemas.microsoft.com/office/drawing/2014/main" val="3819845197"/>
                    </a:ext>
                  </a:extLst>
                </a:gridCol>
                <a:gridCol w="822960">
                  <a:extLst>
                    <a:ext uri="{9D8B030D-6E8A-4147-A177-3AD203B41FA5}">
                      <a16:colId xmlns:a16="http://schemas.microsoft.com/office/drawing/2014/main" val="450290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904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- 2019-05-31 15:12:55 </a:t>
                      </a:r>
                      <a:r>
                        <a:rPr kumimoji="0" lang="en-US" sz="1000" b="0" i="0" u="none" strike="noStrike" kern="1200" cap="none" spc="0" normalizeH="0" baseline="0" noProof="0">
                          <a:ln>
                            <a:noFill/>
                          </a:ln>
                          <a:solidFill>
                            <a:prstClr val="black"/>
                          </a:solidFill>
                          <a:effectLst/>
                          <a:uLnTx/>
                          <a:uFillTx/>
                          <a:latin typeface="+mn-lt"/>
                          <a:ea typeface="+mn-ea"/>
                          <a:cs typeface="+mn-cs"/>
                        </a:rPr>
                        <a:t> 
 Malaysia’s largest trilingual book exhibition, BookFest @ Malaysia is back! Drop by Hall 4 &amp; 5, Ground floor, Kuala Lumpur Convention Centre (KLCC) from 1 to 9 June for amazing deals! Popular Club members, enjoy 20% discount when you buy Oxford Fajar books!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5259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- 2019-05-03 13:12:22 </a:t>
                      </a:r>
                      <a:r>
                        <a:rPr kumimoji="0" lang="en-US" sz="1000" b="0" i="0" u="none" strike="noStrike" kern="1200" cap="none" spc="0" normalizeH="0" baseline="0" noProof="0">
                          <a:ln>
                            <a:noFill/>
                          </a:ln>
                          <a:solidFill>
                            <a:prstClr val="black"/>
                          </a:solidFill>
                          <a:effectLst/>
                          <a:uLnTx/>
                          <a:uFillTx/>
                          <a:latin typeface="+mn-lt"/>
                          <a:ea typeface="+mn-ea"/>
                          <a:cs typeface="+mn-cs"/>
                        </a:rPr>
                        <a:t> 
 Show us your love for reading by sharing your reading experience and stand a chance to win spectacular prizes!
Shortlisted students will be qualified to take part in the Asia regional round.
Join the Oxford Big Read 2019 now! (book emoji)
Learn more at:
https://bit.ly/2Ft9lva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8091217"/>
                  </a:ext>
                </a:extLst>
              </a:tr>
            </a:tbl>
          </a:graphicData>
        </a:graphic>
      </p:graphicFrame>
      <p:sp>
        <p:nvSpPr>
          <p:cNvPr id="4" name="Text Placeholder 3">
            <a:extLst>
              <a:ext uri="{FF2B5EF4-FFF2-40B4-BE49-F238E27FC236}">
                <a16:creationId xmlns:a16="http://schemas.microsoft.com/office/drawing/2014/main" id="{AF34FA81-EBCD-4F78-AF2B-42C69522832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147646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2CC89-32BC-4403-A559-190481D8AA89}"/>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2147F03E-F8F0-4200-954A-4462978709DC}"/>
              </a:ext>
            </a:extLst>
          </p:cNvPr>
          <p:cNvGraphicFramePr>
            <a:graphicFrameLocks noGrp="1"/>
          </p:cNvGraphicFramePr>
          <p:nvPr>
            <p:ph type="chart" sz="quarter" idx="13"/>
            <p:extLst>
              <p:ext uri="{D42A27DB-BD31-4B8C-83A1-F6EECF244321}">
                <p14:modId xmlns:p14="http://schemas.microsoft.com/office/powerpoint/2010/main" val="645507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29C126-EFF1-4051-AAB9-DFAF59CF04D9}"/>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160931F7-D4BF-41F4-AF17-4C45283C97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7293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9442A-9CBF-4497-AAFE-E903AC79D978}"/>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9440EAEC-F0AC-405F-AC5A-AB37594847DA}"/>
              </a:ext>
            </a:extLst>
          </p:cNvPr>
          <p:cNvGraphicFramePr>
            <a:graphicFrameLocks noGrp="1"/>
          </p:cNvGraphicFramePr>
          <p:nvPr>
            <p:ph type="chart" sz="quarter" idx="13"/>
            <p:extLst>
              <p:ext uri="{D42A27DB-BD31-4B8C-83A1-F6EECF244321}">
                <p14:modId xmlns:p14="http://schemas.microsoft.com/office/powerpoint/2010/main" val="2785178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06C25E-5892-4AD6-A8EA-BE4FDDD84A84}"/>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1528B7B5-515E-4B43-AA6B-145CF02074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0938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912C6-379B-47F4-B87B-E086A5B0F693}"/>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2F82E342-1578-4DFF-8284-4ADF48E66B44}"/>
              </a:ext>
            </a:extLst>
          </p:cNvPr>
          <p:cNvGraphicFramePr>
            <a:graphicFrameLocks noGrp="1"/>
          </p:cNvGraphicFramePr>
          <p:nvPr>
            <p:ph type="chart" sz="quarter" idx="13"/>
            <p:extLst>
              <p:ext uri="{D42A27DB-BD31-4B8C-83A1-F6EECF244321}">
                <p14:modId xmlns:p14="http://schemas.microsoft.com/office/powerpoint/2010/main" val="3885506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4B0B3B-868A-4079-A428-BC2FD6490A27}"/>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A3C03863-9744-4997-9C18-2319FD6CA1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1451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B31C-4DAB-4BD2-870F-B95A84F2B5FD}"/>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F3E3BAC1-2620-43E7-97B2-24F606BD34A1}"/>
              </a:ext>
            </a:extLst>
          </p:cNvPr>
          <p:cNvGraphicFramePr>
            <a:graphicFrameLocks noGrp="1"/>
          </p:cNvGraphicFramePr>
          <p:nvPr>
            <p:ph type="chart" sz="quarter" idx="13"/>
            <p:extLst>
              <p:ext uri="{D42A27DB-BD31-4B8C-83A1-F6EECF244321}">
                <p14:modId xmlns:p14="http://schemas.microsoft.com/office/powerpoint/2010/main" val="4291352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325EAD-3D53-40E7-82CA-9BA0023B3B12}"/>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7EFE0DC6-4B03-48B9-88E8-23D10969A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8481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6157B-5241-4EE4-8F2D-D534C57F5E79}"/>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C9D990DA-EE37-4629-B36E-F08D1C10C58C}"/>
              </a:ext>
            </a:extLst>
          </p:cNvPr>
          <p:cNvGraphicFramePr>
            <a:graphicFrameLocks noGrp="1"/>
          </p:cNvGraphicFramePr>
          <p:nvPr>
            <p:ph type="tbl" sz="quarter" idx="13"/>
            <p:extLst>
              <p:ext uri="{D42A27DB-BD31-4B8C-83A1-F6EECF244321}">
                <p14:modId xmlns:p14="http://schemas.microsoft.com/office/powerpoint/2010/main" val="423015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47282619"/>
                    </a:ext>
                  </a:extLst>
                </a:gridCol>
                <a:gridCol w="1645920">
                  <a:extLst>
                    <a:ext uri="{9D8B030D-6E8A-4147-A177-3AD203B41FA5}">
                      <a16:colId xmlns:a16="http://schemas.microsoft.com/office/drawing/2014/main" val="2434248995"/>
                    </a:ext>
                  </a:extLst>
                </a:gridCol>
                <a:gridCol w="1645920">
                  <a:extLst>
                    <a:ext uri="{9D8B030D-6E8A-4147-A177-3AD203B41FA5}">
                      <a16:colId xmlns:a16="http://schemas.microsoft.com/office/drawing/2014/main" val="2957688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69004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9.8 %</a:t>
                      </a:r>
                    </a:p>
                  </a:txBody>
                  <a:tcPr/>
                </a:tc>
                <a:extLst>
                  <a:ext uri="{0D108BD9-81ED-4DB2-BD59-A6C34878D82A}">
                    <a16:rowId xmlns:a16="http://schemas.microsoft.com/office/drawing/2014/main" val="31833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extLst>
                  <a:ext uri="{0D108BD9-81ED-4DB2-BD59-A6C34878D82A}">
                    <a16:rowId xmlns:a16="http://schemas.microsoft.com/office/drawing/2014/main" val="229615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67905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741773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44832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201037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70790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63756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411428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753253076"/>
                  </a:ext>
                </a:extLst>
              </a:tr>
            </a:tbl>
          </a:graphicData>
        </a:graphic>
      </p:graphicFrame>
      <p:sp>
        <p:nvSpPr>
          <p:cNvPr id="4" name="Text Placeholder 3">
            <a:extLst>
              <a:ext uri="{FF2B5EF4-FFF2-40B4-BE49-F238E27FC236}">
                <a16:creationId xmlns:a16="http://schemas.microsoft.com/office/drawing/2014/main" id="{3702F6BC-0A9C-4A1B-9CC9-7D88006353B4}"/>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733660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3999D-17A8-4C7D-B79D-7A669B48E2AC}"/>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AD3F1E4F-79CB-47FB-9717-A7625963FA45}"/>
              </a:ext>
            </a:extLst>
          </p:cNvPr>
          <p:cNvGraphicFramePr>
            <a:graphicFrameLocks noGrp="1"/>
          </p:cNvGraphicFramePr>
          <p:nvPr>
            <p:ph type="tbl" sz="quarter" idx="13"/>
            <p:extLst>
              <p:ext uri="{D42A27DB-BD31-4B8C-83A1-F6EECF244321}">
                <p14:modId xmlns:p14="http://schemas.microsoft.com/office/powerpoint/2010/main" val="3659194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62177952"/>
                    </a:ext>
                  </a:extLst>
                </a:gridCol>
                <a:gridCol w="1645920">
                  <a:extLst>
                    <a:ext uri="{9D8B030D-6E8A-4147-A177-3AD203B41FA5}">
                      <a16:colId xmlns:a16="http://schemas.microsoft.com/office/drawing/2014/main" val="1602100372"/>
                    </a:ext>
                  </a:extLst>
                </a:gridCol>
                <a:gridCol w="1645920">
                  <a:extLst>
                    <a:ext uri="{9D8B030D-6E8A-4147-A177-3AD203B41FA5}">
                      <a16:colId xmlns:a16="http://schemas.microsoft.com/office/drawing/2014/main" val="4170367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82408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49927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29805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13089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321825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88560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67345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740177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300292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035134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292385071"/>
                  </a:ext>
                </a:extLst>
              </a:tr>
            </a:tbl>
          </a:graphicData>
        </a:graphic>
      </p:graphicFrame>
      <p:sp>
        <p:nvSpPr>
          <p:cNvPr id="4" name="Text Placeholder 3">
            <a:extLst>
              <a:ext uri="{FF2B5EF4-FFF2-40B4-BE49-F238E27FC236}">
                <a16:creationId xmlns:a16="http://schemas.microsoft.com/office/drawing/2014/main" id="{62ABA816-5FF1-44F5-B066-E0B90DD2859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288839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3C9A2-2238-424F-BCB6-1A71350CB240}"/>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17E048C2-09C2-42B2-A85B-7816DF3EB3B5}"/>
              </a:ext>
            </a:extLst>
          </p:cNvPr>
          <p:cNvGraphicFramePr>
            <a:graphicFrameLocks noGrp="1"/>
          </p:cNvGraphicFramePr>
          <p:nvPr>
            <p:ph type="tbl" sz="quarter" idx="13"/>
            <p:extLst>
              <p:ext uri="{D42A27DB-BD31-4B8C-83A1-F6EECF244321}">
                <p14:modId xmlns:p14="http://schemas.microsoft.com/office/powerpoint/2010/main" val="2450926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23796342"/>
                    </a:ext>
                  </a:extLst>
                </a:gridCol>
                <a:gridCol w="1645920">
                  <a:extLst>
                    <a:ext uri="{9D8B030D-6E8A-4147-A177-3AD203B41FA5}">
                      <a16:colId xmlns:a16="http://schemas.microsoft.com/office/drawing/2014/main" val="831307876"/>
                    </a:ext>
                  </a:extLst>
                </a:gridCol>
                <a:gridCol w="1645920">
                  <a:extLst>
                    <a:ext uri="{9D8B030D-6E8A-4147-A177-3AD203B41FA5}">
                      <a16:colId xmlns:a16="http://schemas.microsoft.com/office/drawing/2014/main" val="12943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8113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596232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326051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21725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89772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847030976"/>
                  </a:ext>
                </a:extLst>
              </a:tr>
            </a:tbl>
          </a:graphicData>
        </a:graphic>
      </p:graphicFrame>
      <p:sp>
        <p:nvSpPr>
          <p:cNvPr id="4" name="Text Placeholder 3">
            <a:extLst>
              <a:ext uri="{FF2B5EF4-FFF2-40B4-BE49-F238E27FC236}">
                <a16:creationId xmlns:a16="http://schemas.microsoft.com/office/drawing/2014/main" id="{3A31EB03-D60D-4CF4-B683-271BB3E2740B}"/>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718951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D820B-DCB1-4AB2-BEE9-E6534B5D27A1}"/>
              </a:ext>
            </a:extLst>
          </p:cNvPr>
          <p:cNvSpPr>
            <a:spLocks noGrp="1"/>
          </p:cNvSpPr>
          <p:nvPr>
            <p:ph type="title"/>
          </p:nvPr>
        </p:nvSpPr>
        <p:spPr/>
        <p:txBody>
          <a:bodyPr/>
          <a:lstStyle/>
          <a:p>
            <a:r>
              <a:rPr lang="en-US"/>
              <a:t>Facebook Own Posts Table | Oxford Fajar - 1 of 8</a:t>
            </a:r>
          </a:p>
        </p:txBody>
      </p:sp>
      <p:graphicFrame>
        <p:nvGraphicFramePr>
          <p:cNvPr id="5" name="Table Placeholder 4">
            <a:extLst>
              <a:ext uri="{FF2B5EF4-FFF2-40B4-BE49-F238E27FC236}">
                <a16:creationId xmlns:a16="http://schemas.microsoft.com/office/drawing/2014/main" id="{31AAC123-7500-4F00-B093-EB9A0D9219C2}"/>
              </a:ext>
            </a:extLst>
          </p:cNvPr>
          <p:cNvGraphicFramePr>
            <a:graphicFrameLocks noGrp="1"/>
          </p:cNvGraphicFramePr>
          <p:nvPr>
            <p:ph type="tbl" sz="quarter" idx="13"/>
            <p:extLst>
              <p:ext uri="{D42A27DB-BD31-4B8C-83A1-F6EECF244321}">
                <p14:modId xmlns:p14="http://schemas.microsoft.com/office/powerpoint/2010/main" val="2830320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8233826"/>
                    </a:ext>
                  </a:extLst>
                </a:gridCol>
                <a:gridCol w="658368">
                  <a:extLst>
                    <a:ext uri="{9D8B030D-6E8A-4147-A177-3AD203B41FA5}">
                      <a16:colId xmlns:a16="http://schemas.microsoft.com/office/drawing/2014/main" val="3457597749"/>
                    </a:ext>
                  </a:extLst>
                </a:gridCol>
                <a:gridCol w="658368">
                  <a:extLst>
                    <a:ext uri="{9D8B030D-6E8A-4147-A177-3AD203B41FA5}">
                      <a16:colId xmlns:a16="http://schemas.microsoft.com/office/drawing/2014/main" val="357567131"/>
                    </a:ext>
                  </a:extLst>
                </a:gridCol>
                <a:gridCol w="658368">
                  <a:extLst>
                    <a:ext uri="{9D8B030D-6E8A-4147-A177-3AD203B41FA5}">
                      <a16:colId xmlns:a16="http://schemas.microsoft.com/office/drawing/2014/main" val="3287084998"/>
                    </a:ext>
                  </a:extLst>
                </a:gridCol>
                <a:gridCol w="658368">
                  <a:extLst>
                    <a:ext uri="{9D8B030D-6E8A-4147-A177-3AD203B41FA5}">
                      <a16:colId xmlns:a16="http://schemas.microsoft.com/office/drawing/2014/main" val="3775848087"/>
                    </a:ext>
                  </a:extLst>
                </a:gridCol>
                <a:gridCol w="658368">
                  <a:extLst>
                    <a:ext uri="{9D8B030D-6E8A-4147-A177-3AD203B41FA5}">
                      <a16:colId xmlns:a16="http://schemas.microsoft.com/office/drawing/2014/main" val="986541316"/>
                    </a:ext>
                  </a:extLst>
                </a:gridCol>
                <a:gridCol w="658368">
                  <a:extLst>
                    <a:ext uri="{9D8B030D-6E8A-4147-A177-3AD203B41FA5}">
                      <a16:colId xmlns:a16="http://schemas.microsoft.com/office/drawing/2014/main" val="4091725044"/>
                    </a:ext>
                  </a:extLst>
                </a:gridCol>
                <a:gridCol w="658368">
                  <a:extLst>
                    <a:ext uri="{9D8B030D-6E8A-4147-A177-3AD203B41FA5}">
                      <a16:colId xmlns:a16="http://schemas.microsoft.com/office/drawing/2014/main" val="1436431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069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- 2019-05-31 15:12:55 </a:t>
                      </a:r>
                      <a:r>
                        <a:rPr kumimoji="0" lang="en-US" sz="1000" b="0" i="0" u="none" strike="noStrike" kern="1200" cap="none" spc="0" normalizeH="0" baseline="0" noProof="0">
                          <a:ln>
                            <a:noFill/>
                          </a:ln>
                          <a:solidFill>
                            <a:prstClr val="black"/>
                          </a:solidFill>
                          <a:effectLst/>
                          <a:uLnTx/>
                          <a:uFillTx/>
                          <a:latin typeface="+mn-lt"/>
                          <a:ea typeface="+mn-ea"/>
                          <a:cs typeface="+mn-cs"/>
                        </a:rPr>
                        <a:t> 
 Malaysia’s largest trilingual book exhibition, BookFest @ Malaysia is back! Drop by Hall 4 &amp; 5, Ground floor, Kuala Lumpur Convention Centre (KLCC) from 1 to 9 June for amazing deals! Popular Club members, enjoy 20% discount when you buy Oxford Fajar books!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3644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- 2019-05-30 16:48:00 </a:t>
                      </a:r>
                      <a:r>
                        <a:rPr kumimoji="0" lang="en-US" sz="1000" b="0" i="0" u="none" strike="noStrike" kern="1200" cap="none" spc="0" normalizeH="0" baseline="0" noProof="0">
                          <a:ln>
                            <a:noFill/>
                          </a:ln>
                          <a:solidFill>
                            <a:prstClr val="black"/>
                          </a:solidFill>
                          <a:effectLst/>
                          <a:uLnTx/>
                          <a:uFillTx/>
                          <a:latin typeface="+mn-lt"/>
                          <a:ea typeface="+mn-ea"/>
                          <a:cs typeface="+mn-cs"/>
                        </a:rPr>
                        <a:t> 
 Did you also know that our Earth contains about 27.7% silicon and a large portion of it is found in sand? 
Source: 
Oxford Fajar SUCCESS SPM Chemistry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4182627"/>
                  </a:ext>
                </a:extLst>
              </a:tr>
            </a:tbl>
          </a:graphicData>
        </a:graphic>
      </p:graphicFrame>
      <p:sp>
        <p:nvSpPr>
          <p:cNvPr id="4" name="Text Placeholder 3">
            <a:extLst>
              <a:ext uri="{FF2B5EF4-FFF2-40B4-BE49-F238E27FC236}">
                <a16:creationId xmlns:a16="http://schemas.microsoft.com/office/drawing/2014/main" id="{75CB7497-ADB3-4B68-8A9C-D73FFA18AC6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557472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D9B07-B83B-4860-92F2-95265177683C}"/>
              </a:ext>
            </a:extLst>
          </p:cNvPr>
          <p:cNvSpPr>
            <a:spLocks noGrp="1"/>
          </p:cNvSpPr>
          <p:nvPr>
            <p:ph type="title"/>
          </p:nvPr>
        </p:nvSpPr>
        <p:spPr/>
        <p:txBody>
          <a:bodyPr/>
          <a:lstStyle/>
          <a:p>
            <a:r>
              <a:rPr lang="en-US"/>
              <a:t>Facebook Own Posts Table | Oxford Fajar - 2 of 8</a:t>
            </a:r>
          </a:p>
        </p:txBody>
      </p:sp>
      <p:graphicFrame>
        <p:nvGraphicFramePr>
          <p:cNvPr id="5" name="Table Placeholder 4">
            <a:extLst>
              <a:ext uri="{FF2B5EF4-FFF2-40B4-BE49-F238E27FC236}">
                <a16:creationId xmlns:a16="http://schemas.microsoft.com/office/drawing/2014/main" id="{B7505834-9131-4587-A3D8-BB6950D7D380}"/>
              </a:ext>
            </a:extLst>
          </p:cNvPr>
          <p:cNvGraphicFramePr>
            <a:graphicFrameLocks noGrp="1"/>
          </p:cNvGraphicFramePr>
          <p:nvPr>
            <p:ph type="tbl" sz="quarter" idx="13"/>
            <p:extLst>
              <p:ext uri="{D42A27DB-BD31-4B8C-83A1-F6EECF244321}">
                <p14:modId xmlns:p14="http://schemas.microsoft.com/office/powerpoint/2010/main" val="3700901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5462007"/>
                    </a:ext>
                  </a:extLst>
                </a:gridCol>
                <a:gridCol w="658368">
                  <a:extLst>
                    <a:ext uri="{9D8B030D-6E8A-4147-A177-3AD203B41FA5}">
                      <a16:colId xmlns:a16="http://schemas.microsoft.com/office/drawing/2014/main" val="669414598"/>
                    </a:ext>
                  </a:extLst>
                </a:gridCol>
                <a:gridCol w="658368">
                  <a:extLst>
                    <a:ext uri="{9D8B030D-6E8A-4147-A177-3AD203B41FA5}">
                      <a16:colId xmlns:a16="http://schemas.microsoft.com/office/drawing/2014/main" val="1807889912"/>
                    </a:ext>
                  </a:extLst>
                </a:gridCol>
                <a:gridCol w="658368">
                  <a:extLst>
                    <a:ext uri="{9D8B030D-6E8A-4147-A177-3AD203B41FA5}">
                      <a16:colId xmlns:a16="http://schemas.microsoft.com/office/drawing/2014/main" val="2452161095"/>
                    </a:ext>
                  </a:extLst>
                </a:gridCol>
                <a:gridCol w="658368">
                  <a:extLst>
                    <a:ext uri="{9D8B030D-6E8A-4147-A177-3AD203B41FA5}">
                      <a16:colId xmlns:a16="http://schemas.microsoft.com/office/drawing/2014/main" val="2249023788"/>
                    </a:ext>
                  </a:extLst>
                </a:gridCol>
                <a:gridCol w="658368">
                  <a:extLst>
                    <a:ext uri="{9D8B030D-6E8A-4147-A177-3AD203B41FA5}">
                      <a16:colId xmlns:a16="http://schemas.microsoft.com/office/drawing/2014/main" val="1513282964"/>
                    </a:ext>
                  </a:extLst>
                </a:gridCol>
                <a:gridCol w="658368">
                  <a:extLst>
                    <a:ext uri="{9D8B030D-6E8A-4147-A177-3AD203B41FA5}">
                      <a16:colId xmlns:a16="http://schemas.microsoft.com/office/drawing/2014/main" val="2301557472"/>
                    </a:ext>
                  </a:extLst>
                </a:gridCol>
                <a:gridCol w="658368">
                  <a:extLst>
                    <a:ext uri="{9D8B030D-6E8A-4147-A177-3AD203B41FA5}">
                      <a16:colId xmlns:a16="http://schemas.microsoft.com/office/drawing/2014/main" val="3426696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400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- 2019-05-28 13:35:00 </a:t>
                      </a:r>
                      <a:r>
                        <a:rPr kumimoji="0" lang="en-US" sz="1000" b="0" i="0" u="none" strike="noStrike" kern="1200" cap="none" spc="0" normalizeH="0" baseline="0" noProof="0">
                          <a:ln>
                            <a:noFill/>
                          </a:ln>
                          <a:solidFill>
                            <a:prstClr val="black"/>
                          </a:solidFill>
                          <a:effectLst/>
                          <a:uLnTx/>
                          <a:uFillTx/>
                          <a:latin typeface="+mn-lt"/>
                          <a:ea typeface="+mn-ea"/>
                          <a:cs typeface="+mn-cs"/>
                        </a:rPr>
                        <a:t> 
 Oxford Reading Buddy is your personalised digital reading companion.
Like a true buddy, it asks the right questions to help you develop key comprehension skills, probe understanding, and provide tailored feedback to extend learning.
Want to know how the Oxford Reading Buddy encourages you to read more?
Get started to learn more: https://dragonflyreaders.com/getstarted/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8244080"/>
                  </a:ext>
                </a:extLst>
              </a:tr>
            </a:tbl>
          </a:graphicData>
        </a:graphic>
      </p:graphicFrame>
      <p:sp>
        <p:nvSpPr>
          <p:cNvPr id="4" name="Text Placeholder 3">
            <a:extLst>
              <a:ext uri="{FF2B5EF4-FFF2-40B4-BE49-F238E27FC236}">
                <a16:creationId xmlns:a16="http://schemas.microsoft.com/office/drawing/2014/main" id="{44DC126F-60C5-4914-8005-B51543576C2F}"/>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95645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A2E40-5C7A-4A96-B9B8-FED7629B7251}"/>
              </a:ext>
            </a:extLst>
          </p:cNvPr>
          <p:cNvSpPr>
            <a:spLocks noGrp="1"/>
          </p:cNvSpPr>
          <p:nvPr>
            <p:ph type="title"/>
          </p:nvPr>
        </p:nvSpPr>
        <p:spPr/>
        <p:txBody>
          <a:bodyPr/>
          <a:lstStyle/>
          <a:p>
            <a:r>
              <a:rPr lang="en-US"/>
              <a:t>Facebook Own Posts Table | Oxford Fajar - 3 of 8</a:t>
            </a:r>
          </a:p>
        </p:txBody>
      </p:sp>
      <p:graphicFrame>
        <p:nvGraphicFramePr>
          <p:cNvPr id="5" name="Table Placeholder 4">
            <a:extLst>
              <a:ext uri="{FF2B5EF4-FFF2-40B4-BE49-F238E27FC236}">
                <a16:creationId xmlns:a16="http://schemas.microsoft.com/office/drawing/2014/main" id="{0542F3E8-FC11-47DF-AC5E-0D9DB60D1894}"/>
              </a:ext>
            </a:extLst>
          </p:cNvPr>
          <p:cNvGraphicFramePr>
            <a:graphicFrameLocks noGrp="1"/>
          </p:cNvGraphicFramePr>
          <p:nvPr>
            <p:ph type="tbl" sz="quarter" idx="13"/>
            <p:extLst>
              <p:ext uri="{D42A27DB-BD31-4B8C-83A1-F6EECF244321}">
                <p14:modId xmlns:p14="http://schemas.microsoft.com/office/powerpoint/2010/main" val="3205035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4911297"/>
                    </a:ext>
                  </a:extLst>
                </a:gridCol>
                <a:gridCol w="658368">
                  <a:extLst>
                    <a:ext uri="{9D8B030D-6E8A-4147-A177-3AD203B41FA5}">
                      <a16:colId xmlns:a16="http://schemas.microsoft.com/office/drawing/2014/main" val="3584532117"/>
                    </a:ext>
                  </a:extLst>
                </a:gridCol>
                <a:gridCol w="658368">
                  <a:extLst>
                    <a:ext uri="{9D8B030D-6E8A-4147-A177-3AD203B41FA5}">
                      <a16:colId xmlns:a16="http://schemas.microsoft.com/office/drawing/2014/main" val="2447269260"/>
                    </a:ext>
                  </a:extLst>
                </a:gridCol>
                <a:gridCol w="658368">
                  <a:extLst>
                    <a:ext uri="{9D8B030D-6E8A-4147-A177-3AD203B41FA5}">
                      <a16:colId xmlns:a16="http://schemas.microsoft.com/office/drawing/2014/main" val="687021435"/>
                    </a:ext>
                  </a:extLst>
                </a:gridCol>
                <a:gridCol w="658368">
                  <a:extLst>
                    <a:ext uri="{9D8B030D-6E8A-4147-A177-3AD203B41FA5}">
                      <a16:colId xmlns:a16="http://schemas.microsoft.com/office/drawing/2014/main" val="316472981"/>
                    </a:ext>
                  </a:extLst>
                </a:gridCol>
                <a:gridCol w="658368">
                  <a:extLst>
                    <a:ext uri="{9D8B030D-6E8A-4147-A177-3AD203B41FA5}">
                      <a16:colId xmlns:a16="http://schemas.microsoft.com/office/drawing/2014/main" val="2430942611"/>
                    </a:ext>
                  </a:extLst>
                </a:gridCol>
                <a:gridCol w="658368">
                  <a:extLst>
                    <a:ext uri="{9D8B030D-6E8A-4147-A177-3AD203B41FA5}">
                      <a16:colId xmlns:a16="http://schemas.microsoft.com/office/drawing/2014/main" val="1031664267"/>
                    </a:ext>
                  </a:extLst>
                </a:gridCol>
                <a:gridCol w="658368">
                  <a:extLst>
                    <a:ext uri="{9D8B030D-6E8A-4147-A177-3AD203B41FA5}">
                      <a16:colId xmlns:a16="http://schemas.microsoft.com/office/drawing/2014/main" val="1252953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537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- 2019-05-25 16:44:00 </a:t>
                      </a:r>
                      <a:r>
                        <a:rPr kumimoji="0" lang="en-US" sz="1000" b="0" i="0" u="none" strike="noStrike" kern="1200" cap="none" spc="0" normalizeH="0" baseline="0" noProof="0">
                          <a:ln>
                            <a:noFill/>
                          </a:ln>
                          <a:solidFill>
                            <a:prstClr val="black"/>
                          </a:solidFill>
                          <a:effectLst/>
                          <a:uLnTx/>
                          <a:uFillTx/>
                          <a:latin typeface="+mn-lt"/>
                          <a:ea typeface="+mn-ea"/>
                          <a:cs typeface="+mn-cs"/>
                        </a:rPr>
                        <a:t> 
 It’s Saturday, let’s have a quick quiz! 
Find the number that logically completes the series. What’s your guess? :)
.
.
.
.
.
.
Answer: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755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- 2019-05-23 16:49:00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additional resources for your revision?
Our Companion Website offers students the tools to take a guided control of their learning!
Learn more at: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5889851"/>
                  </a:ext>
                </a:extLst>
              </a:tr>
            </a:tbl>
          </a:graphicData>
        </a:graphic>
      </p:graphicFrame>
      <p:sp>
        <p:nvSpPr>
          <p:cNvPr id="4" name="Text Placeholder 3">
            <a:extLst>
              <a:ext uri="{FF2B5EF4-FFF2-40B4-BE49-F238E27FC236}">
                <a16:creationId xmlns:a16="http://schemas.microsoft.com/office/drawing/2014/main" id="{99DEE740-AD07-4C54-8EA3-5D8D4156FE9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491153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9F091-B059-4BE5-B041-D3A788985063}"/>
              </a:ext>
            </a:extLst>
          </p:cNvPr>
          <p:cNvSpPr>
            <a:spLocks noGrp="1"/>
          </p:cNvSpPr>
          <p:nvPr>
            <p:ph type="title"/>
          </p:nvPr>
        </p:nvSpPr>
        <p:spPr/>
        <p:txBody>
          <a:bodyPr/>
          <a:lstStyle/>
          <a:p>
            <a:r>
              <a:rPr lang="en-US"/>
              <a:t>Facebook Own Posts Table | Oxford Fajar - 4 of 8</a:t>
            </a:r>
          </a:p>
        </p:txBody>
      </p:sp>
      <p:graphicFrame>
        <p:nvGraphicFramePr>
          <p:cNvPr id="5" name="Table Placeholder 4">
            <a:extLst>
              <a:ext uri="{FF2B5EF4-FFF2-40B4-BE49-F238E27FC236}">
                <a16:creationId xmlns:a16="http://schemas.microsoft.com/office/drawing/2014/main" id="{5E39DA2B-FE7B-461A-A649-3EDC1F4E3D9D}"/>
              </a:ext>
            </a:extLst>
          </p:cNvPr>
          <p:cNvGraphicFramePr>
            <a:graphicFrameLocks noGrp="1"/>
          </p:cNvGraphicFramePr>
          <p:nvPr>
            <p:ph type="tbl" sz="quarter" idx="13"/>
            <p:extLst>
              <p:ext uri="{D42A27DB-BD31-4B8C-83A1-F6EECF244321}">
                <p14:modId xmlns:p14="http://schemas.microsoft.com/office/powerpoint/2010/main" val="3521254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0601756"/>
                    </a:ext>
                  </a:extLst>
                </a:gridCol>
                <a:gridCol w="658368">
                  <a:extLst>
                    <a:ext uri="{9D8B030D-6E8A-4147-A177-3AD203B41FA5}">
                      <a16:colId xmlns:a16="http://schemas.microsoft.com/office/drawing/2014/main" val="3573282148"/>
                    </a:ext>
                  </a:extLst>
                </a:gridCol>
                <a:gridCol w="658368">
                  <a:extLst>
                    <a:ext uri="{9D8B030D-6E8A-4147-A177-3AD203B41FA5}">
                      <a16:colId xmlns:a16="http://schemas.microsoft.com/office/drawing/2014/main" val="1996228362"/>
                    </a:ext>
                  </a:extLst>
                </a:gridCol>
                <a:gridCol w="658368">
                  <a:extLst>
                    <a:ext uri="{9D8B030D-6E8A-4147-A177-3AD203B41FA5}">
                      <a16:colId xmlns:a16="http://schemas.microsoft.com/office/drawing/2014/main" val="3972584055"/>
                    </a:ext>
                  </a:extLst>
                </a:gridCol>
                <a:gridCol w="658368">
                  <a:extLst>
                    <a:ext uri="{9D8B030D-6E8A-4147-A177-3AD203B41FA5}">
                      <a16:colId xmlns:a16="http://schemas.microsoft.com/office/drawing/2014/main" val="3186693942"/>
                    </a:ext>
                  </a:extLst>
                </a:gridCol>
                <a:gridCol w="658368">
                  <a:extLst>
                    <a:ext uri="{9D8B030D-6E8A-4147-A177-3AD203B41FA5}">
                      <a16:colId xmlns:a16="http://schemas.microsoft.com/office/drawing/2014/main" val="948330443"/>
                    </a:ext>
                  </a:extLst>
                </a:gridCol>
                <a:gridCol w="658368">
                  <a:extLst>
                    <a:ext uri="{9D8B030D-6E8A-4147-A177-3AD203B41FA5}">
                      <a16:colId xmlns:a16="http://schemas.microsoft.com/office/drawing/2014/main" val="363078144"/>
                    </a:ext>
                  </a:extLst>
                </a:gridCol>
                <a:gridCol w="658368">
                  <a:extLst>
                    <a:ext uri="{9D8B030D-6E8A-4147-A177-3AD203B41FA5}">
                      <a16:colId xmlns:a16="http://schemas.microsoft.com/office/drawing/2014/main" val="2576574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435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- 2019-05-21 16:43:00 </a:t>
                      </a:r>
                      <a:r>
                        <a:rPr kumimoji="0" lang="en-US" sz="1000" b="0" i="0" u="none" strike="noStrike" kern="1200" cap="none" spc="0" normalizeH="0" baseline="0" noProof="0">
                          <a:ln>
                            <a:noFill/>
                          </a:ln>
                          <a:solidFill>
                            <a:prstClr val="black"/>
                          </a:solidFill>
                          <a:effectLst/>
                          <a:uLnTx/>
                          <a:uFillTx/>
                          <a:latin typeface="+mn-lt"/>
                          <a:ea typeface="+mn-ea"/>
                          <a:cs typeface="+mn-cs"/>
                        </a:rPr>
                        <a:t> 
 Having a hard time focusing or easily get distracted when you study? 
Get some goodies prepared to reward yourself when you finished studying a book or even a chapter, so that it motivates you to keep learning!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69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- 2019-05-19 00:42:00 </a:t>
                      </a:r>
                      <a:r>
                        <a:rPr kumimoji="0" lang="en-US" sz="1000" b="0" i="0" u="none" strike="noStrike" kern="1200" cap="none" spc="0" normalizeH="0" baseline="0" noProof="0">
                          <a:ln>
                            <a:noFill/>
                          </a:ln>
                          <a:solidFill>
                            <a:prstClr val="black"/>
                          </a:solidFill>
                          <a:effectLst/>
                          <a:uLnTx/>
                          <a:uFillTx/>
                          <a:latin typeface="+mn-lt"/>
                          <a:ea typeface="+mn-ea"/>
                          <a:cs typeface="+mn-cs"/>
                        </a:rPr>
                        <a:t> 
 Have a blessed Wesak day to all who are celebrating!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975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- 2019-05-18 12:42:00 </a:t>
                      </a:r>
                      <a:r>
                        <a:rPr kumimoji="0" lang="en-US" sz="1000" b="0" i="0" u="none" strike="noStrike" kern="1200" cap="none" spc="0" normalizeH="0" baseline="0" noProof="0">
                          <a:ln>
                            <a:noFill/>
                          </a:ln>
                          <a:solidFill>
                            <a:prstClr val="black"/>
                          </a:solidFill>
                          <a:effectLst/>
                          <a:uLnTx/>
                          <a:uFillTx/>
                          <a:latin typeface="+mn-lt"/>
                          <a:ea typeface="+mn-ea"/>
                          <a:cs typeface="+mn-cs"/>
                        </a:rPr>
                        <a:t> 
 The more you practise, the more you learn! Our Effective Practice series is ready to gauge and enhance your proficiency in each subject. 
Check them out now at:
http://bit.ly/2GG8I1W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2395641"/>
                  </a:ext>
                </a:extLst>
              </a:tr>
            </a:tbl>
          </a:graphicData>
        </a:graphic>
      </p:graphicFrame>
      <p:sp>
        <p:nvSpPr>
          <p:cNvPr id="4" name="Text Placeholder 3">
            <a:extLst>
              <a:ext uri="{FF2B5EF4-FFF2-40B4-BE49-F238E27FC236}">
                <a16:creationId xmlns:a16="http://schemas.microsoft.com/office/drawing/2014/main" id="{0956C594-F37B-4353-AF71-1113604818EE}"/>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902027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35219-B352-4F71-8563-80CC7A41EBE1}"/>
              </a:ext>
            </a:extLst>
          </p:cNvPr>
          <p:cNvSpPr>
            <a:spLocks noGrp="1"/>
          </p:cNvSpPr>
          <p:nvPr>
            <p:ph type="title"/>
          </p:nvPr>
        </p:nvSpPr>
        <p:spPr/>
        <p:txBody>
          <a:bodyPr/>
          <a:lstStyle/>
          <a:p>
            <a:r>
              <a:rPr lang="en-US"/>
              <a:t>Facebook Own Posts Table | Oxford Fajar - 5 of 8</a:t>
            </a:r>
          </a:p>
        </p:txBody>
      </p:sp>
      <p:graphicFrame>
        <p:nvGraphicFramePr>
          <p:cNvPr id="5" name="Table Placeholder 4">
            <a:extLst>
              <a:ext uri="{FF2B5EF4-FFF2-40B4-BE49-F238E27FC236}">
                <a16:creationId xmlns:a16="http://schemas.microsoft.com/office/drawing/2014/main" id="{0BFA005C-41DD-4B84-BB38-4406F01FDD4D}"/>
              </a:ext>
            </a:extLst>
          </p:cNvPr>
          <p:cNvGraphicFramePr>
            <a:graphicFrameLocks noGrp="1"/>
          </p:cNvGraphicFramePr>
          <p:nvPr>
            <p:ph type="tbl" sz="quarter" idx="13"/>
            <p:extLst>
              <p:ext uri="{D42A27DB-BD31-4B8C-83A1-F6EECF244321}">
                <p14:modId xmlns:p14="http://schemas.microsoft.com/office/powerpoint/2010/main" val="856124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4061207"/>
                    </a:ext>
                  </a:extLst>
                </a:gridCol>
                <a:gridCol w="658368">
                  <a:extLst>
                    <a:ext uri="{9D8B030D-6E8A-4147-A177-3AD203B41FA5}">
                      <a16:colId xmlns:a16="http://schemas.microsoft.com/office/drawing/2014/main" val="3884048230"/>
                    </a:ext>
                  </a:extLst>
                </a:gridCol>
                <a:gridCol w="658368">
                  <a:extLst>
                    <a:ext uri="{9D8B030D-6E8A-4147-A177-3AD203B41FA5}">
                      <a16:colId xmlns:a16="http://schemas.microsoft.com/office/drawing/2014/main" val="2755109349"/>
                    </a:ext>
                  </a:extLst>
                </a:gridCol>
                <a:gridCol w="658368">
                  <a:extLst>
                    <a:ext uri="{9D8B030D-6E8A-4147-A177-3AD203B41FA5}">
                      <a16:colId xmlns:a16="http://schemas.microsoft.com/office/drawing/2014/main" val="3630480773"/>
                    </a:ext>
                  </a:extLst>
                </a:gridCol>
                <a:gridCol w="658368">
                  <a:extLst>
                    <a:ext uri="{9D8B030D-6E8A-4147-A177-3AD203B41FA5}">
                      <a16:colId xmlns:a16="http://schemas.microsoft.com/office/drawing/2014/main" val="3755677233"/>
                    </a:ext>
                  </a:extLst>
                </a:gridCol>
                <a:gridCol w="658368">
                  <a:extLst>
                    <a:ext uri="{9D8B030D-6E8A-4147-A177-3AD203B41FA5}">
                      <a16:colId xmlns:a16="http://schemas.microsoft.com/office/drawing/2014/main" val="3610198199"/>
                    </a:ext>
                  </a:extLst>
                </a:gridCol>
                <a:gridCol w="658368">
                  <a:extLst>
                    <a:ext uri="{9D8B030D-6E8A-4147-A177-3AD203B41FA5}">
                      <a16:colId xmlns:a16="http://schemas.microsoft.com/office/drawing/2014/main" val="1820533458"/>
                    </a:ext>
                  </a:extLst>
                </a:gridCol>
                <a:gridCol w="658368">
                  <a:extLst>
                    <a:ext uri="{9D8B030D-6E8A-4147-A177-3AD203B41FA5}">
                      <a16:colId xmlns:a16="http://schemas.microsoft.com/office/drawing/2014/main" val="130924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- 2019-05-16 13:41:00 </a:t>
                      </a:r>
                      <a:r>
                        <a:rPr kumimoji="0" lang="en-US" sz="1000" b="0" i="0" u="none" strike="noStrike" kern="1200" cap="none" spc="0" normalizeH="0" baseline="0" noProof="0">
                          <a:ln>
                            <a:noFill/>
                          </a:ln>
                          <a:solidFill>
                            <a:prstClr val="black"/>
                          </a:solidFill>
                          <a:effectLst/>
                          <a:uLnTx/>
                          <a:uFillTx/>
                          <a:latin typeface="+mn-lt"/>
                          <a:ea typeface="+mn-ea"/>
                          <a:cs typeface="+mn-cs"/>
                        </a:rPr>
                        <a:t> 
 Do you have a say in what clothes you wear, what music you listen to, or even the recreational sites you want to visit?
Well, Mina and Dasan have a lot to share! Explore their interests from "Things I like". Get started to learn more: https://dragonflyreaders.com/getstarted/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8077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- 2019-05-14 11:50:00 </a:t>
                      </a:r>
                      <a:r>
                        <a:rPr kumimoji="0" lang="en-US" sz="1000" b="0" i="0" u="none" strike="noStrike" kern="1200" cap="none" spc="0" normalizeH="0" baseline="0" noProof="0">
                          <a:ln>
                            <a:noFill/>
                          </a:ln>
                          <a:solidFill>
                            <a:prstClr val="black"/>
                          </a:solidFill>
                          <a:effectLst/>
                          <a:uLnTx/>
                          <a:uFillTx/>
                          <a:latin typeface="+mn-lt"/>
                          <a:ea typeface="+mn-ea"/>
                          <a:cs typeface="+mn-cs"/>
                        </a:rPr>
                        <a:t> 
 Only 10 days left to join the Oxford Big Read 2019. Hurry up and share your reading experience to win spectacular prizes! 
Read your way to better learning skills now! 📚
Learn more at:
https://bit.ly/2Ft9lva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566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- 2019-05-12 00:40:00 </a:t>
                      </a:r>
                      <a:r>
                        <a:rPr kumimoji="0" lang="en-US" sz="1000" b="0" i="0" u="none" strike="noStrike" kern="1200" cap="none" spc="0" normalizeH="0" baseline="0" noProof="0">
                          <a:ln>
                            <a:noFill/>
                          </a:ln>
                          <a:solidFill>
                            <a:prstClr val="black"/>
                          </a:solidFill>
                          <a:effectLst/>
                          <a:uLnTx/>
                          <a:uFillTx/>
                          <a:latin typeface="+mn-lt"/>
                          <a:ea typeface="+mn-ea"/>
                          <a:cs typeface="+mn-cs"/>
                        </a:rPr>
                        <a:t> 
 Mommy is best because she's...
A friend you can trust, 
A pillar of strength, 
A source of confidence, 
A loyal companion through your ups &amp; downs. 
Wishing all wonderful mothers a very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060919"/>
                  </a:ext>
                </a:extLst>
              </a:tr>
            </a:tbl>
          </a:graphicData>
        </a:graphic>
      </p:graphicFrame>
      <p:sp>
        <p:nvSpPr>
          <p:cNvPr id="4" name="Text Placeholder 3">
            <a:extLst>
              <a:ext uri="{FF2B5EF4-FFF2-40B4-BE49-F238E27FC236}">
                <a16:creationId xmlns:a16="http://schemas.microsoft.com/office/drawing/2014/main" id="{F7F2B0FE-4658-470D-A771-307621A9D23E}"/>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721155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0F68F-40C6-4E27-921A-7AB908FE7653}"/>
              </a:ext>
            </a:extLst>
          </p:cNvPr>
          <p:cNvSpPr>
            <a:spLocks noGrp="1"/>
          </p:cNvSpPr>
          <p:nvPr>
            <p:ph type="title"/>
          </p:nvPr>
        </p:nvSpPr>
        <p:spPr/>
        <p:txBody>
          <a:bodyPr/>
          <a:lstStyle/>
          <a:p>
            <a:r>
              <a:rPr lang="en-US"/>
              <a:t>Facebook Own Posts Table | Oxford Fajar - 6 of 8</a:t>
            </a:r>
          </a:p>
        </p:txBody>
      </p:sp>
      <p:graphicFrame>
        <p:nvGraphicFramePr>
          <p:cNvPr id="5" name="Table Placeholder 4">
            <a:extLst>
              <a:ext uri="{FF2B5EF4-FFF2-40B4-BE49-F238E27FC236}">
                <a16:creationId xmlns:a16="http://schemas.microsoft.com/office/drawing/2014/main" id="{59C5C819-B20E-478C-9C52-894218912629}"/>
              </a:ext>
            </a:extLst>
          </p:cNvPr>
          <p:cNvGraphicFramePr>
            <a:graphicFrameLocks noGrp="1"/>
          </p:cNvGraphicFramePr>
          <p:nvPr>
            <p:ph type="tbl" sz="quarter" idx="13"/>
            <p:extLst>
              <p:ext uri="{D42A27DB-BD31-4B8C-83A1-F6EECF244321}">
                <p14:modId xmlns:p14="http://schemas.microsoft.com/office/powerpoint/2010/main" val="3008270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7671960"/>
                    </a:ext>
                  </a:extLst>
                </a:gridCol>
                <a:gridCol w="658368">
                  <a:extLst>
                    <a:ext uri="{9D8B030D-6E8A-4147-A177-3AD203B41FA5}">
                      <a16:colId xmlns:a16="http://schemas.microsoft.com/office/drawing/2014/main" val="1388450138"/>
                    </a:ext>
                  </a:extLst>
                </a:gridCol>
                <a:gridCol w="658368">
                  <a:extLst>
                    <a:ext uri="{9D8B030D-6E8A-4147-A177-3AD203B41FA5}">
                      <a16:colId xmlns:a16="http://schemas.microsoft.com/office/drawing/2014/main" val="1508835875"/>
                    </a:ext>
                  </a:extLst>
                </a:gridCol>
                <a:gridCol w="658368">
                  <a:extLst>
                    <a:ext uri="{9D8B030D-6E8A-4147-A177-3AD203B41FA5}">
                      <a16:colId xmlns:a16="http://schemas.microsoft.com/office/drawing/2014/main" val="3015020646"/>
                    </a:ext>
                  </a:extLst>
                </a:gridCol>
                <a:gridCol w="658368">
                  <a:extLst>
                    <a:ext uri="{9D8B030D-6E8A-4147-A177-3AD203B41FA5}">
                      <a16:colId xmlns:a16="http://schemas.microsoft.com/office/drawing/2014/main" val="3780595289"/>
                    </a:ext>
                  </a:extLst>
                </a:gridCol>
                <a:gridCol w="658368">
                  <a:extLst>
                    <a:ext uri="{9D8B030D-6E8A-4147-A177-3AD203B41FA5}">
                      <a16:colId xmlns:a16="http://schemas.microsoft.com/office/drawing/2014/main" val="3081677705"/>
                    </a:ext>
                  </a:extLst>
                </a:gridCol>
                <a:gridCol w="658368">
                  <a:extLst>
                    <a:ext uri="{9D8B030D-6E8A-4147-A177-3AD203B41FA5}">
                      <a16:colId xmlns:a16="http://schemas.microsoft.com/office/drawing/2014/main" val="1088030770"/>
                    </a:ext>
                  </a:extLst>
                </a:gridCol>
                <a:gridCol w="658368">
                  <a:extLst>
                    <a:ext uri="{9D8B030D-6E8A-4147-A177-3AD203B41FA5}">
                      <a16:colId xmlns:a16="http://schemas.microsoft.com/office/drawing/2014/main" val="3022900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1975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- 2019-05-11 16:29:34 </a:t>
                      </a:r>
                      <a:r>
                        <a:rPr kumimoji="0" lang="en-US" sz="1000" b="0" i="0" u="none" strike="noStrike" kern="1200" cap="none" spc="0" normalizeH="0" baseline="0" noProof="0">
                          <a:ln>
                            <a:noFill/>
                          </a:ln>
                          <a:solidFill>
                            <a:prstClr val="black"/>
                          </a:solidFill>
                          <a:effectLst/>
                          <a:uLnTx/>
                          <a:uFillTx/>
                          <a:latin typeface="+mn-lt"/>
                          <a:ea typeface="+mn-ea"/>
                          <a:cs typeface="+mn-cs"/>
                        </a:rPr>
                        <a:t> 
 Increase your Bahasa Melayu vocabulary with Oxford Fajar Kamus Komprehensif Bahasa Melayu!
The dictionary offers 20,000 entries with definitions, sample sentences and language notes that are reviewed by language experts.
Learn more at: 
http://bit.ly/2GScSoK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735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- 2019-05-09 11:43:00 </a:t>
                      </a:r>
                      <a:r>
                        <a:rPr kumimoji="0" lang="en-US" sz="1000" b="0" i="0" u="none" strike="noStrike" kern="1200" cap="none" spc="0" normalizeH="0" baseline="0" noProof="0">
                          <a:ln>
                            <a:noFill/>
                          </a:ln>
                          <a:solidFill>
                            <a:prstClr val="black"/>
                          </a:solidFill>
                          <a:effectLst/>
                          <a:uLnTx/>
                          <a:uFillTx/>
                          <a:latin typeface="+mn-lt"/>
                          <a:ea typeface="+mn-ea"/>
                          <a:cs typeface="+mn-cs"/>
                        </a:rPr>
                        <a:t> 
 Our pet hate is people talking with their mouth full. What about yours? Share with us in the comment section.
Source:
Oxford English-English-Malay Dictionary, pg.638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471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- 2019-05-07 14:51:06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 ocean produces over half of the world's oxygen and regulates our climate patterns by transporting heat? 
Let's take a stand and protect our oceans!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8132883"/>
                  </a:ext>
                </a:extLst>
              </a:tr>
            </a:tbl>
          </a:graphicData>
        </a:graphic>
      </p:graphicFrame>
      <p:sp>
        <p:nvSpPr>
          <p:cNvPr id="4" name="Text Placeholder 3">
            <a:extLst>
              <a:ext uri="{FF2B5EF4-FFF2-40B4-BE49-F238E27FC236}">
                <a16:creationId xmlns:a16="http://schemas.microsoft.com/office/drawing/2014/main" id="{B1EDD864-D0DA-4469-B85B-085A8AFEC3B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644365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47C5-FF5A-4E25-B7D2-FC237232514C}"/>
              </a:ext>
            </a:extLst>
          </p:cNvPr>
          <p:cNvSpPr>
            <a:spLocks noGrp="1"/>
          </p:cNvSpPr>
          <p:nvPr>
            <p:ph type="title"/>
          </p:nvPr>
        </p:nvSpPr>
        <p:spPr/>
        <p:txBody>
          <a:bodyPr/>
          <a:lstStyle/>
          <a:p>
            <a:r>
              <a:rPr lang="en-US"/>
              <a:t>Facebook Own Posts Table | Oxford Fajar - 7 of 8</a:t>
            </a:r>
          </a:p>
        </p:txBody>
      </p:sp>
      <p:graphicFrame>
        <p:nvGraphicFramePr>
          <p:cNvPr id="5" name="Table Placeholder 4">
            <a:extLst>
              <a:ext uri="{FF2B5EF4-FFF2-40B4-BE49-F238E27FC236}">
                <a16:creationId xmlns:a16="http://schemas.microsoft.com/office/drawing/2014/main" id="{A277A8D4-77D4-4B7F-B847-882A35360110}"/>
              </a:ext>
            </a:extLst>
          </p:cNvPr>
          <p:cNvGraphicFramePr>
            <a:graphicFrameLocks noGrp="1"/>
          </p:cNvGraphicFramePr>
          <p:nvPr>
            <p:ph type="tbl" sz="quarter" idx="13"/>
            <p:extLst>
              <p:ext uri="{D42A27DB-BD31-4B8C-83A1-F6EECF244321}">
                <p14:modId xmlns:p14="http://schemas.microsoft.com/office/powerpoint/2010/main" val="1890226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1910712"/>
                    </a:ext>
                  </a:extLst>
                </a:gridCol>
                <a:gridCol w="658368">
                  <a:extLst>
                    <a:ext uri="{9D8B030D-6E8A-4147-A177-3AD203B41FA5}">
                      <a16:colId xmlns:a16="http://schemas.microsoft.com/office/drawing/2014/main" val="382774929"/>
                    </a:ext>
                  </a:extLst>
                </a:gridCol>
                <a:gridCol w="658368">
                  <a:extLst>
                    <a:ext uri="{9D8B030D-6E8A-4147-A177-3AD203B41FA5}">
                      <a16:colId xmlns:a16="http://schemas.microsoft.com/office/drawing/2014/main" val="4098915405"/>
                    </a:ext>
                  </a:extLst>
                </a:gridCol>
                <a:gridCol w="658368">
                  <a:extLst>
                    <a:ext uri="{9D8B030D-6E8A-4147-A177-3AD203B41FA5}">
                      <a16:colId xmlns:a16="http://schemas.microsoft.com/office/drawing/2014/main" val="1207927948"/>
                    </a:ext>
                  </a:extLst>
                </a:gridCol>
                <a:gridCol w="658368">
                  <a:extLst>
                    <a:ext uri="{9D8B030D-6E8A-4147-A177-3AD203B41FA5}">
                      <a16:colId xmlns:a16="http://schemas.microsoft.com/office/drawing/2014/main" val="1963225113"/>
                    </a:ext>
                  </a:extLst>
                </a:gridCol>
                <a:gridCol w="658368">
                  <a:extLst>
                    <a:ext uri="{9D8B030D-6E8A-4147-A177-3AD203B41FA5}">
                      <a16:colId xmlns:a16="http://schemas.microsoft.com/office/drawing/2014/main" val="4133607273"/>
                    </a:ext>
                  </a:extLst>
                </a:gridCol>
                <a:gridCol w="658368">
                  <a:extLst>
                    <a:ext uri="{9D8B030D-6E8A-4147-A177-3AD203B41FA5}">
                      <a16:colId xmlns:a16="http://schemas.microsoft.com/office/drawing/2014/main" val="1085797451"/>
                    </a:ext>
                  </a:extLst>
                </a:gridCol>
                <a:gridCol w="658368">
                  <a:extLst>
                    <a:ext uri="{9D8B030D-6E8A-4147-A177-3AD203B41FA5}">
                      <a16:colId xmlns:a16="http://schemas.microsoft.com/office/drawing/2014/main" val="208368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755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- 2019-05-06 19:54:21 </a:t>
                      </a:r>
                      <a:r>
                        <a:rPr kumimoji="0" lang="en-US" sz="1000" b="0" i="0" u="none" strike="noStrike" kern="1200" cap="none" spc="0" normalizeH="0" baseline="0" noProof="0">
                          <a:ln>
                            <a:noFill/>
                          </a:ln>
                          <a:solidFill>
                            <a:prstClr val="black"/>
                          </a:solidFill>
                          <a:effectLst/>
                          <a:uLnTx/>
                          <a:uFillTx/>
                          <a:latin typeface="+mn-lt"/>
                          <a:ea typeface="+mn-ea"/>
                          <a:cs typeface="+mn-cs"/>
                        </a:rPr>
                        <a:t> 
 Kick-start your SPM revisions with our Ace Analysis series, a revision guide that
provides effective revision and exam-oriented questions!
Learn more at: 
http://bit.ly/2L3rPZ6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4458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- 2019-05-03 13:12:22 </a:t>
                      </a:r>
                      <a:r>
                        <a:rPr kumimoji="0" lang="en-US" sz="1000" b="0" i="0" u="none" strike="noStrike" kern="1200" cap="none" spc="0" normalizeH="0" baseline="0" noProof="0">
                          <a:ln>
                            <a:noFill/>
                          </a:ln>
                          <a:solidFill>
                            <a:prstClr val="black"/>
                          </a:solidFill>
                          <a:effectLst/>
                          <a:uLnTx/>
                          <a:uFillTx/>
                          <a:latin typeface="+mn-lt"/>
                          <a:ea typeface="+mn-ea"/>
                          <a:cs typeface="+mn-cs"/>
                        </a:rPr>
                        <a:t> 
 Show us your love for reading by sharing your reading experience and stand a chance to win spectacular prizes!
Shortlisted students will be qualified to take part in the Asia regional round.
Join the Oxford Big Read 2019 now! (book emoji)
Learn more at:
https://bit.ly/2Ft9lva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8377842"/>
                  </a:ext>
                </a:extLst>
              </a:tr>
            </a:tbl>
          </a:graphicData>
        </a:graphic>
      </p:graphicFrame>
      <p:sp>
        <p:nvSpPr>
          <p:cNvPr id="4" name="Text Placeholder 3">
            <a:extLst>
              <a:ext uri="{FF2B5EF4-FFF2-40B4-BE49-F238E27FC236}">
                <a16:creationId xmlns:a16="http://schemas.microsoft.com/office/drawing/2014/main" id="{24F23CB2-1221-495D-B743-D22208981B86}"/>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053901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4D705-188A-4ABE-AD38-B0B9E1C17297}"/>
              </a:ext>
            </a:extLst>
          </p:cNvPr>
          <p:cNvSpPr>
            <a:spLocks noGrp="1"/>
          </p:cNvSpPr>
          <p:nvPr>
            <p:ph type="title"/>
          </p:nvPr>
        </p:nvSpPr>
        <p:spPr/>
        <p:txBody>
          <a:bodyPr/>
          <a:lstStyle/>
          <a:p>
            <a:r>
              <a:rPr lang="en-US"/>
              <a:t>Facebook Own Posts Table | Oxford Fajar - 8 of 8</a:t>
            </a:r>
          </a:p>
        </p:txBody>
      </p:sp>
      <p:graphicFrame>
        <p:nvGraphicFramePr>
          <p:cNvPr id="5" name="Table Placeholder 4">
            <a:extLst>
              <a:ext uri="{FF2B5EF4-FFF2-40B4-BE49-F238E27FC236}">
                <a16:creationId xmlns:a16="http://schemas.microsoft.com/office/drawing/2014/main" id="{5364C125-2734-442C-B5E0-AE834E3BC3D7}"/>
              </a:ext>
            </a:extLst>
          </p:cNvPr>
          <p:cNvGraphicFramePr>
            <a:graphicFrameLocks noGrp="1"/>
          </p:cNvGraphicFramePr>
          <p:nvPr>
            <p:ph type="tbl" sz="quarter" idx="13"/>
            <p:extLst>
              <p:ext uri="{D42A27DB-BD31-4B8C-83A1-F6EECF244321}">
                <p14:modId xmlns:p14="http://schemas.microsoft.com/office/powerpoint/2010/main" val="2763376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0130573"/>
                    </a:ext>
                  </a:extLst>
                </a:gridCol>
                <a:gridCol w="658368">
                  <a:extLst>
                    <a:ext uri="{9D8B030D-6E8A-4147-A177-3AD203B41FA5}">
                      <a16:colId xmlns:a16="http://schemas.microsoft.com/office/drawing/2014/main" val="2154285339"/>
                    </a:ext>
                  </a:extLst>
                </a:gridCol>
                <a:gridCol w="658368">
                  <a:extLst>
                    <a:ext uri="{9D8B030D-6E8A-4147-A177-3AD203B41FA5}">
                      <a16:colId xmlns:a16="http://schemas.microsoft.com/office/drawing/2014/main" val="2347085304"/>
                    </a:ext>
                  </a:extLst>
                </a:gridCol>
                <a:gridCol w="658368">
                  <a:extLst>
                    <a:ext uri="{9D8B030D-6E8A-4147-A177-3AD203B41FA5}">
                      <a16:colId xmlns:a16="http://schemas.microsoft.com/office/drawing/2014/main" val="1698472526"/>
                    </a:ext>
                  </a:extLst>
                </a:gridCol>
                <a:gridCol w="658368">
                  <a:extLst>
                    <a:ext uri="{9D8B030D-6E8A-4147-A177-3AD203B41FA5}">
                      <a16:colId xmlns:a16="http://schemas.microsoft.com/office/drawing/2014/main" val="4012416699"/>
                    </a:ext>
                  </a:extLst>
                </a:gridCol>
                <a:gridCol w="658368">
                  <a:extLst>
                    <a:ext uri="{9D8B030D-6E8A-4147-A177-3AD203B41FA5}">
                      <a16:colId xmlns:a16="http://schemas.microsoft.com/office/drawing/2014/main" val="2551088181"/>
                    </a:ext>
                  </a:extLst>
                </a:gridCol>
                <a:gridCol w="658368">
                  <a:extLst>
                    <a:ext uri="{9D8B030D-6E8A-4147-A177-3AD203B41FA5}">
                      <a16:colId xmlns:a16="http://schemas.microsoft.com/office/drawing/2014/main" val="3258070021"/>
                    </a:ext>
                  </a:extLst>
                </a:gridCol>
                <a:gridCol w="658368">
                  <a:extLst>
                    <a:ext uri="{9D8B030D-6E8A-4147-A177-3AD203B41FA5}">
                      <a16:colId xmlns:a16="http://schemas.microsoft.com/office/drawing/2014/main" val="1624897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871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- 2019-05-01 00:01:41 </a:t>
                      </a:r>
                      <a:r>
                        <a:rPr kumimoji="0" lang="en-US" sz="1000" b="0" i="0" u="none" strike="noStrike" kern="1200" cap="none" spc="0" normalizeH="0" baseline="0" noProof="0">
                          <a:ln>
                            <a:noFill/>
                          </a:ln>
                          <a:solidFill>
                            <a:prstClr val="black"/>
                          </a:solidFill>
                          <a:effectLst/>
                          <a:uLnTx/>
                          <a:uFillTx/>
                          <a:latin typeface="+mn-lt"/>
                          <a:ea typeface="+mn-ea"/>
                          <a:cs typeface="+mn-cs"/>
                        </a:rPr>
                        <a:t> 
 Labour Day is a well-deserved tribute for those who work so hard. 
We would like to thank all teachers out there, for your hard work in guiding us, inspiring us, and making us who are we today! Now it’s time to relax!
Have a great Labour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1306079"/>
                  </a:ext>
                </a:extLst>
              </a:tr>
            </a:tbl>
          </a:graphicData>
        </a:graphic>
      </p:graphicFrame>
      <p:sp>
        <p:nvSpPr>
          <p:cNvPr id="4" name="Text Placeholder 3">
            <a:extLst>
              <a:ext uri="{FF2B5EF4-FFF2-40B4-BE49-F238E27FC236}">
                <a16:creationId xmlns:a16="http://schemas.microsoft.com/office/drawing/2014/main" id="{FBCFB5A9-2DCA-4AD3-B535-8C38CCF935BF}"/>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3759044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897</Words>
  <Application>Microsoft Office PowerPoint</Application>
  <PresentationFormat>On-screen Show (4:3)</PresentationFormat>
  <Paragraphs>410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2</vt:lpstr>
      <vt:lpstr>Facebook (FB) Custom Own Posts Table (new) | Oxford Fajar - 2 of 2</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8</vt:lpstr>
      <vt:lpstr>Facebook Own Posts Table | Oxford Fajar - 2 of 8</vt:lpstr>
      <vt:lpstr>Facebook Own Posts Table | Oxford Fajar - 3 of 8</vt:lpstr>
      <vt:lpstr>Facebook Own Posts Table | Oxford Fajar - 4 of 8</vt:lpstr>
      <vt:lpstr>Facebook Own Posts Table | Oxford Fajar - 5 of 8</vt:lpstr>
      <vt:lpstr>Facebook Own Posts Table | Oxford Fajar - 6 of 8</vt:lpstr>
      <vt:lpstr>Facebook Own Posts Table | Oxford Fajar - 7 of 8</vt:lpstr>
      <vt:lpstr>Facebook Own Posts Table | Oxford Fajar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2019-06-08T19:25:32Z</dcterms:created>
  <dcterms:modified xsi:type="dcterms:W3CDTF">2019-06-08T19:26:21Z</dcterms:modified>
</cp:coreProperties>
</file>