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6924</c:v>
                </c:pt>
                <c:pt idx="1">
                  <c:v>4869</c:v>
                </c:pt>
                <c:pt idx="2">
                  <c:v>4514</c:v>
                </c:pt>
                <c:pt idx="3">
                  <c:v>4588</c:v>
                </c:pt>
                <c:pt idx="4">
                  <c:v>26630</c:v>
                </c:pt>
                <c:pt idx="5">
                  <c:v>19945</c:v>
                </c:pt>
                <c:pt idx="6">
                  <c:v>32618</c:v>
                </c:pt>
                <c:pt idx="7">
                  <c:v>32169</c:v>
                </c:pt>
                <c:pt idx="8">
                  <c:v>20559</c:v>
                </c:pt>
                <c:pt idx="9">
                  <c:v>17048</c:v>
                </c:pt>
                <c:pt idx="10">
                  <c:v>18398</c:v>
                </c:pt>
                <c:pt idx="11">
                  <c:v>2738</c:v>
                </c:pt>
                <c:pt idx="12">
                  <c:v>7012</c:v>
                </c:pt>
                <c:pt idx="13">
                  <c:v>7888</c:v>
                </c:pt>
                <c:pt idx="14">
                  <c:v>8356</c:v>
                </c:pt>
                <c:pt idx="15">
                  <c:v>10525</c:v>
                </c:pt>
                <c:pt idx="16">
                  <c:v>9357</c:v>
                </c:pt>
                <c:pt idx="17">
                  <c:v>10259</c:v>
                </c:pt>
                <c:pt idx="18">
                  <c:v>7221</c:v>
                </c:pt>
                <c:pt idx="19">
                  <c:v>21785</c:v>
                </c:pt>
                <c:pt idx="20">
                  <c:v>20844</c:v>
                </c:pt>
                <c:pt idx="21">
                  <c:v>9934</c:v>
                </c:pt>
                <c:pt idx="22">
                  <c:v>11553</c:v>
                </c:pt>
                <c:pt idx="23">
                  <c:v>2959</c:v>
                </c:pt>
                <c:pt idx="24">
                  <c:v>12410</c:v>
                </c:pt>
                <c:pt idx="25">
                  <c:v>15260</c:v>
                </c:pt>
                <c:pt idx="26">
                  <c:v>12677</c:v>
                </c:pt>
                <c:pt idx="27">
                  <c:v>16532</c:v>
                </c:pt>
                <c:pt idx="28">
                  <c:v>16103</c:v>
                </c:pt>
                <c:pt idx="29">
                  <c:v>16617</c:v>
                </c:pt>
              </c:numCache>
            </c:numRef>
          </c:val>
          <c:smooth val="0"/>
          <c:extLst>
            <c:ext xmlns:c16="http://schemas.microsoft.com/office/drawing/2014/chart" uri="{C3380CC4-5D6E-409C-BE32-E72D297353CC}">
              <c16:uniqueId val="{00000000-DF24-4026-8129-6FDD4A4A415C}"/>
            </c:ext>
          </c:extLst>
        </c:ser>
        <c:dLbls>
          <c:showLegendKey val="0"/>
          <c:showVal val="0"/>
          <c:showCatName val="0"/>
          <c:showSerName val="0"/>
          <c:showPercent val="0"/>
          <c:showBubbleSize val="0"/>
        </c:dLbls>
        <c:smooth val="0"/>
        <c:axId val="301642096"/>
        <c:axId val="182132424"/>
      </c:lineChart>
      <c:dateAx>
        <c:axId val="30164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132424"/>
        <c:crosses val="autoZero"/>
        <c:auto val="1"/>
        <c:lblOffset val="100"/>
        <c:baseTimeUnit val="days"/>
      </c:dateAx>
      <c:valAx>
        <c:axId val="18213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4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111</c:v>
                </c:pt>
                <c:pt idx="1">
                  <c:v>77</c:v>
                </c:pt>
                <c:pt idx="2">
                  <c:v>88</c:v>
                </c:pt>
                <c:pt idx="3">
                  <c:v>86</c:v>
                </c:pt>
                <c:pt idx="4">
                  <c:v>81</c:v>
                </c:pt>
                <c:pt idx="5">
                  <c:v>89</c:v>
                </c:pt>
                <c:pt idx="6">
                  <c:v>235</c:v>
                </c:pt>
                <c:pt idx="7">
                  <c:v>265</c:v>
                </c:pt>
                <c:pt idx="8">
                  <c:v>210</c:v>
                </c:pt>
                <c:pt idx="9">
                  <c:v>82</c:v>
                </c:pt>
                <c:pt idx="10">
                  <c:v>119</c:v>
                </c:pt>
                <c:pt idx="11">
                  <c:v>83</c:v>
                </c:pt>
                <c:pt idx="12">
                  <c:v>76</c:v>
                </c:pt>
                <c:pt idx="13">
                  <c:v>57</c:v>
                </c:pt>
                <c:pt idx="14">
                  <c:v>88</c:v>
                </c:pt>
                <c:pt idx="15">
                  <c:v>89</c:v>
                </c:pt>
                <c:pt idx="16">
                  <c:v>82</c:v>
                </c:pt>
                <c:pt idx="17">
                  <c:v>67</c:v>
                </c:pt>
                <c:pt idx="18">
                  <c:v>75</c:v>
                </c:pt>
                <c:pt idx="19">
                  <c:v>109</c:v>
                </c:pt>
                <c:pt idx="20">
                  <c:v>89</c:v>
                </c:pt>
                <c:pt idx="21">
                  <c:v>116</c:v>
                </c:pt>
                <c:pt idx="22">
                  <c:v>111</c:v>
                </c:pt>
                <c:pt idx="23">
                  <c:v>76</c:v>
                </c:pt>
                <c:pt idx="24">
                  <c:v>88</c:v>
                </c:pt>
                <c:pt idx="25">
                  <c:v>80</c:v>
                </c:pt>
                <c:pt idx="26">
                  <c:v>122</c:v>
                </c:pt>
                <c:pt idx="27">
                  <c:v>147</c:v>
                </c:pt>
                <c:pt idx="28">
                  <c:v>112</c:v>
                </c:pt>
                <c:pt idx="29">
                  <c:v>97</c:v>
                </c:pt>
              </c:numCache>
            </c:numRef>
          </c:val>
          <c:smooth val="0"/>
          <c:extLst>
            <c:ext xmlns:c16="http://schemas.microsoft.com/office/drawing/2014/chart" uri="{C3380CC4-5D6E-409C-BE32-E72D297353CC}">
              <c16:uniqueId val="{00000000-B47B-4DFD-86C7-1C3D726E8458}"/>
            </c:ext>
          </c:extLst>
        </c:ser>
        <c:dLbls>
          <c:showLegendKey val="0"/>
          <c:showVal val="0"/>
          <c:showCatName val="0"/>
          <c:showSerName val="0"/>
          <c:showPercent val="0"/>
          <c:showBubbleSize val="0"/>
        </c:dLbls>
        <c:smooth val="0"/>
        <c:axId val="305547552"/>
        <c:axId val="305551816"/>
      </c:lineChart>
      <c:dateAx>
        <c:axId val="30554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51816"/>
        <c:crosses val="autoZero"/>
        <c:auto val="1"/>
        <c:lblOffset val="100"/>
        <c:baseTimeUnit val="days"/>
      </c:dateAx>
      <c:valAx>
        <c:axId val="30555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4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4</c:v>
                </c:pt>
                <c:pt idx="3">
                  <c:v>35</c:v>
                </c:pt>
                <c:pt idx="4">
                  <c:v>16</c:v>
                </c:pt>
                <c:pt idx="5">
                  <c:v>243</c:v>
                </c:pt>
                <c:pt idx="6">
                  <c:v>31</c:v>
                </c:pt>
                <c:pt idx="7">
                  <c:v>0</c:v>
                </c:pt>
                <c:pt idx="8">
                  <c:v>34</c:v>
                </c:pt>
                <c:pt idx="9">
                  <c:v>2</c:v>
                </c:pt>
                <c:pt idx="10">
                  <c:v>0</c:v>
                </c:pt>
                <c:pt idx="11">
                  <c:v>6</c:v>
                </c:pt>
                <c:pt idx="12">
                  <c:v>0</c:v>
                </c:pt>
                <c:pt idx="13">
                  <c:v>8</c:v>
                </c:pt>
                <c:pt idx="14">
                  <c:v>0</c:v>
                </c:pt>
                <c:pt idx="15">
                  <c:v>6</c:v>
                </c:pt>
                <c:pt idx="16">
                  <c:v>0</c:v>
                </c:pt>
                <c:pt idx="17">
                  <c:v>5</c:v>
                </c:pt>
                <c:pt idx="18">
                  <c:v>12</c:v>
                </c:pt>
                <c:pt idx="19">
                  <c:v>22</c:v>
                </c:pt>
                <c:pt idx="20">
                  <c:v>0</c:v>
                </c:pt>
                <c:pt idx="21">
                  <c:v>15</c:v>
                </c:pt>
                <c:pt idx="22">
                  <c:v>0</c:v>
                </c:pt>
                <c:pt idx="23">
                  <c:v>19</c:v>
                </c:pt>
                <c:pt idx="24">
                  <c:v>0</c:v>
                </c:pt>
                <c:pt idx="25">
                  <c:v>26</c:v>
                </c:pt>
                <c:pt idx="26">
                  <c:v>0</c:v>
                </c:pt>
                <c:pt idx="27">
                  <c:v>32</c:v>
                </c:pt>
                <c:pt idx="28">
                  <c:v>0</c:v>
                </c:pt>
                <c:pt idx="29">
                  <c:v>0</c:v>
                </c:pt>
              </c:numCache>
            </c:numRef>
          </c:val>
          <c:smooth val="0"/>
          <c:extLst>
            <c:ext xmlns:c16="http://schemas.microsoft.com/office/drawing/2014/chart" uri="{C3380CC4-5D6E-409C-BE32-E72D297353CC}">
              <c16:uniqueId val="{00000000-CA91-41CB-84A7-C23B61AA2E52}"/>
            </c:ext>
          </c:extLst>
        </c:ser>
        <c:dLbls>
          <c:showLegendKey val="0"/>
          <c:showVal val="0"/>
          <c:showCatName val="0"/>
          <c:showSerName val="0"/>
          <c:showPercent val="0"/>
          <c:showBubbleSize val="0"/>
        </c:dLbls>
        <c:smooth val="0"/>
        <c:axId val="44798936"/>
        <c:axId val="44798280"/>
      </c:lineChart>
      <c:dateAx>
        <c:axId val="4479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8280"/>
        <c:crosses val="autoZero"/>
        <c:auto val="1"/>
        <c:lblOffset val="100"/>
        <c:baseTimeUnit val="days"/>
      </c:dateAx>
      <c:valAx>
        <c:axId val="4479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498</c:v>
                </c:pt>
              </c:numCache>
            </c:numRef>
          </c:val>
          <c:extLst>
            <c:ext xmlns:c16="http://schemas.microsoft.com/office/drawing/2014/chart" uri="{C3380CC4-5D6E-409C-BE32-E72D297353CC}">
              <c16:uniqueId val="{00000000-F8F9-4DD1-87CC-CB377434666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23</c:v>
                </c:pt>
              </c:numCache>
            </c:numRef>
          </c:val>
          <c:extLst>
            <c:ext xmlns:c16="http://schemas.microsoft.com/office/drawing/2014/chart" uri="{C3380CC4-5D6E-409C-BE32-E72D297353CC}">
              <c16:uniqueId val="{00000001-F8F9-4DD1-87CC-CB377434666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c:v>
                </c:pt>
              </c:numCache>
            </c:numRef>
          </c:val>
          <c:extLst>
            <c:ext xmlns:c16="http://schemas.microsoft.com/office/drawing/2014/chart" uri="{C3380CC4-5D6E-409C-BE32-E72D297353CC}">
              <c16:uniqueId val="{00000002-F8F9-4DD1-87CC-CB377434666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c:v>
                </c:pt>
              </c:numCache>
            </c:numRef>
          </c:val>
          <c:extLst>
            <c:ext xmlns:c16="http://schemas.microsoft.com/office/drawing/2014/chart" uri="{C3380CC4-5D6E-409C-BE32-E72D297353CC}">
              <c16:uniqueId val="{00000003-F8F9-4DD1-87CC-CB377434666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F8F9-4DD1-87CC-CB377434666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F8F9-4DD1-87CC-CB377434666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4</c:v>
                </c:pt>
              </c:numCache>
            </c:numRef>
          </c:val>
          <c:extLst>
            <c:ext xmlns:c16="http://schemas.microsoft.com/office/drawing/2014/chart" uri="{C3380CC4-5D6E-409C-BE32-E72D297353CC}">
              <c16:uniqueId val="{00000006-F8F9-4DD1-87CC-CB377434666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c:v>
                </c:pt>
              </c:numCache>
            </c:numRef>
          </c:val>
          <c:extLst>
            <c:ext xmlns:c16="http://schemas.microsoft.com/office/drawing/2014/chart" uri="{C3380CC4-5D6E-409C-BE32-E72D297353CC}">
              <c16:uniqueId val="{00000007-F8F9-4DD1-87CC-CB3774346662}"/>
            </c:ext>
          </c:extLst>
        </c:ser>
        <c:dLbls>
          <c:showLegendKey val="0"/>
          <c:showVal val="0"/>
          <c:showCatName val="0"/>
          <c:showSerName val="0"/>
          <c:showPercent val="0"/>
          <c:showBubbleSize val="0"/>
        </c:dLbls>
        <c:gapWidth val="150"/>
        <c:overlap val="100"/>
        <c:axId val="305840672"/>
        <c:axId val="305839688"/>
      </c:barChart>
      <c:catAx>
        <c:axId val="30584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39688"/>
        <c:crosses val="autoZero"/>
        <c:auto val="1"/>
        <c:lblAlgn val="ctr"/>
        <c:lblOffset val="100"/>
        <c:noMultiLvlLbl val="0"/>
      </c:catAx>
      <c:valAx>
        <c:axId val="30583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4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1.41937925813777E-2</c:v>
                </c:pt>
                <c:pt idx="1">
                  <c:v>1.8925056775170299E-2</c:v>
                </c:pt>
                <c:pt idx="2">
                  <c:v>5.9929346454705998E-3</c:v>
                </c:pt>
                <c:pt idx="3">
                  <c:v>1.98713096139288E-2</c:v>
                </c:pt>
                <c:pt idx="4">
                  <c:v>1.4666919000757001E-2</c:v>
                </c:pt>
                <c:pt idx="5">
                  <c:v>0.12585162755488299</c:v>
                </c:pt>
                <c:pt idx="6">
                  <c:v>2.3340903356043399E-2</c:v>
                </c:pt>
              </c:numCache>
            </c:numRef>
          </c:val>
          <c:extLst>
            <c:ext xmlns:c16="http://schemas.microsoft.com/office/drawing/2014/chart" uri="{C3380CC4-5D6E-409C-BE32-E72D297353CC}">
              <c16:uniqueId val="{00000000-5A43-4320-A948-77E9DCEA098E}"/>
            </c:ext>
          </c:extLst>
        </c:ser>
        <c:dLbls>
          <c:showLegendKey val="0"/>
          <c:showVal val="0"/>
          <c:showCatName val="0"/>
          <c:showSerName val="0"/>
          <c:showPercent val="0"/>
          <c:showBubbleSize val="0"/>
        </c:dLbls>
        <c:gapWidth val="219"/>
        <c:overlap val="-27"/>
        <c:axId val="305839360"/>
        <c:axId val="305841656"/>
      </c:barChart>
      <c:catAx>
        <c:axId val="30583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41656"/>
        <c:crosses val="autoZero"/>
        <c:auto val="1"/>
        <c:lblAlgn val="ctr"/>
        <c:lblOffset val="100"/>
        <c:noMultiLvlLbl val="0"/>
      </c:catAx>
      <c:valAx>
        <c:axId val="30584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3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13215</c:v>
                </c:pt>
                <c:pt idx="1">
                  <c:v>14101</c:v>
                </c:pt>
                <c:pt idx="2">
                  <c:v>6839</c:v>
                </c:pt>
                <c:pt idx="3">
                  <c:v>6003</c:v>
                </c:pt>
                <c:pt idx="4">
                  <c:v>2525</c:v>
                </c:pt>
                <c:pt idx="5">
                  <c:v>1015</c:v>
                </c:pt>
                <c:pt idx="6">
                  <c:v>109</c:v>
                </c:pt>
              </c:numCache>
            </c:numRef>
          </c:val>
          <c:extLst>
            <c:ext xmlns:c16="http://schemas.microsoft.com/office/drawing/2014/chart" uri="{C3380CC4-5D6E-409C-BE32-E72D297353CC}">
              <c16:uniqueId val="{00000000-094B-4660-823D-963F0C3A12C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24529</c:v>
                </c:pt>
                <c:pt idx="1">
                  <c:v>21762</c:v>
                </c:pt>
                <c:pt idx="2">
                  <c:v>5250</c:v>
                </c:pt>
                <c:pt idx="3">
                  <c:v>7036</c:v>
                </c:pt>
                <c:pt idx="4">
                  <c:v>2866</c:v>
                </c:pt>
                <c:pt idx="5">
                  <c:v>785</c:v>
                </c:pt>
                <c:pt idx="6">
                  <c:v>115</c:v>
                </c:pt>
              </c:numCache>
            </c:numRef>
          </c:val>
          <c:extLst>
            <c:ext xmlns:c16="http://schemas.microsoft.com/office/drawing/2014/chart" uri="{C3380CC4-5D6E-409C-BE32-E72D297353CC}">
              <c16:uniqueId val="{00000001-094B-4660-823D-963F0C3A12CF}"/>
            </c:ext>
          </c:extLst>
        </c:ser>
        <c:dLbls>
          <c:showLegendKey val="0"/>
          <c:showVal val="0"/>
          <c:showCatName val="0"/>
          <c:showSerName val="0"/>
          <c:showPercent val="0"/>
          <c:showBubbleSize val="0"/>
        </c:dLbls>
        <c:gapWidth val="219"/>
        <c:overlap val="-27"/>
        <c:axId val="313854656"/>
        <c:axId val="313855312"/>
      </c:barChart>
      <c:catAx>
        <c:axId val="31385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55312"/>
        <c:crosses val="autoZero"/>
        <c:auto val="1"/>
        <c:lblAlgn val="ctr"/>
        <c:lblOffset val="100"/>
        <c:noMultiLvlLbl val="0"/>
      </c:catAx>
      <c:valAx>
        <c:axId val="31385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5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4.4371759276867102E-3</c:v>
                </c:pt>
                <c:pt idx="3">
                  <c:v>3.5164417411138599E-2</c:v>
                </c:pt>
                <c:pt idx="4">
                  <c:v>1.5200022800034199E-2</c:v>
                </c:pt>
                <c:pt idx="5">
                  <c:v>0.230753891004397</c:v>
                </c:pt>
                <c:pt idx="6">
                  <c:v>2.9423768710194899E-2</c:v>
                </c:pt>
                <c:pt idx="7">
                  <c:v>0</c:v>
                </c:pt>
                <c:pt idx="8">
                  <c:v>3.2245215379070997E-2</c:v>
                </c:pt>
                <c:pt idx="9">
                  <c:v>2.3702748570724299E-3</c:v>
                </c:pt>
                <c:pt idx="10">
                  <c:v>0</c:v>
                </c:pt>
                <c:pt idx="11">
                  <c:v>5.68418659289856E-3</c:v>
                </c:pt>
                <c:pt idx="12">
                  <c:v>0</c:v>
                </c:pt>
                <c:pt idx="13">
                  <c:v>8.5225658604950703E-3</c:v>
                </c:pt>
                <c:pt idx="14">
                  <c:v>0</c:v>
                </c:pt>
                <c:pt idx="15">
                  <c:v>5.6774095872523201E-3</c:v>
                </c:pt>
                <c:pt idx="16">
                  <c:v>0</c:v>
                </c:pt>
                <c:pt idx="17">
                  <c:v>4.7275959229212804E-3</c:v>
                </c:pt>
                <c:pt idx="18">
                  <c:v>1.22877991606488E-2</c:v>
                </c:pt>
                <c:pt idx="19">
                  <c:v>2.17323519129194E-2</c:v>
                </c:pt>
                <c:pt idx="20">
                  <c:v>0</c:v>
                </c:pt>
                <c:pt idx="21">
                  <c:v>1.41620325349094E-2</c:v>
                </c:pt>
                <c:pt idx="22">
                  <c:v>0</c:v>
                </c:pt>
                <c:pt idx="23">
                  <c:v>1.7923682845148801E-2</c:v>
                </c:pt>
                <c:pt idx="24">
                  <c:v>0</c:v>
                </c:pt>
                <c:pt idx="25">
                  <c:v>2.5453928389614799E-2</c:v>
                </c:pt>
                <c:pt idx="26">
                  <c:v>0</c:v>
                </c:pt>
                <c:pt idx="27">
                  <c:v>3.20292408127891E-2</c:v>
                </c:pt>
                <c:pt idx="28">
                  <c:v>0</c:v>
                </c:pt>
                <c:pt idx="29">
                  <c:v>0</c:v>
                </c:pt>
              </c:numCache>
            </c:numRef>
          </c:val>
          <c:smooth val="0"/>
          <c:extLst>
            <c:ext xmlns:c16="http://schemas.microsoft.com/office/drawing/2014/chart" uri="{C3380CC4-5D6E-409C-BE32-E72D297353CC}">
              <c16:uniqueId val="{00000000-6D5D-49C5-8B83-C6B9E0039DE2}"/>
            </c:ext>
          </c:extLst>
        </c:ser>
        <c:dLbls>
          <c:showLegendKey val="0"/>
          <c:showVal val="0"/>
          <c:showCatName val="0"/>
          <c:showSerName val="0"/>
          <c:showPercent val="0"/>
          <c:showBubbleSize val="0"/>
        </c:dLbls>
        <c:smooth val="0"/>
        <c:axId val="313866136"/>
        <c:axId val="313865480"/>
      </c:lineChart>
      <c:dateAx>
        <c:axId val="31386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5480"/>
        <c:crosses val="autoZero"/>
        <c:auto val="1"/>
        <c:lblOffset val="100"/>
        <c:baseTimeUnit val="days"/>
      </c:dateAx>
      <c:valAx>
        <c:axId val="31386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105101</c:v>
                </c:pt>
                <c:pt idx="1">
                  <c:v>105146</c:v>
                </c:pt>
                <c:pt idx="2">
                  <c:v>105198</c:v>
                </c:pt>
                <c:pt idx="3">
                  <c:v>105242</c:v>
                </c:pt>
                <c:pt idx="4">
                  <c:v>105284</c:v>
                </c:pt>
                <c:pt idx="5">
                  <c:v>105330</c:v>
                </c:pt>
                <c:pt idx="6">
                  <c:v>105384</c:v>
                </c:pt>
                <c:pt idx="7">
                  <c:v>105422</c:v>
                </c:pt>
                <c:pt idx="8">
                  <c:v>105463</c:v>
                </c:pt>
                <c:pt idx="9">
                  <c:v>105483</c:v>
                </c:pt>
                <c:pt idx="10">
                  <c:v>105533</c:v>
                </c:pt>
                <c:pt idx="11">
                  <c:v>105580</c:v>
                </c:pt>
                <c:pt idx="12">
                  <c:v>105592</c:v>
                </c:pt>
                <c:pt idx="13">
                  <c:v>105613</c:v>
                </c:pt>
                <c:pt idx="14">
                  <c:v>105663</c:v>
                </c:pt>
                <c:pt idx="15">
                  <c:v>105702</c:v>
                </c:pt>
                <c:pt idx="16">
                  <c:v>105743</c:v>
                </c:pt>
                <c:pt idx="17">
                  <c:v>105782</c:v>
                </c:pt>
                <c:pt idx="18">
                  <c:v>105810</c:v>
                </c:pt>
                <c:pt idx="19">
                  <c:v>105856</c:v>
                </c:pt>
                <c:pt idx="20">
                  <c:v>105888</c:v>
                </c:pt>
                <c:pt idx="21">
                  <c:v>105946</c:v>
                </c:pt>
                <c:pt idx="22">
                  <c:v>105984</c:v>
                </c:pt>
                <c:pt idx="23">
                  <c:v>106027</c:v>
                </c:pt>
                <c:pt idx="24">
                  <c:v>106059</c:v>
                </c:pt>
                <c:pt idx="25">
                  <c:v>106089</c:v>
                </c:pt>
                <c:pt idx="26">
                  <c:v>106127</c:v>
                </c:pt>
                <c:pt idx="27">
                  <c:v>106179</c:v>
                </c:pt>
                <c:pt idx="28">
                  <c:v>106223</c:v>
                </c:pt>
                <c:pt idx="29">
                  <c:v>106259</c:v>
                </c:pt>
              </c:numCache>
            </c:numRef>
          </c:val>
          <c:smooth val="0"/>
          <c:extLst>
            <c:ext xmlns:c16="http://schemas.microsoft.com/office/drawing/2014/chart" uri="{C3380CC4-5D6E-409C-BE32-E72D297353CC}">
              <c16:uniqueId val="{00000000-BAEE-4A6C-A67A-333CDB847DDC}"/>
            </c:ext>
          </c:extLst>
        </c:ser>
        <c:dLbls>
          <c:showLegendKey val="0"/>
          <c:showVal val="0"/>
          <c:showCatName val="0"/>
          <c:showSerName val="0"/>
          <c:showPercent val="0"/>
          <c:showBubbleSize val="0"/>
        </c:dLbls>
        <c:smooth val="0"/>
        <c:axId val="255530488"/>
        <c:axId val="255534096"/>
      </c:lineChart>
      <c:dateAx>
        <c:axId val="25553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34096"/>
        <c:crosses val="autoZero"/>
        <c:auto val="1"/>
        <c:lblOffset val="100"/>
        <c:baseTimeUnit val="days"/>
      </c:dateAx>
      <c:valAx>
        <c:axId val="25553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53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41</c:v>
                </c:pt>
                <c:pt idx="1">
                  <c:v>35</c:v>
                </c:pt>
                <c:pt idx="2">
                  <c:v>45</c:v>
                </c:pt>
                <c:pt idx="3">
                  <c:v>38</c:v>
                </c:pt>
                <c:pt idx="4">
                  <c:v>42</c:v>
                </c:pt>
                <c:pt idx="5">
                  <c:v>36</c:v>
                </c:pt>
                <c:pt idx="6">
                  <c:v>58</c:v>
                </c:pt>
                <c:pt idx="7">
                  <c:v>34</c:v>
                </c:pt>
                <c:pt idx="8">
                  <c:v>40</c:v>
                </c:pt>
                <c:pt idx="9">
                  <c:v>26</c:v>
                </c:pt>
                <c:pt idx="10">
                  <c:v>25</c:v>
                </c:pt>
                <c:pt idx="11">
                  <c:v>37</c:v>
                </c:pt>
                <c:pt idx="12">
                  <c:v>21</c:v>
                </c:pt>
                <c:pt idx="13">
                  <c:v>25</c:v>
                </c:pt>
                <c:pt idx="14">
                  <c:v>39</c:v>
                </c:pt>
                <c:pt idx="15">
                  <c:v>45</c:v>
                </c:pt>
                <c:pt idx="16">
                  <c:v>41</c:v>
                </c:pt>
                <c:pt idx="17">
                  <c:v>33</c:v>
                </c:pt>
                <c:pt idx="18">
                  <c:v>21</c:v>
                </c:pt>
                <c:pt idx="19">
                  <c:v>28</c:v>
                </c:pt>
                <c:pt idx="20">
                  <c:v>34</c:v>
                </c:pt>
                <c:pt idx="21">
                  <c:v>35</c:v>
                </c:pt>
                <c:pt idx="22">
                  <c:v>32</c:v>
                </c:pt>
                <c:pt idx="23">
                  <c:v>33</c:v>
                </c:pt>
                <c:pt idx="24">
                  <c:v>18</c:v>
                </c:pt>
                <c:pt idx="25">
                  <c:v>20</c:v>
                </c:pt>
                <c:pt idx="26">
                  <c:v>32</c:v>
                </c:pt>
                <c:pt idx="27">
                  <c:v>32</c:v>
                </c:pt>
                <c:pt idx="28">
                  <c:v>31</c:v>
                </c:pt>
                <c:pt idx="29">
                  <c:v>27</c:v>
                </c:pt>
              </c:numCache>
            </c:numRef>
          </c:val>
          <c:smooth val="0"/>
          <c:extLst>
            <c:ext xmlns:c16="http://schemas.microsoft.com/office/drawing/2014/chart" uri="{C3380CC4-5D6E-409C-BE32-E72D297353CC}">
              <c16:uniqueId val="{00000000-ED44-4659-9D0B-EA215EEA15FA}"/>
            </c:ext>
          </c:extLst>
        </c:ser>
        <c:dLbls>
          <c:showLegendKey val="0"/>
          <c:showVal val="0"/>
          <c:showCatName val="0"/>
          <c:showSerName val="0"/>
          <c:showPercent val="0"/>
          <c:showBubbleSize val="0"/>
        </c:dLbls>
        <c:smooth val="0"/>
        <c:axId val="316754344"/>
        <c:axId val="316752376"/>
      </c:lineChart>
      <c:dateAx>
        <c:axId val="31675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52376"/>
        <c:crosses val="autoZero"/>
        <c:auto val="1"/>
        <c:lblOffset val="100"/>
        <c:baseTimeUnit val="days"/>
      </c:dateAx>
      <c:valAx>
        <c:axId val="31675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5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50795-4D71-4963-8DD2-F28AB316F78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0419D26D-5F35-4EC9-8661-F2ECBF935C6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44223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E720E-79F2-4886-B862-1A2EB185B339}"/>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496D1391-FA36-4981-9B85-10A31FB61936}"/>
              </a:ext>
            </a:extLst>
          </p:cNvPr>
          <p:cNvGraphicFramePr>
            <a:graphicFrameLocks noGrp="1"/>
          </p:cNvGraphicFramePr>
          <p:nvPr>
            <p:ph type="tbl" sz="quarter" idx="13"/>
            <p:extLst>
              <p:ext uri="{D42A27DB-BD31-4B8C-83A1-F6EECF244321}">
                <p14:modId xmlns:p14="http://schemas.microsoft.com/office/powerpoint/2010/main" val="1631564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68194867"/>
                    </a:ext>
                  </a:extLst>
                </a:gridCol>
                <a:gridCol w="740664">
                  <a:extLst>
                    <a:ext uri="{9D8B030D-6E8A-4147-A177-3AD203B41FA5}">
                      <a16:colId xmlns:a16="http://schemas.microsoft.com/office/drawing/2014/main" val="1280259850"/>
                    </a:ext>
                  </a:extLst>
                </a:gridCol>
                <a:gridCol w="740664">
                  <a:extLst>
                    <a:ext uri="{9D8B030D-6E8A-4147-A177-3AD203B41FA5}">
                      <a16:colId xmlns:a16="http://schemas.microsoft.com/office/drawing/2014/main" val="275890153"/>
                    </a:ext>
                  </a:extLst>
                </a:gridCol>
                <a:gridCol w="740664">
                  <a:extLst>
                    <a:ext uri="{9D8B030D-6E8A-4147-A177-3AD203B41FA5}">
                      <a16:colId xmlns:a16="http://schemas.microsoft.com/office/drawing/2014/main" val="3993436109"/>
                    </a:ext>
                  </a:extLst>
                </a:gridCol>
                <a:gridCol w="740664">
                  <a:extLst>
                    <a:ext uri="{9D8B030D-6E8A-4147-A177-3AD203B41FA5}">
                      <a16:colId xmlns:a16="http://schemas.microsoft.com/office/drawing/2014/main" val="1849639421"/>
                    </a:ext>
                  </a:extLst>
                </a:gridCol>
                <a:gridCol w="740664">
                  <a:extLst>
                    <a:ext uri="{9D8B030D-6E8A-4147-A177-3AD203B41FA5}">
                      <a16:colId xmlns:a16="http://schemas.microsoft.com/office/drawing/2014/main" val="1752657824"/>
                    </a:ext>
                  </a:extLst>
                </a:gridCol>
                <a:gridCol w="740664">
                  <a:extLst>
                    <a:ext uri="{9D8B030D-6E8A-4147-A177-3AD203B41FA5}">
                      <a16:colId xmlns:a16="http://schemas.microsoft.com/office/drawing/2014/main" val="3874613828"/>
                    </a:ext>
                  </a:extLst>
                </a:gridCol>
                <a:gridCol w="740664">
                  <a:extLst>
                    <a:ext uri="{9D8B030D-6E8A-4147-A177-3AD203B41FA5}">
                      <a16:colId xmlns:a16="http://schemas.microsoft.com/office/drawing/2014/main" val="621902197"/>
                    </a:ext>
                  </a:extLst>
                </a:gridCol>
                <a:gridCol w="740664">
                  <a:extLst>
                    <a:ext uri="{9D8B030D-6E8A-4147-A177-3AD203B41FA5}">
                      <a16:colId xmlns:a16="http://schemas.microsoft.com/office/drawing/2014/main" val="1923354892"/>
                    </a:ext>
                  </a:extLst>
                </a:gridCol>
                <a:gridCol w="740664">
                  <a:extLst>
                    <a:ext uri="{9D8B030D-6E8A-4147-A177-3AD203B41FA5}">
                      <a16:colId xmlns:a16="http://schemas.microsoft.com/office/drawing/2014/main" val="32286815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0875845"/>
                  </a:ext>
                </a:extLst>
              </a:tr>
              <a:tr h="370840">
                <a:tc>
                  <a:txBody>
                    <a:bodyPr/>
                    <a:lstStyle/>
                    <a:p>
                      <a:r>
                        <a:rPr lang="en-US" sz="1000"/>
                        <a:t>Oxford Fajar</a:t>
                      </a:r>
                    </a:p>
                  </a:txBody>
                  <a:tcPr/>
                </a:tc>
                <a:tc>
                  <a:txBody>
                    <a:bodyPr/>
                    <a:lstStyle/>
                    <a:p>
                      <a:r>
                        <a:rPr lang="en-US" sz="1000"/>
                        <a:t>106259</a:t>
                      </a:r>
                    </a:p>
                  </a:txBody>
                  <a:tcPr/>
                </a:tc>
                <a:tc>
                  <a:txBody>
                    <a:bodyPr/>
                    <a:lstStyle/>
                    <a:p>
                      <a:r>
                        <a:rPr lang="en-US" sz="1000"/>
                        <a:t>1220</a:t>
                      </a:r>
                    </a:p>
                  </a:txBody>
                  <a:tcPr/>
                </a:tc>
                <a:tc>
                  <a:txBody>
                    <a:bodyPr/>
                    <a:lstStyle/>
                    <a:p>
                      <a:r>
                        <a:rPr lang="en-US" sz="1000"/>
                        <a:t>20</a:t>
                      </a:r>
                    </a:p>
                  </a:txBody>
                  <a:tcPr/>
                </a:tc>
                <a:tc>
                  <a:txBody>
                    <a:bodyPr/>
                    <a:lstStyle/>
                    <a:p>
                      <a:r>
                        <a:rPr lang="en-US" sz="1000"/>
                        <a:t>528</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0.0254 %</a:t>
                      </a:r>
                    </a:p>
                  </a:txBody>
                  <a:tcPr/>
                </a:tc>
                <a:tc>
                  <a:txBody>
                    <a:bodyPr/>
                    <a:lstStyle/>
                    <a:p>
                      <a:r>
                        <a:rPr lang="en-US" sz="1000"/>
                        <a:t>0.0 %</a:t>
                      </a:r>
                    </a:p>
                  </a:txBody>
                  <a:tcPr/>
                </a:tc>
                <a:extLst>
                  <a:ext uri="{0D108BD9-81ED-4DB2-BD59-A6C34878D82A}">
                    <a16:rowId xmlns:a16="http://schemas.microsoft.com/office/drawing/2014/main" val="2267803421"/>
                  </a:ext>
                </a:extLst>
              </a:tr>
            </a:tbl>
          </a:graphicData>
        </a:graphic>
      </p:graphicFrame>
      <p:sp>
        <p:nvSpPr>
          <p:cNvPr id="4" name="Text Placeholder 3">
            <a:extLst>
              <a:ext uri="{FF2B5EF4-FFF2-40B4-BE49-F238E27FC236}">
                <a16:creationId xmlns:a16="http://schemas.microsoft.com/office/drawing/2014/main" id="{C99C7637-460C-44F9-B19E-668FE5EAA03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07900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EE89-503D-403C-92BE-FA89CB40B4B6}"/>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A4794A7-FE40-4D73-BC35-388A9C3A6F21}"/>
              </a:ext>
            </a:extLst>
          </p:cNvPr>
          <p:cNvGraphicFramePr>
            <a:graphicFrameLocks noGrp="1"/>
          </p:cNvGraphicFramePr>
          <p:nvPr>
            <p:ph type="chart" sz="quarter" idx="13"/>
            <p:extLst>
              <p:ext uri="{D42A27DB-BD31-4B8C-83A1-F6EECF244321}">
                <p14:modId xmlns:p14="http://schemas.microsoft.com/office/powerpoint/2010/main" val="3917809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52E317-0EB1-49BD-9D64-A0874A571843}"/>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4DF0A81-7EF7-4B11-8C01-45151054FB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3078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52663-A423-47BF-94EF-20A4D2C6380E}"/>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19044384-304F-47B6-83EC-446748C5AA83}"/>
              </a:ext>
            </a:extLst>
          </p:cNvPr>
          <p:cNvGraphicFramePr>
            <a:graphicFrameLocks noGrp="1"/>
          </p:cNvGraphicFramePr>
          <p:nvPr>
            <p:ph type="chart" sz="quarter" idx="13"/>
            <p:extLst>
              <p:ext uri="{D42A27DB-BD31-4B8C-83A1-F6EECF244321}">
                <p14:modId xmlns:p14="http://schemas.microsoft.com/office/powerpoint/2010/main" val="405834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7BB983-DC16-40C0-8E0B-82194FE22A61}"/>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CA0B12C-D7E2-4C5F-8377-E16F805AE0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72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4A71D-CCAF-4863-BC0B-1122E58D3D5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7D589CA7-538A-4C46-B105-1054A3314C7A}"/>
              </a:ext>
            </a:extLst>
          </p:cNvPr>
          <p:cNvGraphicFramePr>
            <a:graphicFrameLocks noGrp="1"/>
          </p:cNvGraphicFramePr>
          <p:nvPr>
            <p:ph type="chart" sz="quarter" idx="13"/>
            <p:extLst>
              <p:ext uri="{D42A27DB-BD31-4B8C-83A1-F6EECF244321}">
                <p14:modId xmlns:p14="http://schemas.microsoft.com/office/powerpoint/2010/main" val="1414754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2A7A4-8B78-4F22-88CD-32C5CD600C28}"/>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A07FEF6-CEE0-4D6F-8EC9-FF7C47F51B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854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A8E8-B6AA-415D-B59B-2D9BDBC8BF38}"/>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1EC99491-F930-42BF-B153-41226D688BBA}"/>
              </a:ext>
            </a:extLst>
          </p:cNvPr>
          <p:cNvGraphicFramePr>
            <a:graphicFrameLocks noGrp="1"/>
          </p:cNvGraphicFramePr>
          <p:nvPr>
            <p:ph type="chart" sz="quarter" idx="13"/>
            <p:extLst>
              <p:ext uri="{D42A27DB-BD31-4B8C-83A1-F6EECF244321}">
                <p14:modId xmlns:p14="http://schemas.microsoft.com/office/powerpoint/2010/main" val="2148520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11151-F0DE-4F0E-98A1-26BF17386977}"/>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3814545-8BBA-4209-BF7A-B79526A8E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62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9391-1F06-4893-8437-0BB01BDE4E16}"/>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AF5C3B1C-D2A1-47D4-B76F-78D70D827F49}"/>
              </a:ext>
            </a:extLst>
          </p:cNvPr>
          <p:cNvGraphicFramePr>
            <a:graphicFrameLocks noGrp="1"/>
          </p:cNvGraphicFramePr>
          <p:nvPr>
            <p:ph type="chart" sz="quarter" idx="13"/>
            <p:extLst>
              <p:ext uri="{D42A27DB-BD31-4B8C-83A1-F6EECF244321}">
                <p14:modId xmlns:p14="http://schemas.microsoft.com/office/powerpoint/2010/main" val="1434197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A8F3E8-815F-4E39-AE47-946B0A0471F5}"/>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D00BD3D-F9AE-40A1-ABB8-9946443AF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8369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EE83B-EDF6-4A91-9809-A40E6DBA0D92}"/>
              </a:ext>
            </a:extLst>
          </p:cNvPr>
          <p:cNvSpPr>
            <a:spLocks noGrp="1"/>
          </p:cNvSpPr>
          <p:nvPr>
            <p:ph type="title"/>
          </p:nvPr>
        </p:nvSpPr>
        <p:spPr/>
        <p:txBody>
          <a:bodyPr/>
          <a:lstStyle/>
          <a:p>
            <a:r>
              <a:rPr lang="en-US"/>
              <a:t>Facebook (FB) Custom Own Posts Table (new) | Oxford Fajar - 1 of 4</a:t>
            </a:r>
          </a:p>
        </p:txBody>
      </p:sp>
      <p:graphicFrame>
        <p:nvGraphicFramePr>
          <p:cNvPr id="5" name="Table Placeholder 4">
            <a:extLst>
              <a:ext uri="{FF2B5EF4-FFF2-40B4-BE49-F238E27FC236}">
                <a16:creationId xmlns:a16="http://schemas.microsoft.com/office/drawing/2014/main" id="{5C53B71F-DEDA-41EA-BC82-C2180FA1101D}"/>
              </a:ext>
            </a:extLst>
          </p:cNvPr>
          <p:cNvGraphicFramePr>
            <a:graphicFrameLocks noGrp="1"/>
          </p:cNvGraphicFramePr>
          <p:nvPr>
            <p:ph type="tbl" sz="quarter" idx="13"/>
            <p:extLst>
              <p:ext uri="{D42A27DB-BD31-4B8C-83A1-F6EECF244321}">
                <p14:modId xmlns:p14="http://schemas.microsoft.com/office/powerpoint/2010/main" val="665843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5258074"/>
                    </a:ext>
                  </a:extLst>
                </a:gridCol>
                <a:gridCol w="822960">
                  <a:extLst>
                    <a:ext uri="{9D8B030D-6E8A-4147-A177-3AD203B41FA5}">
                      <a16:colId xmlns:a16="http://schemas.microsoft.com/office/drawing/2014/main" val="3014110074"/>
                    </a:ext>
                  </a:extLst>
                </a:gridCol>
                <a:gridCol w="822960">
                  <a:extLst>
                    <a:ext uri="{9D8B030D-6E8A-4147-A177-3AD203B41FA5}">
                      <a16:colId xmlns:a16="http://schemas.microsoft.com/office/drawing/2014/main" val="1133656163"/>
                    </a:ext>
                  </a:extLst>
                </a:gridCol>
                <a:gridCol w="822960">
                  <a:extLst>
                    <a:ext uri="{9D8B030D-6E8A-4147-A177-3AD203B41FA5}">
                      <a16:colId xmlns:a16="http://schemas.microsoft.com/office/drawing/2014/main" val="3919758819"/>
                    </a:ext>
                  </a:extLst>
                </a:gridCol>
                <a:gridCol w="822960">
                  <a:extLst>
                    <a:ext uri="{9D8B030D-6E8A-4147-A177-3AD203B41FA5}">
                      <a16:colId xmlns:a16="http://schemas.microsoft.com/office/drawing/2014/main" val="3419979929"/>
                    </a:ext>
                  </a:extLst>
                </a:gridCol>
                <a:gridCol w="822960">
                  <a:extLst>
                    <a:ext uri="{9D8B030D-6E8A-4147-A177-3AD203B41FA5}">
                      <a16:colId xmlns:a16="http://schemas.microsoft.com/office/drawing/2014/main" val="3435205639"/>
                    </a:ext>
                  </a:extLst>
                </a:gridCol>
                <a:gridCol w="822960">
                  <a:extLst>
                    <a:ext uri="{9D8B030D-6E8A-4147-A177-3AD203B41FA5}">
                      <a16:colId xmlns:a16="http://schemas.microsoft.com/office/drawing/2014/main" val="345448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309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- 2019-04-06 11:48:01 </a:t>
                      </a:r>
                      <a:r>
                        <a:rPr kumimoji="0" lang="en-US" sz="1000" b="0" i="0" u="none" strike="noStrike" kern="1200" cap="none" spc="0" normalizeH="0" baseline="0" noProof="0">
                          <a:ln>
                            <a:noFill/>
                          </a:ln>
                          <a:solidFill>
                            <a:prstClr val="black"/>
                          </a:solidFill>
                          <a:effectLst/>
                          <a:uLnTx/>
                          <a:uFillTx/>
                          <a:latin typeface="+mn-lt"/>
                          <a:ea typeface="+mn-ea"/>
                          <a:cs typeface="+mn-cs"/>
                        </a:rPr>
                        <a:t> 
 Calling all bibliophiles! Did you know you can read books and win prizes?
Join the Oxford Big Read 2019 and share your reading experience to win spectacular prizes! 
Get a FREE starter pack with 12 readers if your school is among the first 100 schools with 50 participants to register for the Oxford Big Read.
Read your way to better learning skills now! (book emoji)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3052274"/>
                  </a:ext>
                </a:extLst>
              </a:tr>
            </a:tbl>
          </a:graphicData>
        </a:graphic>
      </p:graphicFrame>
      <p:sp>
        <p:nvSpPr>
          <p:cNvPr id="4" name="Text Placeholder 3">
            <a:extLst>
              <a:ext uri="{FF2B5EF4-FFF2-40B4-BE49-F238E27FC236}">
                <a16:creationId xmlns:a16="http://schemas.microsoft.com/office/drawing/2014/main" id="{8C946001-AD7F-4A26-9646-4BDFB33E329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0668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F675-D362-4AA4-98B4-11BE632DC3DA}"/>
              </a:ext>
            </a:extLst>
          </p:cNvPr>
          <p:cNvSpPr>
            <a:spLocks noGrp="1"/>
          </p:cNvSpPr>
          <p:nvPr>
            <p:ph type="title"/>
          </p:nvPr>
        </p:nvSpPr>
        <p:spPr/>
        <p:txBody>
          <a:bodyPr/>
          <a:lstStyle/>
          <a:p>
            <a:r>
              <a:rPr lang="en-US"/>
              <a:t>Facebook (FB) Custom Own Posts Table (new) | Oxford Fajar - 2 of 4</a:t>
            </a:r>
          </a:p>
        </p:txBody>
      </p:sp>
      <p:graphicFrame>
        <p:nvGraphicFramePr>
          <p:cNvPr id="5" name="Table Placeholder 4">
            <a:extLst>
              <a:ext uri="{FF2B5EF4-FFF2-40B4-BE49-F238E27FC236}">
                <a16:creationId xmlns:a16="http://schemas.microsoft.com/office/drawing/2014/main" id="{BF55572D-4ED3-4183-A80E-2958A7208133}"/>
              </a:ext>
            </a:extLst>
          </p:cNvPr>
          <p:cNvGraphicFramePr>
            <a:graphicFrameLocks noGrp="1"/>
          </p:cNvGraphicFramePr>
          <p:nvPr>
            <p:ph type="tbl" sz="quarter" idx="13"/>
            <p:extLst>
              <p:ext uri="{D42A27DB-BD31-4B8C-83A1-F6EECF244321}">
                <p14:modId xmlns:p14="http://schemas.microsoft.com/office/powerpoint/2010/main" val="290910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4500918"/>
                    </a:ext>
                  </a:extLst>
                </a:gridCol>
                <a:gridCol w="822960">
                  <a:extLst>
                    <a:ext uri="{9D8B030D-6E8A-4147-A177-3AD203B41FA5}">
                      <a16:colId xmlns:a16="http://schemas.microsoft.com/office/drawing/2014/main" val="3253325247"/>
                    </a:ext>
                  </a:extLst>
                </a:gridCol>
                <a:gridCol w="822960">
                  <a:extLst>
                    <a:ext uri="{9D8B030D-6E8A-4147-A177-3AD203B41FA5}">
                      <a16:colId xmlns:a16="http://schemas.microsoft.com/office/drawing/2014/main" val="4199243566"/>
                    </a:ext>
                  </a:extLst>
                </a:gridCol>
                <a:gridCol w="822960">
                  <a:extLst>
                    <a:ext uri="{9D8B030D-6E8A-4147-A177-3AD203B41FA5}">
                      <a16:colId xmlns:a16="http://schemas.microsoft.com/office/drawing/2014/main" val="2639319010"/>
                    </a:ext>
                  </a:extLst>
                </a:gridCol>
                <a:gridCol w="822960">
                  <a:extLst>
                    <a:ext uri="{9D8B030D-6E8A-4147-A177-3AD203B41FA5}">
                      <a16:colId xmlns:a16="http://schemas.microsoft.com/office/drawing/2014/main" val="3414205426"/>
                    </a:ext>
                  </a:extLst>
                </a:gridCol>
                <a:gridCol w="822960">
                  <a:extLst>
                    <a:ext uri="{9D8B030D-6E8A-4147-A177-3AD203B41FA5}">
                      <a16:colId xmlns:a16="http://schemas.microsoft.com/office/drawing/2014/main" val="4145633385"/>
                    </a:ext>
                  </a:extLst>
                </a:gridCol>
                <a:gridCol w="822960">
                  <a:extLst>
                    <a:ext uri="{9D8B030D-6E8A-4147-A177-3AD203B41FA5}">
                      <a16:colId xmlns:a16="http://schemas.microsoft.com/office/drawing/2014/main" val="208321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095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- 2019-04-04 16:01:19 </a:t>
                      </a:r>
                      <a:r>
                        <a:rPr kumimoji="0" lang="en-US" sz="1000" b="0" i="0" u="none" strike="noStrike" kern="1200" cap="none" spc="0" normalizeH="0" baseline="0" noProof="0">
                          <a:ln>
                            <a:noFill/>
                          </a:ln>
                          <a:solidFill>
                            <a:prstClr val="black"/>
                          </a:solidFill>
                          <a:effectLst/>
                          <a:uLnTx/>
                          <a:uFillTx/>
                          <a:latin typeface="+mn-lt"/>
                          <a:ea typeface="+mn-ea"/>
                          <a:cs typeface="+mn-cs"/>
                        </a:rPr>
                        <a:t> 
 We‘ve entered the fourth month of the year! It's no better time than now to start improving your essay writing skills.
The Oxford Fajar SPOT ON series is your perfect choice! It offers useful and comprehensive guidelines to understand and practise model compositions, summaries and essays for English and Bahasa Melayu.
Learn more at: 
https://bit.ly/2YparAH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293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- 2019-04-09 13:49:00 </a:t>
                      </a:r>
                      <a:r>
                        <a:rPr kumimoji="0" lang="en-US" sz="1000" b="0" i="0" u="none" strike="noStrike" kern="1200" cap="none" spc="0" normalizeH="0" baseline="0" noProof="0">
                          <a:ln>
                            <a:noFill/>
                          </a:ln>
                          <a:solidFill>
                            <a:prstClr val="black"/>
                          </a:solidFill>
                          <a:effectLst/>
                          <a:uLnTx/>
                          <a:uFillTx/>
                          <a:latin typeface="+mn-lt"/>
                          <a:ea typeface="+mn-ea"/>
                          <a:cs typeface="+mn-cs"/>
                        </a:rPr>
                        <a:t> 
 Want to spice up your BM essays with more Malay proverbs?
Master your Peribahasa now with Oxford Fajar Kamus Peribahasa!
Learn more at: 
http://bit.ly/2GaBklE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5860959"/>
                  </a:ext>
                </a:extLst>
              </a:tr>
            </a:tbl>
          </a:graphicData>
        </a:graphic>
      </p:graphicFrame>
      <p:sp>
        <p:nvSpPr>
          <p:cNvPr id="4" name="Text Placeholder 3">
            <a:extLst>
              <a:ext uri="{FF2B5EF4-FFF2-40B4-BE49-F238E27FC236}">
                <a16:creationId xmlns:a16="http://schemas.microsoft.com/office/drawing/2014/main" id="{C7B5F309-700D-43DB-9760-68209A62183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4885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EB30B-BD0B-411F-BC3B-C36B46E7A370}"/>
              </a:ext>
            </a:extLst>
          </p:cNvPr>
          <p:cNvSpPr>
            <a:spLocks noGrp="1"/>
          </p:cNvSpPr>
          <p:nvPr>
            <p:ph type="title"/>
          </p:nvPr>
        </p:nvSpPr>
        <p:spPr/>
        <p:txBody>
          <a:bodyPr/>
          <a:lstStyle/>
          <a:p>
            <a:r>
              <a:rPr lang="en-US"/>
              <a:t>Facebook (FB) Custom Own Posts Table (new) | Oxford Fajar - 3 of 4</a:t>
            </a:r>
          </a:p>
        </p:txBody>
      </p:sp>
      <p:graphicFrame>
        <p:nvGraphicFramePr>
          <p:cNvPr id="5" name="Table Placeholder 4">
            <a:extLst>
              <a:ext uri="{FF2B5EF4-FFF2-40B4-BE49-F238E27FC236}">
                <a16:creationId xmlns:a16="http://schemas.microsoft.com/office/drawing/2014/main" id="{8690BE77-C081-4F08-856F-25E61B6F7BF3}"/>
              </a:ext>
            </a:extLst>
          </p:cNvPr>
          <p:cNvGraphicFramePr>
            <a:graphicFrameLocks noGrp="1"/>
          </p:cNvGraphicFramePr>
          <p:nvPr>
            <p:ph type="tbl" sz="quarter" idx="13"/>
            <p:extLst>
              <p:ext uri="{D42A27DB-BD31-4B8C-83A1-F6EECF244321}">
                <p14:modId xmlns:p14="http://schemas.microsoft.com/office/powerpoint/2010/main" val="2728687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0800104"/>
                    </a:ext>
                  </a:extLst>
                </a:gridCol>
                <a:gridCol w="822960">
                  <a:extLst>
                    <a:ext uri="{9D8B030D-6E8A-4147-A177-3AD203B41FA5}">
                      <a16:colId xmlns:a16="http://schemas.microsoft.com/office/drawing/2014/main" val="3548869134"/>
                    </a:ext>
                  </a:extLst>
                </a:gridCol>
                <a:gridCol w="822960">
                  <a:extLst>
                    <a:ext uri="{9D8B030D-6E8A-4147-A177-3AD203B41FA5}">
                      <a16:colId xmlns:a16="http://schemas.microsoft.com/office/drawing/2014/main" val="960102815"/>
                    </a:ext>
                  </a:extLst>
                </a:gridCol>
                <a:gridCol w="822960">
                  <a:extLst>
                    <a:ext uri="{9D8B030D-6E8A-4147-A177-3AD203B41FA5}">
                      <a16:colId xmlns:a16="http://schemas.microsoft.com/office/drawing/2014/main" val="410234006"/>
                    </a:ext>
                  </a:extLst>
                </a:gridCol>
                <a:gridCol w="822960">
                  <a:extLst>
                    <a:ext uri="{9D8B030D-6E8A-4147-A177-3AD203B41FA5}">
                      <a16:colId xmlns:a16="http://schemas.microsoft.com/office/drawing/2014/main" val="2769667109"/>
                    </a:ext>
                  </a:extLst>
                </a:gridCol>
                <a:gridCol w="822960">
                  <a:extLst>
                    <a:ext uri="{9D8B030D-6E8A-4147-A177-3AD203B41FA5}">
                      <a16:colId xmlns:a16="http://schemas.microsoft.com/office/drawing/2014/main" val="1463302223"/>
                    </a:ext>
                  </a:extLst>
                </a:gridCol>
                <a:gridCol w="822960">
                  <a:extLst>
                    <a:ext uri="{9D8B030D-6E8A-4147-A177-3AD203B41FA5}">
                      <a16:colId xmlns:a16="http://schemas.microsoft.com/office/drawing/2014/main" val="258932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266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- 2019-04-28 12:56:00 </a:t>
                      </a:r>
                      <a:r>
                        <a:rPr kumimoji="0" lang="en-US" sz="1000" b="0" i="0" u="none" strike="noStrike" kern="1200" cap="none" spc="0" normalizeH="0" baseline="0" noProof="0">
                          <a:ln>
                            <a:noFill/>
                          </a:ln>
                          <a:solidFill>
                            <a:prstClr val="black"/>
                          </a:solidFill>
                          <a:effectLst/>
                          <a:uLnTx/>
                          <a:uFillTx/>
                          <a:latin typeface="+mn-lt"/>
                          <a:ea typeface="+mn-ea"/>
                          <a:cs typeface="+mn-cs"/>
                        </a:rPr>
                        <a:t> 
 Metals react with oxygen when heated. Some of the very reactive metals like sodium react with oxygen quickly and form metal oxide on its surface. 
On the other hand, less reactive metals react with oxygen slowly and can take many years to react, like tin. 
Can you name other metals that react slowly with oxygen, other than tin?
.
.
.
.
.
.
.
Answer: Zinc, iron, lead, and copper
Source:
Oxford Fajar Success Science SPM, pg 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057612"/>
                  </a:ext>
                </a:extLst>
              </a:tr>
            </a:tbl>
          </a:graphicData>
        </a:graphic>
      </p:graphicFrame>
      <p:sp>
        <p:nvSpPr>
          <p:cNvPr id="4" name="Text Placeholder 3">
            <a:extLst>
              <a:ext uri="{FF2B5EF4-FFF2-40B4-BE49-F238E27FC236}">
                <a16:creationId xmlns:a16="http://schemas.microsoft.com/office/drawing/2014/main" id="{C450B8CC-4211-47A8-B033-80B559A0873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6353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11709-8D2D-4DAF-8D7A-7C6310535A2C}"/>
              </a:ext>
            </a:extLst>
          </p:cNvPr>
          <p:cNvSpPr>
            <a:spLocks noGrp="1"/>
          </p:cNvSpPr>
          <p:nvPr>
            <p:ph type="title"/>
          </p:nvPr>
        </p:nvSpPr>
        <p:spPr/>
        <p:txBody>
          <a:bodyPr/>
          <a:lstStyle/>
          <a:p>
            <a:r>
              <a:rPr lang="en-US"/>
              <a:t>Facebook (FB) Custom Own Posts Table (new) | Oxford Fajar - 4 of 4</a:t>
            </a:r>
          </a:p>
        </p:txBody>
      </p:sp>
      <p:graphicFrame>
        <p:nvGraphicFramePr>
          <p:cNvPr id="5" name="Table Placeholder 4">
            <a:extLst>
              <a:ext uri="{FF2B5EF4-FFF2-40B4-BE49-F238E27FC236}">
                <a16:creationId xmlns:a16="http://schemas.microsoft.com/office/drawing/2014/main" id="{9905223D-CA14-4637-8A04-30BA90E21D69}"/>
              </a:ext>
            </a:extLst>
          </p:cNvPr>
          <p:cNvGraphicFramePr>
            <a:graphicFrameLocks noGrp="1"/>
          </p:cNvGraphicFramePr>
          <p:nvPr>
            <p:ph type="tbl" sz="quarter" idx="13"/>
            <p:extLst>
              <p:ext uri="{D42A27DB-BD31-4B8C-83A1-F6EECF244321}">
                <p14:modId xmlns:p14="http://schemas.microsoft.com/office/powerpoint/2010/main" val="17547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205758"/>
                    </a:ext>
                  </a:extLst>
                </a:gridCol>
                <a:gridCol w="822960">
                  <a:extLst>
                    <a:ext uri="{9D8B030D-6E8A-4147-A177-3AD203B41FA5}">
                      <a16:colId xmlns:a16="http://schemas.microsoft.com/office/drawing/2014/main" val="2120341507"/>
                    </a:ext>
                  </a:extLst>
                </a:gridCol>
                <a:gridCol w="822960">
                  <a:extLst>
                    <a:ext uri="{9D8B030D-6E8A-4147-A177-3AD203B41FA5}">
                      <a16:colId xmlns:a16="http://schemas.microsoft.com/office/drawing/2014/main" val="3811641742"/>
                    </a:ext>
                  </a:extLst>
                </a:gridCol>
                <a:gridCol w="822960">
                  <a:extLst>
                    <a:ext uri="{9D8B030D-6E8A-4147-A177-3AD203B41FA5}">
                      <a16:colId xmlns:a16="http://schemas.microsoft.com/office/drawing/2014/main" val="3441250171"/>
                    </a:ext>
                  </a:extLst>
                </a:gridCol>
                <a:gridCol w="822960">
                  <a:extLst>
                    <a:ext uri="{9D8B030D-6E8A-4147-A177-3AD203B41FA5}">
                      <a16:colId xmlns:a16="http://schemas.microsoft.com/office/drawing/2014/main" val="3198091416"/>
                    </a:ext>
                  </a:extLst>
                </a:gridCol>
                <a:gridCol w="822960">
                  <a:extLst>
                    <a:ext uri="{9D8B030D-6E8A-4147-A177-3AD203B41FA5}">
                      <a16:colId xmlns:a16="http://schemas.microsoft.com/office/drawing/2014/main" val="4168822717"/>
                    </a:ext>
                  </a:extLst>
                </a:gridCol>
                <a:gridCol w="822960">
                  <a:extLst>
                    <a:ext uri="{9D8B030D-6E8A-4147-A177-3AD203B41FA5}">
                      <a16:colId xmlns:a16="http://schemas.microsoft.com/office/drawing/2014/main" val="1654490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00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- 2019-04-07 17:50:00 </a:t>
                      </a:r>
                      <a:r>
                        <a:rPr kumimoji="0" lang="en-US" sz="1000" b="0" i="0" u="none" strike="noStrike" kern="1200" cap="none" spc="0" normalizeH="0" baseline="0" noProof="0">
                          <a:ln>
                            <a:noFill/>
                          </a:ln>
                          <a:solidFill>
                            <a:prstClr val="black"/>
                          </a:solidFill>
                          <a:effectLst/>
                          <a:uLnTx/>
                          <a:uFillTx/>
                          <a:latin typeface="+mn-lt"/>
                          <a:ea typeface="+mn-ea"/>
                          <a:cs typeface="+mn-cs"/>
                        </a:rPr>
                        <a:t> 
 It is essential to prepare sufficient study tools like textbooks, reference books, workbooks, stationery, dictionaries, and papers with you for your revision, so you can stay focused while studying.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2795564"/>
                  </a:ext>
                </a:extLst>
              </a:tr>
            </a:tbl>
          </a:graphicData>
        </a:graphic>
      </p:graphicFrame>
      <p:sp>
        <p:nvSpPr>
          <p:cNvPr id="4" name="Text Placeholder 3">
            <a:extLst>
              <a:ext uri="{FF2B5EF4-FFF2-40B4-BE49-F238E27FC236}">
                <a16:creationId xmlns:a16="http://schemas.microsoft.com/office/drawing/2014/main" id="{D443F993-7784-4559-9635-9F9F7A2DA02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10391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D8676-CD32-4BB2-9505-7394B323CC58}"/>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6555E0A7-9C0A-4809-B3A1-FDD2BA9BDF07}"/>
              </a:ext>
            </a:extLst>
          </p:cNvPr>
          <p:cNvGraphicFramePr>
            <a:graphicFrameLocks noGrp="1"/>
          </p:cNvGraphicFramePr>
          <p:nvPr>
            <p:ph type="chart" sz="quarter" idx="13"/>
            <p:extLst>
              <p:ext uri="{D42A27DB-BD31-4B8C-83A1-F6EECF244321}">
                <p14:modId xmlns:p14="http://schemas.microsoft.com/office/powerpoint/2010/main" val="118264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58B63-1631-4700-880C-897ABA4D62B5}"/>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C7881D75-B5FA-4696-8B02-DEFF6B5F73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382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14D38-F248-4FF2-A57E-5E0B8679399E}"/>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F6D04411-0AD8-4319-B36F-EEE57A44A674}"/>
              </a:ext>
            </a:extLst>
          </p:cNvPr>
          <p:cNvGraphicFramePr>
            <a:graphicFrameLocks noGrp="1"/>
          </p:cNvGraphicFramePr>
          <p:nvPr>
            <p:ph type="chart" sz="quarter" idx="13"/>
            <p:extLst>
              <p:ext uri="{D42A27DB-BD31-4B8C-83A1-F6EECF244321}">
                <p14:modId xmlns:p14="http://schemas.microsoft.com/office/powerpoint/2010/main" val="1818981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A73D7-38EC-4276-970F-9E0551FB3BA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7CF1097B-0E44-4507-B735-3B61D397E5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152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93D3-5563-4DF5-9A62-3CA8B5F024B6}"/>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A93832F5-841E-498A-8453-7B7B2579BF90}"/>
              </a:ext>
            </a:extLst>
          </p:cNvPr>
          <p:cNvGraphicFramePr>
            <a:graphicFrameLocks noGrp="1"/>
          </p:cNvGraphicFramePr>
          <p:nvPr>
            <p:ph type="chart" sz="quarter" idx="13"/>
            <p:extLst>
              <p:ext uri="{D42A27DB-BD31-4B8C-83A1-F6EECF244321}">
                <p14:modId xmlns:p14="http://schemas.microsoft.com/office/powerpoint/2010/main" val="2047697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F1C35C-9C6A-410B-B6C7-5DE0C55FB5EF}"/>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86311B60-045C-402D-B664-3A380B203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039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60F89-8DC2-491E-818C-100E1C208E7D}"/>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279B1A19-1AD1-4083-9D6F-F77EA2F7298B}"/>
              </a:ext>
            </a:extLst>
          </p:cNvPr>
          <p:cNvGraphicFramePr>
            <a:graphicFrameLocks noGrp="1"/>
          </p:cNvGraphicFramePr>
          <p:nvPr>
            <p:ph type="chart" sz="quarter" idx="13"/>
            <p:extLst>
              <p:ext uri="{D42A27DB-BD31-4B8C-83A1-F6EECF244321}">
                <p14:modId xmlns:p14="http://schemas.microsoft.com/office/powerpoint/2010/main" val="3809831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FA3CD-2D04-4C52-A41D-E7717B45302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4B05BEB6-FB74-4E06-9A51-18D3C76408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699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2D45C-368F-41BA-BB1E-9923AD21AAF2}"/>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F0E8C979-FAD3-434F-BA26-627CF37D3B8E}"/>
              </a:ext>
            </a:extLst>
          </p:cNvPr>
          <p:cNvGraphicFramePr>
            <a:graphicFrameLocks noGrp="1"/>
          </p:cNvGraphicFramePr>
          <p:nvPr>
            <p:ph type="tbl" sz="quarter" idx="13"/>
            <p:extLst>
              <p:ext uri="{D42A27DB-BD31-4B8C-83A1-F6EECF244321}">
                <p14:modId xmlns:p14="http://schemas.microsoft.com/office/powerpoint/2010/main" val="402385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29968189"/>
                    </a:ext>
                  </a:extLst>
                </a:gridCol>
                <a:gridCol w="1645920">
                  <a:extLst>
                    <a:ext uri="{9D8B030D-6E8A-4147-A177-3AD203B41FA5}">
                      <a16:colId xmlns:a16="http://schemas.microsoft.com/office/drawing/2014/main" val="1844433688"/>
                    </a:ext>
                  </a:extLst>
                </a:gridCol>
                <a:gridCol w="1645920">
                  <a:extLst>
                    <a:ext uri="{9D8B030D-6E8A-4147-A177-3AD203B41FA5}">
                      <a16:colId xmlns:a16="http://schemas.microsoft.com/office/drawing/2014/main" val="1445372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7737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9.9 %</a:t>
                      </a:r>
                    </a:p>
                  </a:txBody>
                  <a:tcPr/>
                </a:tc>
                <a:extLst>
                  <a:ext uri="{0D108BD9-81ED-4DB2-BD59-A6C34878D82A}">
                    <a16:rowId xmlns:a16="http://schemas.microsoft.com/office/drawing/2014/main" val="196589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286551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84867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48080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414219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49290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93442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17134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0367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268816079"/>
                  </a:ext>
                </a:extLst>
              </a:tr>
            </a:tbl>
          </a:graphicData>
        </a:graphic>
      </p:graphicFrame>
      <p:sp>
        <p:nvSpPr>
          <p:cNvPr id="4" name="Text Placeholder 3">
            <a:extLst>
              <a:ext uri="{FF2B5EF4-FFF2-40B4-BE49-F238E27FC236}">
                <a16:creationId xmlns:a16="http://schemas.microsoft.com/office/drawing/2014/main" id="{555B5A54-6E3E-4920-9DEA-AAD38AB0158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4062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960EF-EA57-4A32-A9FE-D78F1AA59CDA}"/>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E863811E-FC5E-45EF-94D1-467E5AA0A337}"/>
              </a:ext>
            </a:extLst>
          </p:cNvPr>
          <p:cNvGraphicFramePr>
            <a:graphicFrameLocks noGrp="1"/>
          </p:cNvGraphicFramePr>
          <p:nvPr>
            <p:ph type="tbl" sz="quarter" idx="13"/>
            <p:extLst>
              <p:ext uri="{D42A27DB-BD31-4B8C-83A1-F6EECF244321}">
                <p14:modId xmlns:p14="http://schemas.microsoft.com/office/powerpoint/2010/main" val="3230866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38379752"/>
                    </a:ext>
                  </a:extLst>
                </a:gridCol>
                <a:gridCol w="1645920">
                  <a:extLst>
                    <a:ext uri="{9D8B030D-6E8A-4147-A177-3AD203B41FA5}">
                      <a16:colId xmlns:a16="http://schemas.microsoft.com/office/drawing/2014/main" val="323559837"/>
                    </a:ext>
                  </a:extLst>
                </a:gridCol>
                <a:gridCol w="1645920">
                  <a:extLst>
                    <a:ext uri="{9D8B030D-6E8A-4147-A177-3AD203B41FA5}">
                      <a16:colId xmlns:a16="http://schemas.microsoft.com/office/drawing/2014/main" val="2252594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3242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2075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51857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70964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733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01616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5473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28418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7871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1549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372046565"/>
                  </a:ext>
                </a:extLst>
              </a:tr>
            </a:tbl>
          </a:graphicData>
        </a:graphic>
      </p:graphicFrame>
      <p:sp>
        <p:nvSpPr>
          <p:cNvPr id="4" name="Text Placeholder 3">
            <a:extLst>
              <a:ext uri="{FF2B5EF4-FFF2-40B4-BE49-F238E27FC236}">
                <a16:creationId xmlns:a16="http://schemas.microsoft.com/office/drawing/2014/main" id="{79D761D8-9E67-4ADA-A1D6-64226CC240B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070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4C4A-C8C4-4EDB-A857-F794C1109227}"/>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D89D1092-44D7-47CD-AC5F-4D817BD61815}"/>
              </a:ext>
            </a:extLst>
          </p:cNvPr>
          <p:cNvGraphicFramePr>
            <a:graphicFrameLocks noGrp="1"/>
          </p:cNvGraphicFramePr>
          <p:nvPr>
            <p:ph type="tbl" sz="quarter" idx="13"/>
            <p:extLst>
              <p:ext uri="{D42A27DB-BD31-4B8C-83A1-F6EECF244321}">
                <p14:modId xmlns:p14="http://schemas.microsoft.com/office/powerpoint/2010/main" val="4274027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04965898"/>
                    </a:ext>
                  </a:extLst>
                </a:gridCol>
                <a:gridCol w="1645920">
                  <a:extLst>
                    <a:ext uri="{9D8B030D-6E8A-4147-A177-3AD203B41FA5}">
                      <a16:colId xmlns:a16="http://schemas.microsoft.com/office/drawing/2014/main" val="3667566060"/>
                    </a:ext>
                  </a:extLst>
                </a:gridCol>
                <a:gridCol w="1645920">
                  <a:extLst>
                    <a:ext uri="{9D8B030D-6E8A-4147-A177-3AD203B41FA5}">
                      <a16:colId xmlns:a16="http://schemas.microsoft.com/office/drawing/2014/main" val="314750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7640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62195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6831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3176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7800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697716050"/>
                  </a:ext>
                </a:extLst>
              </a:tr>
            </a:tbl>
          </a:graphicData>
        </a:graphic>
      </p:graphicFrame>
      <p:sp>
        <p:nvSpPr>
          <p:cNvPr id="4" name="Text Placeholder 3">
            <a:extLst>
              <a:ext uri="{FF2B5EF4-FFF2-40B4-BE49-F238E27FC236}">
                <a16:creationId xmlns:a16="http://schemas.microsoft.com/office/drawing/2014/main" id="{45EDF3BE-ADA0-4387-89D6-5FF85C248C7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812299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C7477-8B18-4308-A131-3AFD4F5A8129}"/>
              </a:ext>
            </a:extLst>
          </p:cNvPr>
          <p:cNvSpPr>
            <a:spLocks noGrp="1"/>
          </p:cNvSpPr>
          <p:nvPr>
            <p:ph type="title"/>
          </p:nvPr>
        </p:nvSpPr>
        <p:spPr/>
        <p:txBody>
          <a:bodyPr/>
          <a:lstStyle/>
          <a:p>
            <a:r>
              <a:rPr lang="en-US"/>
              <a:t>Facebook Own Posts Table | Oxford Fajar - 1 of 11</a:t>
            </a:r>
          </a:p>
        </p:txBody>
      </p:sp>
      <p:graphicFrame>
        <p:nvGraphicFramePr>
          <p:cNvPr id="5" name="Table Placeholder 4">
            <a:extLst>
              <a:ext uri="{FF2B5EF4-FFF2-40B4-BE49-F238E27FC236}">
                <a16:creationId xmlns:a16="http://schemas.microsoft.com/office/drawing/2014/main" id="{82B4BA86-8053-4156-AEE1-3915FF4FAA17}"/>
              </a:ext>
            </a:extLst>
          </p:cNvPr>
          <p:cNvGraphicFramePr>
            <a:graphicFrameLocks noGrp="1"/>
          </p:cNvGraphicFramePr>
          <p:nvPr>
            <p:ph type="tbl" sz="quarter" idx="13"/>
            <p:extLst>
              <p:ext uri="{D42A27DB-BD31-4B8C-83A1-F6EECF244321}">
                <p14:modId xmlns:p14="http://schemas.microsoft.com/office/powerpoint/2010/main" val="42223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6196761"/>
                    </a:ext>
                  </a:extLst>
                </a:gridCol>
                <a:gridCol w="658368">
                  <a:extLst>
                    <a:ext uri="{9D8B030D-6E8A-4147-A177-3AD203B41FA5}">
                      <a16:colId xmlns:a16="http://schemas.microsoft.com/office/drawing/2014/main" val="3107581746"/>
                    </a:ext>
                  </a:extLst>
                </a:gridCol>
                <a:gridCol w="658368">
                  <a:extLst>
                    <a:ext uri="{9D8B030D-6E8A-4147-A177-3AD203B41FA5}">
                      <a16:colId xmlns:a16="http://schemas.microsoft.com/office/drawing/2014/main" val="22499790"/>
                    </a:ext>
                  </a:extLst>
                </a:gridCol>
                <a:gridCol w="658368">
                  <a:extLst>
                    <a:ext uri="{9D8B030D-6E8A-4147-A177-3AD203B41FA5}">
                      <a16:colId xmlns:a16="http://schemas.microsoft.com/office/drawing/2014/main" val="3077750662"/>
                    </a:ext>
                  </a:extLst>
                </a:gridCol>
                <a:gridCol w="658368">
                  <a:extLst>
                    <a:ext uri="{9D8B030D-6E8A-4147-A177-3AD203B41FA5}">
                      <a16:colId xmlns:a16="http://schemas.microsoft.com/office/drawing/2014/main" val="3715587031"/>
                    </a:ext>
                  </a:extLst>
                </a:gridCol>
                <a:gridCol w="658368">
                  <a:extLst>
                    <a:ext uri="{9D8B030D-6E8A-4147-A177-3AD203B41FA5}">
                      <a16:colId xmlns:a16="http://schemas.microsoft.com/office/drawing/2014/main" val="4097278583"/>
                    </a:ext>
                  </a:extLst>
                </a:gridCol>
                <a:gridCol w="658368">
                  <a:extLst>
                    <a:ext uri="{9D8B030D-6E8A-4147-A177-3AD203B41FA5}">
                      <a16:colId xmlns:a16="http://schemas.microsoft.com/office/drawing/2014/main" val="3429822117"/>
                    </a:ext>
                  </a:extLst>
                </a:gridCol>
                <a:gridCol w="658368">
                  <a:extLst>
                    <a:ext uri="{9D8B030D-6E8A-4147-A177-3AD203B41FA5}">
                      <a16:colId xmlns:a16="http://schemas.microsoft.com/office/drawing/2014/main" val="899373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66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- 2019-04-28 12:56:00 </a:t>
                      </a:r>
                      <a:r>
                        <a:rPr kumimoji="0" lang="en-US" sz="1000" b="0" i="0" u="none" strike="noStrike" kern="1200" cap="none" spc="0" normalizeH="0" baseline="0" noProof="0">
                          <a:ln>
                            <a:noFill/>
                          </a:ln>
                          <a:solidFill>
                            <a:prstClr val="black"/>
                          </a:solidFill>
                          <a:effectLst/>
                          <a:uLnTx/>
                          <a:uFillTx/>
                          <a:latin typeface="+mn-lt"/>
                          <a:ea typeface="+mn-ea"/>
                          <a:cs typeface="+mn-cs"/>
                        </a:rPr>
                        <a:t> 
 Metals react with oxygen when heated. Some of the very reactive metals like sodium react with oxygen quickly and form metal oxide on its surface. 
On the other hand, less reactive metals react with oxygen slowly and can take many years to react, like tin. 
Can you name other metals that react slowly with oxygen, other than tin?
.
.
.
.
.
.
.
Answer: Zinc, iron, lead, and copper
Source:
Oxford Fajar Success Science SPM, pg 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3654786"/>
                  </a:ext>
                </a:extLst>
              </a:tr>
            </a:tbl>
          </a:graphicData>
        </a:graphic>
      </p:graphicFrame>
      <p:sp>
        <p:nvSpPr>
          <p:cNvPr id="4" name="Text Placeholder 3">
            <a:extLst>
              <a:ext uri="{FF2B5EF4-FFF2-40B4-BE49-F238E27FC236}">
                <a16:creationId xmlns:a16="http://schemas.microsoft.com/office/drawing/2014/main" id="{AFAEA5B3-825B-48C8-9D13-C9108F68943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5745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20103-2E79-45A8-AEBC-CE51A0828058}"/>
              </a:ext>
            </a:extLst>
          </p:cNvPr>
          <p:cNvSpPr>
            <a:spLocks noGrp="1"/>
          </p:cNvSpPr>
          <p:nvPr>
            <p:ph type="title"/>
          </p:nvPr>
        </p:nvSpPr>
        <p:spPr/>
        <p:txBody>
          <a:bodyPr/>
          <a:lstStyle/>
          <a:p>
            <a:r>
              <a:rPr lang="en-US"/>
              <a:t>Facebook Own Posts Table | Oxford Fajar - 2 of 11</a:t>
            </a:r>
          </a:p>
        </p:txBody>
      </p:sp>
      <p:graphicFrame>
        <p:nvGraphicFramePr>
          <p:cNvPr id="5" name="Table Placeholder 4">
            <a:extLst>
              <a:ext uri="{FF2B5EF4-FFF2-40B4-BE49-F238E27FC236}">
                <a16:creationId xmlns:a16="http://schemas.microsoft.com/office/drawing/2014/main" id="{AEFCFE01-608A-45A8-BBA3-728F63C71324}"/>
              </a:ext>
            </a:extLst>
          </p:cNvPr>
          <p:cNvGraphicFramePr>
            <a:graphicFrameLocks noGrp="1"/>
          </p:cNvGraphicFramePr>
          <p:nvPr>
            <p:ph type="tbl" sz="quarter" idx="13"/>
            <p:extLst>
              <p:ext uri="{D42A27DB-BD31-4B8C-83A1-F6EECF244321}">
                <p14:modId xmlns:p14="http://schemas.microsoft.com/office/powerpoint/2010/main" val="95528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0407274"/>
                    </a:ext>
                  </a:extLst>
                </a:gridCol>
                <a:gridCol w="658368">
                  <a:extLst>
                    <a:ext uri="{9D8B030D-6E8A-4147-A177-3AD203B41FA5}">
                      <a16:colId xmlns:a16="http://schemas.microsoft.com/office/drawing/2014/main" val="4246027464"/>
                    </a:ext>
                  </a:extLst>
                </a:gridCol>
                <a:gridCol w="658368">
                  <a:extLst>
                    <a:ext uri="{9D8B030D-6E8A-4147-A177-3AD203B41FA5}">
                      <a16:colId xmlns:a16="http://schemas.microsoft.com/office/drawing/2014/main" val="2151697333"/>
                    </a:ext>
                  </a:extLst>
                </a:gridCol>
                <a:gridCol w="658368">
                  <a:extLst>
                    <a:ext uri="{9D8B030D-6E8A-4147-A177-3AD203B41FA5}">
                      <a16:colId xmlns:a16="http://schemas.microsoft.com/office/drawing/2014/main" val="55612029"/>
                    </a:ext>
                  </a:extLst>
                </a:gridCol>
                <a:gridCol w="658368">
                  <a:extLst>
                    <a:ext uri="{9D8B030D-6E8A-4147-A177-3AD203B41FA5}">
                      <a16:colId xmlns:a16="http://schemas.microsoft.com/office/drawing/2014/main" val="3950972603"/>
                    </a:ext>
                  </a:extLst>
                </a:gridCol>
                <a:gridCol w="658368">
                  <a:extLst>
                    <a:ext uri="{9D8B030D-6E8A-4147-A177-3AD203B41FA5}">
                      <a16:colId xmlns:a16="http://schemas.microsoft.com/office/drawing/2014/main" val="3057154544"/>
                    </a:ext>
                  </a:extLst>
                </a:gridCol>
                <a:gridCol w="658368">
                  <a:extLst>
                    <a:ext uri="{9D8B030D-6E8A-4147-A177-3AD203B41FA5}">
                      <a16:colId xmlns:a16="http://schemas.microsoft.com/office/drawing/2014/main" val="2941808958"/>
                    </a:ext>
                  </a:extLst>
                </a:gridCol>
                <a:gridCol w="658368">
                  <a:extLst>
                    <a:ext uri="{9D8B030D-6E8A-4147-A177-3AD203B41FA5}">
                      <a16:colId xmlns:a16="http://schemas.microsoft.com/office/drawing/2014/main" val="135998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2667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- 2019-04-26 13:55:00 </a:t>
                      </a:r>
                      <a:r>
                        <a:rPr kumimoji="0" lang="en-US" sz="1000" b="0" i="0" u="none" strike="noStrike" kern="1200" cap="none" spc="0" normalizeH="0" baseline="0" noProof="0">
                          <a:ln>
                            <a:noFill/>
                          </a:ln>
                          <a:solidFill>
                            <a:prstClr val="black"/>
                          </a:solidFill>
                          <a:effectLst/>
                          <a:uLnTx/>
                          <a:uFillTx/>
                          <a:latin typeface="+mn-lt"/>
                          <a:ea typeface="+mn-ea"/>
                          <a:cs typeface="+mn-cs"/>
                        </a:rPr>
                        <a:t> 
 Does this idiom sound familiar to you? Let's fill in the blanks!
.
.
.
.
.
Answer: Arm, Leg
Source:
Oxford Fajar Effective Practice English Year 6, pg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780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- 2019-04-24 12:55:01 </a:t>
                      </a:r>
                      <a:r>
                        <a:rPr kumimoji="0" lang="en-US" sz="1000" b="0" i="0" u="none" strike="noStrike" kern="1200" cap="none" spc="0" normalizeH="0" baseline="0" noProof="0">
                          <a:ln>
                            <a:noFill/>
                          </a:ln>
                          <a:solidFill>
                            <a:prstClr val="black"/>
                          </a:solidFill>
                          <a:effectLst/>
                          <a:uLnTx/>
                          <a:uFillTx/>
                          <a:latin typeface="+mn-lt"/>
                          <a:ea typeface="+mn-ea"/>
                          <a:cs typeface="+mn-cs"/>
                        </a:rPr>
                        <a:t> 
 Oxford Fajar Companion Website offers students the tools to take guided control of their learning, while teachers will find the resources useful to enhance and aid teaching in class.
Visit our Companion Website to discover additional resources that are available to you!
Learn more at: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1380438"/>
                  </a:ext>
                </a:extLst>
              </a:tr>
            </a:tbl>
          </a:graphicData>
        </a:graphic>
      </p:graphicFrame>
      <p:sp>
        <p:nvSpPr>
          <p:cNvPr id="4" name="Text Placeholder 3">
            <a:extLst>
              <a:ext uri="{FF2B5EF4-FFF2-40B4-BE49-F238E27FC236}">
                <a16:creationId xmlns:a16="http://schemas.microsoft.com/office/drawing/2014/main" id="{867F17D6-A4D3-4382-A3E6-5844934AD83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63022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06E2D-CF6E-433A-A170-C034DE0A98CF}"/>
              </a:ext>
            </a:extLst>
          </p:cNvPr>
          <p:cNvSpPr>
            <a:spLocks noGrp="1"/>
          </p:cNvSpPr>
          <p:nvPr>
            <p:ph type="title"/>
          </p:nvPr>
        </p:nvSpPr>
        <p:spPr/>
        <p:txBody>
          <a:bodyPr/>
          <a:lstStyle/>
          <a:p>
            <a:r>
              <a:rPr lang="en-US"/>
              <a:t>Facebook Own Posts Table | Oxford Fajar - 3 of 11</a:t>
            </a:r>
          </a:p>
        </p:txBody>
      </p:sp>
      <p:graphicFrame>
        <p:nvGraphicFramePr>
          <p:cNvPr id="5" name="Table Placeholder 4">
            <a:extLst>
              <a:ext uri="{FF2B5EF4-FFF2-40B4-BE49-F238E27FC236}">
                <a16:creationId xmlns:a16="http://schemas.microsoft.com/office/drawing/2014/main" id="{A5039105-DF5C-4BD4-830B-072001CD16CB}"/>
              </a:ext>
            </a:extLst>
          </p:cNvPr>
          <p:cNvGraphicFramePr>
            <a:graphicFrameLocks noGrp="1"/>
          </p:cNvGraphicFramePr>
          <p:nvPr>
            <p:ph type="tbl" sz="quarter" idx="13"/>
            <p:extLst>
              <p:ext uri="{D42A27DB-BD31-4B8C-83A1-F6EECF244321}">
                <p14:modId xmlns:p14="http://schemas.microsoft.com/office/powerpoint/2010/main" val="141682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6944377"/>
                    </a:ext>
                  </a:extLst>
                </a:gridCol>
                <a:gridCol w="658368">
                  <a:extLst>
                    <a:ext uri="{9D8B030D-6E8A-4147-A177-3AD203B41FA5}">
                      <a16:colId xmlns:a16="http://schemas.microsoft.com/office/drawing/2014/main" val="4268833916"/>
                    </a:ext>
                  </a:extLst>
                </a:gridCol>
                <a:gridCol w="658368">
                  <a:extLst>
                    <a:ext uri="{9D8B030D-6E8A-4147-A177-3AD203B41FA5}">
                      <a16:colId xmlns:a16="http://schemas.microsoft.com/office/drawing/2014/main" val="3919518367"/>
                    </a:ext>
                  </a:extLst>
                </a:gridCol>
                <a:gridCol w="658368">
                  <a:extLst>
                    <a:ext uri="{9D8B030D-6E8A-4147-A177-3AD203B41FA5}">
                      <a16:colId xmlns:a16="http://schemas.microsoft.com/office/drawing/2014/main" val="3927140470"/>
                    </a:ext>
                  </a:extLst>
                </a:gridCol>
                <a:gridCol w="658368">
                  <a:extLst>
                    <a:ext uri="{9D8B030D-6E8A-4147-A177-3AD203B41FA5}">
                      <a16:colId xmlns:a16="http://schemas.microsoft.com/office/drawing/2014/main" val="3282064388"/>
                    </a:ext>
                  </a:extLst>
                </a:gridCol>
                <a:gridCol w="658368">
                  <a:extLst>
                    <a:ext uri="{9D8B030D-6E8A-4147-A177-3AD203B41FA5}">
                      <a16:colId xmlns:a16="http://schemas.microsoft.com/office/drawing/2014/main" val="3559548182"/>
                    </a:ext>
                  </a:extLst>
                </a:gridCol>
                <a:gridCol w="658368">
                  <a:extLst>
                    <a:ext uri="{9D8B030D-6E8A-4147-A177-3AD203B41FA5}">
                      <a16:colId xmlns:a16="http://schemas.microsoft.com/office/drawing/2014/main" val="3769223353"/>
                    </a:ext>
                  </a:extLst>
                </a:gridCol>
                <a:gridCol w="658368">
                  <a:extLst>
                    <a:ext uri="{9D8B030D-6E8A-4147-A177-3AD203B41FA5}">
                      <a16:colId xmlns:a16="http://schemas.microsoft.com/office/drawing/2014/main" val="366156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453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- 2019-04-22 00:00:00 </a:t>
                      </a:r>
                      <a:r>
                        <a:rPr kumimoji="0" lang="en-US" sz="1000" b="0" i="0" u="none" strike="noStrike" kern="1200" cap="none" spc="0" normalizeH="0" baseline="0" noProof="0">
                          <a:ln>
                            <a:noFill/>
                          </a:ln>
                          <a:solidFill>
                            <a:prstClr val="black"/>
                          </a:solidFill>
                          <a:effectLst/>
                          <a:uLnTx/>
                          <a:uFillTx/>
                          <a:latin typeface="+mn-lt"/>
                          <a:ea typeface="+mn-ea"/>
                          <a:cs typeface="+mn-cs"/>
                        </a:rPr>
                        <a:t> 
 Happy Earth Day! 🌎
Let's show our love to Mother Nature and go green today!
Comment below what you do to help keep our planet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520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- 2019-04-20 00:00:00 </a:t>
                      </a:r>
                      <a:r>
                        <a:rPr kumimoji="0" lang="en-US" sz="1000" b="0" i="0" u="none" strike="noStrike" kern="1200" cap="none" spc="0" normalizeH="0" baseline="0" noProof="0">
                          <a:ln>
                            <a:noFill/>
                          </a:ln>
                          <a:solidFill>
                            <a:prstClr val="black"/>
                          </a:solidFill>
                          <a:effectLst/>
                          <a:uLnTx/>
                          <a:uFillTx/>
                          <a:latin typeface="+mn-lt"/>
                          <a:ea typeface="+mn-ea"/>
                          <a:cs typeface="+mn-cs"/>
                        </a:rPr>
                        <a:t> 
 Earth Day is just around the corner, let’s get our green fingers dirty! (plant emoji)
Source:
Oxford English-English-Malay Dictionary, pg.387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531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- 2019-04-19 12:53:00 </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focus on your studies? 
Take a 10 to 15-minute break to get your blood pumping with oxygen to your brain!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9399461"/>
                  </a:ext>
                </a:extLst>
              </a:tr>
            </a:tbl>
          </a:graphicData>
        </a:graphic>
      </p:graphicFrame>
      <p:sp>
        <p:nvSpPr>
          <p:cNvPr id="4" name="Text Placeholder 3">
            <a:extLst>
              <a:ext uri="{FF2B5EF4-FFF2-40B4-BE49-F238E27FC236}">
                <a16:creationId xmlns:a16="http://schemas.microsoft.com/office/drawing/2014/main" id="{4490222E-015B-429A-A650-968BC854EAF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47543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98C4-7F80-4EE7-8DF2-77C09EA6C606}"/>
              </a:ext>
            </a:extLst>
          </p:cNvPr>
          <p:cNvSpPr>
            <a:spLocks noGrp="1"/>
          </p:cNvSpPr>
          <p:nvPr>
            <p:ph type="title"/>
          </p:nvPr>
        </p:nvSpPr>
        <p:spPr/>
        <p:txBody>
          <a:bodyPr/>
          <a:lstStyle/>
          <a:p>
            <a:r>
              <a:rPr lang="en-US"/>
              <a:t>Facebook Own Posts Table | Oxford Fajar - 4 of 11</a:t>
            </a:r>
          </a:p>
        </p:txBody>
      </p:sp>
      <p:graphicFrame>
        <p:nvGraphicFramePr>
          <p:cNvPr id="5" name="Table Placeholder 4">
            <a:extLst>
              <a:ext uri="{FF2B5EF4-FFF2-40B4-BE49-F238E27FC236}">
                <a16:creationId xmlns:a16="http://schemas.microsoft.com/office/drawing/2014/main" id="{AB082E53-F1F1-4BA1-A360-CE6694FF671A}"/>
              </a:ext>
            </a:extLst>
          </p:cNvPr>
          <p:cNvGraphicFramePr>
            <a:graphicFrameLocks noGrp="1"/>
          </p:cNvGraphicFramePr>
          <p:nvPr>
            <p:ph type="tbl" sz="quarter" idx="13"/>
            <p:extLst>
              <p:ext uri="{D42A27DB-BD31-4B8C-83A1-F6EECF244321}">
                <p14:modId xmlns:p14="http://schemas.microsoft.com/office/powerpoint/2010/main" val="57572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2828514"/>
                    </a:ext>
                  </a:extLst>
                </a:gridCol>
                <a:gridCol w="658368">
                  <a:extLst>
                    <a:ext uri="{9D8B030D-6E8A-4147-A177-3AD203B41FA5}">
                      <a16:colId xmlns:a16="http://schemas.microsoft.com/office/drawing/2014/main" val="3567382309"/>
                    </a:ext>
                  </a:extLst>
                </a:gridCol>
                <a:gridCol w="658368">
                  <a:extLst>
                    <a:ext uri="{9D8B030D-6E8A-4147-A177-3AD203B41FA5}">
                      <a16:colId xmlns:a16="http://schemas.microsoft.com/office/drawing/2014/main" val="4176097175"/>
                    </a:ext>
                  </a:extLst>
                </a:gridCol>
                <a:gridCol w="658368">
                  <a:extLst>
                    <a:ext uri="{9D8B030D-6E8A-4147-A177-3AD203B41FA5}">
                      <a16:colId xmlns:a16="http://schemas.microsoft.com/office/drawing/2014/main" val="2523437565"/>
                    </a:ext>
                  </a:extLst>
                </a:gridCol>
                <a:gridCol w="658368">
                  <a:extLst>
                    <a:ext uri="{9D8B030D-6E8A-4147-A177-3AD203B41FA5}">
                      <a16:colId xmlns:a16="http://schemas.microsoft.com/office/drawing/2014/main" val="3501973587"/>
                    </a:ext>
                  </a:extLst>
                </a:gridCol>
                <a:gridCol w="658368">
                  <a:extLst>
                    <a:ext uri="{9D8B030D-6E8A-4147-A177-3AD203B41FA5}">
                      <a16:colId xmlns:a16="http://schemas.microsoft.com/office/drawing/2014/main" val="2177332102"/>
                    </a:ext>
                  </a:extLst>
                </a:gridCol>
                <a:gridCol w="658368">
                  <a:extLst>
                    <a:ext uri="{9D8B030D-6E8A-4147-A177-3AD203B41FA5}">
                      <a16:colId xmlns:a16="http://schemas.microsoft.com/office/drawing/2014/main" val="348495418"/>
                    </a:ext>
                  </a:extLst>
                </a:gridCol>
                <a:gridCol w="658368">
                  <a:extLst>
                    <a:ext uri="{9D8B030D-6E8A-4147-A177-3AD203B41FA5}">
                      <a16:colId xmlns:a16="http://schemas.microsoft.com/office/drawing/2014/main" val="249711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937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- 2019-04-18 12:52:00 </a:t>
                      </a:r>
                      <a:r>
                        <a:rPr kumimoji="0" lang="en-US" sz="1000" b="0" i="0" u="none" strike="noStrike" kern="1200" cap="none" spc="0" normalizeH="0" baseline="0" noProof="0">
                          <a:ln>
                            <a:noFill/>
                          </a:ln>
                          <a:solidFill>
                            <a:prstClr val="black"/>
                          </a:solidFill>
                          <a:effectLst/>
                          <a:uLnTx/>
                          <a:uFillTx/>
                          <a:latin typeface="+mn-lt"/>
                          <a:ea typeface="+mn-ea"/>
                          <a:cs typeface="+mn-cs"/>
                        </a:rPr>
                        <a:t> 
 Loving reading? Share your reading experience and stand a chance to win spectacular prizes!
Mark your calendar and join the Oxford Big Read 2019 now! 📚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506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- 2019-04-16 12:52:00 </a:t>
                      </a:r>
                      <a:r>
                        <a:rPr kumimoji="0" lang="en-US" sz="1000" b="0" i="0" u="none" strike="noStrike" kern="1200" cap="none" spc="0" normalizeH="0" baseline="0" noProof="0">
                          <a:ln>
                            <a:noFill/>
                          </a:ln>
                          <a:solidFill>
                            <a:prstClr val="black"/>
                          </a:solidFill>
                          <a:effectLst/>
                          <a:uLnTx/>
                          <a:uFillTx/>
                          <a:latin typeface="+mn-lt"/>
                          <a:ea typeface="+mn-ea"/>
                          <a:cs typeface="+mn-cs"/>
                        </a:rPr>
                        <a:t> 
 Genetically modified plants are grown on more than 67 million hectares in 18 countries worldwide.
A major trait used in genetically modified crops is plant resistance to insects.
Can you name other advantages of genetically modified crops?
Source:
Oxford Fajar Success Science SPM, pg 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8342200"/>
                  </a:ext>
                </a:extLst>
              </a:tr>
            </a:tbl>
          </a:graphicData>
        </a:graphic>
      </p:graphicFrame>
      <p:sp>
        <p:nvSpPr>
          <p:cNvPr id="4" name="Text Placeholder 3">
            <a:extLst>
              <a:ext uri="{FF2B5EF4-FFF2-40B4-BE49-F238E27FC236}">
                <a16:creationId xmlns:a16="http://schemas.microsoft.com/office/drawing/2014/main" id="{31D6DFC3-B345-407E-89BF-705FB9FB177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84303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81DCB-DE4E-4553-ABB0-7B3453D46CB5}"/>
              </a:ext>
            </a:extLst>
          </p:cNvPr>
          <p:cNvSpPr>
            <a:spLocks noGrp="1"/>
          </p:cNvSpPr>
          <p:nvPr>
            <p:ph type="title"/>
          </p:nvPr>
        </p:nvSpPr>
        <p:spPr/>
        <p:txBody>
          <a:bodyPr/>
          <a:lstStyle/>
          <a:p>
            <a:r>
              <a:rPr lang="en-US"/>
              <a:t>Facebook Own Posts Table | Oxford Fajar - 5 of 11</a:t>
            </a:r>
          </a:p>
        </p:txBody>
      </p:sp>
      <p:graphicFrame>
        <p:nvGraphicFramePr>
          <p:cNvPr id="5" name="Table Placeholder 4">
            <a:extLst>
              <a:ext uri="{FF2B5EF4-FFF2-40B4-BE49-F238E27FC236}">
                <a16:creationId xmlns:a16="http://schemas.microsoft.com/office/drawing/2014/main" id="{A6883DDA-2275-40AB-9471-6AEB3E0AE3B1}"/>
              </a:ext>
            </a:extLst>
          </p:cNvPr>
          <p:cNvGraphicFramePr>
            <a:graphicFrameLocks noGrp="1"/>
          </p:cNvGraphicFramePr>
          <p:nvPr>
            <p:ph type="tbl" sz="quarter" idx="13"/>
            <p:extLst>
              <p:ext uri="{D42A27DB-BD31-4B8C-83A1-F6EECF244321}">
                <p14:modId xmlns:p14="http://schemas.microsoft.com/office/powerpoint/2010/main" val="1926603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461780"/>
                    </a:ext>
                  </a:extLst>
                </a:gridCol>
                <a:gridCol w="658368">
                  <a:extLst>
                    <a:ext uri="{9D8B030D-6E8A-4147-A177-3AD203B41FA5}">
                      <a16:colId xmlns:a16="http://schemas.microsoft.com/office/drawing/2014/main" val="2409848345"/>
                    </a:ext>
                  </a:extLst>
                </a:gridCol>
                <a:gridCol w="658368">
                  <a:extLst>
                    <a:ext uri="{9D8B030D-6E8A-4147-A177-3AD203B41FA5}">
                      <a16:colId xmlns:a16="http://schemas.microsoft.com/office/drawing/2014/main" val="809258702"/>
                    </a:ext>
                  </a:extLst>
                </a:gridCol>
                <a:gridCol w="658368">
                  <a:extLst>
                    <a:ext uri="{9D8B030D-6E8A-4147-A177-3AD203B41FA5}">
                      <a16:colId xmlns:a16="http://schemas.microsoft.com/office/drawing/2014/main" val="1270285248"/>
                    </a:ext>
                  </a:extLst>
                </a:gridCol>
                <a:gridCol w="658368">
                  <a:extLst>
                    <a:ext uri="{9D8B030D-6E8A-4147-A177-3AD203B41FA5}">
                      <a16:colId xmlns:a16="http://schemas.microsoft.com/office/drawing/2014/main" val="1603365636"/>
                    </a:ext>
                  </a:extLst>
                </a:gridCol>
                <a:gridCol w="658368">
                  <a:extLst>
                    <a:ext uri="{9D8B030D-6E8A-4147-A177-3AD203B41FA5}">
                      <a16:colId xmlns:a16="http://schemas.microsoft.com/office/drawing/2014/main" val="2319318877"/>
                    </a:ext>
                  </a:extLst>
                </a:gridCol>
                <a:gridCol w="658368">
                  <a:extLst>
                    <a:ext uri="{9D8B030D-6E8A-4147-A177-3AD203B41FA5}">
                      <a16:colId xmlns:a16="http://schemas.microsoft.com/office/drawing/2014/main" val="1601924517"/>
                    </a:ext>
                  </a:extLst>
                </a:gridCol>
                <a:gridCol w="658368">
                  <a:extLst>
                    <a:ext uri="{9D8B030D-6E8A-4147-A177-3AD203B41FA5}">
                      <a16:colId xmlns:a16="http://schemas.microsoft.com/office/drawing/2014/main" val="266884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25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- 2019-04-14 12:51:00 </a:t>
                      </a:r>
                      <a:r>
                        <a:rPr kumimoji="0" lang="en-US" sz="1000" b="0" i="0" u="none" strike="noStrike" kern="1200" cap="none" spc="0" normalizeH="0" baseline="0" noProof="0">
                          <a:ln>
                            <a:noFill/>
                          </a:ln>
                          <a:solidFill>
                            <a:prstClr val="black"/>
                          </a:solidFill>
                          <a:effectLst/>
                          <a:uLnTx/>
                          <a:uFillTx/>
                          <a:latin typeface="+mn-lt"/>
                          <a:ea typeface="+mn-ea"/>
                          <a:cs typeface="+mn-cs"/>
                        </a:rPr>
                        <a:t> 
 Have you started your mid-year exam preparation?
Get ahead in school with our Exam Prep, a handy comprehensive model test paper that provides focused revision and extensive practice!
Learn more at: 
https://bit.ly/2TyngVz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5088359"/>
                  </a:ext>
                </a:extLst>
              </a:tr>
            </a:tbl>
          </a:graphicData>
        </a:graphic>
      </p:graphicFrame>
      <p:sp>
        <p:nvSpPr>
          <p:cNvPr id="4" name="Text Placeholder 3">
            <a:extLst>
              <a:ext uri="{FF2B5EF4-FFF2-40B4-BE49-F238E27FC236}">
                <a16:creationId xmlns:a16="http://schemas.microsoft.com/office/drawing/2014/main" id="{3157CBFE-D897-4113-8CF0-6DAA2CD10A8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81895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9AEAC-AE7F-457A-B0D7-9A0C5C76FB4C}"/>
              </a:ext>
            </a:extLst>
          </p:cNvPr>
          <p:cNvSpPr>
            <a:spLocks noGrp="1"/>
          </p:cNvSpPr>
          <p:nvPr>
            <p:ph type="title"/>
          </p:nvPr>
        </p:nvSpPr>
        <p:spPr/>
        <p:txBody>
          <a:bodyPr/>
          <a:lstStyle/>
          <a:p>
            <a:r>
              <a:rPr lang="en-US"/>
              <a:t>Facebook Own Posts Table | Oxford Fajar - 6 of 11</a:t>
            </a:r>
          </a:p>
        </p:txBody>
      </p:sp>
      <p:graphicFrame>
        <p:nvGraphicFramePr>
          <p:cNvPr id="5" name="Table Placeholder 4">
            <a:extLst>
              <a:ext uri="{FF2B5EF4-FFF2-40B4-BE49-F238E27FC236}">
                <a16:creationId xmlns:a16="http://schemas.microsoft.com/office/drawing/2014/main" id="{25904BB6-7B3D-4EF2-B13B-BA130A29ADD8}"/>
              </a:ext>
            </a:extLst>
          </p:cNvPr>
          <p:cNvGraphicFramePr>
            <a:graphicFrameLocks noGrp="1"/>
          </p:cNvGraphicFramePr>
          <p:nvPr>
            <p:ph type="tbl" sz="quarter" idx="13"/>
            <p:extLst>
              <p:ext uri="{D42A27DB-BD31-4B8C-83A1-F6EECF244321}">
                <p14:modId xmlns:p14="http://schemas.microsoft.com/office/powerpoint/2010/main" val="2607320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5144827"/>
                    </a:ext>
                  </a:extLst>
                </a:gridCol>
                <a:gridCol w="658368">
                  <a:extLst>
                    <a:ext uri="{9D8B030D-6E8A-4147-A177-3AD203B41FA5}">
                      <a16:colId xmlns:a16="http://schemas.microsoft.com/office/drawing/2014/main" val="220140829"/>
                    </a:ext>
                  </a:extLst>
                </a:gridCol>
                <a:gridCol w="658368">
                  <a:extLst>
                    <a:ext uri="{9D8B030D-6E8A-4147-A177-3AD203B41FA5}">
                      <a16:colId xmlns:a16="http://schemas.microsoft.com/office/drawing/2014/main" val="919940478"/>
                    </a:ext>
                  </a:extLst>
                </a:gridCol>
                <a:gridCol w="658368">
                  <a:extLst>
                    <a:ext uri="{9D8B030D-6E8A-4147-A177-3AD203B41FA5}">
                      <a16:colId xmlns:a16="http://schemas.microsoft.com/office/drawing/2014/main" val="2342279994"/>
                    </a:ext>
                  </a:extLst>
                </a:gridCol>
                <a:gridCol w="658368">
                  <a:extLst>
                    <a:ext uri="{9D8B030D-6E8A-4147-A177-3AD203B41FA5}">
                      <a16:colId xmlns:a16="http://schemas.microsoft.com/office/drawing/2014/main" val="3267904748"/>
                    </a:ext>
                  </a:extLst>
                </a:gridCol>
                <a:gridCol w="658368">
                  <a:extLst>
                    <a:ext uri="{9D8B030D-6E8A-4147-A177-3AD203B41FA5}">
                      <a16:colId xmlns:a16="http://schemas.microsoft.com/office/drawing/2014/main" val="3618336175"/>
                    </a:ext>
                  </a:extLst>
                </a:gridCol>
                <a:gridCol w="658368">
                  <a:extLst>
                    <a:ext uri="{9D8B030D-6E8A-4147-A177-3AD203B41FA5}">
                      <a16:colId xmlns:a16="http://schemas.microsoft.com/office/drawing/2014/main" val="1598834698"/>
                    </a:ext>
                  </a:extLst>
                </a:gridCol>
                <a:gridCol w="658368">
                  <a:extLst>
                    <a:ext uri="{9D8B030D-6E8A-4147-A177-3AD203B41FA5}">
                      <a16:colId xmlns:a16="http://schemas.microsoft.com/office/drawing/2014/main" val="241267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34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- 2019-04-12 12:50:00 </a:t>
                      </a:r>
                      <a:r>
                        <a:rPr kumimoji="0" lang="en-US" sz="1000" b="0" i="0" u="none" strike="noStrike" kern="1200" cap="none" spc="0" normalizeH="0" baseline="0" noProof="0">
                          <a:ln>
                            <a:noFill/>
                          </a:ln>
                          <a:solidFill>
                            <a:prstClr val="black"/>
                          </a:solidFill>
                          <a:effectLst/>
                          <a:uLnTx/>
                          <a:uFillTx/>
                          <a:latin typeface="+mn-lt"/>
                          <a:ea typeface="+mn-ea"/>
                          <a:cs typeface="+mn-cs"/>
                        </a:rPr>
                        <a:t> 
 What is the formula to calculate the circumference of a circle? Comment down below! 
.
.
.
.
Source:
Big Ideas Reference Text Mathematics Form 2, pg.50
.
.
.
.
.
.
Answer: πd / 2πr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7906540"/>
                  </a:ext>
                </a:extLst>
              </a:tr>
            </a:tbl>
          </a:graphicData>
        </a:graphic>
      </p:graphicFrame>
      <p:sp>
        <p:nvSpPr>
          <p:cNvPr id="4" name="Text Placeholder 3">
            <a:extLst>
              <a:ext uri="{FF2B5EF4-FFF2-40B4-BE49-F238E27FC236}">
                <a16:creationId xmlns:a16="http://schemas.microsoft.com/office/drawing/2014/main" id="{18DB42C2-117E-4B19-BC76-EB175E94EDA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32115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A7A07-8AAE-48E0-A633-D2C0E3832B8B}"/>
              </a:ext>
            </a:extLst>
          </p:cNvPr>
          <p:cNvSpPr>
            <a:spLocks noGrp="1"/>
          </p:cNvSpPr>
          <p:nvPr>
            <p:ph type="title"/>
          </p:nvPr>
        </p:nvSpPr>
        <p:spPr/>
        <p:txBody>
          <a:bodyPr/>
          <a:lstStyle/>
          <a:p>
            <a:r>
              <a:rPr lang="en-US"/>
              <a:t>Facebook Own Posts Table | Oxford Fajar - 7 of 11</a:t>
            </a:r>
          </a:p>
        </p:txBody>
      </p:sp>
      <p:graphicFrame>
        <p:nvGraphicFramePr>
          <p:cNvPr id="5" name="Table Placeholder 4">
            <a:extLst>
              <a:ext uri="{FF2B5EF4-FFF2-40B4-BE49-F238E27FC236}">
                <a16:creationId xmlns:a16="http://schemas.microsoft.com/office/drawing/2014/main" id="{899D2A75-4D28-40C5-B3E9-1A187EF9C83E}"/>
              </a:ext>
            </a:extLst>
          </p:cNvPr>
          <p:cNvGraphicFramePr>
            <a:graphicFrameLocks noGrp="1"/>
          </p:cNvGraphicFramePr>
          <p:nvPr>
            <p:ph type="tbl" sz="quarter" idx="13"/>
            <p:extLst>
              <p:ext uri="{D42A27DB-BD31-4B8C-83A1-F6EECF244321}">
                <p14:modId xmlns:p14="http://schemas.microsoft.com/office/powerpoint/2010/main" val="3628177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520497"/>
                    </a:ext>
                  </a:extLst>
                </a:gridCol>
                <a:gridCol w="658368">
                  <a:extLst>
                    <a:ext uri="{9D8B030D-6E8A-4147-A177-3AD203B41FA5}">
                      <a16:colId xmlns:a16="http://schemas.microsoft.com/office/drawing/2014/main" val="1338508453"/>
                    </a:ext>
                  </a:extLst>
                </a:gridCol>
                <a:gridCol w="658368">
                  <a:extLst>
                    <a:ext uri="{9D8B030D-6E8A-4147-A177-3AD203B41FA5}">
                      <a16:colId xmlns:a16="http://schemas.microsoft.com/office/drawing/2014/main" val="353498646"/>
                    </a:ext>
                  </a:extLst>
                </a:gridCol>
                <a:gridCol w="658368">
                  <a:extLst>
                    <a:ext uri="{9D8B030D-6E8A-4147-A177-3AD203B41FA5}">
                      <a16:colId xmlns:a16="http://schemas.microsoft.com/office/drawing/2014/main" val="2809528218"/>
                    </a:ext>
                  </a:extLst>
                </a:gridCol>
                <a:gridCol w="658368">
                  <a:extLst>
                    <a:ext uri="{9D8B030D-6E8A-4147-A177-3AD203B41FA5}">
                      <a16:colId xmlns:a16="http://schemas.microsoft.com/office/drawing/2014/main" val="2569245378"/>
                    </a:ext>
                  </a:extLst>
                </a:gridCol>
                <a:gridCol w="658368">
                  <a:extLst>
                    <a:ext uri="{9D8B030D-6E8A-4147-A177-3AD203B41FA5}">
                      <a16:colId xmlns:a16="http://schemas.microsoft.com/office/drawing/2014/main" val="2002869088"/>
                    </a:ext>
                  </a:extLst>
                </a:gridCol>
                <a:gridCol w="658368">
                  <a:extLst>
                    <a:ext uri="{9D8B030D-6E8A-4147-A177-3AD203B41FA5}">
                      <a16:colId xmlns:a16="http://schemas.microsoft.com/office/drawing/2014/main" val="553923010"/>
                    </a:ext>
                  </a:extLst>
                </a:gridCol>
                <a:gridCol w="658368">
                  <a:extLst>
                    <a:ext uri="{9D8B030D-6E8A-4147-A177-3AD203B41FA5}">
                      <a16:colId xmlns:a16="http://schemas.microsoft.com/office/drawing/2014/main" val="860451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468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- 2019-04-10 16:23:02 </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Siblings Day! Today is a holiday observed in some parts of the United States, which honors the relationships of siblings.
How many siblings do you have? Tag them in the comment section below!
Want to know how the siblings’ bond is celebrated around Asia? Get started to learn more: https://dragonflyreaders.com/getstarted/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584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- 2019-04-10 00:00:01 </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Siblings Day! 💖  👧 👦
What is your favourite memory with your siblings?
Tag your siblings in the comments section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6648121"/>
                  </a:ext>
                </a:extLst>
              </a:tr>
            </a:tbl>
          </a:graphicData>
        </a:graphic>
      </p:graphicFrame>
      <p:sp>
        <p:nvSpPr>
          <p:cNvPr id="4" name="Text Placeholder 3">
            <a:extLst>
              <a:ext uri="{FF2B5EF4-FFF2-40B4-BE49-F238E27FC236}">
                <a16:creationId xmlns:a16="http://schemas.microsoft.com/office/drawing/2014/main" id="{0E0C9CBE-4567-43B4-A597-680A9DCF6D9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165774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B233-3382-4155-8977-ED73FF67D0B1}"/>
              </a:ext>
            </a:extLst>
          </p:cNvPr>
          <p:cNvSpPr>
            <a:spLocks noGrp="1"/>
          </p:cNvSpPr>
          <p:nvPr>
            <p:ph type="title"/>
          </p:nvPr>
        </p:nvSpPr>
        <p:spPr/>
        <p:txBody>
          <a:bodyPr/>
          <a:lstStyle/>
          <a:p>
            <a:r>
              <a:rPr lang="en-US"/>
              <a:t>Facebook Own Posts Table | Oxford Fajar - 8 of 11</a:t>
            </a:r>
          </a:p>
        </p:txBody>
      </p:sp>
      <p:graphicFrame>
        <p:nvGraphicFramePr>
          <p:cNvPr id="5" name="Table Placeholder 4">
            <a:extLst>
              <a:ext uri="{FF2B5EF4-FFF2-40B4-BE49-F238E27FC236}">
                <a16:creationId xmlns:a16="http://schemas.microsoft.com/office/drawing/2014/main" id="{6DBBA702-9B2A-4C3B-9125-A76746FDED72}"/>
              </a:ext>
            </a:extLst>
          </p:cNvPr>
          <p:cNvGraphicFramePr>
            <a:graphicFrameLocks noGrp="1"/>
          </p:cNvGraphicFramePr>
          <p:nvPr>
            <p:ph type="tbl" sz="quarter" idx="13"/>
            <p:extLst>
              <p:ext uri="{D42A27DB-BD31-4B8C-83A1-F6EECF244321}">
                <p14:modId xmlns:p14="http://schemas.microsoft.com/office/powerpoint/2010/main" val="121578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2710731"/>
                    </a:ext>
                  </a:extLst>
                </a:gridCol>
                <a:gridCol w="658368">
                  <a:extLst>
                    <a:ext uri="{9D8B030D-6E8A-4147-A177-3AD203B41FA5}">
                      <a16:colId xmlns:a16="http://schemas.microsoft.com/office/drawing/2014/main" val="4070462947"/>
                    </a:ext>
                  </a:extLst>
                </a:gridCol>
                <a:gridCol w="658368">
                  <a:extLst>
                    <a:ext uri="{9D8B030D-6E8A-4147-A177-3AD203B41FA5}">
                      <a16:colId xmlns:a16="http://schemas.microsoft.com/office/drawing/2014/main" val="868836484"/>
                    </a:ext>
                  </a:extLst>
                </a:gridCol>
                <a:gridCol w="658368">
                  <a:extLst>
                    <a:ext uri="{9D8B030D-6E8A-4147-A177-3AD203B41FA5}">
                      <a16:colId xmlns:a16="http://schemas.microsoft.com/office/drawing/2014/main" val="1132008242"/>
                    </a:ext>
                  </a:extLst>
                </a:gridCol>
                <a:gridCol w="658368">
                  <a:extLst>
                    <a:ext uri="{9D8B030D-6E8A-4147-A177-3AD203B41FA5}">
                      <a16:colId xmlns:a16="http://schemas.microsoft.com/office/drawing/2014/main" val="1350879191"/>
                    </a:ext>
                  </a:extLst>
                </a:gridCol>
                <a:gridCol w="658368">
                  <a:extLst>
                    <a:ext uri="{9D8B030D-6E8A-4147-A177-3AD203B41FA5}">
                      <a16:colId xmlns:a16="http://schemas.microsoft.com/office/drawing/2014/main" val="2288508445"/>
                    </a:ext>
                  </a:extLst>
                </a:gridCol>
                <a:gridCol w="658368">
                  <a:extLst>
                    <a:ext uri="{9D8B030D-6E8A-4147-A177-3AD203B41FA5}">
                      <a16:colId xmlns:a16="http://schemas.microsoft.com/office/drawing/2014/main" val="765456793"/>
                    </a:ext>
                  </a:extLst>
                </a:gridCol>
                <a:gridCol w="658368">
                  <a:extLst>
                    <a:ext uri="{9D8B030D-6E8A-4147-A177-3AD203B41FA5}">
                      <a16:colId xmlns:a16="http://schemas.microsoft.com/office/drawing/2014/main" val="376108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658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- 2019-04-09 13:49:00 </a:t>
                      </a:r>
                      <a:r>
                        <a:rPr kumimoji="0" lang="en-US" sz="1000" b="0" i="0" u="none" strike="noStrike" kern="1200" cap="none" spc="0" normalizeH="0" baseline="0" noProof="0">
                          <a:ln>
                            <a:noFill/>
                          </a:ln>
                          <a:solidFill>
                            <a:prstClr val="black"/>
                          </a:solidFill>
                          <a:effectLst/>
                          <a:uLnTx/>
                          <a:uFillTx/>
                          <a:latin typeface="+mn-lt"/>
                          <a:ea typeface="+mn-ea"/>
                          <a:cs typeface="+mn-cs"/>
                        </a:rPr>
                        <a:t> 
 Want to spice up your BM essays with more Malay proverbs?
Master your Peribahasa now with Oxford Fajar Kamus Peribahasa!
Learn more at: 
http://bit.ly/2GaBklE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92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- 2019-04-07 17:50:00 </a:t>
                      </a:r>
                      <a:r>
                        <a:rPr kumimoji="0" lang="en-US" sz="1000" b="0" i="0" u="none" strike="noStrike" kern="1200" cap="none" spc="0" normalizeH="0" baseline="0" noProof="0">
                          <a:ln>
                            <a:noFill/>
                          </a:ln>
                          <a:solidFill>
                            <a:prstClr val="black"/>
                          </a:solidFill>
                          <a:effectLst/>
                          <a:uLnTx/>
                          <a:uFillTx/>
                          <a:latin typeface="+mn-lt"/>
                          <a:ea typeface="+mn-ea"/>
                          <a:cs typeface="+mn-cs"/>
                        </a:rPr>
                        <a:t> 
 It is essential to prepare sufficient study tools like textbooks, reference books, workbooks, stationery, dictionaries, and papers with you for your revision, so you can stay focused while studying.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0388863"/>
                  </a:ext>
                </a:extLst>
              </a:tr>
            </a:tbl>
          </a:graphicData>
        </a:graphic>
      </p:graphicFrame>
      <p:sp>
        <p:nvSpPr>
          <p:cNvPr id="4" name="Text Placeholder 3">
            <a:extLst>
              <a:ext uri="{FF2B5EF4-FFF2-40B4-BE49-F238E27FC236}">
                <a16:creationId xmlns:a16="http://schemas.microsoft.com/office/drawing/2014/main" id="{EFD52D0B-ABA6-4DC0-9E4D-A1024FF6D1D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84128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0219F-5D59-4A62-B557-B86FD29C764F}"/>
              </a:ext>
            </a:extLst>
          </p:cNvPr>
          <p:cNvSpPr>
            <a:spLocks noGrp="1"/>
          </p:cNvSpPr>
          <p:nvPr>
            <p:ph type="title"/>
          </p:nvPr>
        </p:nvSpPr>
        <p:spPr/>
        <p:txBody>
          <a:bodyPr/>
          <a:lstStyle/>
          <a:p>
            <a:r>
              <a:rPr lang="en-US"/>
              <a:t>Facebook Own Posts Table | Oxford Fajar - 9 of 11</a:t>
            </a:r>
          </a:p>
        </p:txBody>
      </p:sp>
      <p:graphicFrame>
        <p:nvGraphicFramePr>
          <p:cNvPr id="5" name="Table Placeholder 4">
            <a:extLst>
              <a:ext uri="{FF2B5EF4-FFF2-40B4-BE49-F238E27FC236}">
                <a16:creationId xmlns:a16="http://schemas.microsoft.com/office/drawing/2014/main" id="{FDAC77D3-352E-480F-B2CF-E3AD193D1341}"/>
              </a:ext>
            </a:extLst>
          </p:cNvPr>
          <p:cNvGraphicFramePr>
            <a:graphicFrameLocks noGrp="1"/>
          </p:cNvGraphicFramePr>
          <p:nvPr>
            <p:ph type="tbl" sz="quarter" idx="13"/>
            <p:extLst>
              <p:ext uri="{D42A27DB-BD31-4B8C-83A1-F6EECF244321}">
                <p14:modId xmlns:p14="http://schemas.microsoft.com/office/powerpoint/2010/main" val="410961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0267081"/>
                    </a:ext>
                  </a:extLst>
                </a:gridCol>
                <a:gridCol w="658368">
                  <a:extLst>
                    <a:ext uri="{9D8B030D-6E8A-4147-A177-3AD203B41FA5}">
                      <a16:colId xmlns:a16="http://schemas.microsoft.com/office/drawing/2014/main" val="393184978"/>
                    </a:ext>
                  </a:extLst>
                </a:gridCol>
                <a:gridCol w="658368">
                  <a:extLst>
                    <a:ext uri="{9D8B030D-6E8A-4147-A177-3AD203B41FA5}">
                      <a16:colId xmlns:a16="http://schemas.microsoft.com/office/drawing/2014/main" val="585861856"/>
                    </a:ext>
                  </a:extLst>
                </a:gridCol>
                <a:gridCol w="658368">
                  <a:extLst>
                    <a:ext uri="{9D8B030D-6E8A-4147-A177-3AD203B41FA5}">
                      <a16:colId xmlns:a16="http://schemas.microsoft.com/office/drawing/2014/main" val="2398581258"/>
                    </a:ext>
                  </a:extLst>
                </a:gridCol>
                <a:gridCol w="658368">
                  <a:extLst>
                    <a:ext uri="{9D8B030D-6E8A-4147-A177-3AD203B41FA5}">
                      <a16:colId xmlns:a16="http://schemas.microsoft.com/office/drawing/2014/main" val="3869932796"/>
                    </a:ext>
                  </a:extLst>
                </a:gridCol>
                <a:gridCol w="658368">
                  <a:extLst>
                    <a:ext uri="{9D8B030D-6E8A-4147-A177-3AD203B41FA5}">
                      <a16:colId xmlns:a16="http://schemas.microsoft.com/office/drawing/2014/main" val="478029978"/>
                    </a:ext>
                  </a:extLst>
                </a:gridCol>
                <a:gridCol w="658368">
                  <a:extLst>
                    <a:ext uri="{9D8B030D-6E8A-4147-A177-3AD203B41FA5}">
                      <a16:colId xmlns:a16="http://schemas.microsoft.com/office/drawing/2014/main" val="601356550"/>
                    </a:ext>
                  </a:extLst>
                </a:gridCol>
                <a:gridCol w="658368">
                  <a:extLst>
                    <a:ext uri="{9D8B030D-6E8A-4147-A177-3AD203B41FA5}">
                      <a16:colId xmlns:a16="http://schemas.microsoft.com/office/drawing/2014/main" val="252503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113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- 2019-04-06 11:48:01 </a:t>
                      </a:r>
                      <a:r>
                        <a:rPr kumimoji="0" lang="en-US" sz="1000" b="0" i="0" u="none" strike="noStrike" kern="1200" cap="none" spc="0" normalizeH="0" baseline="0" noProof="0">
                          <a:ln>
                            <a:noFill/>
                          </a:ln>
                          <a:solidFill>
                            <a:prstClr val="black"/>
                          </a:solidFill>
                          <a:effectLst/>
                          <a:uLnTx/>
                          <a:uFillTx/>
                          <a:latin typeface="+mn-lt"/>
                          <a:ea typeface="+mn-ea"/>
                          <a:cs typeface="+mn-cs"/>
                        </a:rPr>
                        <a:t> 
 Calling all bibliophiles! Did you know you can read books and win prizes?
Join the Oxford Big Read 2019 and share your reading experience to win spectacular prizes! 
Get a FREE starter pack with 12 readers if your school is among the first 100 schools with 50 participants to register for the Oxford Big Read.
Read your way to better learning skills now! (book emoji)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125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- 2019-04-05 17:37:10 </a:t>
                      </a:r>
                      <a:r>
                        <a:rPr kumimoji="0" lang="en-US" sz="1000" b="0" i="0" u="none" strike="noStrike" kern="1200" cap="none" spc="0" normalizeH="0" baseline="0" noProof="0">
                          <a:ln>
                            <a:noFill/>
                          </a:ln>
                          <a:solidFill>
                            <a:prstClr val="black"/>
                          </a:solidFill>
                          <a:effectLst/>
                          <a:uLnTx/>
                          <a:uFillTx/>
                          <a:latin typeface="+mn-lt"/>
                          <a:ea typeface="+mn-ea"/>
                          <a:cs typeface="+mn-cs"/>
                        </a:rPr>
                        <a:t> 
 Success doesn’t come to you, you’ve got to go to it. (Flexed Biceps Emoji)
Do it now and you'll be surprised what you can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193548"/>
                  </a:ext>
                </a:extLst>
              </a:tr>
            </a:tbl>
          </a:graphicData>
        </a:graphic>
      </p:graphicFrame>
      <p:sp>
        <p:nvSpPr>
          <p:cNvPr id="4" name="Text Placeholder 3">
            <a:extLst>
              <a:ext uri="{FF2B5EF4-FFF2-40B4-BE49-F238E27FC236}">
                <a16:creationId xmlns:a16="http://schemas.microsoft.com/office/drawing/2014/main" id="{FD69C503-2B10-4476-8D77-EA3E20EE8E9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96123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18D9D-5437-4124-BA32-5F6F389924CC}"/>
              </a:ext>
            </a:extLst>
          </p:cNvPr>
          <p:cNvSpPr>
            <a:spLocks noGrp="1"/>
          </p:cNvSpPr>
          <p:nvPr>
            <p:ph type="title"/>
          </p:nvPr>
        </p:nvSpPr>
        <p:spPr/>
        <p:txBody>
          <a:bodyPr/>
          <a:lstStyle/>
          <a:p>
            <a:r>
              <a:rPr lang="en-US"/>
              <a:t>Facebook Own Posts Table | Oxford Fajar - 10 of 11</a:t>
            </a:r>
          </a:p>
        </p:txBody>
      </p:sp>
      <p:graphicFrame>
        <p:nvGraphicFramePr>
          <p:cNvPr id="5" name="Table Placeholder 4">
            <a:extLst>
              <a:ext uri="{FF2B5EF4-FFF2-40B4-BE49-F238E27FC236}">
                <a16:creationId xmlns:a16="http://schemas.microsoft.com/office/drawing/2014/main" id="{CF601258-9BE3-44F5-B917-340D64874C7A}"/>
              </a:ext>
            </a:extLst>
          </p:cNvPr>
          <p:cNvGraphicFramePr>
            <a:graphicFrameLocks noGrp="1"/>
          </p:cNvGraphicFramePr>
          <p:nvPr>
            <p:ph type="tbl" sz="quarter" idx="13"/>
            <p:extLst>
              <p:ext uri="{D42A27DB-BD31-4B8C-83A1-F6EECF244321}">
                <p14:modId xmlns:p14="http://schemas.microsoft.com/office/powerpoint/2010/main" val="180619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6452376"/>
                    </a:ext>
                  </a:extLst>
                </a:gridCol>
                <a:gridCol w="658368">
                  <a:extLst>
                    <a:ext uri="{9D8B030D-6E8A-4147-A177-3AD203B41FA5}">
                      <a16:colId xmlns:a16="http://schemas.microsoft.com/office/drawing/2014/main" val="344285982"/>
                    </a:ext>
                  </a:extLst>
                </a:gridCol>
                <a:gridCol w="658368">
                  <a:extLst>
                    <a:ext uri="{9D8B030D-6E8A-4147-A177-3AD203B41FA5}">
                      <a16:colId xmlns:a16="http://schemas.microsoft.com/office/drawing/2014/main" val="910922061"/>
                    </a:ext>
                  </a:extLst>
                </a:gridCol>
                <a:gridCol w="658368">
                  <a:extLst>
                    <a:ext uri="{9D8B030D-6E8A-4147-A177-3AD203B41FA5}">
                      <a16:colId xmlns:a16="http://schemas.microsoft.com/office/drawing/2014/main" val="3057256197"/>
                    </a:ext>
                  </a:extLst>
                </a:gridCol>
                <a:gridCol w="658368">
                  <a:extLst>
                    <a:ext uri="{9D8B030D-6E8A-4147-A177-3AD203B41FA5}">
                      <a16:colId xmlns:a16="http://schemas.microsoft.com/office/drawing/2014/main" val="4026165519"/>
                    </a:ext>
                  </a:extLst>
                </a:gridCol>
                <a:gridCol w="658368">
                  <a:extLst>
                    <a:ext uri="{9D8B030D-6E8A-4147-A177-3AD203B41FA5}">
                      <a16:colId xmlns:a16="http://schemas.microsoft.com/office/drawing/2014/main" val="4169635096"/>
                    </a:ext>
                  </a:extLst>
                </a:gridCol>
                <a:gridCol w="658368">
                  <a:extLst>
                    <a:ext uri="{9D8B030D-6E8A-4147-A177-3AD203B41FA5}">
                      <a16:colId xmlns:a16="http://schemas.microsoft.com/office/drawing/2014/main" val="3535063549"/>
                    </a:ext>
                  </a:extLst>
                </a:gridCol>
                <a:gridCol w="658368">
                  <a:extLst>
                    <a:ext uri="{9D8B030D-6E8A-4147-A177-3AD203B41FA5}">
                      <a16:colId xmlns:a16="http://schemas.microsoft.com/office/drawing/2014/main" val="97948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516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- 2019-04-04 16:01:19 </a:t>
                      </a:r>
                      <a:r>
                        <a:rPr kumimoji="0" lang="en-US" sz="1000" b="0" i="0" u="none" strike="noStrike" kern="1200" cap="none" spc="0" normalizeH="0" baseline="0" noProof="0">
                          <a:ln>
                            <a:noFill/>
                          </a:ln>
                          <a:solidFill>
                            <a:prstClr val="black"/>
                          </a:solidFill>
                          <a:effectLst/>
                          <a:uLnTx/>
                          <a:uFillTx/>
                          <a:latin typeface="+mn-lt"/>
                          <a:ea typeface="+mn-ea"/>
                          <a:cs typeface="+mn-cs"/>
                        </a:rPr>
                        <a:t> 
 We‘ve entered the fourth month of the year! It's no better time than now to start improving your essay writing skills.
The Oxford Fajar SPOT ON series is your perfect choice! It offers useful and comprehensive guidelines to understand and practise model compositions, summaries and essays for English and Bahasa Melayu.
Learn more at: 
https://bit.ly/2YparAH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209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- 2019-04-03 17:31:33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English vocabulary and improve your pronunciation effectively?
Get your hands on the world’s best-selling advanced-level dictionary for learners of English - Oxford Advanced Learner's Dictionary at only RM 55 nett during Kuala Lumpur International Book Fair (KLIBF) at Putra World Trade Centre (PWTC) from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5314900"/>
                  </a:ext>
                </a:extLst>
              </a:tr>
            </a:tbl>
          </a:graphicData>
        </a:graphic>
      </p:graphicFrame>
      <p:sp>
        <p:nvSpPr>
          <p:cNvPr id="4" name="Text Placeholder 3">
            <a:extLst>
              <a:ext uri="{FF2B5EF4-FFF2-40B4-BE49-F238E27FC236}">
                <a16:creationId xmlns:a16="http://schemas.microsoft.com/office/drawing/2014/main" id="{947AEDE7-E0BC-40AA-8A71-0AF0A39821A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72466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8372F-2971-4A27-8763-90EFE2225E64}"/>
              </a:ext>
            </a:extLst>
          </p:cNvPr>
          <p:cNvSpPr>
            <a:spLocks noGrp="1"/>
          </p:cNvSpPr>
          <p:nvPr>
            <p:ph type="title"/>
          </p:nvPr>
        </p:nvSpPr>
        <p:spPr/>
        <p:txBody>
          <a:bodyPr/>
          <a:lstStyle/>
          <a:p>
            <a:r>
              <a:rPr lang="en-US"/>
              <a:t>Facebook Own Posts Table | Oxford Fajar - 11 of 11</a:t>
            </a:r>
          </a:p>
        </p:txBody>
      </p:sp>
      <p:graphicFrame>
        <p:nvGraphicFramePr>
          <p:cNvPr id="5" name="Table Placeholder 4">
            <a:extLst>
              <a:ext uri="{FF2B5EF4-FFF2-40B4-BE49-F238E27FC236}">
                <a16:creationId xmlns:a16="http://schemas.microsoft.com/office/drawing/2014/main" id="{865A25A0-9055-43BB-BCB2-A96ECCE70020}"/>
              </a:ext>
            </a:extLst>
          </p:cNvPr>
          <p:cNvGraphicFramePr>
            <a:graphicFrameLocks noGrp="1"/>
          </p:cNvGraphicFramePr>
          <p:nvPr>
            <p:ph type="tbl" sz="quarter" idx="13"/>
            <p:extLst>
              <p:ext uri="{D42A27DB-BD31-4B8C-83A1-F6EECF244321}">
                <p14:modId xmlns:p14="http://schemas.microsoft.com/office/powerpoint/2010/main" val="161248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3928389"/>
                    </a:ext>
                  </a:extLst>
                </a:gridCol>
                <a:gridCol w="658368">
                  <a:extLst>
                    <a:ext uri="{9D8B030D-6E8A-4147-A177-3AD203B41FA5}">
                      <a16:colId xmlns:a16="http://schemas.microsoft.com/office/drawing/2014/main" val="2901830864"/>
                    </a:ext>
                  </a:extLst>
                </a:gridCol>
                <a:gridCol w="658368">
                  <a:extLst>
                    <a:ext uri="{9D8B030D-6E8A-4147-A177-3AD203B41FA5}">
                      <a16:colId xmlns:a16="http://schemas.microsoft.com/office/drawing/2014/main" val="1199419689"/>
                    </a:ext>
                  </a:extLst>
                </a:gridCol>
                <a:gridCol w="658368">
                  <a:extLst>
                    <a:ext uri="{9D8B030D-6E8A-4147-A177-3AD203B41FA5}">
                      <a16:colId xmlns:a16="http://schemas.microsoft.com/office/drawing/2014/main" val="2607517533"/>
                    </a:ext>
                  </a:extLst>
                </a:gridCol>
                <a:gridCol w="658368">
                  <a:extLst>
                    <a:ext uri="{9D8B030D-6E8A-4147-A177-3AD203B41FA5}">
                      <a16:colId xmlns:a16="http://schemas.microsoft.com/office/drawing/2014/main" val="3275317081"/>
                    </a:ext>
                  </a:extLst>
                </a:gridCol>
                <a:gridCol w="658368">
                  <a:extLst>
                    <a:ext uri="{9D8B030D-6E8A-4147-A177-3AD203B41FA5}">
                      <a16:colId xmlns:a16="http://schemas.microsoft.com/office/drawing/2014/main" val="1944372474"/>
                    </a:ext>
                  </a:extLst>
                </a:gridCol>
                <a:gridCol w="658368">
                  <a:extLst>
                    <a:ext uri="{9D8B030D-6E8A-4147-A177-3AD203B41FA5}">
                      <a16:colId xmlns:a16="http://schemas.microsoft.com/office/drawing/2014/main" val="1454530911"/>
                    </a:ext>
                  </a:extLst>
                </a:gridCol>
                <a:gridCol w="658368">
                  <a:extLst>
                    <a:ext uri="{9D8B030D-6E8A-4147-A177-3AD203B41FA5}">
                      <a16:colId xmlns:a16="http://schemas.microsoft.com/office/drawing/2014/main" val="211003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300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- 2019-04-03 13:00:01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English vocabulary and improve your pronunciation effectively? 
Get your hands on the world’s best-selling advanced-level dictionary for learners of English - Oxford Advanced Learner's Dictionary at only RM 55 nett during Kuala Lumpur International Book Fair (KLIBF) at Putra World Trade Centre (PWTC) from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562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- 2019-04-03 12:00:01 </a:t>
                      </a:r>
                      <a:r>
                        <a:rPr kumimoji="0" lang="en-US" sz="1000" b="0" i="0" u="none" strike="noStrike" kern="1200" cap="none" spc="0" normalizeH="0" baseline="0" noProof="0">
                          <a:ln>
                            <a:noFill/>
                          </a:ln>
                          <a:solidFill>
                            <a:prstClr val="black"/>
                          </a:solidFill>
                          <a:effectLst/>
                          <a:uLnTx/>
                          <a:uFillTx/>
                          <a:latin typeface="+mn-lt"/>
                          <a:ea typeface="+mn-ea"/>
                          <a:cs typeface="+mn-cs"/>
                        </a:rPr>
                        <a:t> 
 Study on the go anytime, anywhere with Oxford Fajar digital products for only RM5!
Visit Kuala Lumpur International Book Fair (KLIBF) at Putra World Trade Centre (PWTC) from 29 March until 7 April 2019 to get your study solutions fixed!
📌 Find us at Tun Razak Hall 3, Booth no. 3269-3274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018712"/>
                  </a:ext>
                </a:extLst>
              </a:tr>
            </a:tbl>
          </a:graphicData>
        </a:graphic>
      </p:graphicFrame>
      <p:sp>
        <p:nvSpPr>
          <p:cNvPr id="4" name="Text Placeholder 3">
            <a:extLst>
              <a:ext uri="{FF2B5EF4-FFF2-40B4-BE49-F238E27FC236}">
                <a16:creationId xmlns:a16="http://schemas.microsoft.com/office/drawing/2014/main" id="{4143266C-30A3-4177-AAAB-B2F0C9E9923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748610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1072</Words>
  <Application>Microsoft Office PowerPoint</Application>
  <PresentationFormat>On-screen Show (4:3)</PresentationFormat>
  <Paragraphs>482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4</vt:lpstr>
      <vt:lpstr>Facebook (FB) Custom Own Posts Table (new) | Oxford Fajar - 2 of 4</vt:lpstr>
      <vt:lpstr>Facebook (FB) Custom Own Posts Table (new) | Oxford Fajar - 3 of 4</vt:lpstr>
      <vt:lpstr>Facebook (FB) Custom Own Posts Table (new) | Oxford Fajar - 4 of 4</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11</vt:lpstr>
      <vt:lpstr>Facebook Own Posts Table | Oxford Fajar - 2 of 11</vt:lpstr>
      <vt:lpstr>Facebook Own Posts Table | Oxford Fajar - 3 of 11</vt:lpstr>
      <vt:lpstr>Facebook Own Posts Table | Oxford Fajar - 4 of 11</vt:lpstr>
      <vt:lpstr>Facebook Own Posts Table | Oxford Fajar - 5 of 11</vt:lpstr>
      <vt:lpstr>Facebook Own Posts Table | Oxford Fajar - 6 of 11</vt:lpstr>
      <vt:lpstr>Facebook Own Posts Table | Oxford Fajar - 7 of 11</vt:lpstr>
      <vt:lpstr>Facebook Own Posts Table | Oxford Fajar - 8 of 11</vt:lpstr>
      <vt:lpstr>Facebook Own Posts Table | Oxford Fajar - 9 of 11</vt:lpstr>
      <vt:lpstr>Facebook Own Posts Table | Oxford Fajar - 10 of 11</vt:lpstr>
      <vt:lpstr>Facebook Own Posts Table | Oxford Fajar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2019-05-14T14:47:44Z</dcterms:created>
  <dcterms:modified xsi:type="dcterms:W3CDTF">2019-05-14T14:48:38Z</dcterms:modified>
</cp:coreProperties>
</file>