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3" r:id="rId17"/>
    <p:sldId id="274" r:id="rId18"/>
    <p:sldId id="275" r:id="rId19"/>
    <p:sldId id="277" r:id="rId20"/>
    <p:sldId id="278" r:id="rId21"/>
    <p:sldId id="279" r:id="rId22"/>
    <p:sldId id="280" r:id="rId23"/>
    <p:sldId id="281" r:id="rId24"/>
    <p:sldId id="282" r:id="rId25"/>
    <p:sldId id="283" r:id="rId26"/>
    <p:sldId id="284" r:id="rId27"/>
    <p:sldId id="285" r:id="rId28"/>
    <p:sldId id="286" r:id="rId29"/>
    <p:sldId id="287" r:id="rId30"/>
  </p:sldIdLst>
  <p:sldSz cx="9144000" cy="6858000" type="screen4x3"/>
  <p:notesSz cx="6858000" cy="9144000"/>
  <p:embeddedFontLst>
    <p:embeddedFont>
      <p:font typeface="Calibri" panose="020F0502020204030204" pitchFamily="34" charset="0"/>
      <p:regular r:id="rId31"/>
      <p:bold r:id="rId32"/>
      <p:italic r:id="rId33"/>
      <p:boldItalic r:id="rId3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3.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2.fntdata"/><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Sheet1!$A$2:$A$31</c:f>
              <c:numCache>
                <c:formatCode>m/d/yyyy</c:formatCode>
                <c:ptCount val="30"/>
                <c:pt idx="0">
                  <c:v>43556</c:v>
                </c:pt>
                <c:pt idx="1">
                  <c:v>43557</c:v>
                </c:pt>
                <c:pt idx="2">
                  <c:v>43558</c:v>
                </c:pt>
                <c:pt idx="3">
                  <c:v>43559</c:v>
                </c:pt>
                <c:pt idx="4">
                  <c:v>43560</c:v>
                </c:pt>
                <c:pt idx="5">
                  <c:v>43561</c:v>
                </c:pt>
                <c:pt idx="6">
                  <c:v>43562</c:v>
                </c:pt>
                <c:pt idx="7">
                  <c:v>43563</c:v>
                </c:pt>
                <c:pt idx="8">
                  <c:v>43564</c:v>
                </c:pt>
                <c:pt idx="9">
                  <c:v>43565</c:v>
                </c:pt>
                <c:pt idx="10">
                  <c:v>43566</c:v>
                </c:pt>
                <c:pt idx="11">
                  <c:v>43567</c:v>
                </c:pt>
                <c:pt idx="12">
                  <c:v>43568</c:v>
                </c:pt>
                <c:pt idx="13">
                  <c:v>43569</c:v>
                </c:pt>
                <c:pt idx="14">
                  <c:v>43570</c:v>
                </c:pt>
                <c:pt idx="15">
                  <c:v>43571</c:v>
                </c:pt>
                <c:pt idx="16">
                  <c:v>43572</c:v>
                </c:pt>
                <c:pt idx="17">
                  <c:v>43573</c:v>
                </c:pt>
                <c:pt idx="18">
                  <c:v>43574</c:v>
                </c:pt>
                <c:pt idx="19">
                  <c:v>43575</c:v>
                </c:pt>
                <c:pt idx="20">
                  <c:v>43576</c:v>
                </c:pt>
                <c:pt idx="21">
                  <c:v>43577</c:v>
                </c:pt>
                <c:pt idx="22">
                  <c:v>43578</c:v>
                </c:pt>
                <c:pt idx="23">
                  <c:v>43579</c:v>
                </c:pt>
                <c:pt idx="24">
                  <c:v>43580</c:v>
                </c:pt>
                <c:pt idx="25">
                  <c:v>43581</c:v>
                </c:pt>
                <c:pt idx="26">
                  <c:v>43582</c:v>
                </c:pt>
                <c:pt idx="27">
                  <c:v>43583</c:v>
                </c:pt>
                <c:pt idx="28">
                  <c:v>43584</c:v>
                </c:pt>
                <c:pt idx="29">
                  <c:v>43585</c:v>
                </c:pt>
              </c:numCache>
            </c:numRef>
          </c:cat>
          <c:val>
            <c:numRef>
              <c:f>Sheet1!$B$2:$B$31</c:f>
              <c:numCache>
                <c:formatCode>General</c:formatCode>
                <c:ptCount val="30"/>
                <c:pt idx="0">
                  <c:v>6924</c:v>
                </c:pt>
                <c:pt idx="1">
                  <c:v>4869</c:v>
                </c:pt>
                <c:pt idx="2">
                  <c:v>4514</c:v>
                </c:pt>
                <c:pt idx="3">
                  <c:v>4588</c:v>
                </c:pt>
                <c:pt idx="4">
                  <c:v>26630</c:v>
                </c:pt>
                <c:pt idx="5">
                  <c:v>19945</c:v>
                </c:pt>
                <c:pt idx="6">
                  <c:v>32618</c:v>
                </c:pt>
                <c:pt idx="7">
                  <c:v>32169</c:v>
                </c:pt>
                <c:pt idx="8">
                  <c:v>20559</c:v>
                </c:pt>
                <c:pt idx="9">
                  <c:v>17048</c:v>
                </c:pt>
                <c:pt idx="10">
                  <c:v>18398</c:v>
                </c:pt>
                <c:pt idx="11">
                  <c:v>2738</c:v>
                </c:pt>
                <c:pt idx="12">
                  <c:v>7012</c:v>
                </c:pt>
                <c:pt idx="13">
                  <c:v>7888</c:v>
                </c:pt>
                <c:pt idx="14">
                  <c:v>8356</c:v>
                </c:pt>
                <c:pt idx="15">
                  <c:v>10525</c:v>
                </c:pt>
                <c:pt idx="16">
                  <c:v>9357</c:v>
                </c:pt>
                <c:pt idx="17">
                  <c:v>10259</c:v>
                </c:pt>
                <c:pt idx="18">
                  <c:v>7221</c:v>
                </c:pt>
                <c:pt idx="19">
                  <c:v>21785</c:v>
                </c:pt>
                <c:pt idx="20">
                  <c:v>20844</c:v>
                </c:pt>
                <c:pt idx="21">
                  <c:v>9934</c:v>
                </c:pt>
                <c:pt idx="22">
                  <c:v>11553</c:v>
                </c:pt>
                <c:pt idx="23">
                  <c:v>2959</c:v>
                </c:pt>
                <c:pt idx="24">
                  <c:v>12410</c:v>
                </c:pt>
                <c:pt idx="25">
                  <c:v>15260</c:v>
                </c:pt>
                <c:pt idx="26">
                  <c:v>12677</c:v>
                </c:pt>
                <c:pt idx="27">
                  <c:v>16532</c:v>
                </c:pt>
                <c:pt idx="28">
                  <c:v>16103</c:v>
                </c:pt>
                <c:pt idx="29">
                  <c:v>16617</c:v>
                </c:pt>
              </c:numCache>
            </c:numRef>
          </c:val>
          <c:smooth val="0"/>
          <c:extLst>
            <c:ext xmlns:c16="http://schemas.microsoft.com/office/drawing/2014/chart" uri="{C3380CC4-5D6E-409C-BE32-E72D297353CC}">
              <c16:uniqueId val="{00000000-6008-4641-85F2-0C39F7556438}"/>
            </c:ext>
          </c:extLst>
        </c:ser>
        <c:dLbls>
          <c:showLegendKey val="0"/>
          <c:showVal val="0"/>
          <c:showCatName val="0"/>
          <c:showSerName val="0"/>
          <c:showPercent val="0"/>
          <c:showBubbleSize val="0"/>
        </c:dLbls>
        <c:smooth val="0"/>
        <c:axId val="315734656"/>
        <c:axId val="315733672"/>
      </c:lineChart>
      <c:dateAx>
        <c:axId val="3157346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733672"/>
        <c:crosses val="autoZero"/>
        <c:auto val="1"/>
        <c:lblOffset val="100"/>
        <c:baseTimeUnit val="days"/>
      </c:dateAx>
      <c:valAx>
        <c:axId val="315733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734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Sheet1!$A$2:$A$31</c:f>
              <c:numCache>
                <c:formatCode>m/d/yyyy</c:formatCode>
                <c:ptCount val="30"/>
                <c:pt idx="0">
                  <c:v>43556</c:v>
                </c:pt>
                <c:pt idx="1">
                  <c:v>43557</c:v>
                </c:pt>
                <c:pt idx="2">
                  <c:v>43558</c:v>
                </c:pt>
                <c:pt idx="3">
                  <c:v>43559</c:v>
                </c:pt>
                <c:pt idx="4">
                  <c:v>43560</c:v>
                </c:pt>
                <c:pt idx="5">
                  <c:v>43561</c:v>
                </c:pt>
                <c:pt idx="6">
                  <c:v>43562</c:v>
                </c:pt>
                <c:pt idx="7">
                  <c:v>43563</c:v>
                </c:pt>
                <c:pt idx="8">
                  <c:v>43564</c:v>
                </c:pt>
                <c:pt idx="9">
                  <c:v>43565</c:v>
                </c:pt>
                <c:pt idx="10">
                  <c:v>43566</c:v>
                </c:pt>
                <c:pt idx="11">
                  <c:v>43567</c:v>
                </c:pt>
                <c:pt idx="12">
                  <c:v>43568</c:v>
                </c:pt>
                <c:pt idx="13">
                  <c:v>43569</c:v>
                </c:pt>
                <c:pt idx="14">
                  <c:v>43570</c:v>
                </c:pt>
                <c:pt idx="15">
                  <c:v>43571</c:v>
                </c:pt>
                <c:pt idx="16">
                  <c:v>43572</c:v>
                </c:pt>
                <c:pt idx="17">
                  <c:v>43573</c:v>
                </c:pt>
                <c:pt idx="18">
                  <c:v>43574</c:v>
                </c:pt>
                <c:pt idx="19">
                  <c:v>43575</c:v>
                </c:pt>
                <c:pt idx="20">
                  <c:v>43576</c:v>
                </c:pt>
                <c:pt idx="21">
                  <c:v>43577</c:v>
                </c:pt>
                <c:pt idx="22">
                  <c:v>43578</c:v>
                </c:pt>
                <c:pt idx="23">
                  <c:v>43579</c:v>
                </c:pt>
                <c:pt idx="24">
                  <c:v>43580</c:v>
                </c:pt>
                <c:pt idx="25">
                  <c:v>43581</c:v>
                </c:pt>
                <c:pt idx="26">
                  <c:v>43582</c:v>
                </c:pt>
                <c:pt idx="27">
                  <c:v>43583</c:v>
                </c:pt>
                <c:pt idx="28">
                  <c:v>43584</c:v>
                </c:pt>
                <c:pt idx="29">
                  <c:v>43585</c:v>
                </c:pt>
              </c:numCache>
            </c:numRef>
          </c:cat>
          <c:val>
            <c:numRef>
              <c:f>Sheet1!$B$2:$B$31</c:f>
              <c:numCache>
                <c:formatCode>General</c:formatCode>
                <c:ptCount val="30"/>
                <c:pt idx="0">
                  <c:v>111</c:v>
                </c:pt>
                <c:pt idx="1">
                  <c:v>77</c:v>
                </c:pt>
                <c:pt idx="2">
                  <c:v>88</c:v>
                </c:pt>
                <c:pt idx="3">
                  <c:v>86</c:v>
                </c:pt>
                <c:pt idx="4">
                  <c:v>81</c:v>
                </c:pt>
                <c:pt idx="5">
                  <c:v>89</c:v>
                </c:pt>
                <c:pt idx="6">
                  <c:v>235</c:v>
                </c:pt>
                <c:pt idx="7">
                  <c:v>265</c:v>
                </c:pt>
                <c:pt idx="8">
                  <c:v>210</c:v>
                </c:pt>
                <c:pt idx="9">
                  <c:v>82</c:v>
                </c:pt>
                <c:pt idx="10">
                  <c:v>119</c:v>
                </c:pt>
                <c:pt idx="11">
                  <c:v>83</c:v>
                </c:pt>
                <c:pt idx="12">
                  <c:v>76</c:v>
                </c:pt>
                <c:pt idx="13">
                  <c:v>57</c:v>
                </c:pt>
                <c:pt idx="14">
                  <c:v>88</c:v>
                </c:pt>
                <c:pt idx="15">
                  <c:v>89</c:v>
                </c:pt>
                <c:pt idx="16">
                  <c:v>82</c:v>
                </c:pt>
                <c:pt idx="17">
                  <c:v>67</c:v>
                </c:pt>
                <c:pt idx="18">
                  <c:v>75</c:v>
                </c:pt>
                <c:pt idx="19">
                  <c:v>109</c:v>
                </c:pt>
                <c:pt idx="20">
                  <c:v>89</c:v>
                </c:pt>
                <c:pt idx="21">
                  <c:v>116</c:v>
                </c:pt>
                <c:pt idx="22">
                  <c:v>111</c:v>
                </c:pt>
                <c:pt idx="23">
                  <c:v>76</c:v>
                </c:pt>
                <c:pt idx="24">
                  <c:v>88</c:v>
                </c:pt>
                <c:pt idx="25">
                  <c:v>80</c:v>
                </c:pt>
                <c:pt idx="26">
                  <c:v>122</c:v>
                </c:pt>
                <c:pt idx="27">
                  <c:v>147</c:v>
                </c:pt>
                <c:pt idx="28">
                  <c:v>112</c:v>
                </c:pt>
                <c:pt idx="29">
                  <c:v>97</c:v>
                </c:pt>
              </c:numCache>
            </c:numRef>
          </c:val>
          <c:smooth val="0"/>
          <c:extLst>
            <c:ext xmlns:c16="http://schemas.microsoft.com/office/drawing/2014/chart" uri="{C3380CC4-5D6E-409C-BE32-E72D297353CC}">
              <c16:uniqueId val="{00000000-FBAC-4E13-A3EE-CC0FBC95B42D}"/>
            </c:ext>
          </c:extLst>
        </c:ser>
        <c:dLbls>
          <c:showLegendKey val="0"/>
          <c:showVal val="0"/>
          <c:showCatName val="0"/>
          <c:showSerName val="0"/>
          <c:showPercent val="0"/>
          <c:showBubbleSize val="0"/>
        </c:dLbls>
        <c:smooth val="0"/>
        <c:axId val="52036120"/>
        <c:axId val="52034480"/>
      </c:lineChart>
      <c:dateAx>
        <c:axId val="520361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034480"/>
        <c:crosses val="autoZero"/>
        <c:auto val="1"/>
        <c:lblOffset val="100"/>
        <c:baseTimeUnit val="days"/>
      </c:dateAx>
      <c:valAx>
        <c:axId val="52034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036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Sheet1!$A$2:$A$31</c:f>
              <c:numCache>
                <c:formatCode>m/d/yyyy</c:formatCode>
                <c:ptCount val="30"/>
                <c:pt idx="0">
                  <c:v>43556</c:v>
                </c:pt>
                <c:pt idx="1">
                  <c:v>43557</c:v>
                </c:pt>
                <c:pt idx="2">
                  <c:v>43558</c:v>
                </c:pt>
                <c:pt idx="3">
                  <c:v>43559</c:v>
                </c:pt>
                <c:pt idx="4">
                  <c:v>43560</c:v>
                </c:pt>
                <c:pt idx="5">
                  <c:v>43561</c:v>
                </c:pt>
                <c:pt idx="6">
                  <c:v>43562</c:v>
                </c:pt>
                <c:pt idx="7">
                  <c:v>43563</c:v>
                </c:pt>
                <c:pt idx="8">
                  <c:v>43564</c:v>
                </c:pt>
                <c:pt idx="9">
                  <c:v>43565</c:v>
                </c:pt>
                <c:pt idx="10">
                  <c:v>43566</c:v>
                </c:pt>
                <c:pt idx="11">
                  <c:v>43567</c:v>
                </c:pt>
                <c:pt idx="12">
                  <c:v>43568</c:v>
                </c:pt>
                <c:pt idx="13">
                  <c:v>43569</c:v>
                </c:pt>
                <c:pt idx="14">
                  <c:v>43570</c:v>
                </c:pt>
                <c:pt idx="15">
                  <c:v>43571</c:v>
                </c:pt>
                <c:pt idx="16">
                  <c:v>43572</c:v>
                </c:pt>
                <c:pt idx="17">
                  <c:v>43573</c:v>
                </c:pt>
                <c:pt idx="18">
                  <c:v>43574</c:v>
                </c:pt>
                <c:pt idx="19">
                  <c:v>43575</c:v>
                </c:pt>
                <c:pt idx="20">
                  <c:v>43576</c:v>
                </c:pt>
                <c:pt idx="21">
                  <c:v>43577</c:v>
                </c:pt>
                <c:pt idx="22">
                  <c:v>43578</c:v>
                </c:pt>
                <c:pt idx="23">
                  <c:v>43579</c:v>
                </c:pt>
                <c:pt idx="24">
                  <c:v>43580</c:v>
                </c:pt>
                <c:pt idx="25">
                  <c:v>43581</c:v>
                </c:pt>
                <c:pt idx="26">
                  <c:v>43582</c:v>
                </c:pt>
                <c:pt idx="27">
                  <c:v>43583</c:v>
                </c:pt>
                <c:pt idx="28">
                  <c:v>43584</c:v>
                </c:pt>
                <c:pt idx="29">
                  <c:v>43585</c:v>
                </c:pt>
              </c:numCache>
            </c:numRef>
          </c:cat>
          <c:val>
            <c:numRef>
              <c:f>Sheet1!$B$2:$B$31</c:f>
              <c:numCache>
                <c:formatCode>General</c:formatCode>
                <c:ptCount val="30"/>
                <c:pt idx="0">
                  <c:v>0</c:v>
                </c:pt>
                <c:pt idx="1">
                  <c:v>0</c:v>
                </c:pt>
                <c:pt idx="2">
                  <c:v>4</c:v>
                </c:pt>
                <c:pt idx="3">
                  <c:v>35</c:v>
                </c:pt>
                <c:pt idx="4">
                  <c:v>16</c:v>
                </c:pt>
                <c:pt idx="5">
                  <c:v>243</c:v>
                </c:pt>
                <c:pt idx="6">
                  <c:v>31</c:v>
                </c:pt>
                <c:pt idx="7">
                  <c:v>0</c:v>
                </c:pt>
                <c:pt idx="8">
                  <c:v>34</c:v>
                </c:pt>
                <c:pt idx="9">
                  <c:v>2</c:v>
                </c:pt>
                <c:pt idx="10">
                  <c:v>0</c:v>
                </c:pt>
                <c:pt idx="11">
                  <c:v>6</c:v>
                </c:pt>
                <c:pt idx="12">
                  <c:v>0</c:v>
                </c:pt>
                <c:pt idx="13">
                  <c:v>8</c:v>
                </c:pt>
                <c:pt idx="14">
                  <c:v>0</c:v>
                </c:pt>
                <c:pt idx="15">
                  <c:v>6</c:v>
                </c:pt>
                <c:pt idx="16">
                  <c:v>0</c:v>
                </c:pt>
                <c:pt idx="17">
                  <c:v>5</c:v>
                </c:pt>
                <c:pt idx="18">
                  <c:v>12</c:v>
                </c:pt>
                <c:pt idx="19">
                  <c:v>22</c:v>
                </c:pt>
                <c:pt idx="20">
                  <c:v>0</c:v>
                </c:pt>
                <c:pt idx="21">
                  <c:v>15</c:v>
                </c:pt>
                <c:pt idx="22">
                  <c:v>0</c:v>
                </c:pt>
                <c:pt idx="23">
                  <c:v>19</c:v>
                </c:pt>
                <c:pt idx="24">
                  <c:v>0</c:v>
                </c:pt>
                <c:pt idx="25">
                  <c:v>26</c:v>
                </c:pt>
                <c:pt idx="26">
                  <c:v>0</c:v>
                </c:pt>
                <c:pt idx="27">
                  <c:v>32</c:v>
                </c:pt>
                <c:pt idx="28">
                  <c:v>0</c:v>
                </c:pt>
                <c:pt idx="29">
                  <c:v>0</c:v>
                </c:pt>
              </c:numCache>
            </c:numRef>
          </c:val>
          <c:smooth val="0"/>
          <c:extLst>
            <c:ext xmlns:c16="http://schemas.microsoft.com/office/drawing/2014/chart" uri="{C3380CC4-5D6E-409C-BE32-E72D297353CC}">
              <c16:uniqueId val="{00000000-1AD8-494A-A42D-4AD084D0DC46}"/>
            </c:ext>
          </c:extLst>
        </c:ser>
        <c:dLbls>
          <c:showLegendKey val="0"/>
          <c:showVal val="0"/>
          <c:showCatName val="0"/>
          <c:showSerName val="0"/>
          <c:showPercent val="0"/>
          <c:showBubbleSize val="0"/>
        </c:dLbls>
        <c:smooth val="0"/>
        <c:axId val="314114744"/>
        <c:axId val="263341784"/>
      </c:lineChart>
      <c:dateAx>
        <c:axId val="3141147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3341784"/>
        <c:crosses val="autoZero"/>
        <c:auto val="1"/>
        <c:lblOffset val="100"/>
        <c:baseTimeUnit val="days"/>
      </c:dateAx>
      <c:valAx>
        <c:axId val="263341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114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Oxford Fajar</c:v>
                </c:pt>
              </c:strCache>
            </c:strRef>
          </c:cat>
          <c:val>
            <c:numRef>
              <c:f>Sheet1!$B$2</c:f>
              <c:numCache>
                <c:formatCode>General</c:formatCode>
                <c:ptCount val="1"/>
                <c:pt idx="0">
                  <c:v>498</c:v>
                </c:pt>
              </c:numCache>
            </c:numRef>
          </c:val>
          <c:extLst>
            <c:ext xmlns:c16="http://schemas.microsoft.com/office/drawing/2014/chart" uri="{C3380CC4-5D6E-409C-BE32-E72D297353CC}">
              <c16:uniqueId val="{00000000-52C5-415F-AF01-B9D5511866CF}"/>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Oxford Fajar</c:v>
                </c:pt>
              </c:strCache>
            </c:strRef>
          </c:cat>
          <c:val>
            <c:numRef>
              <c:f>Sheet1!$C$2</c:f>
              <c:numCache>
                <c:formatCode>General</c:formatCode>
                <c:ptCount val="1"/>
                <c:pt idx="0">
                  <c:v>23</c:v>
                </c:pt>
              </c:numCache>
            </c:numRef>
          </c:val>
          <c:extLst>
            <c:ext xmlns:c16="http://schemas.microsoft.com/office/drawing/2014/chart" uri="{C3380CC4-5D6E-409C-BE32-E72D297353CC}">
              <c16:uniqueId val="{00000001-52C5-415F-AF01-B9D5511866CF}"/>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Oxford Fajar</c:v>
                </c:pt>
              </c:strCache>
            </c:strRef>
          </c:cat>
          <c:val>
            <c:numRef>
              <c:f>Sheet1!$D$2</c:f>
              <c:numCache>
                <c:formatCode>General</c:formatCode>
                <c:ptCount val="1"/>
                <c:pt idx="0">
                  <c:v>3</c:v>
                </c:pt>
              </c:numCache>
            </c:numRef>
          </c:val>
          <c:extLst>
            <c:ext xmlns:c16="http://schemas.microsoft.com/office/drawing/2014/chart" uri="{C3380CC4-5D6E-409C-BE32-E72D297353CC}">
              <c16:uniqueId val="{00000002-52C5-415F-AF01-B9D5511866CF}"/>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Oxford Fajar</c:v>
                </c:pt>
              </c:strCache>
            </c:strRef>
          </c:cat>
          <c:val>
            <c:numRef>
              <c:f>Sheet1!$E$2</c:f>
              <c:numCache>
                <c:formatCode>General</c:formatCode>
                <c:ptCount val="1"/>
                <c:pt idx="0">
                  <c:v>3</c:v>
                </c:pt>
              </c:numCache>
            </c:numRef>
          </c:val>
          <c:extLst>
            <c:ext xmlns:c16="http://schemas.microsoft.com/office/drawing/2014/chart" uri="{C3380CC4-5D6E-409C-BE32-E72D297353CC}">
              <c16:uniqueId val="{00000003-52C5-415F-AF01-B9D5511866CF}"/>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Oxford Fajar</c:v>
                </c:pt>
              </c:strCache>
            </c:strRef>
          </c:cat>
          <c:val>
            <c:numRef>
              <c:f>Sheet1!$F$2</c:f>
              <c:numCache>
                <c:formatCode>General</c:formatCode>
                <c:ptCount val="1"/>
                <c:pt idx="0">
                  <c:v>1</c:v>
                </c:pt>
              </c:numCache>
            </c:numRef>
          </c:val>
          <c:extLst>
            <c:ext xmlns:c16="http://schemas.microsoft.com/office/drawing/2014/chart" uri="{C3380CC4-5D6E-409C-BE32-E72D297353CC}">
              <c16:uniqueId val="{00000004-52C5-415F-AF01-B9D5511866CF}"/>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Oxford Fajar</c:v>
                </c:pt>
              </c:strCache>
            </c:strRef>
          </c:cat>
          <c:val>
            <c:numRef>
              <c:f>Sheet1!$G$2</c:f>
              <c:numCache>
                <c:formatCode>General</c:formatCode>
                <c:ptCount val="1"/>
                <c:pt idx="0">
                  <c:v>0</c:v>
                </c:pt>
              </c:numCache>
            </c:numRef>
          </c:val>
          <c:extLst>
            <c:ext xmlns:c16="http://schemas.microsoft.com/office/drawing/2014/chart" uri="{C3380CC4-5D6E-409C-BE32-E72D297353CC}">
              <c16:uniqueId val="{00000005-52C5-415F-AF01-B9D5511866CF}"/>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Oxford Fajar</c:v>
                </c:pt>
              </c:strCache>
            </c:strRef>
          </c:cat>
          <c:val>
            <c:numRef>
              <c:f>Sheet1!$H$2</c:f>
              <c:numCache>
                <c:formatCode>General</c:formatCode>
                <c:ptCount val="1"/>
                <c:pt idx="0">
                  <c:v>4</c:v>
                </c:pt>
              </c:numCache>
            </c:numRef>
          </c:val>
          <c:extLst>
            <c:ext xmlns:c16="http://schemas.microsoft.com/office/drawing/2014/chart" uri="{C3380CC4-5D6E-409C-BE32-E72D297353CC}">
              <c16:uniqueId val="{00000006-52C5-415F-AF01-B9D5511866CF}"/>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Oxford Fajar</c:v>
                </c:pt>
              </c:strCache>
            </c:strRef>
          </c:cat>
          <c:val>
            <c:numRef>
              <c:f>Sheet1!$I$2</c:f>
              <c:numCache>
                <c:formatCode>General</c:formatCode>
                <c:ptCount val="1"/>
                <c:pt idx="0">
                  <c:v>5</c:v>
                </c:pt>
              </c:numCache>
            </c:numRef>
          </c:val>
          <c:extLst>
            <c:ext xmlns:c16="http://schemas.microsoft.com/office/drawing/2014/chart" uri="{C3380CC4-5D6E-409C-BE32-E72D297353CC}">
              <c16:uniqueId val="{00000007-52C5-415F-AF01-B9D5511866CF}"/>
            </c:ext>
          </c:extLst>
        </c:ser>
        <c:dLbls>
          <c:showLegendKey val="0"/>
          <c:showVal val="0"/>
          <c:showCatName val="0"/>
          <c:showSerName val="0"/>
          <c:showPercent val="0"/>
          <c:showBubbleSize val="0"/>
        </c:dLbls>
        <c:gapWidth val="150"/>
        <c:overlap val="100"/>
        <c:axId val="316760264"/>
        <c:axId val="316758952"/>
      </c:barChart>
      <c:catAx>
        <c:axId val="3167602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758952"/>
        <c:crosses val="autoZero"/>
        <c:auto val="1"/>
        <c:lblAlgn val="ctr"/>
        <c:lblOffset val="100"/>
        <c:noMultiLvlLbl val="0"/>
      </c:catAx>
      <c:valAx>
        <c:axId val="31675895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760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Oxford Fajar</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1.41937925813777E-2</c:v>
                </c:pt>
                <c:pt idx="1">
                  <c:v>1.8925056775170299E-2</c:v>
                </c:pt>
                <c:pt idx="2">
                  <c:v>5.9929346454705998E-3</c:v>
                </c:pt>
                <c:pt idx="3">
                  <c:v>1.98713096139288E-2</c:v>
                </c:pt>
                <c:pt idx="4">
                  <c:v>1.4666919000757001E-2</c:v>
                </c:pt>
                <c:pt idx="5">
                  <c:v>0.12585162755488299</c:v>
                </c:pt>
                <c:pt idx="6">
                  <c:v>2.3340903356043399E-2</c:v>
                </c:pt>
              </c:numCache>
            </c:numRef>
          </c:val>
          <c:extLst>
            <c:ext xmlns:c16="http://schemas.microsoft.com/office/drawing/2014/chart" uri="{C3380CC4-5D6E-409C-BE32-E72D297353CC}">
              <c16:uniqueId val="{00000000-3938-472A-90AE-41CEA74F5AC4}"/>
            </c:ext>
          </c:extLst>
        </c:ser>
        <c:dLbls>
          <c:showLegendKey val="0"/>
          <c:showVal val="0"/>
          <c:showCatName val="0"/>
          <c:showSerName val="0"/>
          <c:showPercent val="0"/>
          <c:showBubbleSize val="0"/>
        </c:dLbls>
        <c:gapWidth val="219"/>
        <c:overlap val="-27"/>
        <c:axId val="188400304"/>
        <c:axId val="188403256"/>
      </c:barChart>
      <c:catAx>
        <c:axId val="1884003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8403256"/>
        <c:crosses val="autoZero"/>
        <c:auto val="1"/>
        <c:lblAlgn val="ctr"/>
        <c:lblOffset val="100"/>
        <c:noMultiLvlLbl val="0"/>
      </c:catAx>
      <c:valAx>
        <c:axId val="188403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8400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13215</c:v>
                </c:pt>
                <c:pt idx="1">
                  <c:v>14101</c:v>
                </c:pt>
                <c:pt idx="2">
                  <c:v>6839</c:v>
                </c:pt>
                <c:pt idx="3">
                  <c:v>6003</c:v>
                </c:pt>
                <c:pt idx="4">
                  <c:v>2525</c:v>
                </c:pt>
                <c:pt idx="5">
                  <c:v>1015</c:v>
                </c:pt>
                <c:pt idx="6">
                  <c:v>109</c:v>
                </c:pt>
              </c:numCache>
            </c:numRef>
          </c:val>
          <c:extLst>
            <c:ext xmlns:c16="http://schemas.microsoft.com/office/drawing/2014/chart" uri="{C3380CC4-5D6E-409C-BE32-E72D297353CC}">
              <c16:uniqueId val="{00000000-9ADF-4166-A6AF-309E2E6644CE}"/>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24529</c:v>
                </c:pt>
                <c:pt idx="1">
                  <c:v>21762</c:v>
                </c:pt>
                <c:pt idx="2">
                  <c:v>5250</c:v>
                </c:pt>
                <c:pt idx="3">
                  <c:v>7036</c:v>
                </c:pt>
                <c:pt idx="4">
                  <c:v>2866</c:v>
                </c:pt>
                <c:pt idx="5">
                  <c:v>785</c:v>
                </c:pt>
                <c:pt idx="6">
                  <c:v>115</c:v>
                </c:pt>
              </c:numCache>
            </c:numRef>
          </c:val>
          <c:extLst>
            <c:ext xmlns:c16="http://schemas.microsoft.com/office/drawing/2014/chart" uri="{C3380CC4-5D6E-409C-BE32-E72D297353CC}">
              <c16:uniqueId val="{00000001-9ADF-4166-A6AF-309E2E6644CE}"/>
            </c:ext>
          </c:extLst>
        </c:ser>
        <c:dLbls>
          <c:showLegendKey val="0"/>
          <c:showVal val="0"/>
          <c:showCatName val="0"/>
          <c:showSerName val="0"/>
          <c:showPercent val="0"/>
          <c:showBubbleSize val="0"/>
        </c:dLbls>
        <c:gapWidth val="219"/>
        <c:overlap val="-27"/>
        <c:axId val="50851136"/>
        <c:axId val="324995616"/>
      </c:barChart>
      <c:catAx>
        <c:axId val="508511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995616"/>
        <c:crosses val="autoZero"/>
        <c:auto val="1"/>
        <c:lblAlgn val="ctr"/>
        <c:lblOffset val="100"/>
        <c:noMultiLvlLbl val="0"/>
      </c:catAx>
      <c:valAx>
        <c:axId val="324995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851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Sheet1!$A$2:$A$31</c:f>
              <c:numCache>
                <c:formatCode>m/d/yyyy</c:formatCode>
                <c:ptCount val="30"/>
                <c:pt idx="0">
                  <c:v>43556</c:v>
                </c:pt>
                <c:pt idx="1">
                  <c:v>43557</c:v>
                </c:pt>
                <c:pt idx="2">
                  <c:v>43558</c:v>
                </c:pt>
                <c:pt idx="3">
                  <c:v>43559</c:v>
                </c:pt>
                <c:pt idx="4">
                  <c:v>43560</c:v>
                </c:pt>
                <c:pt idx="5">
                  <c:v>43561</c:v>
                </c:pt>
                <c:pt idx="6">
                  <c:v>43562</c:v>
                </c:pt>
                <c:pt idx="7">
                  <c:v>43563</c:v>
                </c:pt>
                <c:pt idx="8">
                  <c:v>43564</c:v>
                </c:pt>
                <c:pt idx="9">
                  <c:v>43565</c:v>
                </c:pt>
                <c:pt idx="10">
                  <c:v>43566</c:v>
                </c:pt>
                <c:pt idx="11">
                  <c:v>43567</c:v>
                </c:pt>
                <c:pt idx="12">
                  <c:v>43568</c:v>
                </c:pt>
                <c:pt idx="13">
                  <c:v>43569</c:v>
                </c:pt>
                <c:pt idx="14">
                  <c:v>43570</c:v>
                </c:pt>
                <c:pt idx="15">
                  <c:v>43571</c:v>
                </c:pt>
                <c:pt idx="16">
                  <c:v>43572</c:v>
                </c:pt>
                <c:pt idx="17">
                  <c:v>43573</c:v>
                </c:pt>
                <c:pt idx="18">
                  <c:v>43574</c:v>
                </c:pt>
                <c:pt idx="19">
                  <c:v>43575</c:v>
                </c:pt>
                <c:pt idx="20">
                  <c:v>43576</c:v>
                </c:pt>
                <c:pt idx="21">
                  <c:v>43577</c:v>
                </c:pt>
                <c:pt idx="22">
                  <c:v>43578</c:v>
                </c:pt>
                <c:pt idx="23">
                  <c:v>43579</c:v>
                </c:pt>
                <c:pt idx="24">
                  <c:v>43580</c:v>
                </c:pt>
                <c:pt idx="25">
                  <c:v>43581</c:v>
                </c:pt>
                <c:pt idx="26">
                  <c:v>43582</c:v>
                </c:pt>
                <c:pt idx="27">
                  <c:v>43583</c:v>
                </c:pt>
                <c:pt idx="28">
                  <c:v>43584</c:v>
                </c:pt>
                <c:pt idx="29">
                  <c:v>43585</c:v>
                </c:pt>
              </c:numCache>
            </c:numRef>
          </c:cat>
          <c:val>
            <c:numRef>
              <c:f>Sheet1!$B$2:$B$31</c:f>
              <c:numCache>
                <c:formatCode>General</c:formatCode>
                <c:ptCount val="30"/>
                <c:pt idx="0">
                  <c:v>0</c:v>
                </c:pt>
                <c:pt idx="1">
                  <c:v>0</c:v>
                </c:pt>
                <c:pt idx="2">
                  <c:v>4.4371759276867102E-3</c:v>
                </c:pt>
                <c:pt idx="3">
                  <c:v>3.5164417411138599E-2</c:v>
                </c:pt>
                <c:pt idx="4">
                  <c:v>1.5200022800034199E-2</c:v>
                </c:pt>
                <c:pt idx="5">
                  <c:v>0.230753891004397</c:v>
                </c:pt>
                <c:pt idx="6">
                  <c:v>2.9423768710194899E-2</c:v>
                </c:pt>
                <c:pt idx="7">
                  <c:v>0</c:v>
                </c:pt>
                <c:pt idx="8">
                  <c:v>3.2245215379070997E-2</c:v>
                </c:pt>
                <c:pt idx="9">
                  <c:v>2.3702748570724299E-3</c:v>
                </c:pt>
                <c:pt idx="10">
                  <c:v>0</c:v>
                </c:pt>
                <c:pt idx="11">
                  <c:v>5.68418659289856E-3</c:v>
                </c:pt>
                <c:pt idx="12">
                  <c:v>0</c:v>
                </c:pt>
                <c:pt idx="13">
                  <c:v>8.5225658604950703E-3</c:v>
                </c:pt>
                <c:pt idx="14">
                  <c:v>0</c:v>
                </c:pt>
                <c:pt idx="15">
                  <c:v>5.6774095872523201E-3</c:v>
                </c:pt>
                <c:pt idx="16">
                  <c:v>0</c:v>
                </c:pt>
                <c:pt idx="17">
                  <c:v>4.7275959229212804E-3</c:v>
                </c:pt>
                <c:pt idx="18">
                  <c:v>1.22877991606488E-2</c:v>
                </c:pt>
                <c:pt idx="19">
                  <c:v>2.17323519129194E-2</c:v>
                </c:pt>
                <c:pt idx="20">
                  <c:v>0</c:v>
                </c:pt>
                <c:pt idx="21">
                  <c:v>1.41620325349094E-2</c:v>
                </c:pt>
                <c:pt idx="22">
                  <c:v>0</c:v>
                </c:pt>
                <c:pt idx="23">
                  <c:v>1.7923682845148801E-2</c:v>
                </c:pt>
                <c:pt idx="24">
                  <c:v>0</c:v>
                </c:pt>
                <c:pt idx="25">
                  <c:v>2.5453928389614799E-2</c:v>
                </c:pt>
                <c:pt idx="26">
                  <c:v>0</c:v>
                </c:pt>
                <c:pt idx="27">
                  <c:v>3.20292408127891E-2</c:v>
                </c:pt>
                <c:pt idx="28">
                  <c:v>0</c:v>
                </c:pt>
                <c:pt idx="29">
                  <c:v>0</c:v>
                </c:pt>
              </c:numCache>
            </c:numRef>
          </c:val>
          <c:smooth val="0"/>
          <c:extLst>
            <c:ext xmlns:c16="http://schemas.microsoft.com/office/drawing/2014/chart" uri="{C3380CC4-5D6E-409C-BE32-E72D297353CC}">
              <c16:uniqueId val="{00000000-EFFE-424F-A978-0CE85AB8B141}"/>
            </c:ext>
          </c:extLst>
        </c:ser>
        <c:dLbls>
          <c:showLegendKey val="0"/>
          <c:showVal val="0"/>
          <c:showCatName val="0"/>
          <c:showSerName val="0"/>
          <c:showPercent val="0"/>
          <c:showBubbleSize val="0"/>
        </c:dLbls>
        <c:smooth val="0"/>
        <c:axId val="326801080"/>
        <c:axId val="326801736"/>
      </c:lineChart>
      <c:dateAx>
        <c:axId val="3268010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801736"/>
        <c:crosses val="autoZero"/>
        <c:auto val="1"/>
        <c:lblOffset val="100"/>
        <c:baseTimeUnit val="days"/>
      </c:dateAx>
      <c:valAx>
        <c:axId val="326801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801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Sheet1!$A$2:$A$31</c:f>
              <c:numCache>
                <c:formatCode>m/d/yyyy</c:formatCode>
                <c:ptCount val="30"/>
                <c:pt idx="0">
                  <c:v>43556</c:v>
                </c:pt>
                <c:pt idx="1">
                  <c:v>43557</c:v>
                </c:pt>
                <c:pt idx="2">
                  <c:v>43558</c:v>
                </c:pt>
                <c:pt idx="3">
                  <c:v>43559</c:v>
                </c:pt>
                <c:pt idx="4">
                  <c:v>43560</c:v>
                </c:pt>
                <c:pt idx="5">
                  <c:v>43561</c:v>
                </c:pt>
                <c:pt idx="6">
                  <c:v>43562</c:v>
                </c:pt>
                <c:pt idx="7">
                  <c:v>43563</c:v>
                </c:pt>
                <c:pt idx="8">
                  <c:v>43564</c:v>
                </c:pt>
                <c:pt idx="9">
                  <c:v>43565</c:v>
                </c:pt>
                <c:pt idx="10">
                  <c:v>43566</c:v>
                </c:pt>
                <c:pt idx="11">
                  <c:v>43567</c:v>
                </c:pt>
                <c:pt idx="12">
                  <c:v>43568</c:v>
                </c:pt>
                <c:pt idx="13">
                  <c:v>43569</c:v>
                </c:pt>
                <c:pt idx="14">
                  <c:v>43570</c:v>
                </c:pt>
                <c:pt idx="15">
                  <c:v>43571</c:v>
                </c:pt>
                <c:pt idx="16">
                  <c:v>43572</c:v>
                </c:pt>
                <c:pt idx="17">
                  <c:v>43573</c:v>
                </c:pt>
                <c:pt idx="18">
                  <c:v>43574</c:v>
                </c:pt>
                <c:pt idx="19">
                  <c:v>43575</c:v>
                </c:pt>
                <c:pt idx="20">
                  <c:v>43576</c:v>
                </c:pt>
                <c:pt idx="21">
                  <c:v>43577</c:v>
                </c:pt>
                <c:pt idx="22">
                  <c:v>43578</c:v>
                </c:pt>
                <c:pt idx="23">
                  <c:v>43579</c:v>
                </c:pt>
                <c:pt idx="24">
                  <c:v>43580</c:v>
                </c:pt>
                <c:pt idx="25">
                  <c:v>43581</c:v>
                </c:pt>
                <c:pt idx="26">
                  <c:v>43582</c:v>
                </c:pt>
                <c:pt idx="27">
                  <c:v>43583</c:v>
                </c:pt>
                <c:pt idx="28">
                  <c:v>43584</c:v>
                </c:pt>
                <c:pt idx="29">
                  <c:v>43585</c:v>
                </c:pt>
              </c:numCache>
            </c:numRef>
          </c:cat>
          <c:val>
            <c:numRef>
              <c:f>Sheet1!$B$2:$B$31</c:f>
              <c:numCache>
                <c:formatCode>General</c:formatCode>
                <c:ptCount val="30"/>
                <c:pt idx="0">
                  <c:v>105101</c:v>
                </c:pt>
                <c:pt idx="1">
                  <c:v>105146</c:v>
                </c:pt>
                <c:pt idx="2">
                  <c:v>105198</c:v>
                </c:pt>
                <c:pt idx="3">
                  <c:v>105242</c:v>
                </c:pt>
                <c:pt idx="4">
                  <c:v>105284</c:v>
                </c:pt>
                <c:pt idx="5">
                  <c:v>105330</c:v>
                </c:pt>
                <c:pt idx="6">
                  <c:v>105384</c:v>
                </c:pt>
                <c:pt idx="7">
                  <c:v>105422</c:v>
                </c:pt>
                <c:pt idx="8">
                  <c:v>105463</c:v>
                </c:pt>
                <c:pt idx="9">
                  <c:v>105483</c:v>
                </c:pt>
                <c:pt idx="10">
                  <c:v>105533</c:v>
                </c:pt>
                <c:pt idx="11">
                  <c:v>105580</c:v>
                </c:pt>
                <c:pt idx="12">
                  <c:v>105592</c:v>
                </c:pt>
                <c:pt idx="13">
                  <c:v>105613</c:v>
                </c:pt>
                <c:pt idx="14">
                  <c:v>105663</c:v>
                </c:pt>
                <c:pt idx="15">
                  <c:v>105702</c:v>
                </c:pt>
                <c:pt idx="16">
                  <c:v>105743</c:v>
                </c:pt>
                <c:pt idx="17">
                  <c:v>105782</c:v>
                </c:pt>
                <c:pt idx="18">
                  <c:v>105810</c:v>
                </c:pt>
                <c:pt idx="19">
                  <c:v>105856</c:v>
                </c:pt>
                <c:pt idx="20">
                  <c:v>105888</c:v>
                </c:pt>
                <c:pt idx="21">
                  <c:v>105946</c:v>
                </c:pt>
                <c:pt idx="22">
                  <c:v>105984</c:v>
                </c:pt>
                <c:pt idx="23">
                  <c:v>106027</c:v>
                </c:pt>
                <c:pt idx="24">
                  <c:v>106059</c:v>
                </c:pt>
                <c:pt idx="25">
                  <c:v>106089</c:v>
                </c:pt>
                <c:pt idx="26">
                  <c:v>106127</c:v>
                </c:pt>
                <c:pt idx="27">
                  <c:v>106179</c:v>
                </c:pt>
                <c:pt idx="28">
                  <c:v>106223</c:v>
                </c:pt>
                <c:pt idx="29">
                  <c:v>106259</c:v>
                </c:pt>
              </c:numCache>
            </c:numRef>
          </c:val>
          <c:smooth val="0"/>
          <c:extLst>
            <c:ext xmlns:c16="http://schemas.microsoft.com/office/drawing/2014/chart" uri="{C3380CC4-5D6E-409C-BE32-E72D297353CC}">
              <c16:uniqueId val="{00000000-0D07-4801-AA5A-AC6267514105}"/>
            </c:ext>
          </c:extLst>
        </c:ser>
        <c:dLbls>
          <c:showLegendKey val="0"/>
          <c:showVal val="0"/>
          <c:showCatName val="0"/>
          <c:showSerName val="0"/>
          <c:showPercent val="0"/>
          <c:showBubbleSize val="0"/>
        </c:dLbls>
        <c:smooth val="0"/>
        <c:axId val="324332240"/>
        <c:axId val="324331256"/>
      </c:lineChart>
      <c:dateAx>
        <c:axId val="3243322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331256"/>
        <c:crosses val="autoZero"/>
        <c:auto val="1"/>
        <c:lblOffset val="100"/>
        <c:baseTimeUnit val="days"/>
      </c:dateAx>
      <c:valAx>
        <c:axId val="324331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332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Sheet1!$A$2:$A$31</c:f>
              <c:numCache>
                <c:formatCode>m/d/yyyy</c:formatCode>
                <c:ptCount val="30"/>
                <c:pt idx="0">
                  <c:v>43556</c:v>
                </c:pt>
                <c:pt idx="1">
                  <c:v>43557</c:v>
                </c:pt>
                <c:pt idx="2">
                  <c:v>43558</c:v>
                </c:pt>
                <c:pt idx="3">
                  <c:v>43559</c:v>
                </c:pt>
                <c:pt idx="4">
                  <c:v>43560</c:v>
                </c:pt>
                <c:pt idx="5">
                  <c:v>43561</c:v>
                </c:pt>
                <c:pt idx="6">
                  <c:v>43562</c:v>
                </c:pt>
                <c:pt idx="7">
                  <c:v>43563</c:v>
                </c:pt>
                <c:pt idx="8">
                  <c:v>43564</c:v>
                </c:pt>
                <c:pt idx="9">
                  <c:v>43565</c:v>
                </c:pt>
                <c:pt idx="10">
                  <c:v>43566</c:v>
                </c:pt>
                <c:pt idx="11">
                  <c:v>43567</c:v>
                </c:pt>
                <c:pt idx="12">
                  <c:v>43568</c:v>
                </c:pt>
                <c:pt idx="13">
                  <c:v>43569</c:v>
                </c:pt>
                <c:pt idx="14">
                  <c:v>43570</c:v>
                </c:pt>
                <c:pt idx="15">
                  <c:v>43571</c:v>
                </c:pt>
                <c:pt idx="16">
                  <c:v>43572</c:v>
                </c:pt>
                <c:pt idx="17">
                  <c:v>43573</c:v>
                </c:pt>
                <c:pt idx="18">
                  <c:v>43574</c:v>
                </c:pt>
                <c:pt idx="19">
                  <c:v>43575</c:v>
                </c:pt>
                <c:pt idx="20">
                  <c:v>43576</c:v>
                </c:pt>
                <c:pt idx="21">
                  <c:v>43577</c:v>
                </c:pt>
                <c:pt idx="22">
                  <c:v>43578</c:v>
                </c:pt>
                <c:pt idx="23">
                  <c:v>43579</c:v>
                </c:pt>
                <c:pt idx="24">
                  <c:v>43580</c:v>
                </c:pt>
                <c:pt idx="25">
                  <c:v>43581</c:v>
                </c:pt>
                <c:pt idx="26">
                  <c:v>43582</c:v>
                </c:pt>
                <c:pt idx="27">
                  <c:v>43583</c:v>
                </c:pt>
                <c:pt idx="28">
                  <c:v>43584</c:v>
                </c:pt>
                <c:pt idx="29">
                  <c:v>43585</c:v>
                </c:pt>
              </c:numCache>
            </c:numRef>
          </c:cat>
          <c:val>
            <c:numRef>
              <c:f>Sheet1!$B$2:$B$31</c:f>
              <c:numCache>
                <c:formatCode>General</c:formatCode>
                <c:ptCount val="30"/>
                <c:pt idx="0">
                  <c:v>41</c:v>
                </c:pt>
                <c:pt idx="1">
                  <c:v>35</c:v>
                </c:pt>
                <c:pt idx="2">
                  <c:v>45</c:v>
                </c:pt>
                <c:pt idx="3">
                  <c:v>38</c:v>
                </c:pt>
                <c:pt idx="4">
                  <c:v>42</c:v>
                </c:pt>
                <c:pt idx="5">
                  <c:v>36</c:v>
                </c:pt>
                <c:pt idx="6">
                  <c:v>58</c:v>
                </c:pt>
                <c:pt idx="7">
                  <c:v>34</c:v>
                </c:pt>
                <c:pt idx="8">
                  <c:v>40</c:v>
                </c:pt>
                <c:pt idx="9">
                  <c:v>26</c:v>
                </c:pt>
                <c:pt idx="10">
                  <c:v>25</c:v>
                </c:pt>
                <c:pt idx="11">
                  <c:v>37</c:v>
                </c:pt>
                <c:pt idx="12">
                  <c:v>21</c:v>
                </c:pt>
                <c:pt idx="13">
                  <c:v>25</c:v>
                </c:pt>
                <c:pt idx="14">
                  <c:v>39</c:v>
                </c:pt>
                <c:pt idx="15">
                  <c:v>45</c:v>
                </c:pt>
                <c:pt idx="16">
                  <c:v>41</c:v>
                </c:pt>
                <c:pt idx="17">
                  <c:v>33</c:v>
                </c:pt>
                <c:pt idx="18">
                  <c:v>21</c:v>
                </c:pt>
                <c:pt idx="19">
                  <c:v>28</c:v>
                </c:pt>
                <c:pt idx="20">
                  <c:v>34</c:v>
                </c:pt>
                <c:pt idx="21">
                  <c:v>35</c:v>
                </c:pt>
                <c:pt idx="22">
                  <c:v>32</c:v>
                </c:pt>
                <c:pt idx="23">
                  <c:v>33</c:v>
                </c:pt>
                <c:pt idx="24">
                  <c:v>18</c:v>
                </c:pt>
                <c:pt idx="25">
                  <c:v>20</c:v>
                </c:pt>
                <c:pt idx="26">
                  <c:v>32</c:v>
                </c:pt>
                <c:pt idx="27">
                  <c:v>32</c:v>
                </c:pt>
                <c:pt idx="28">
                  <c:v>31</c:v>
                </c:pt>
                <c:pt idx="29">
                  <c:v>27</c:v>
                </c:pt>
              </c:numCache>
            </c:numRef>
          </c:val>
          <c:smooth val="0"/>
          <c:extLst>
            <c:ext xmlns:c16="http://schemas.microsoft.com/office/drawing/2014/chart" uri="{C3380CC4-5D6E-409C-BE32-E72D297353CC}">
              <c16:uniqueId val="{00000000-8396-452D-A0FF-942978A65C80}"/>
            </c:ext>
          </c:extLst>
        </c:ser>
        <c:dLbls>
          <c:showLegendKey val="0"/>
          <c:showVal val="0"/>
          <c:showCatName val="0"/>
          <c:showSerName val="0"/>
          <c:showPercent val="0"/>
          <c:showBubbleSize val="0"/>
        </c:dLbls>
        <c:smooth val="0"/>
        <c:axId val="262700104"/>
        <c:axId val="262699448"/>
      </c:lineChart>
      <c:dateAx>
        <c:axId val="2627001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2699448"/>
        <c:crosses val="autoZero"/>
        <c:auto val="1"/>
        <c:lblOffset val="100"/>
        <c:baseTimeUnit val="days"/>
      </c:dateAx>
      <c:valAx>
        <c:axId val="262699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2700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5/14/2019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5/14/2019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5/14/2019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5/14/2019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5/14/2019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5/14/2019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5/14/2019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5/14/2019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5/14/2019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5/14/2019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543FDD-EB26-4573-8B12-64B6FD4950D4}"/>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0E57E8CA-CCE9-4ACD-A1B1-5C6CF313F866}"/>
              </a:ext>
            </a:extLst>
          </p:cNvPr>
          <p:cNvSpPr>
            <a:spLocks noGrp="1"/>
          </p:cNvSpPr>
          <p:nvPr>
            <p:ph type="subTitle" idx="1"/>
          </p:nvPr>
        </p:nvSpPr>
        <p:spPr/>
        <p:txBody>
          <a:bodyPr/>
          <a:lstStyle/>
          <a:p>
            <a:r>
              <a:rPr lang="en-US"/>
              <a:t>Jolene Ching</a:t>
            </a:r>
          </a:p>
        </p:txBody>
      </p:sp>
    </p:spTree>
    <p:extLst>
      <p:ext uri="{BB962C8B-B14F-4D97-AF65-F5344CB8AC3E}">
        <p14:creationId xmlns:p14="http://schemas.microsoft.com/office/powerpoint/2010/main" val="18282856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BFD645-0A43-4FEE-A057-D209A1708D2B}"/>
              </a:ext>
            </a:extLst>
          </p:cNvPr>
          <p:cNvSpPr>
            <a:spLocks noGrp="1"/>
          </p:cNvSpPr>
          <p:nvPr>
            <p:ph type="title"/>
          </p:nvPr>
        </p:nvSpPr>
        <p:spPr/>
        <p:txBody>
          <a:bodyPr/>
          <a:lstStyle/>
          <a:p>
            <a:r>
              <a:rPr lang="en-US"/>
              <a:t>Facebook Key Metrics Table | Oxford Fajar</a:t>
            </a:r>
          </a:p>
        </p:txBody>
      </p:sp>
      <p:graphicFrame>
        <p:nvGraphicFramePr>
          <p:cNvPr id="5" name="Table Placeholder 4">
            <a:extLst>
              <a:ext uri="{FF2B5EF4-FFF2-40B4-BE49-F238E27FC236}">
                <a16:creationId xmlns:a16="http://schemas.microsoft.com/office/drawing/2014/main" id="{8211F70C-49EA-436C-B644-D81289C1BD8D}"/>
              </a:ext>
            </a:extLst>
          </p:cNvPr>
          <p:cNvGraphicFramePr>
            <a:graphicFrameLocks noGrp="1"/>
          </p:cNvGraphicFramePr>
          <p:nvPr>
            <p:ph type="tbl" sz="quarter" idx="13"/>
            <p:extLst>
              <p:ext uri="{D42A27DB-BD31-4B8C-83A1-F6EECF244321}">
                <p14:modId xmlns:p14="http://schemas.microsoft.com/office/powerpoint/2010/main" val="25974038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495974445"/>
                    </a:ext>
                  </a:extLst>
                </a:gridCol>
                <a:gridCol w="740664">
                  <a:extLst>
                    <a:ext uri="{9D8B030D-6E8A-4147-A177-3AD203B41FA5}">
                      <a16:colId xmlns:a16="http://schemas.microsoft.com/office/drawing/2014/main" val="1862934193"/>
                    </a:ext>
                  </a:extLst>
                </a:gridCol>
                <a:gridCol w="740664">
                  <a:extLst>
                    <a:ext uri="{9D8B030D-6E8A-4147-A177-3AD203B41FA5}">
                      <a16:colId xmlns:a16="http://schemas.microsoft.com/office/drawing/2014/main" val="3369278989"/>
                    </a:ext>
                  </a:extLst>
                </a:gridCol>
                <a:gridCol w="740664">
                  <a:extLst>
                    <a:ext uri="{9D8B030D-6E8A-4147-A177-3AD203B41FA5}">
                      <a16:colId xmlns:a16="http://schemas.microsoft.com/office/drawing/2014/main" val="3039103040"/>
                    </a:ext>
                  </a:extLst>
                </a:gridCol>
                <a:gridCol w="740664">
                  <a:extLst>
                    <a:ext uri="{9D8B030D-6E8A-4147-A177-3AD203B41FA5}">
                      <a16:colId xmlns:a16="http://schemas.microsoft.com/office/drawing/2014/main" val="1431658680"/>
                    </a:ext>
                  </a:extLst>
                </a:gridCol>
                <a:gridCol w="740664">
                  <a:extLst>
                    <a:ext uri="{9D8B030D-6E8A-4147-A177-3AD203B41FA5}">
                      <a16:colId xmlns:a16="http://schemas.microsoft.com/office/drawing/2014/main" val="1515406485"/>
                    </a:ext>
                  </a:extLst>
                </a:gridCol>
                <a:gridCol w="740664">
                  <a:extLst>
                    <a:ext uri="{9D8B030D-6E8A-4147-A177-3AD203B41FA5}">
                      <a16:colId xmlns:a16="http://schemas.microsoft.com/office/drawing/2014/main" val="2495978045"/>
                    </a:ext>
                  </a:extLst>
                </a:gridCol>
                <a:gridCol w="740664">
                  <a:extLst>
                    <a:ext uri="{9D8B030D-6E8A-4147-A177-3AD203B41FA5}">
                      <a16:colId xmlns:a16="http://schemas.microsoft.com/office/drawing/2014/main" val="2042296821"/>
                    </a:ext>
                  </a:extLst>
                </a:gridCol>
                <a:gridCol w="740664">
                  <a:extLst>
                    <a:ext uri="{9D8B030D-6E8A-4147-A177-3AD203B41FA5}">
                      <a16:colId xmlns:a16="http://schemas.microsoft.com/office/drawing/2014/main" val="1503451326"/>
                    </a:ext>
                  </a:extLst>
                </a:gridCol>
                <a:gridCol w="740664">
                  <a:extLst>
                    <a:ext uri="{9D8B030D-6E8A-4147-A177-3AD203B41FA5}">
                      <a16:colId xmlns:a16="http://schemas.microsoft.com/office/drawing/2014/main" val="73113830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373564372"/>
                  </a:ext>
                </a:extLst>
              </a:tr>
              <a:tr h="370840">
                <a:tc>
                  <a:txBody>
                    <a:bodyPr/>
                    <a:lstStyle/>
                    <a:p>
                      <a:r>
                        <a:rPr lang="en-US" sz="1000"/>
                        <a:t>Oxford Fajar</a:t>
                      </a:r>
                    </a:p>
                  </a:txBody>
                  <a:tcPr/>
                </a:tc>
                <a:tc>
                  <a:txBody>
                    <a:bodyPr/>
                    <a:lstStyle/>
                    <a:p>
                      <a:r>
                        <a:rPr lang="en-US" sz="1000"/>
                        <a:t>106259</a:t>
                      </a:r>
                    </a:p>
                  </a:txBody>
                  <a:tcPr/>
                </a:tc>
                <a:tc>
                  <a:txBody>
                    <a:bodyPr/>
                    <a:lstStyle/>
                    <a:p>
                      <a:r>
                        <a:rPr lang="en-US" sz="1000"/>
                        <a:t>1220</a:t>
                      </a:r>
                    </a:p>
                  </a:txBody>
                  <a:tcPr/>
                </a:tc>
                <a:tc>
                  <a:txBody>
                    <a:bodyPr/>
                    <a:lstStyle/>
                    <a:p>
                      <a:r>
                        <a:rPr lang="en-US" sz="1000"/>
                        <a:t>20</a:t>
                      </a:r>
                    </a:p>
                  </a:txBody>
                  <a:tcPr/>
                </a:tc>
                <a:tc>
                  <a:txBody>
                    <a:bodyPr/>
                    <a:lstStyle/>
                    <a:p>
                      <a:r>
                        <a:rPr lang="en-US" sz="1000"/>
                        <a:t>528</a:t>
                      </a:r>
                    </a:p>
                  </a:txBody>
                  <a:tcPr/>
                </a:tc>
                <a:tc>
                  <a:txBody>
                    <a:bodyPr/>
                    <a:lstStyle/>
                    <a:p>
                      <a:r>
                        <a:rPr lang="en-US" sz="1000"/>
                        <a:t>4</a:t>
                      </a:r>
                    </a:p>
                  </a:txBody>
                  <a:tcPr/>
                </a:tc>
                <a:tc>
                  <a:txBody>
                    <a:bodyPr/>
                    <a:lstStyle/>
                    <a:p>
                      <a:r>
                        <a:rPr lang="en-US" sz="1000"/>
                        <a:t>5</a:t>
                      </a:r>
                    </a:p>
                  </a:txBody>
                  <a:tcPr/>
                </a:tc>
                <a:tc>
                  <a:txBody>
                    <a:bodyPr/>
                    <a:lstStyle/>
                    <a:p>
                      <a:r>
                        <a:rPr lang="en-US" sz="1000"/>
                        <a:t>0</a:t>
                      </a:r>
                    </a:p>
                  </a:txBody>
                  <a:tcPr/>
                </a:tc>
                <a:tc>
                  <a:txBody>
                    <a:bodyPr/>
                    <a:lstStyle/>
                    <a:p>
                      <a:r>
                        <a:rPr lang="en-US" sz="1000"/>
                        <a:t>0.0254 %</a:t>
                      </a:r>
                    </a:p>
                  </a:txBody>
                  <a:tcPr/>
                </a:tc>
                <a:tc>
                  <a:txBody>
                    <a:bodyPr/>
                    <a:lstStyle/>
                    <a:p>
                      <a:r>
                        <a:rPr lang="en-US" sz="1000"/>
                        <a:t>0.0 %</a:t>
                      </a:r>
                    </a:p>
                  </a:txBody>
                  <a:tcPr/>
                </a:tc>
                <a:extLst>
                  <a:ext uri="{0D108BD9-81ED-4DB2-BD59-A6C34878D82A}">
                    <a16:rowId xmlns:a16="http://schemas.microsoft.com/office/drawing/2014/main" val="1571957864"/>
                  </a:ext>
                </a:extLst>
              </a:tr>
            </a:tbl>
          </a:graphicData>
        </a:graphic>
      </p:graphicFrame>
      <p:sp>
        <p:nvSpPr>
          <p:cNvPr id="4" name="Text Placeholder 3">
            <a:extLst>
              <a:ext uri="{FF2B5EF4-FFF2-40B4-BE49-F238E27FC236}">
                <a16:creationId xmlns:a16="http://schemas.microsoft.com/office/drawing/2014/main" id="{94763518-BE5C-40E0-8957-81D75DC99106}"/>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7430492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0B3243-F7CF-4701-8219-A164299A2403}"/>
              </a:ext>
            </a:extLst>
          </p:cNvPr>
          <p:cNvSpPr>
            <a:spLocks noGrp="1"/>
          </p:cNvSpPr>
          <p:nvPr>
            <p:ph type="title"/>
          </p:nvPr>
        </p:nvSpPr>
        <p:spPr/>
        <p:txBody>
          <a:bodyPr/>
          <a:lstStyle/>
          <a:p>
            <a:r>
              <a:rPr lang="en-US"/>
              <a:t>Facebook Reach | Oxford Fajar</a:t>
            </a:r>
          </a:p>
        </p:txBody>
      </p:sp>
      <p:graphicFrame>
        <p:nvGraphicFramePr>
          <p:cNvPr id="6" name="Chart Placeholder 5">
            <a:extLst>
              <a:ext uri="{FF2B5EF4-FFF2-40B4-BE49-F238E27FC236}">
                <a16:creationId xmlns:a16="http://schemas.microsoft.com/office/drawing/2014/main" id="{023643AD-DC79-4FDB-9351-8F7D52538E9C}"/>
              </a:ext>
            </a:extLst>
          </p:cNvPr>
          <p:cNvGraphicFramePr>
            <a:graphicFrameLocks noGrp="1"/>
          </p:cNvGraphicFramePr>
          <p:nvPr>
            <p:ph type="chart" sz="quarter" idx="13"/>
            <p:extLst>
              <p:ext uri="{D42A27DB-BD31-4B8C-83A1-F6EECF244321}">
                <p14:modId xmlns:p14="http://schemas.microsoft.com/office/powerpoint/2010/main" val="41345880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210ED1C-2813-408A-B7D7-8E47C5F8058E}"/>
              </a:ext>
            </a:extLst>
          </p:cNvPr>
          <p:cNvSpPr>
            <a:spLocks noGrp="1"/>
          </p:cNvSpPr>
          <p:nvPr>
            <p:ph type="body" sz="quarter" idx="14"/>
          </p:nvPr>
        </p:nvSpPr>
        <p:spPr/>
        <p:txBody>
          <a:bodyPr/>
          <a:lstStyle/>
          <a:p>
            <a:r>
              <a:rPr lang="en-US"/>
              <a:t>04/01/2019 - 04/30/2019</a:t>
            </a:r>
          </a:p>
        </p:txBody>
      </p:sp>
      <p:sp>
        <p:nvSpPr>
          <p:cNvPr id="5" name="Footer Placeholder 4">
            <a:extLst>
              <a:ext uri="{FF2B5EF4-FFF2-40B4-BE49-F238E27FC236}">
                <a16:creationId xmlns:a16="http://schemas.microsoft.com/office/drawing/2014/main" id="{D0BA96D9-C1CC-49C1-BE21-971E8D574B7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565928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485809-8669-46C7-B75A-1FCD6B031EE7}"/>
              </a:ext>
            </a:extLst>
          </p:cNvPr>
          <p:cNvSpPr>
            <a:spLocks noGrp="1"/>
          </p:cNvSpPr>
          <p:nvPr>
            <p:ph type="title"/>
          </p:nvPr>
        </p:nvSpPr>
        <p:spPr/>
        <p:txBody>
          <a:bodyPr/>
          <a:lstStyle/>
          <a:p>
            <a:r>
              <a:rPr lang="en-US"/>
              <a:t>Facebook Engaged Users | Oxford Fajar</a:t>
            </a:r>
          </a:p>
        </p:txBody>
      </p:sp>
      <p:graphicFrame>
        <p:nvGraphicFramePr>
          <p:cNvPr id="6" name="Chart Placeholder 5">
            <a:extLst>
              <a:ext uri="{FF2B5EF4-FFF2-40B4-BE49-F238E27FC236}">
                <a16:creationId xmlns:a16="http://schemas.microsoft.com/office/drawing/2014/main" id="{D40DF07E-55F3-4A7C-968B-EA1FE9BD6468}"/>
              </a:ext>
            </a:extLst>
          </p:cNvPr>
          <p:cNvGraphicFramePr>
            <a:graphicFrameLocks noGrp="1"/>
          </p:cNvGraphicFramePr>
          <p:nvPr>
            <p:ph type="chart" sz="quarter" idx="13"/>
            <p:extLst>
              <p:ext uri="{D42A27DB-BD31-4B8C-83A1-F6EECF244321}">
                <p14:modId xmlns:p14="http://schemas.microsoft.com/office/powerpoint/2010/main" val="6266661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1E4688F-9C23-45F7-B12E-C8BB4AF16791}"/>
              </a:ext>
            </a:extLst>
          </p:cNvPr>
          <p:cNvSpPr>
            <a:spLocks noGrp="1"/>
          </p:cNvSpPr>
          <p:nvPr>
            <p:ph type="body" sz="quarter" idx="14"/>
          </p:nvPr>
        </p:nvSpPr>
        <p:spPr/>
        <p:txBody>
          <a:bodyPr/>
          <a:lstStyle/>
          <a:p>
            <a:r>
              <a:rPr lang="en-US"/>
              <a:t>04/01/2019 - 04/30/2019</a:t>
            </a:r>
          </a:p>
        </p:txBody>
      </p:sp>
      <p:sp>
        <p:nvSpPr>
          <p:cNvPr id="5" name="Footer Placeholder 4">
            <a:extLst>
              <a:ext uri="{FF2B5EF4-FFF2-40B4-BE49-F238E27FC236}">
                <a16:creationId xmlns:a16="http://schemas.microsoft.com/office/drawing/2014/main" id="{70D4099A-F0A8-4B92-9E63-FED5C481205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585452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97AE1E-DC56-43A0-8B3D-D66211F22DF4}"/>
              </a:ext>
            </a:extLst>
          </p:cNvPr>
          <p:cNvSpPr>
            <a:spLocks noGrp="1"/>
          </p:cNvSpPr>
          <p:nvPr>
            <p:ph type="title"/>
          </p:nvPr>
        </p:nvSpPr>
        <p:spPr/>
        <p:txBody>
          <a:bodyPr/>
          <a:lstStyle/>
          <a:p>
            <a:r>
              <a:rPr lang="en-US"/>
              <a:t>Facebook Average Reactions Per Post | Oxford Fajar</a:t>
            </a:r>
          </a:p>
        </p:txBody>
      </p:sp>
      <p:graphicFrame>
        <p:nvGraphicFramePr>
          <p:cNvPr id="6" name="Chart Placeholder 5">
            <a:extLst>
              <a:ext uri="{FF2B5EF4-FFF2-40B4-BE49-F238E27FC236}">
                <a16:creationId xmlns:a16="http://schemas.microsoft.com/office/drawing/2014/main" id="{CBC18A8E-F8EB-40C8-84AA-6CACA320CE09}"/>
              </a:ext>
            </a:extLst>
          </p:cNvPr>
          <p:cNvGraphicFramePr>
            <a:graphicFrameLocks noGrp="1"/>
          </p:cNvGraphicFramePr>
          <p:nvPr>
            <p:ph type="chart" sz="quarter" idx="13"/>
            <p:extLst>
              <p:ext uri="{D42A27DB-BD31-4B8C-83A1-F6EECF244321}">
                <p14:modId xmlns:p14="http://schemas.microsoft.com/office/powerpoint/2010/main" val="14131875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BACF4FB-BF23-40C2-8AFA-653E814AEC99}"/>
              </a:ext>
            </a:extLst>
          </p:cNvPr>
          <p:cNvSpPr>
            <a:spLocks noGrp="1"/>
          </p:cNvSpPr>
          <p:nvPr>
            <p:ph type="body" sz="quarter" idx="14"/>
          </p:nvPr>
        </p:nvSpPr>
        <p:spPr/>
        <p:txBody>
          <a:bodyPr/>
          <a:lstStyle/>
          <a:p>
            <a:r>
              <a:rPr lang="en-US"/>
              <a:t>04/01/2019 - 04/30/2019</a:t>
            </a:r>
          </a:p>
        </p:txBody>
      </p:sp>
      <p:sp>
        <p:nvSpPr>
          <p:cNvPr id="5" name="Footer Placeholder 4">
            <a:extLst>
              <a:ext uri="{FF2B5EF4-FFF2-40B4-BE49-F238E27FC236}">
                <a16:creationId xmlns:a16="http://schemas.microsoft.com/office/drawing/2014/main" id="{CE0F18B9-5CD8-46DE-8FB1-C3B0BEA15D0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917128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749F3E-8862-4F50-A520-1CDAF472883B}"/>
              </a:ext>
            </a:extLst>
          </p:cNvPr>
          <p:cNvSpPr>
            <a:spLocks noGrp="1"/>
          </p:cNvSpPr>
          <p:nvPr>
            <p:ph type="title"/>
          </p:nvPr>
        </p:nvSpPr>
        <p:spPr/>
        <p:txBody>
          <a:bodyPr/>
          <a:lstStyle/>
          <a:p>
            <a:r>
              <a:rPr lang="en-US"/>
              <a:t>Facebook Interactions Distribution | Oxford Fajar</a:t>
            </a:r>
          </a:p>
        </p:txBody>
      </p:sp>
      <p:graphicFrame>
        <p:nvGraphicFramePr>
          <p:cNvPr id="6" name="Chart Placeholder 5">
            <a:extLst>
              <a:ext uri="{FF2B5EF4-FFF2-40B4-BE49-F238E27FC236}">
                <a16:creationId xmlns:a16="http://schemas.microsoft.com/office/drawing/2014/main" id="{C3455A7E-556F-4493-95B6-4202BEF70347}"/>
              </a:ext>
            </a:extLst>
          </p:cNvPr>
          <p:cNvGraphicFramePr>
            <a:graphicFrameLocks noGrp="1"/>
          </p:cNvGraphicFramePr>
          <p:nvPr>
            <p:ph type="chart" sz="quarter" idx="13"/>
            <p:extLst>
              <p:ext uri="{D42A27DB-BD31-4B8C-83A1-F6EECF244321}">
                <p14:modId xmlns:p14="http://schemas.microsoft.com/office/powerpoint/2010/main" val="38869412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4655917-C4DF-4C87-BF66-8B990894CBE0}"/>
              </a:ext>
            </a:extLst>
          </p:cNvPr>
          <p:cNvSpPr>
            <a:spLocks noGrp="1"/>
          </p:cNvSpPr>
          <p:nvPr>
            <p:ph type="body" sz="quarter" idx="14"/>
          </p:nvPr>
        </p:nvSpPr>
        <p:spPr/>
        <p:txBody>
          <a:bodyPr/>
          <a:lstStyle/>
          <a:p>
            <a:r>
              <a:rPr lang="en-US"/>
              <a:t>04/01/2019 - 04/30/2019</a:t>
            </a:r>
          </a:p>
        </p:txBody>
      </p:sp>
      <p:sp>
        <p:nvSpPr>
          <p:cNvPr id="5" name="Footer Placeholder 4">
            <a:extLst>
              <a:ext uri="{FF2B5EF4-FFF2-40B4-BE49-F238E27FC236}">
                <a16:creationId xmlns:a16="http://schemas.microsoft.com/office/drawing/2014/main" id="{4C1F4D42-553C-4859-B709-548B1747043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701755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760185-861B-4C0B-BAB1-E430E6033A90}"/>
              </a:ext>
            </a:extLst>
          </p:cNvPr>
          <p:cNvSpPr>
            <a:spLocks noGrp="1"/>
          </p:cNvSpPr>
          <p:nvPr>
            <p:ph type="title"/>
          </p:nvPr>
        </p:nvSpPr>
        <p:spPr/>
        <p:txBody>
          <a:bodyPr/>
          <a:lstStyle/>
          <a:p>
            <a:r>
              <a:rPr lang="en-US"/>
              <a:t>Facebook Interaction Rate By Weekday | Oxford Fajar</a:t>
            </a:r>
          </a:p>
        </p:txBody>
      </p:sp>
      <p:graphicFrame>
        <p:nvGraphicFramePr>
          <p:cNvPr id="6" name="Chart Placeholder 5">
            <a:extLst>
              <a:ext uri="{FF2B5EF4-FFF2-40B4-BE49-F238E27FC236}">
                <a16:creationId xmlns:a16="http://schemas.microsoft.com/office/drawing/2014/main" id="{D7B8075A-9760-4D63-A530-D5309448CCFC}"/>
              </a:ext>
            </a:extLst>
          </p:cNvPr>
          <p:cNvGraphicFramePr>
            <a:graphicFrameLocks noGrp="1"/>
          </p:cNvGraphicFramePr>
          <p:nvPr>
            <p:ph type="chart" sz="quarter" idx="13"/>
            <p:extLst>
              <p:ext uri="{D42A27DB-BD31-4B8C-83A1-F6EECF244321}">
                <p14:modId xmlns:p14="http://schemas.microsoft.com/office/powerpoint/2010/main" val="24198760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0F4636F-5603-4793-BFEB-7CC03F3C50F2}"/>
              </a:ext>
            </a:extLst>
          </p:cNvPr>
          <p:cNvSpPr>
            <a:spLocks noGrp="1"/>
          </p:cNvSpPr>
          <p:nvPr>
            <p:ph type="body" sz="quarter" idx="14"/>
          </p:nvPr>
        </p:nvSpPr>
        <p:spPr/>
        <p:txBody>
          <a:bodyPr/>
          <a:lstStyle/>
          <a:p>
            <a:r>
              <a:rPr lang="en-US"/>
              <a:t>04/01/2019 - 04/30/2019</a:t>
            </a:r>
          </a:p>
        </p:txBody>
      </p:sp>
      <p:sp>
        <p:nvSpPr>
          <p:cNvPr id="5" name="Footer Placeholder 4">
            <a:extLst>
              <a:ext uri="{FF2B5EF4-FFF2-40B4-BE49-F238E27FC236}">
                <a16:creationId xmlns:a16="http://schemas.microsoft.com/office/drawing/2014/main" id="{32B53F9A-8385-407D-AB74-189AC8A66E4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655835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151FE1-E7D8-4A00-B79B-8EC308B32BDD}"/>
              </a:ext>
            </a:extLst>
          </p:cNvPr>
          <p:cNvSpPr>
            <a:spLocks noGrp="1"/>
          </p:cNvSpPr>
          <p:nvPr>
            <p:ph type="title"/>
          </p:nvPr>
        </p:nvSpPr>
        <p:spPr/>
        <p:txBody>
          <a:bodyPr/>
          <a:lstStyle/>
          <a:p>
            <a:r>
              <a:rPr lang="en-US"/>
              <a:t>Facebook (FB) Custom Own Posts Table (new) | Oxford Fajar - 1 of 4</a:t>
            </a:r>
          </a:p>
        </p:txBody>
      </p:sp>
      <p:graphicFrame>
        <p:nvGraphicFramePr>
          <p:cNvPr id="5" name="Table Placeholder 4">
            <a:extLst>
              <a:ext uri="{FF2B5EF4-FFF2-40B4-BE49-F238E27FC236}">
                <a16:creationId xmlns:a16="http://schemas.microsoft.com/office/drawing/2014/main" id="{6BB37BDB-B204-4326-806E-52B840D39A45}"/>
              </a:ext>
            </a:extLst>
          </p:cNvPr>
          <p:cNvGraphicFramePr>
            <a:graphicFrameLocks noGrp="1"/>
          </p:cNvGraphicFramePr>
          <p:nvPr>
            <p:ph type="tbl" sz="quarter" idx="13"/>
            <p:extLst>
              <p:ext uri="{D42A27DB-BD31-4B8C-83A1-F6EECF244321}">
                <p14:modId xmlns:p14="http://schemas.microsoft.com/office/powerpoint/2010/main" val="41640521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508090964"/>
                    </a:ext>
                  </a:extLst>
                </a:gridCol>
                <a:gridCol w="822960">
                  <a:extLst>
                    <a:ext uri="{9D8B030D-6E8A-4147-A177-3AD203B41FA5}">
                      <a16:colId xmlns:a16="http://schemas.microsoft.com/office/drawing/2014/main" val="3487202021"/>
                    </a:ext>
                  </a:extLst>
                </a:gridCol>
                <a:gridCol w="822960">
                  <a:extLst>
                    <a:ext uri="{9D8B030D-6E8A-4147-A177-3AD203B41FA5}">
                      <a16:colId xmlns:a16="http://schemas.microsoft.com/office/drawing/2014/main" val="3760093123"/>
                    </a:ext>
                  </a:extLst>
                </a:gridCol>
                <a:gridCol w="822960">
                  <a:extLst>
                    <a:ext uri="{9D8B030D-6E8A-4147-A177-3AD203B41FA5}">
                      <a16:colId xmlns:a16="http://schemas.microsoft.com/office/drawing/2014/main" val="3067888245"/>
                    </a:ext>
                  </a:extLst>
                </a:gridCol>
                <a:gridCol w="822960">
                  <a:extLst>
                    <a:ext uri="{9D8B030D-6E8A-4147-A177-3AD203B41FA5}">
                      <a16:colId xmlns:a16="http://schemas.microsoft.com/office/drawing/2014/main" val="408717054"/>
                    </a:ext>
                  </a:extLst>
                </a:gridCol>
                <a:gridCol w="822960">
                  <a:extLst>
                    <a:ext uri="{9D8B030D-6E8A-4147-A177-3AD203B41FA5}">
                      <a16:colId xmlns:a16="http://schemas.microsoft.com/office/drawing/2014/main" val="691313570"/>
                    </a:ext>
                  </a:extLst>
                </a:gridCol>
                <a:gridCol w="822960">
                  <a:extLst>
                    <a:ext uri="{9D8B030D-6E8A-4147-A177-3AD203B41FA5}">
                      <a16:colId xmlns:a16="http://schemas.microsoft.com/office/drawing/2014/main" val="31153583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725543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- 2019-04-06 11:48:01 </a:t>
                      </a:r>
                      <a:r>
                        <a:rPr kumimoji="0" lang="en-US" sz="1000" b="0" i="0" u="none" strike="noStrike" kern="1200" cap="none" spc="0" normalizeH="0" baseline="0" noProof="0">
                          <a:ln>
                            <a:noFill/>
                          </a:ln>
                          <a:solidFill>
                            <a:prstClr val="black"/>
                          </a:solidFill>
                          <a:effectLst/>
                          <a:uLnTx/>
                          <a:uFillTx/>
                          <a:latin typeface="+mn-lt"/>
                          <a:ea typeface="+mn-ea"/>
                          <a:cs typeface="+mn-cs"/>
                        </a:rPr>
                        <a:t> 
 Calling all bibliophiles! Did you know you can read books and win prizes?
Join the Oxford Big Read 2019 and share your reading experience to win spectacular prizes! 
Get a FREE starter pack with 12 readers if your school is among the first 100 schools with 50 participants to register for the Oxford Big Read.
Read your way to better learning skills now! (book emoji)
Learn more at:
https://bit.ly/2Ft9lva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60358023"/>
                  </a:ext>
                </a:extLst>
              </a:tr>
            </a:tbl>
          </a:graphicData>
        </a:graphic>
      </p:graphicFrame>
      <p:sp>
        <p:nvSpPr>
          <p:cNvPr id="4" name="Text Placeholder 3">
            <a:extLst>
              <a:ext uri="{FF2B5EF4-FFF2-40B4-BE49-F238E27FC236}">
                <a16:creationId xmlns:a16="http://schemas.microsoft.com/office/drawing/2014/main" id="{63CB0A8B-B944-455A-A2CB-708354A59C20}"/>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35895832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E66025-8328-4C8E-83AD-FE04D6B5BDBB}"/>
              </a:ext>
            </a:extLst>
          </p:cNvPr>
          <p:cNvSpPr>
            <a:spLocks noGrp="1"/>
          </p:cNvSpPr>
          <p:nvPr>
            <p:ph type="title"/>
          </p:nvPr>
        </p:nvSpPr>
        <p:spPr/>
        <p:txBody>
          <a:bodyPr/>
          <a:lstStyle/>
          <a:p>
            <a:r>
              <a:rPr lang="en-US"/>
              <a:t>Facebook (FB) Custom Own Posts Table (new) | Oxford Fajar - 2 of 4</a:t>
            </a:r>
          </a:p>
        </p:txBody>
      </p:sp>
      <p:graphicFrame>
        <p:nvGraphicFramePr>
          <p:cNvPr id="5" name="Table Placeholder 4">
            <a:extLst>
              <a:ext uri="{FF2B5EF4-FFF2-40B4-BE49-F238E27FC236}">
                <a16:creationId xmlns:a16="http://schemas.microsoft.com/office/drawing/2014/main" id="{7313B3C0-189B-43A7-AAD7-BB7D3E0BCDD6}"/>
              </a:ext>
            </a:extLst>
          </p:cNvPr>
          <p:cNvGraphicFramePr>
            <a:graphicFrameLocks noGrp="1"/>
          </p:cNvGraphicFramePr>
          <p:nvPr>
            <p:ph type="tbl" sz="quarter" idx="13"/>
            <p:extLst>
              <p:ext uri="{D42A27DB-BD31-4B8C-83A1-F6EECF244321}">
                <p14:modId xmlns:p14="http://schemas.microsoft.com/office/powerpoint/2010/main" val="19661059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856329604"/>
                    </a:ext>
                  </a:extLst>
                </a:gridCol>
                <a:gridCol w="822960">
                  <a:extLst>
                    <a:ext uri="{9D8B030D-6E8A-4147-A177-3AD203B41FA5}">
                      <a16:colId xmlns:a16="http://schemas.microsoft.com/office/drawing/2014/main" val="1078400930"/>
                    </a:ext>
                  </a:extLst>
                </a:gridCol>
                <a:gridCol w="822960">
                  <a:extLst>
                    <a:ext uri="{9D8B030D-6E8A-4147-A177-3AD203B41FA5}">
                      <a16:colId xmlns:a16="http://schemas.microsoft.com/office/drawing/2014/main" val="2040223200"/>
                    </a:ext>
                  </a:extLst>
                </a:gridCol>
                <a:gridCol w="822960">
                  <a:extLst>
                    <a:ext uri="{9D8B030D-6E8A-4147-A177-3AD203B41FA5}">
                      <a16:colId xmlns:a16="http://schemas.microsoft.com/office/drawing/2014/main" val="1379114150"/>
                    </a:ext>
                  </a:extLst>
                </a:gridCol>
                <a:gridCol w="822960">
                  <a:extLst>
                    <a:ext uri="{9D8B030D-6E8A-4147-A177-3AD203B41FA5}">
                      <a16:colId xmlns:a16="http://schemas.microsoft.com/office/drawing/2014/main" val="323312782"/>
                    </a:ext>
                  </a:extLst>
                </a:gridCol>
                <a:gridCol w="822960">
                  <a:extLst>
                    <a:ext uri="{9D8B030D-6E8A-4147-A177-3AD203B41FA5}">
                      <a16:colId xmlns:a16="http://schemas.microsoft.com/office/drawing/2014/main" val="1589088514"/>
                    </a:ext>
                  </a:extLst>
                </a:gridCol>
                <a:gridCol w="822960">
                  <a:extLst>
                    <a:ext uri="{9D8B030D-6E8A-4147-A177-3AD203B41FA5}">
                      <a16:colId xmlns:a16="http://schemas.microsoft.com/office/drawing/2014/main" val="23101322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952199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- 2019-04-04 16:01:19 </a:t>
                      </a:r>
                      <a:r>
                        <a:rPr kumimoji="0" lang="en-US" sz="1000" b="0" i="0" u="none" strike="noStrike" kern="1200" cap="none" spc="0" normalizeH="0" baseline="0" noProof="0">
                          <a:ln>
                            <a:noFill/>
                          </a:ln>
                          <a:solidFill>
                            <a:prstClr val="black"/>
                          </a:solidFill>
                          <a:effectLst/>
                          <a:uLnTx/>
                          <a:uFillTx/>
                          <a:latin typeface="+mn-lt"/>
                          <a:ea typeface="+mn-ea"/>
                          <a:cs typeface="+mn-cs"/>
                        </a:rPr>
                        <a:t> 
 We‘ve entered the fourth month of the year! It's no better time than now to start improving your essay writing skills.
The Oxford Fajar SPOT ON series is your perfect choice! It offers useful and comprehensive guidelines to understand and practise model compositions, summaries and essays for English and Bahasa Melayu.
Learn more at: 
https://bit.ly/2YparAH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9197522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- 2019-04-09 13:49:00 </a:t>
                      </a:r>
                      <a:r>
                        <a:rPr kumimoji="0" lang="en-US" sz="1000" b="0" i="0" u="none" strike="noStrike" kern="1200" cap="none" spc="0" normalizeH="0" baseline="0" noProof="0">
                          <a:ln>
                            <a:noFill/>
                          </a:ln>
                          <a:solidFill>
                            <a:prstClr val="black"/>
                          </a:solidFill>
                          <a:effectLst/>
                          <a:uLnTx/>
                          <a:uFillTx/>
                          <a:latin typeface="+mn-lt"/>
                          <a:ea typeface="+mn-ea"/>
                          <a:cs typeface="+mn-cs"/>
                        </a:rPr>
                        <a:t> 
 Want to spice up your BM essays with more Malay proverbs?
Master your Peribahasa now with Oxford Fajar Kamus Peribahasa!
Learn more at: 
http://bit.ly/2GaBklE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16845989"/>
                  </a:ext>
                </a:extLst>
              </a:tr>
            </a:tbl>
          </a:graphicData>
        </a:graphic>
      </p:graphicFrame>
      <p:sp>
        <p:nvSpPr>
          <p:cNvPr id="4" name="Text Placeholder 3">
            <a:extLst>
              <a:ext uri="{FF2B5EF4-FFF2-40B4-BE49-F238E27FC236}">
                <a16:creationId xmlns:a16="http://schemas.microsoft.com/office/drawing/2014/main" id="{11234CE9-0589-48D6-BDAC-878869EDD409}"/>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14385682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BC4651-1404-4A31-BE95-7A50EA1FD69E}"/>
              </a:ext>
            </a:extLst>
          </p:cNvPr>
          <p:cNvSpPr>
            <a:spLocks noGrp="1"/>
          </p:cNvSpPr>
          <p:nvPr>
            <p:ph type="title"/>
          </p:nvPr>
        </p:nvSpPr>
        <p:spPr/>
        <p:txBody>
          <a:bodyPr/>
          <a:lstStyle/>
          <a:p>
            <a:r>
              <a:rPr lang="en-US"/>
              <a:t>Facebook (FB) Custom Own Posts Table (new) | Oxford Fajar - 3 of 4</a:t>
            </a:r>
          </a:p>
        </p:txBody>
      </p:sp>
      <p:graphicFrame>
        <p:nvGraphicFramePr>
          <p:cNvPr id="5" name="Table Placeholder 4">
            <a:extLst>
              <a:ext uri="{FF2B5EF4-FFF2-40B4-BE49-F238E27FC236}">
                <a16:creationId xmlns:a16="http://schemas.microsoft.com/office/drawing/2014/main" id="{813A2EA5-2BF0-461D-A8D3-5D2F428F4100}"/>
              </a:ext>
            </a:extLst>
          </p:cNvPr>
          <p:cNvGraphicFramePr>
            <a:graphicFrameLocks noGrp="1"/>
          </p:cNvGraphicFramePr>
          <p:nvPr>
            <p:ph type="tbl" sz="quarter" idx="13"/>
            <p:extLst>
              <p:ext uri="{D42A27DB-BD31-4B8C-83A1-F6EECF244321}">
                <p14:modId xmlns:p14="http://schemas.microsoft.com/office/powerpoint/2010/main" val="28311137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889857393"/>
                    </a:ext>
                  </a:extLst>
                </a:gridCol>
                <a:gridCol w="822960">
                  <a:extLst>
                    <a:ext uri="{9D8B030D-6E8A-4147-A177-3AD203B41FA5}">
                      <a16:colId xmlns:a16="http://schemas.microsoft.com/office/drawing/2014/main" val="1319293832"/>
                    </a:ext>
                  </a:extLst>
                </a:gridCol>
                <a:gridCol w="822960">
                  <a:extLst>
                    <a:ext uri="{9D8B030D-6E8A-4147-A177-3AD203B41FA5}">
                      <a16:colId xmlns:a16="http://schemas.microsoft.com/office/drawing/2014/main" val="2326203148"/>
                    </a:ext>
                  </a:extLst>
                </a:gridCol>
                <a:gridCol w="822960">
                  <a:extLst>
                    <a:ext uri="{9D8B030D-6E8A-4147-A177-3AD203B41FA5}">
                      <a16:colId xmlns:a16="http://schemas.microsoft.com/office/drawing/2014/main" val="1443952037"/>
                    </a:ext>
                  </a:extLst>
                </a:gridCol>
                <a:gridCol w="822960">
                  <a:extLst>
                    <a:ext uri="{9D8B030D-6E8A-4147-A177-3AD203B41FA5}">
                      <a16:colId xmlns:a16="http://schemas.microsoft.com/office/drawing/2014/main" val="909407327"/>
                    </a:ext>
                  </a:extLst>
                </a:gridCol>
                <a:gridCol w="822960">
                  <a:extLst>
                    <a:ext uri="{9D8B030D-6E8A-4147-A177-3AD203B41FA5}">
                      <a16:colId xmlns:a16="http://schemas.microsoft.com/office/drawing/2014/main" val="2084493940"/>
                    </a:ext>
                  </a:extLst>
                </a:gridCol>
                <a:gridCol w="822960">
                  <a:extLst>
                    <a:ext uri="{9D8B030D-6E8A-4147-A177-3AD203B41FA5}">
                      <a16:colId xmlns:a16="http://schemas.microsoft.com/office/drawing/2014/main" val="18572086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971065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- 2019-04-28 12:56:00 </a:t>
                      </a:r>
                      <a:r>
                        <a:rPr kumimoji="0" lang="en-US" sz="1000" b="0" i="0" u="none" strike="noStrike" kern="1200" cap="none" spc="0" normalizeH="0" baseline="0" noProof="0">
                          <a:ln>
                            <a:noFill/>
                          </a:ln>
                          <a:solidFill>
                            <a:prstClr val="black"/>
                          </a:solidFill>
                          <a:effectLst/>
                          <a:uLnTx/>
                          <a:uFillTx/>
                          <a:latin typeface="+mn-lt"/>
                          <a:ea typeface="+mn-ea"/>
                          <a:cs typeface="+mn-cs"/>
                        </a:rPr>
                        <a:t> 
 Metals react with oxygen when heated. Some of the very reactive metals like sodium react with oxygen quickly and form metal oxide on its surface. 
On the other hand, less reactive metals react with oxygen slowly and can take many years to react, like tin. 
Can you name other metals that react slowly with oxygen, other than tin?
.
.
.
.
.
.
.
Answer: Zinc, iron, lead, and copper
Source:
Oxford Fajar Success Science SPM, pg 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440354265"/>
                  </a:ext>
                </a:extLst>
              </a:tr>
            </a:tbl>
          </a:graphicData>
        </a:graphic>
      </p:graphicFrame>
      <p:sp>
        <p:nvSpPr>
          <p:cNvPr id="4" name="Text Placeholder 3">
            <a:extLst>
              <a:ext uri="{FF2B5EF4-FFF2-40B4-BE49-F238E27FC236}">
                <a16:creationId xmlns:a16="http://schemas.microsoft.com/office/drawing/2014/main" id="{8280AD0C-F588-48B3-9C32-055BDBC29A05}"/>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31605897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D049B0-4817-4E1A-B516-2E484E4BAD08}"/>
              </a:ext>
            </a:extLst>
          </p:cNvPr>
          <p:cNvSpPr>
            <a:spLocks noGrp="1"/>
          </p:cNvSpPr>
          <p:nvPr>
            <p:ph type="title"/>
          </p:nvPr>
        </p:nvSpPr>
        <p:spPr/>
        <p:txBody>
          <a:bodyPr/>
          <a:lstStyle/>
          <a:p>
            <a:r>
              <a:rPr lang="en-US"/>
              <a:t>Facebook (FB) Custom Own Posts Table (new) | Oxford Fajar - 4 of 4</a:t>
            </a:r>
          </a:p>
        </p:txBody>
      </p:sp>
      <p:graphicFrame>
        <p:nvGraphicFramePr>
          <p:cNvPr id="5" name="Table Placeholder 4">
            <a:extLst>
              <a:ext uri="{FF2B5EF4-FFF2-40B4-BE49-F238E27FC236}">
                <a16:creationId xmlns:a16="http://schemas.microsoft.com/office/drawing/2014/main" id="{57640022-8367-44D8-9D49-647AD2F0CBB5}"/>
              </a:ext>
            </a:extLst>
          </p:cNvPr>
          <p:cNvGraphicFramePr>
            <a:graphicFrameLocks noGrp="1"/>
          </p:cNvGraphicFramePr>
          <p:nvPr>
            <p:ph type="tbl" sz="quarter" idx="13"/>
            <p:extLst>
              <p:ext uri="{D42A27DB-BD31-4B8C-83A1-F6EECF244321}">
                <p14:modId xmlns:p14="http://schemas.microsoft.com/office/powerpoint/2010/main" val="22795316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380860447"/>
                    </a:ext>
                  </a:extLst>
                </a:gridCol>
                <a:gridCol w="822960">
                  <a:extLst>
                    <a:ext uri="{9D8B030D-6E8A-4147-A177-3AD203B41FA5}">
                      <a16:colId xmlns:a16="http://schemas.microsoft.com/office/drawing/2014/main" val="4094996329"/>
                    </a:ext>
                  </a:extLst>
                </a:gridCol>
                <a:gridCol w="822960">
                  <a:extLst>
                    <a:ext uri="{9D8B030D-6E8A-4147-A177-3AD203B41FA5}">
                      <a16:colId xmlns:a16="http://schemas.microsoft.com/office/drawing/2014/main" val="3671620093"/>
                    </a:ext>
                  </a:extLst>
                </a:gridCol>
                <a:gridCol w="822960">
                  <a:extLst>
                    <a:ext uri="{9D8B030D-6E8A-4147-A177-3AD203B41FA5}">
                      <a16:colId xmlns:a16="http://schemas.microsoft.com/office/drawing/2014/main" val="157973756"/>
                    </a:ext>
                  </a:extLst>
                </a:gridCol>
                <a:gridCol w="822960">
                  <a:extLst>
                    <a:ext uri="{9D8B030D-6E8A-4147-A177-3AD203B41FA5}">
                      <a16:colId xmlns:a16="http://schemas.microsoft.com/office/drawing/2014/main" val="1766241337"/>
                    </a:ext>
                  </a:extLst>
                </a:gridCol>
                <a:gridCol w="822960">
                  <a:extLst>
                    <a:ext uri="{9D8B030D-6E8A-4147-A177-3AD203B41FA5}">
                      <a16:colId xmlns:a16="http://schemas.microsoft.com/office/drawing/2014/main" val="2640380678"/>
                    </a:ext>
                  </a:extLst>
                </a:gridCol>
                <a:gridCol w="822960">
                  <a:extLst>
                    <a:ext uri="{9D8B030D-6E8A-4147-A177-3AD203B41FA5}">
                      <a16:colId xmlns:a16="http://schemas.microsoft.com/office/drawing/2014/main" val="15305226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550009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- 2019-04-07 17:50:00 </a:t>
                      </a:r>
                      <a:r>
                        <a:rPr kumimoji="0" lang="en-US" sz="1000" b="0" i="0" u="none" strike="noStrike" kern="1200" cap="none" spc="0" normalizeH="0" baseline="0" noProof="0">
                          <a:ln>
                            <a:noFill/>
                          </a:ln>
                          <a:solidFill>
                            <a:prstClr val="black"/>
                          </a:solidFill>
                          <a:effectLst/>
                          <a:uLnTx/>
                          <a:uFillTx/>
                          <a:latin typeface="+mn-lt"/>
                          <a:ea typeface="+mn-ea"/>
                          <a:cs typeface="+mn-cs"/>
                        </a:rPr>
                        <a:t> 
 It is essential to prepare sufficient study tools like textbooks, reference books, workbooks, stationery, dictionaries, and papers with you for your revision, so you can stay focused while studying.
Source:
Memory Booster 123 ABC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91306948"/>
                  </a:ext>
                </a:extLst>
              </a:tr>
            </a:tbl>
          </a:graphicData>
        </a:graphic>
      </p:graphicFrame>
      <p:sp>
        <p:nvSpPr>
          <p:cNvPr id="4" name="Text Placeholder 3">
            <a:extLst>
              <a:ext uri="{FF2B5EF4-FFF2-40B4-BE49-F238E27FC236}">
                <a16:creationId xmlns:a16="http://schemas.microsoft.com/office/drawing/2014/main" id="{58216657-3319-4C17-A6A3-C2783EDC102E}"/>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13530870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E74B15-C85F-4381-B07B-4A55AB25765C}"/>
              </a:ext>
            </a:extLst>
          </p:cNvPr>
          <p:cNvSpPr>
            <a:spLocks noGrp="1"/>
          </p:cNvSpPr>
          <p:nvPr>
            <p:ph type="title"/>
          </p:nvPr>
        </p:nvSpPr>
        <p:spPr/>
        <p:txBody>
          <a:bodyPr/>
          <a:lstStyle/>
          <a:p>
            <a:r>
              <a:rPr lang="en-US"/>
              <a:t>Facebook Fan Demographics | Oxford Fajar</a:t>
            </a:r>
          </a:p>
        </p:txBody>
      </p:sp>
      <p:graphicFrame>
        <p:nvGraphicFramePr>
          <p:cNvPr id="6" name="Chart Placeholder 5">
            <a:extLst>
              <a:ext uri="{FF2B5EF4-FFF2-40B4-BE49-F238E27FC236}">
                <a16:creationId xmlns:a16="http://schemas.microsoft.com/office/drawing/2014/main" id="{A092DC6B-4EDF-4D35-88A1-3CC4EDF22A61}"/>
              </a:ext>
            </a:extLst>
          </p:cNvPr>
          <p:cNvGraphicFramePr>
            <a:graphicFrameLocks noGrp="1"/>
          </p:cNvGraphicFramePr>
          <p:nvPr>
            <p:ph type="chart" sz="quarter" idx="13"/>
            <p:extLst>
              <p:ext uri="{D42A27DB-BD31-4B8C-83A1-F6EECF244321}">
                <p14:modId xmlns:p14="http://schemas.microsoft.com/office/powerpoint/2010/main" val="42534431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153CAFC-2059-4699-B1F2-09B02313D55C}"/>
              </a:ext>
            </a:extLst>
          </p:cNvPr>
          <p:cNvSpPr>
            <a:spLocks noGrp="1"/>
          </p:cNvSpPr>
          <p:nvPr>
            <p:ph type="body" sz="quarter" idx="14"/>
          </p:nvPr>
        </p:nvSpPr>
        <p:spPr/>
        <p:txBody>
          <a:bodyPr/>
          <a:lstStyle/>
          <a:p>
            <a:r>
              <a:rPr lang="en-US"/>
              <a:t>04/01/2019 - 04/30/2019</a:t>
            </a:r>
          </a:p>
        </p:txBody>
      </p:sp>
      <p:sp>
        <p:nvSpPr>
          <p:cNvPr id="5" name="Footer Placeholder 4">
            <a:extLst>
              <a:ext uri="{FF2B5EF4-FFF2-40B4-BE49-F238E27FC236}">
                <a16:creationId xmlns:a16="http://schemas.microsoft.com/office/drawing/2014/main" id="{6419AC37-983C-4039-9CC4-C13EC73CD0D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871091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E01D81-7EA7-478B-A7AD-7EC9E1B14156}"/>
              </a:ext>
            </a:extLst>
          </p:cNvPr>
          <p:cNvSpPr>
            <a:spLocks noGrp="1"/>
          </p:cNvSpPr>
          <p:nvPr>
            <p:ph type="title"/>
          </p:nvPr>
        </p:nvSpPr>
        <p:spPr/>
        <p:txBody>
          <a:bodyPr/>
          <a:lstStyle/>
          <a:p>
            <a:r>
              <a:rPr lang="en-US"/>
              <a:t>Facebook Interaction Rate | Oxford Fajar</a:t>
            </a:r>
          </a:p>
        </p:txBody>
      </p:sp>
      <p:graphicFrame>
        <p:nvGraphicFramePr>
          <p:cNvPr id="6" name="Chart Placeholder 5">
            <a:extLst>
              <a:ext uri="{FF2B5EF4-FFF2-40B4-BE49-F238E27FC236}">
                <a16:creationId xmlns:a16="http://schemas.microsoft.com/office/drawing/2014/main" id="{3619BE72-9310-4EE9-A019-2D1087C2FC2B}"/>
              </a:ext>
            </a:extLst>
          </p:cNvPr>
          <p:cNvGraphicFramePr>
            <a:graphicFrameLocks noGrp="1"/>
          </p:cNvGraphicFramePr>
          <p:nvPr>
            <p:ph type="chart" sz="quarter" idx="13"/>
            <p:extLst>
              <p:ext uri="{D42A27DB-BD31-4B8C-83A1-F6EECF244321}">
                <p14:modId xmlns:p14="http://schemas.microsoft.com/office/powerpoint/2010/main" val="41219039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A96510B-E836-4383-8B16-D27E321DB8B1}"/>
              </a:ext>
            </a:extLst>
          </p:cNvPr>
          <p:cNvSpPr>
            <a:spLocks noGrp="1"/>
          </p:cNvSpPr>
          <p:nvPr>
            <p:ph type="body" sz="quarter" idx="14"/>
          </p:nvPr>
        </p:nvSpPr>
        <p:spPr/>
        <p:txBody>
          <a:bodyPr/>
          <a:lstStyle/>
          <a:p>
            <a:r>
              <a:rPr lang="en-US"/>
              <a:t>04/01/2019 - 04/30/2019</a:t>
            </a:r>
          </a:p>
        </p:txBody>
      </p:sp>
      <p:sp>
        <p:nvSpPr>
          <p:cNvPr id="5" name="Footer Placeholder 4">
            <a:extLst>
              <a:ext uri="{FF2B5EF4-FFF2-40B4-BE49-F238E27FC236}">
                <a16:creationId xmlns:a16="http://schemas.microsoft.com/office/drawing/2014/main" id="{1E86D103-CF17-4B3A-BCEA-B89B4467977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136317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72AA51-2B84-4FE0-B2BE-4F37C179D27F}"/>
              </a:ext>
            </a:extLst>
          </p:cNvPr>
          <p:cNvSpPr>
            <a:spLocks noGrp="1"/>
          </p:cNvSpPr>
          <p:nvPr>
            <p:ph type="title"/>
          </p:nvPr>
        </p:nvSpPr>
        <p:spPr/>
        <p:txBody>
          <a:bodyPr/>
          <a:lstStyle/>
          <a:p>
            <a:r>
              <a:rPr lang="en-US"/>
              <a:t>Facebook Fans Total | Oxford Fajar</a:t>
            </a:r>
          </a:p>
        </p:txBody>
      </p:sp>
      <p:graphicFrame>
        <p:nvGraphicFramePr>
          <p:cNvPr id="6" name="Chart Placeholder 5">
            <a:extLst>
              <a:ext uri="{FF2B5EF4-FFF2-40B4-BE49-F238E27FC236}">
                <a16:creationId xmlns:a16="http://schemas.microsoft.com/office/drawing/2014/main" id="{71AA9A50-A0F6-47E2-8436-C047449165D8}"/>
              </a:ext>
            </a:extLst>
          </p:cNvPr>
          <p:cNvGraphicFramePr>
            <a:graphicFrameLocks noGrp="1"/>
          </p:cNvGraphicFramePr>
          <p:nvPr>
            <p:ph type="chart" sz="quarter" idx="13"/>
            <p:extLst>
              <p:ext uri="{D42A27DB-BD31-4B8C-83A1-F6EECF244321}">
                <p14:modId xmlns:p14="http://schemas.microsoft.com/office/powerpoint/2010/main" val="637466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370B807-5E0B-43DB-A779-4DC7651EF19F}"/>
              </a:ext>
            </a:extLst>
          </p:cNvPr>
          <p:cNvSpPr>
            <a:spLocks noGrp="1"/>
          </p:cNvSpPr>
          <p:nvPr>
            <p:ph type="body" sz="quarter" idx="14"/>
          </p:nvPr>
        </p:nvSpPr>
        <p:spPr/>
        <p:txBody>
          <a:bodyPr/>
          <a:lstStyle/>
          <a:p>
            <a:r>
              <a:rPr lang="en-US"/>
              <a:t>04/01/2019 - 04/30/2019</a:t>
            </a:r>
          </a:p>
        </p:txBody>
      </p:sp>
      <p:sp>
        <p:nvSpPr>
          <p:cNvPr id="5" name="Footer Placeholder 4">
            <a:extLst>
              <a:ext uri="{FF2B5EF4-FFF2-40B4-BE49-F238E27FC236}">
                <a16:creationId xmlns:a16="http://schemas.microsoft.com/office/drawing/2014/main" id="{36305848-D5F9-495D-8FCF-58E9B1EF6CB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930751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FE4A6A-5D22-444C-9F32-EF504A194309}"/>
              </a:ext>
            </a:extLst>
          </p:cNvPr>
          <p:cNvSpPr>
            <a:spLocks noGrp="1"/>
          </p:cNvSpPr>
          <p:nvPr>
            <p:ph type="title"/>
          </p:nvPr>
        </p:nvSpPr>
        <p:spPr/>
        <p:txBody>
          <a:bodyPr/>
          <a:lstStyle/>
          <a:p>
            <a:r>
              <a:rPr lang="en-US"/>
              <a:t>Facebook Page Views | Oxford Fajar</a:t>
            </a:r>
          </a:p>
        </p:txBody>
      </p:sp>
      <p:graphicFrame>
        <p:nvGraphicFramePr>
          <p:cNvPr id="6" name="Chart Placeholder 5">
            <a:extLst>
              <a:ext uri="{FF2B5EF4-FFF2-40B4-BE49-F238E27FC236}">
                <a16:creationId xmlns:a16="http://schemas.microsoft.com/office/drawing/2014/main" id="{41FA0C46-E96D-402A-9B16-385E6FEEFCE5}"/>
              </a:ext>
            </a:extLst>
          </p:cNvPr>
          <p:cNvGraphicFramePr>
            <a:graphicFrameLocks noGrp="1"/>
          </p:cNvGraphicFramePr>
          <p:nvPr>
            <p:ph type="chart" sz="quarter" idx="13"/>
            <p:extLst>
              <p:ext uri="{D42A27DB-BD31-4B8C-83A1-F6EECF244321}">
                <p14:modId xmlns:p14="http://schemas.microsoft.com/office/powerpoint/2010/main" val="32241494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4B824FD-2BDD-47CC-8B8C-22725A95790C}"/>
              </a:ext>
            </a:extLst>
          </p:cNvPr>
          <p:cNvSpPr>
            <a:spLocks noGrp="1"/>
          </p:cNvSpPr>
          <p:nvPr>
            <p:ph type="body" sz="quarter" idx="14"/>
          </p:nvPr>
        </p:nvSpPr>
        <p:spPr/>
        <p:txBody>
          <a:bodyPr/>
          <a:lstStyle/>
          <a:p>
            <a:r>
              <a:rPr lang="en-US"/>
              <a:t>04/01/2019 - 04/30/2019</a:t>
            </a:r>
          </a:p>
        </p:txBody>
      </p:sp>
      <p:sp>
        <p:nvSpPr>
          <p:cNvPr id="5" name="Footer Placeholder 4">
            <a:extLst>
              <a:ext uri="{FF2B5EF4-FFF2-40B4-BE49-F238E27FC236}">
                <a16:creationId xmlns:a16="http://schemas.microsoft.com/office/drawing/2014/main" id="{98A207A3-1D99-4EC4-8AD4-85C7E925BA0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078770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54C423-8A04-4FC4-A863-67D051D45D21}"/>
              </a:ext>
            </a:extLst>
          </p:cNvPr>
          <p:cNvSpPr>
            <a:spLocks noGrp="1"/>
          </p:cNvSpPr>
          <p:nvPr>
            <p:ph type="title"/>
          </p:nvPr>
        </p:nvSpPr>
        <p:spPr/>
        <p:txBody>
          <a:bodyPr/>
          <a:lstStyle/>
          <a:p>
            <a:r>
              <a:rPr lang="en-US"/>
              <a:t>Facebook Fans By City Table | Oxford Fajar - 1 of 3</a:t>
            </a:r>
          </a:p>
        </p:txBody>
      </p:sp>
      <p:graphicFrame>
        <p:nvGraphicFramePr>
          <p:cNvPr id="5" name="Table Placeholder 4">
            <a:extLst>
              <a:ext uri="{FF2B5EF4-FFF2-40B4-BE49-F238E27FC236}">
                <a16:creationId xmlns:a16="http://schemas.microsoft.com/office/drawing/2014/main" id="{FCB30E66-DDEE-4514-8FBE-CCF23BEC327C}"/>
              </a:ext>
            </a:extLst>
          </p:cNvPr>
          <p:cNvGraphicFramePr>
            <a:graphicFrameLocks noGrp="1"/>
          </p:cNvGraphicFramePr>
          <p:nvPr>
            <p:ph type="tbl" sz="quarter" idx="13"/>
            <p:extLst>
              <p:ext uri="{D42A27DB-BD31-4B8C-83A1-F6EECF244321}">
                <p14:modId xmlns:p14="http://schemas.microsoft.com/office/powerpoint/2010/main" val="22952129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793583796"/>
                    </a:ext>
                  </a:extLst>
                </a:gridCol>
                <a:gridCol w="1645920">
                  <a:extLst>
                    <a:ext uri="{9D8B030D-6E8A-4147-A177-3AD203B41FA5}">
                      <a16:colId xmlns:a16="http://schemas.microsoft.com/office/drawing/2014/main" val="2635880326"/>
                    </a:ext>
                  </a:extLst>
                </a:gridCol>
                <a:gridCol w="1645920">
                  <a:extLst>
                    <a:ext uri="{9D8B030D-6E8A-4147-A177-3AD203B41FA5}">
                      <a16:colId xmlns:a16="http://schemas.microsoft.com/office/drawing/2014/main" val="26692553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8196547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9.9 %</a:t>
                      </a:r>
                    </a:p>
                  </a:txBody>
                  <a:tcPr/>
                </a:tc>
                <a:extLst>
                  <a:ext uri="{0D108BD9-81ED-4DB2-BD59-A6C34878D82A}">
                    <a16:rowId xmlns:a16="http://schemas.microsoft.com/office/drawing/2014/main" val="42377495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6.6 %</a:t>
                      </a:r>
                    </a:p>
                  </a:txBody>
                  <a:tcPr/>
                </a:tc>
                <a:extLst>
                  <a:ext uri="{0D108BD9-81ED-4DB2-BD59-A6C34878D82A}">
                    <a16:rowId xmlns:a16="http://schemas.microsoft.com/office/drawing/2014/main" val="33367797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4.7 %</a:t>
                      </a:r>
                    </a:p>
                  </a:txBody>
                  <a:tcPr/>
                </a:tc>
                <a:extLst>
                  <a:ext uri="{0D108BD9-81ED-4DB2-BD59-A6C34878D82A}">
                    <a16:rowId xmlns:a16="http://schemas.microsoft.com/office/drawing/2014/main" val="16345021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4.5 %</a:t>
                      </a:r>
                    </a:p>
                  </a:txBody>
                  <a:tcPr/>
                </a:tc>
                <a:extLst>
                  <a:ext uri="{0D108BD9-81ED-4DB2-BD59-A6C34878D82A}">
                    <a16:rowId xmlns:a16="http://schemas.microsoft.com/office/drawing/2014/main" val="28483035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3.4 %</a:t>
                      </a:r>
                    </a:p>
                  </a:txBody>
                  <a:tcPr/>
                </a:tc>
                <a:extLst>
                  <a:ext uri="{0D108BD9-81ED-4DB2-BD59-A6C34878D82A}">
                    <a16:rowId xmlns:a16="http://schemas.microsoft.com/office/drawing/2014/main" val="5785279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a:t>
                      </a:r>
                    </a:p>
                  </a:txBody>
                  <a:tcPr/>
                </a:tc>
                <a:extLst>
                  <a:ext uri="{0D108BD9-81ED-4DB2-BD59-A6C34878D82A}">
                    <a16:rowId xmlns:a16="http://schemas.microsoft.com/office/drawing/2014/main" val="25717315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2.9 %</a:t>
                      </a:r>
                    </a:p>
                  </a:txBody>
                  <a:tcPr/>
                </a:tc>
                <a:extLst>
                  <a:ext uri="{0D108BD9-81ED-4DB2-BD59-A6C34878D82A}">
                    <a16:rowId xmlns:a16="http://schemas.microsoft.com/office/drawing/2014/main" val="6493319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extLst>
                  <a:ext uri="{0D108BD9-81ED-4DB2-BD59-A6C34878D82A}">
                    <a16:rowId xmlns:a16="http://schemas.microsoft.com/office/drawing/2014/main" val="3335649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extLst>
                  <a:ext uri="{0D108BD9-81ED-4DB2-BD59-A6C34878D82A}">
                    <a16:rowId xmlns:a16="http://schemas.microsoft.com/office/drawing/2014/main" val="26873316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2.1 %</a:t>
                      </a:r>
                    </a:p>
                  </a:txBody>
                  <a:tcPr/>
                </a:tc>
                <a:extLst>
                  <a:ext uri="{0D108BD9-81ED-4DB2-BD59-A6C34878D82A}">
                    <a16:rowId xmlns:a16="http://schemas.microsoft.com/office/drawing/2014/main" val="4164899573"/>
                  </a:ext>
                </a:extLst>
              </a:tr>
            </a:tbl>
          </a:graphicData>
        </a:graphic>
      </p:graphicFrame>
      <p:sp>
        <p:nvSpPr>
          <p:cNvPr id="4" name="Text Placeholder 3">
            <a:extLst>
              <a:ext uri="{FF2B5EF4-FFF2-40B4-BE49-F238E27FC236}">
                <a16:creationId xmlns:a16="http://schemas.microsoft.com/office/drawing/2014/main" id="{CC54C67A-A2B6-4C8D-BD38-83EF2777972E}"/>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37149267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A633FC-8E21-4989-9617-AA64F001CD23}"/>
              </a:ext>
            </a:extLst>
          </p:cNvPr>
          <p:cNvSpPr>
            <a:spLocks noGrp="1"/>
          </p:cNvSpPr>
          <p:nvPr>
            <p:ph type="title"/>
          </p:nvPr>
        </p:nvSpPr>
        <p:spPr/>
        <p:txBody>
          <a:bodyPr/>
          <a:lstStyle/>
          <a:p>
            <a:r>
              <a:rPr lang="en-US"/>
              <a:t>Facebook Fans By City Table | Oxford Fajar - 2 of 3</a:t>
            </a:r>
          </a:p>
        </p:txBody>
      </p:sp>
      <p:graphicFrame>
        <p:nvGraphicFramePr>
          <p:cNvPr id="5" name="Table Placeholder 4">
            <a:extLst>
              <a:ext uri="{FF2B5EF4-FFF2-40B4-BE49-F238E27FC236}">
                <a16:creationId xmlns:a16="http://schemas.microsoft.com/office/drawing/2014/main" id="{EAE832BD-68AF-41ED-8539-5D84A477B93F}"/>
              </a:ext>
            </a:extLst>
          </p:cNvPr>
          <p:cNvGraphicFramePr>
            <a:graphicFrameLocks noGrp="1"/>
          </p:cNvGraphicFramePr>
          <p:nvPr>
            <p:ph type="tbl" sz="quarter" idx="13"/>
            <p:extLst>
              <p:ext uri="{D42A27DB-BD31-4B8C-83A1-F6EECF244321}">
                <p14:modId xmlns:p14="http://schemas.microsoft.com/office/powerpoint/2010/main" val="27626437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609305646"/>
                    </a:ext>
                  </a:extLst>
                </a:gridCol>
                <a:gridCol w="1645920">
                  <a:extLst>
                    <a:ext uri="{9D8B030D-6E8A-4147-A177-3AD203B41FA5}">
                      <a16:colId xmlns:a16="http://schemas.microsoft.com/office/drawing/2014/main" val="842671641"/>
                    </a:ext>
                  </a:extLst>
                </a:gridCol>
                <a:gridCol w="1645920">
                  <a:extLst>
                    <a:ext uri="{9D8B030D-6E8A-4147-A177-3AD203B41FA5}">
                      <a16:colId xmlns:a16="http://schemas.microsoft.com/office/drawing/2014/main" val="41693408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820475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extLst>
                  <a:ext uri="{0D108BD9-81ED-4DB2-BD59-A6C34878D82A}">
                    <a16:rowId xmlns:a16="http://schemas.microsoft.com/office/drawing/2014/main" val="36842908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extLst>
                  <a:ext uri="{0D108BD9-81ED-4DB2-BD59-A6C34878D82A}">
                    <a16:rowId xmlns:a16="http://schemas.microsoft.com/office/drawing/2014/main" val="4438196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 Island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extLst>
                  <a:ext uri="{0D108BD9-81ED-4DB2-BD59-A6C34878D82A}">
                    <a16:rowId xmlns:a16="http://schemas.microsoft.com/office/drawing/2014/main" val="38597880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36217357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Bintulu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12543285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Keningau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28326280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Sibu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29988569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36699003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9118310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1625488550"/>
                  </a:ext>
                </a:extLst>
              </a:tr>
            </a:tbl>
          </a:graphicData>
        </a:graphic>
      </p:graphicFrame>
      <p:sp>
        <p:nvSpPr>
          <p:cNvPr id="4" name="Text Placeholder 3">
            <a:extLst>
              <a:ext uri="{FF2B5EF4-FFF2-40B4-BE49-F238E27FC236}">
                <a16:creationId xmlns:a16="http://schemas.microsoft.com/office/drawing/2014/main" id="{37961CB0-3E42-426E-AC55-0C8F2D19BBFB}"/>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35275920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1C779C-1903-4A31-8B0E-D68AF2582C8C}"/>
              </a:ext>
            </a:extLst>
          </p:cNvPr>
          <p:cNvSpPr>
            <a:spLocks noGrp="1"/>
          </p:cNvSpPr>
          <p:nvPr>
            <p:ph type="title"/>
          </p:nvPr>
        </p:nvSpPr>
        <p:spPr/>
        <p:txBody>
          <a:bodyPr/>
          <a:lstStyle/>
          <a:p>
            <a:r>
              <a:rPr lang="en-US"/>
              <a:t>Facebook Fans By City Table | Oxford Fajar - 3 of 3</a:t>
            </a:r>
          </a:p>
        </p:txBody>
      </p:sp>
      <p:graphicFrame>
        <p:nvGraphicFramePr>
          <p:cNvPr id="5" name="Table Placeholder 4">
            <a:extLst>
              <a:ext uri="{FF2B5EF4-FFF2-40B4-BE49-F238E27FC236}">
                <a16:creationId xmlns:a16="http://schemas.microsoft.com/office/drawing/2014/main" id="{EB48E248-856F-4E5C-A898-2A125E24BD82}"/>
              </a:ext>
            </a:extLst>
          </p:cNvPr>
          <p:cNvGraphicFramePr>
            <a:graphicFrameLocks noGrp="1"/>
          </p:cNvGraphicFramePr>
          <p:nvPr>
            <p:ph type="tbl" sz="quarter" idx="13"/>
            <p:extLst>
              <p:ext uri="{D42A27DB-BD31-4B8C-83A1-F6EECF244321}">
                <p14:modId xmlns:p14="http://schemas.microsoft.com/office/powerpoint/2010/main" val="11229579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915454644"/>
                    </a:ext>
                  </a:extLst>
                </a:gridCol>
                <a:gridCol w="1645920">
                  <a:extLst>
                    <a:ext uri="{9D8B030D-6E8A-4147-A177-3AD203B41FA5}">
                      <a16:colId xmlns:a16="http://schemas.microsoft.com/office/drawing/2014/main" val="2105629748"/>
                    </a:ext>
                  </a:extLst>
                </a:gridCol>
                <a:gridCol w="1645920">
                  <a:extLst>
                    <a:ext uri="{9D8B030D-6E8A-4147-A177-3AD203B41FA5}">
                      <a16:colId xmlns:a16="http://schemas.microsoft.com/office/drawing/2014/main" val="40924017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326620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26907361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10489942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Semporna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503308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Kudat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27075289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Lahad Datu Town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3045200526"/>
                  </a:ext>
                </a:extLst>
              </a:tr>
            </a:tbl>
          </a:graphicData>
        </a:graphic>
      </p:graphicFrame>
      <p:sp>
        <p:nvSpPr>
          <p:cNvPr id="4" name="Text Placeholder 3">
            <a:extLst>
              <a:ext uri="{FF2B5EF4-FFF2-40B4-BE49-F238E27FC236}">
                <a16:creationId xmlns:a16="http://schemas.microsoft.com/office/drawing/2014/main" id="{69DF8407-7B8F-4F43-A514-04EBB838D506}"/>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33253923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7A781-E97D-4205-9B05-F11A2C0B92AA}"/>
              </a:ext>
            </a:extLst>
          </p:cNvPr>
          <p:cNvSpPr>
            <a:spLocks noGrp="1"/>
          </p:cNvSpPr>
          <p:nvPr>
            <p:ph type="title"/>
          </p:nvPr>
        </p:nvSpPr>
        <p:spPr/>
        <p:txBody>
          <a:bodyPr/>
          <a:lstStyle/>
          <a:p>
            <a:r>
              <a:rPr lang="en-US"/>
              <a:t>Facebook Own Posts Table | Oxford Fajar - 1 of 11</a:t>
            </a:r>
          </a:p>
        </p:txBody>
      </p:sp>
      <p:graphicFrame>
        <p:nvGraphicFramePr>
          <p:cNvPr id="5" name="Table Placeholder 4">
            <a:extLst>
              <a:ext uri="{FF2B5EF4-FFF2-40B4-BE49-F238E27FC236}">
                <a16:creationId xmlns:a16="http://schemas.microsoft.com/office/drawing/2014/main" id="{743167EF-596E-413C-9250-C861297C1F22}"/>
              </a:ext>
            </a:extLst>
          </p:cNvPr>
          <p:cNvGraphicFramePr>
            <a:graphicFrameLocks noGrp="1"/>
          </p:cNvGraphicFramePr>
          <p:nvPr>
            <p:ph type="tbl" sz="quarter" idx="13"/>
            <p:extLst>
              <p:ext uri="{D42A27DB-BD31-4B8C-83A1-F6EECF244321}">
                <p14:modId xmlns:p14="http://schemas.microsoft.com/office/powerpoint/2010/main" val="21294002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316121673"/>
                    </a:ext>
                  </a:extLst>
                </a:gridCol>
                <a:gridCol w="658368">
                  <a:extLst>
                    <a:ext uri="{9D8B030D-6E8A-4147-A177-3AD203B41FA5}">
                      <a16:colId xmlns:a16="http://schemas.microsoft.com/office/drawing/2014/main" val="2616421713"/>
                    </a:ext>
                  </a:extLst>
                </a:gridCol>
                <a:gridCol w="658368">
                  <a:extLst>
                    <a:ext uri="{9D8B030D-6E8A-4147-A177-3AD203B41FA5}">
                      <a16:colId xmlns:a16="http://schemas.microsoft.com/office/drawing/2014/main" val="418847023"/>
                    </a:ext>
                  </a:extLst>
                </a:gridCol>
                <a:gridCol w="658368">
                  <a:extLst>
                    <a:ext uri="{9D8B030D-6E8A-4147-A177-3AD203B41FA5}">
                      <a16:colId xmlns:a16="http://schemas.microsoft.com/office/drawing/2014/main" val="596769474"/>
                    </a:ext>
                  </a:extLst>
                </a:gridCol>
                <a:gridCol w="658368">
                  <a:extLst>
                    <a:ext uri="{9D8B030D-6E8A-4147-A177-3AD203B41FA5}">
                      <a16:colId xmlns:a16="http://schemas.microsoft.com/office/drawing/2014/main" val="2936715406"/>
                    </a:ext>
                  </a:extLst>
                </a:gridCol>
                <a:gridCol w="658368">
                  <a:extLst>
                    <a:ext uri="{9D8B030D-6E8A-4147-A177-3AD203B41FA5}">
                      <a16:colId xmlns:a16="http://schemas.microsoft.com/office/drawing/2014/main" val="3563639788"/>
                    </a:ext>
                  </a:extLst>
                </a:gridCol>
                <a:gridCol w="658368">
                  <a:extLst>
                    <a:ext uri="{9D8B030D-6E8A-4147-A177-3AD203B41FA5}">
                      <a16:colId xmlns:a16="http://schemas.microsoft.com/office/drawing/2014/main" val="2505267897"/>
                    </a:ext>
                  </a:extLst>
                </a:gridCol>
                <a:gridCol w="658368">
                  <a:extLst>
                    <a:ext uri="{9D8B030D-6E8A-4147-A177-3AD203B41FA5}">
                      <a16:colId xmlns:a16="http://schemas.microsoft.com/office/drawing/2014/main" val="12714812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80617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- 2019-04-28 12:56:00 </a:t>
                      </a:r>
                      <a:r>
                        <a:rPr kumimoji="0" lang="en-US" sz="1000" b="0" i="0" u="none" strike="noStrike" kern="1200" cap="none" spc="0" normalizeH="0" baseline="0" noProof="0">
                          <a:ln>
                            <a:noFill/>
                          </a:ln>
                          <a:solidFill>
                            <a:prstClr val="black"/>
                          </a:solidFill>
                          <a:effectLst/>
                          <a:uLnTx/>
                          <a:uFillTx/>
                          <a:latin typeface="+mn-lt"/>
                          <a:ea typeface="+mn-ea"/>
                          <a:cs typeface="+mn-cs"/>
                        </a:rPr>
                        <a:t> 
 Metals react with oxygen when heated. Some of the very reactive metals like sodium react with oxygen quickly and form metal oxide on its surface. 
On the other hand, less reactive metals react with oxygen slowly and can take many years to react, like tin. 
Can you name other metals that react slowly with oxygen, other than tin?
.
.
.
.
.
.
.
Answer: Zinc, iron, lead, and copper
Source:
Oxford Fajar Success Science SPM, pg 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96772431"/>
                  </a:ext>
                </a:extLst>
              </a:tr>
            </a:tbl>
          </a:graphicData>
        </a:graphic>
      </p:graphicFrame>
      <p:sp>
        <p:nvSpPr>
          <p:cNvPr id="4" name="Text Placeholder 3">
            <a:extLst>
              <a:ext uri="{FF2B5EF4-FFF2-40B4-BE49-F238E27FC236}">
                <a16:creationId xmlns:a16="http://schemas.microsoft.com/office/drawing/2014/main" id="{ED5213B8-9242-432D-BAD4-8016984D80A4}"/>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18427323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A5F0FE-0CB5-4972-9A2C-7A800788063F}"/>
              </a:ext>
            </a:extLst>
          </p:cNvPr>
          <p:cNvSpPr>
            <a:spLocks noGrp="1"/>
          </p:cNvSpPr>
          <p:nvPr>
            <p:ph type="title"/>
          </p:nvPr>
        </p:nvSpPr>
        <p:spPr/>
        <p:txBody>
          <a:bodyPr/>
          <a:lstStyle/>
          <a:p>
            <a:r>
              <a:rPr lang="en-US"/>
              <a:t>Facebook Own Posts Table | Oxford Fajar - 2 of 11</a:t>
            </a:r>
          </a:p>
        </p:txBody>
      </p:sp>
      <p:graphicFrame>
        <p:nvGraphicFramePr>
          <p:cNvPr id="5" name="Table Placeholder 4">
            <a:extLst>
              <a:ext uri="{FF2B5EF4-FFF2-40B4-BE49-F238E27FC236}">
                <a16:creationId xmlns:a16="http://schemas.microsoft.com/office/drawing/2014/main" id="{4C9D19BD-A16C-48B2-AC16-AD4DE710A097}"/>
              </a:ext>
            </a:extLst>
          </p:cNvPr>
          <p:cNvGraphicFramePr>
            <a:graphicFrameLocks noGrp="1"/>
          </p:cNvGraphicFramePr>
          <p:nvPr>
            <p:ph type="tbl" sz="quarter" idx="13"/>
            <p:extLst>
              <p:ext uri="{D42A27DB-BD31-4B8C-83A1-F6EECF244321}">
                <p14:modId xmlns:p14="http://schemas.microsoft.com/office/powerpoint/2010/main" val="27417741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406914450"/>
                    </a:ext>
                  </a:extLst>
                </a:gridCol>
                <a:gridCol w="658368">
                  <a:extLst>
                    <a:ext uri="{9D8B030D-6E8A-4147-A177-3AD203B41FA5}">
                      <a16:colId xmlns:a16="http://schemas.microsoft.com/office/drawing/2014/main" val="49387776"/>
                    </a:ext>
                  </a:extLst>
                </a:gridCol>
                <a:gridCol w="658368">
                  <a:extLst>
                    <a:ext uri="{9D8B030D-6E8A-4147-A177-3AD203B41FA5}">
                      <a16:colId xmlns:a16="http://schemas.microsoft.com/office/drawing/2014/main" val="871204503"/>
                    </a:ext>
                  </a:extLst>
                </a:gridCol>
                <a:gridCol w="658368">
                  <a:extLst>
                    <a:ext uri="{9D8B030D-6E8A-4147-A177-3AD203B41FA5}">
                      <a16:colId xmlns:a16="http://schemas.microsoft.com/office/drawing/2014/main" val="4256503086"/>
                    </a:ext>
                  </a:extLst>
                </a:gridCol>
                <a:gridCol w="658368">
                  <a:extLst>
                    <a:ext uri="{9D8B030D-6E8A-4147-A177-3AD203B41FA5}">
                      <a16:colId xmlns:a16="http://schemas.microsoft.com/office/drawing/2014/main" val="1045783615"/>
                    </a:ext>
                  </a:extLst>
                </a:gridCol>
                <a:gridCol w="658368">
                  <a:extLst>
                    <a:ext uri="{9D8B030D-6E8A-4147-A177-3AD203B41FA5}">
                      <a16:colId xmlns:a16="http://schemas.microsoft.com/office/drawing/2014/main" val="2635482790"/>
                    </a:ext>
                  </a:extLst>
                </a:gridCol>
                <a:gridCol w="658368">
                  <a:extLst>
                    <a:ext uri="{9D8B030D-6E8A-4147-A177-3AD203B41FA5}">
                      <a16:colId xmlns:a16="http://schemas.microsoft.com/office/drawing/2014/main" val="3428573956"/>
                    </a:ext>
                  </a:extLst>
                </a:gridCol>
                <a:gridCol w="658368">
                  <a:extLst>
                    <a:ext uri="{9D8B030D-6E8A-4147-A177-3AD203B41FA5}">
                      <a16:colId xmlns:a16="http://schemas.microsoft.com/office/drawing/2014/main" val="13572824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87404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- 2019-04-26 13:55:00 </a:t>
                      </a:r>
                      <a:r>
                        <a:rPr kumimoji="0" lang="en-US" sz="1000" b="0" i="0" u="none" strike="noStrike" kern="1200" cap="none" spc="0" normalizeH="0" baseline="0" noProof="0">
                          <a:ln>
                            <a:noFill/>
                          </a:ln>
                          <a:solidFill>
                            <a:prstClr val="black"/>
                          </a:solidFill>
                          <a:effectLst/>
                          <a:uLnTx/>
                          <a:uFillTx/>
                          <a:latin typeface="+mn-lt"/>
                          <a:ea typeface="+mn-ea"/>
                          <a:cs typeface="+mn-cs"/>
                        </a:rPr>
                        <a:t> 
 Does this idiom sound familiar to you? Let's fill in the blanks!
.
.
.
.
.
Answer: Arm, Leg
Source:
Oxford Fajar Effective Practice English Year 6, pg 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860801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- 2019-04-24 12:55:01 </a:t>
                      </a:r>
                      <a:r>
                        <a:rPr kumimoji="0" lang="en-US" sz="1000" b="0" i="0" u="none" strike="noStrike" kern="1200" cap="none" spc="0" normalizeH="0" baseline="0" noProof="0">
                          <a:ln>
                            <a:noFill/>
                          </a:ln>
                          <a:solidFill>
                            <a:prstClr val="black"/>
                          </a:solidFill>
                          <a:effectLst/>
                          <a:uLnTx/>
                          <a:uFillTx/>
                          <a:latin typeface="+mn-lt"/>
                          <a:ea typeface="+mn-ea"/>
                          <a:cs typeface="+mn-cs"/>
                        </a:rPr>
                        <a:t> 
 Oxford Fajar Companion Website offers students the tools to take guided control of their learning, while teachers will find the resources useful to enhance and aid teaching in class.
Visit our Companion Website to discover additional resources that are available to you!
Learn more at: 
http://bit.ly/2GrdVdt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13051831"/>
                  </a:ext>
                </a:extLst>
              </a:tr>
            </a:tbl>
          </a:graphicData>
        </a:graphic>
      </p:graphicFrame>
      <p:sp>
        <p:nvSpPr>
          <p:cNvPr id="4" name="Text Placeholder 3">
            <a:extLst>
              <a:ext uri="{FF2B5EF4-FFF2-40B4-BE49-F238E27FC236}">
                <a16:creationId xmlns:a16="http://schemas.microsoft.com/office/drawing/2014/main" id="{E549B8B2-C171-47B6-B674-1976A4B56E2B}"/>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35203145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48DF0A-0062-43BB-8142-F787F9AB467F}"/>
              </a:ext>
            </a:extLst>
          </p:cNvPr>
          <p:cNvSpPr>
            <a:spLocks noGrp="1"/>
          </p:cNvSpPr>
          <p:nvPr>
            <p:ph type="title"/>
          </p:nvPr>
        </p:nvSpPr>
        <p:spPr/>
        <p:txBody>
          <a:bodyPr/>
          <a:lstStyle/>
          <a:p>
            <a:r>
              <a:rPr lang="en-US"/>
              <a:t>Facebook Own Posts Table | Oxford Fajar - 3 of 11</a:t>
            </a:r>
          </a:p>
        </p:txBody>
      </p:sp>
      <p:graphicFrame>
        <p:nvGraphicFramePr>
          <p:cNvPr id="5" name="Table Placeholder 4">
            <a:extLst>
              <a:ext uri="{FF2B5EF4-FFF2-40B4-BE49-F238E27FC236}">
                <a16:creationId xmlns:a16="http://schemas.microsoft.com/office/drawing/2014/main" id="{58AF1256-D8FE-4871-BDA4-174952C6BF27}"/>
              </a:ext>
            </a:extLst>
          </p:cNvPr>
          <p:cNvGraphicFramePr>
            <a:graphicFrameLocks noGrp="1"/>
          </p:cNvGraphicFramePr>
          <p:nvPr>
            <p:ph type="tbl" sz="quarter" idx="13"/>
            <p:extLst>
              <p:ext uri="{D42A27DB-BD31-4B8C-83A1-F6EECF244321}">
                <p14:modId xmlns:p14="http://schemas.microsoft.com/office/powerpoint/2010/main" val="1751440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275888979"/>
                    </a:ext>
                  </a:extLst>
                </a:gridCol>
                <a:gridCol w="658368">
                  <a:extLst>
                    <a:ext uri="{9D8B030D-6E8A-4147-A177-3AD203B41FA5}">
                      <a16:colId xmlns:a16="http://schemas.microsoft.com/office/drawing/2014/main" val="701177596"/>
                    </a:ext>
                  </a:extLst>
                </a:gridCol>
                <a:gridCol w="658368">
                  <a:extLst>
                    <a:ext uri="{9D8B030D-6E8A-4147-A177-3AD203B41FA5}">
                      <a16:colId xmlns:a16="http://schemas.microsoft.com/office/drawing/2014/main" val="1019213299"/>
                    </a:ext>
                  </a:extLst>
                </a:gridCol>
                <a:gridCol w="658368">
                  <a:extLst>
                    <a:ext uri="{9D8B030D-6E8A-4147-A177-3AD203B41FA5}">
                      <a16:colId xmlns:a16="http://schemas.microsoft.com/office/drawing/2014/main" val="1398604201"/>
                    </a:ext>
                  </a:extLst>
                </a:gridCol>
                <a:gridCol w="658368">
                  <a:extLst>
                    <a:ext uri="{9D8B030D-6E8A-4147-A177-3AD203B41FA5}">
                      <a16:colId xmlns:a16="http://schemas.microsoft.com/office/drawing/2014/main" val="678350269"/>
                    </a:ext>
                  </a:extLst>
                </a:gridCol>
                <a:gridCol w="658368">
                  <a:extLst>
                    <a:ext uri="{9D8B030D-6E8A-4147-A177-3AD203B41FA5}">
                      <a16:colId xmlns:a16="http://schemas.microsoft.com/office/drawing/2014/main" val="3282337298"/>
                    </a:ext>
                  </a:extLst>
                </a:gridCol>
                <a:gridCol w="658368">
                  <a:extLst>
                    <a:ext uri="{9D8B030D-6E8A-4147-A177-3AD203B41FA5}">
                      <a16:colId xmlns:a16="http://schemas.microsoft.com/office/drawing/2014/main" val="1835928310"/>
                    </a:ext>
                  </a:extLst>
                </a:gridCol>
                <a:gridCol w="658368">
                  <a:extLst>
                    <a:ext uri="{9D8B030D-6E8A-4147-A177-3AD203B41FA5}">
                      <a16:colId xmlns:a16="http://schemas.microsoft.com/office/drawing/2014/main" val="7145807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121079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- 2019-04-22 00:00:00 </a:t>
                      </a:r>
                      <a:r>
                        <a:rPr kumimoji="0" lang="en-US" sz="1000" b="0" i="0" u="none" strike="noStrike" kern="1200" cap="none" spc="0" normalizeH="0" baseline="0" noProof="0">
                          <a:ln>
                            <a:noFill/>
                          </a:ln>
                          <a:solidFill>
                            <a:prstClr val="black"/>
                          </a:solidFill>
                          <a:effectLst/>
                          <a:uLnTx/>
                          <a:uFillTx/>
                          <a:latin typeface="+mn-lt"/>
                          <a:ea typeface="+mn-ea"/>
                          <a:cs typeface="+mn-cs"/>
                        </a:rPr>
                        <a:t> 
 Happy Earth Day! 🌎
Let's show our love to Mother Nature and go green today!
Comment below what you do to help keep our planet healthy.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764953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- 2019-04-20 00:00:00 </a:t>
                      </a:r>
                      <a:r>
                        <a:rPr kumimoji="0" lang="en-US" sz="1000" b="0" i="0" u="none" strike="noStrike" kern="1200" cap="none" spc="0" normalizeH="0" baseline="0" noProof="0">
                          <a:ln>
                            <a:noFill/>
                          </a:ln>
                          <a:solidFill>
                            <a:prstClr val="black"/>
                          </a:solidFill>
                          <a:effectLst/>
                          <a:uLnTx/>
                          <a:uFillTx/>
                          <a:latin typeface="+mn-lt"/>
                          <a:ea typeface="+mn-ea"/>
                          <a:cs typeface="+mn-cs"/>
                        </a:rPr>
                        <a:t> 
 Earth Day is just around the corner, let’s get our green fingers dirty! (plant emoji)
Source:
Oxford English-English-Malay Dictionary, pg.387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203470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- 2019-04-19 12:53:00 </a:t>
                      </a:r>
                      <a:r>
                        <a:rPr kumimoji="0" lang="en-US" sz="1000" b="0" i="0" u="none" strike="noStrike" kern="1200" cap="none" spc="0" normalizeH="0" baseline="0" noProof="0">
                          <a:ln>
                            <a:noFill/>
                          </a:ln>
                          <a:solidFill>
                            <a:prstClr val="black"/>
                          </a:solidFill>
                          <a:effectLst/>
                          <a:uLnTx/>
                          <a:uFillTx/>
                          <a:latin typeface="+mn-lt"/>
                          <a:ea typeface="+mn-ea"/>
                          <a:cs typeface="+mn-cs"/>
                        </a:rPr>
                        <a:t> 
 Finding it hard to focus on your studies? 
Take a 10 to 15-minute break to get your blood pumping with oxygen to your brain!
Source:
Memory Booster 123 ABC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38174189"/>
                  </a:ext>
                </a:extLst>
              </a:tr>
            </a:tbl>
          </a:graphicData>
        </a:graphic>
      </p:graphicFrame>
      <p:sp>
        <p:nvSpPr>
          <p:cNvPr id="4" name="Text Placeholder 3">
            <a:extLst>
              <a:ext uri="{FF2B5EF4-FFF2-40B4-BE49-F238E27FC236}">
                <a16:creationId xmlns:a16="http://schemas.microsoft.com/office/drawing/2014/main" id="{CC2FE18A-5573-45DE-AE1F-C3C6AE96F1E9}"/>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29810381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B38813-8032-4D93-9A2B-74344CBBF333}"/>
              </a:ext>
            </a:extLst>
          </p:cNvPr>
          <p:cNvSpPr>
            <a:spLocks noGrp="1"/>
          </p:cNvSpPr>
          <p:nvPr>
            <p:ph type="title"/>
          </p:nvPr>
        </p:nvSpPr>
        <p:spPr/>
        <p:txBody>
          <a:bodyPr/>
          <a:lstStyle/>
          <a:p>
            <a:r>
              <a:rPr lang="en-US"/>
              <a:t>Facebook Own Posts Table | Oxford Fajar - 4 of 11</a:t>
            </a:r>
          </a:p>
        </p:txBody>
      </p:sp>
      <p:graphicFrame>
        <p:nvGraphicFramePr>
          <p:cNvPr id="5" name="Table Placeholder 4">
            <a:extLst>
              <a:ext uri="{FF2B5EF4-FFF2-40B4-BE49-F238E27FC236}">
                <a16:creationId xmlns:a16="http://schemas.microsoft.com/office/drawing/2014/main" id="{9A14CA73-CB06-457F-A1A2-0B7F633AD583}"/>
              </a:ext>
            </a:extLst>
          </p:cNvPr>
          <p:cNvGraphicFramePr>
            <a:graphicFrameLocks noGrp="1"/>
          </p:cNvGraphicFramePr>
          <p:nvPr>
            <p:ph type="tbl" sz="quarter" idx="13"/>
            <p:extLst>
              <p:ext uri="{D42A27DB-BD31-4B8C-83A1-F6EECF244321}">
                <p14:modId xmlns:p14="http://schemas.microsoft.com/office/powerpoint/2010/main" val="22061466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671773834"/>
                    </a:ext>
                  </a:extLst>
                </a:gridCol>
                <a:gridCol w="658368">
                  <a:extLst>
                    <a:ext uri="{9D8B030D-6E8A-4147-A177-3AD203B41FA5}">
                      <a16:colId xmlns:a16="http://schemas.microsoft.com/office/drawing/2014/main" val="2262373979"/>
                    </a:ext>
                  </a:extLst>
                </a:gridCol>
                <a:gridCol w="658368">
                  <a:extLst>
                    <a:ext uri="{9D8B030D-6E8A-4147-A177-3AD203B41FA5}">
                      <a16:colId xmlns:a16="http://schemas.microsoft.com/office/drawing/2014/main" val="3245417405"/>
                    </a:ext>
                  </a:extLst>
                </a:gridCol>
                <a:gridCol w="658368">
                  <a:extLst>
                    <a:ext uri="{9D8B030D-6E8A-4147-A177-3AD203B41FA5}">
                      <a16:colId xmlns:a16="http://schemas.microsoft.com/office/drawing/2014/main" val="689947371"/>
                    </a:ext>
                  </a:extLst>
                </a:gridCol>
                <a:gridCol w="658368">
                  <a:extLst>
                    <a:ext uri="{9D8B030D-6E8A-4147-A177-3AD203B41FA5}">
                      <a16:colId xmlns:a16="http://schemas.microsoft.com/office/drawing/2014/main" val="3079310452"/>
                    </a:ext>
                  </a:extLst>
                </a:gridCol>
                <a:gridCol w="658368">
                  <a:extLst>
                    <a:ext uri="{9D8B030D-6E8A-4147-A177-3AD203B41FA5}">
                      <a16:colId xmlns:a16="http://schemas.microsoft.com/office/drawing/2014/main" val="1366054751"/>
                    </a:ext>
                  </a:extLst>
                </a:gridCol>
                <a:gridCol w="658368">
                  <a:extLst>
                    <a:ext uri="{9D8B030D-6E8A-4147-A177-3AD203B41FA5}">
                      <a16:colId xmlns:a16="http://schemas.microsoft.com/office/drawing/2014/main" val="1703348472"/>
                    </a:ext>
                  </a:extLst>
                </a:gridCol>
                <a:gridCol w="658368">
                  <a:extLst>
                    <a:ext uri="{9D8B030D-6E8A-4147-A177-3AD203B41FA5}">
                      <a16:colId xmlns:a16="http://schemas.microsoft.com/office/drawing/2014/main" val="26046533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682375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- 2019-04-18 12:52:00 </a:t>
                      </a:r>
                      <a:r>
                        <a:rPr kumimoji="0" lang="en-US" sz="1000" b="0" i="0" u="none" strike="noStrike" kern="1200" cap="none" spc="0" normalizeH="0" baseline="0" noProof="0">
                          <a:ln>
                            <a:noFill/>
                          </a:ln>
                          <a:solidFill>
                            <a:prstClr val="black"/>
                          </a:solidFill>
                          <a:effectLst/>
                          <a:uLnTx/>
                          <a:uFillTx/>
                          <a:latin typeface="+mn-lt"/>
                          <a:ea typeface="+mn-ea"/>
                          <a:cs typeface="+mn-cs"/>
                        </a:rPr>
                        <a:t> 
 Loving reading? Share your reading experience and stand a chance to win spectacular prizes!
Mark your calendar and join the Oxford Big Read 2019 now! 📚
Learn more at:
https://bit.ly/2Ft9lva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795009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- 2019-04-16 12:52:00 </a:t>
                      </a:r>
                      <a:r>
                        <a:rPr kumimoji="0" lang="en-US" sz="1000" b="0" i="0" u="none" strike="noStrike" kern="1200" cap="none" spc="0" normalizeH="0" baseline="0" noProof="0">
                          <a:ln>
                            <a:noFill/>
                          </a:ln>
                          <a:solidFill>
                            <a:prstClr val="black"/>
                          </a:solidFill>
                          <a:effectLst/>
                          <a:uLnTx/>
                          <a:uFillTx/>
                          <a:latin typeface="+mn-lt"/>
                          <a:ea typeface="+mn-ea"/>
                          <a:cs typeface="+mn-cs"/>
                        </a:rPr>
                        <a:t> 
 Genetically modified plants are grown on more than 67 million hectares in 18 countries worldwide.
A major trait used in genetically modified crops is plant resistance to insects.
Can you name other advantages of genetically modified crops?
Source:
Oxford Fajar Success Science SPM, pg 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71008139"/>
                  </a:ext>
                </a:extLst>
              </a:tr>
            </a:tbl>
          </a:graphicData>
        </a:graphic>
      </p:graphicFrame>
      <p:sp>
        <p:nvSpPr>
          <p:cNvPr id="4" name="Text Placeholder 3">
            <a:extLst>
              <a:ext uri="{FF2B5EF4-FFF2-40B4-BE49-F238E27FC236}">
                <a16:creationId xmlns:a16="http://schemas.microsoft.com/office/drawing/2014/main" id="{3732E2F6-4EFF-44A5-969F-8039E0962259}"/>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3615094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C5A6EB-3D5B-4EE2-A873-B14481BD8CA2}"/>
              </a:ext>
            </a:extLst>
          </p:cNvPr>
          <p:cNvSpPr>
            <a:spLocks noGrp="1"/>
          </p:cNvSpPr>
          <p:nvPr>
            <p:ph type="title"/>
          </p:nvPr>
        </p:nvSpPr>
        <p:spPr/>
        <p:txBody>
          <a:bodyPr/>
          <a:lstStyle/>
          <a:p>
            <a:r>
              <a:rPr lang="en-US"/>
              <a:t>Facebook Own Posts Table | Oxford Fajar - 5 of 11</a:t>
            </a:r>
          </a:p>
        </p:txBody>
      </p:sp>
      <p:graphicFrame>
        <p:nvGraphicFramePr>
          <p:cNvPr id="5" name="Table Placeholder 4">
            <a:extLst>
              <a:ext uri="{FF2B5EF4-FFF2-40B4-BE49-F238E27FC236}">
                <a16:creationId xmlns:a16="http://schemas.microsoft.com/office/drawing/2014/main" id="{834DB0F6-7BAB-4BE8-9FAA-FD5764DDA49E}"/>
              </a:ext>
            </a:extLst>
          </p:cNvPr>
          <p:cNvGraphicFramePr>
            <a:graphicFrameLocks noGrp="1"/>
          </p:cNvGraphicFramePr>
          <p:nvPr>
            <p:ph type="tbl" sz="quarter" idx="13"/>
            <p:extLst>
              <p:ext uri="{D42A27DB-BD31-4B8C-83A1-F6EECF244321}">
                <p14:modId xmlns:p14="http://schemas.microsoft.com/office/powerpoint/2010/main" val="15231739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02425898"/>
                    </a:ext>
                  </a:extLst>
                </a:gridCol>
                <a:gridCol w="658368">
                  <a:extLst>
                    <a:ext uri="{9D8B030D-6E8A-4147-A177-3AD203B41FA5}">
                      <a16:colId xmlns:a16="http://schemas.microsoft.com/office/drawing/2014/main" val="1909875030"/>
                    </a:ext>
                  </a:extLst>
                </a:gridCol>
                <a:gridCol w="658368">
                  <a:extLst>
                    <a:ext uri="{9D8B030D-6E8A-4147-A177-3AD203B41FA5}">
                      <a16:colId xmlns:a16="http://schemas.microsoft.com/office/drawing/2014/main" val="510424437"/>
                    </a:ext>
                  </a:extLst>
                </a:gridCol>
                <a:gridCol w="658368">
                  <a:extLst>
                    <a:ext uri="{9D8B030D-6E8A-4147-A177-3AD203B41FA5}">
                      <a16:colId xmlns:a16="http://schemas.microsoft.com/office/drawing/2014/main" val="2393876269"/>
                    </a:ext>
                  </a:extLst>
                </a:gridCol>
                <a:gridCol w="658368">
                  <a:extLst>
                    <a:ext uri="{9D8B030D-6E8A-4147-A177-3AD203B41FA5}">
                      <a16:colId xmlns:a16="http://schemas.microsoft.com/office/drawing/2014/main" val="3640016936"/>
                    </a:ext>
                  </a:extLst>
                </a:gridCol>
                <a:gridCol w="658368">
                  <a:extLst>
                    <a:ext uri="{9D8B030D-6E8A-4147-A177-3AD203B41FA5}">
                      <a16:colId xmlns:a16="http://schemas.microsoft.com/office/drawing/2014/main" val="2825781119"/>
                    </a:ext>
                  </a:extLst>
                </a:gridCol>
                <a:gridCol w="658368">
                  <a:extLst>
                    <a:ext uri="{9D8B030D-6E8A-4147-A177-3AD203B41FA5}">
                      <a16:colId xmlns:a16="http://schemas.microsoft.com/office/drawing/2014/main" val="4083617626"/>
                    </a:ext>
                  </a:extLst>
                </a:gridCol>
                <a:gridCol w="658368">
                  <a:extLst>
                    <a:ext uri="{9D8B030D-6E8A-4147-A177-3AD203B41FA5}">
                      <a16:colId xmlns:a16="http://schemas.microsoft.com/office/drawing/2014/main" val="26523747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405501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- 2019-04-14 12:51:00 </a:t>
                      </a:r>
                      <a:r>
                        <a:rPr kumimoji="0" lang="en-US" sz="1000" b="0" i="0" u="none" strike="noStrike" kern="1200" cap="none" spc="0" normalizeH="0" baseline="0" noProof="0">
                          <a:ln>
                            <a:noFill/>
                          </a:ln>
                          <a:solidFill>
                            <a:prstClr val="black"/>
                          </a:solidFill>
                          <a:effectLst/>
                          <a:uLnTx/>
                          <a:uFillTx/>
                          <a:latin typeface="+mn-lt"/>
                          <a:ea typeface="+mn-ea"/>
                          <a:cs typeface="+mn-cs"/>
                        </a:rPr>
                        <a:t> 
 Have you started your mid-year exam preparation?
Get ahead in school with our Exam Prep, a handy comprehensive model test paper that provides focused revision and extensive practice!
Learn more at: 
https://bit.ly/2TyngVz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26101750"/>
                  </a:ext>
                </a:extLst>
              </a:tr>
            </a:tbl>
          </a:graphicData>
        </a:graphic>
      </p:graphicFrame>
      <p:sp>
        <p:nvSpPr>
          <p:cNvPr id="4" name="Text Placeholder 3">
            <a:extLst>
              <a:ext uri="{FF2B5EF4-FFF2-40B4-BE49-F238E27FC236}">
                <a16:creationId xmlns:a16="http://schemas.microsoft.com/office/drawing/2014/main" id="{9505217E-5893-48FE-92E6-BEF989DA02E4}"/>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20307145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CFFA5D-F3C1-4809-AC97-9D8F61F9F314}"/>
              </a:ext>
            </a:extLst>
          </p:cNvPr>
          <p:cNvSpPr>
            <a:spLocks noGrp="1"/>
          </p:cNvSpPr>
          <p:nvPr>
            <p:ph type="title"/>
          </p:nvPr>
        </p:nvSpPr>
        <p:spPr/>
        <p:txBody>
          <a:bodyPr/>
          <a:lstStyle/>
          <a:p>
            <a:r>
              <a:rPr lang="en-US"/>
              <a:t>Facebook Own Posts Table | Oxford Fajar - 6 of 11</a:t>
            </a:r>
          </a:p>
        </p:txBody>
      </p:sp>
      <p:graphicFrame>
        <p:nvGraphicFramePr>
          <p:cNvPr id="5" name="Table Placeholder 4">
            <a:extLst>
              <a:ext uri="{FF2B5EF4-FFF2-40B4-BE49-F238E27FC236}">
                <a16:creationId xmlns:a16="http://schemas.microsoft.com/office/drawing/2014/main" id="{25D8D5F5-A310-4612-80E0-EB1D56EB469C}"/>
              </a:ext>
            </a:extLst>
          </p:cNvPr>
          <p:cNvGraphicFramePr>
            <a:graphicFrameLocks noGrp="1"/>
          </p:cNvGraphicFramePr>
          <p:nvPr>
            <p:ph type="tbl" sz="quarter" idx="13"/>
            <p:extLst>
              <p:ext uri="{D42A27DB-BD31-4B8C-83A1-F6EECF244321}">
                <p14:modId xmlns:p14="http://schemas.microsoft.com/office/powerpoint/2010/main" val="36776069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729687995"/>
                    </a:ext>
                  </a:extLst>
                </a:gridCol>
                <a:gridCol w="658368">
                  <a:extLst>
                    <a:ext uri="{9D8B030D-6E8A-4147-A177-3AD203B41FA5}">
                      <a16:colId xmlns:a16="http://schemas.microsoft.com/office/drawing/2014/main" val="125304698"/>
                    </a:ext>
                  </a:extLst>
                </a:gridCol>
                <a:gridCol w="658368">
                  <a:extLst>
                    <a:ext uri="{9D8B030D-6E8A-4147-A177-3AD203B41FA5}">
                      <a16:colId xmlns:a16="http://schemas.microsoft.com/office/drawing/2014/main" val="645947510"/>
                    </a:ext>
                  </a:extLst>
                </a:gridCol>
                <a:gridCol w="658368">
                  <a:extLst>
                    <a:ext uri="{9D8B030D-6E8A-4147-A177-3AD203B41FA5}">
                      <a16:colId xmlns:a16="http://schemas.microsoft.com/office/drawing/2014/main" val="2624033676"/>
                    </a:ext>
                  </a:extLst>
                </a:gridCol>
                <a:gridCol w="658368">
                  <a:extLst>
                    <a:ext uri="{9D8B030D-6E8A-4147-A177-3AD203B41FA5}">
                      <a16:colId xmlns:a16="http://schemas.microsoft.com/office/drawing/2014/main" val="2665943093"/>
                    </a:ext>
                  </a:extLst>
                </a:gridCol>
                <a:gridCol w="658368">
                  <a:extLst>
                    <a:ext uri="{9D8B030D-6E8A-4147-A177-3AD203B41FA5}">
                      <a16:colId xmlns:a16="http://schemas.microsoft.com/office/drawing/2014/main" val="3174362966"/>
                    </a:ext>
                  </a:extLst>
                </a:gridCol>
                <a:gridCol w="658368">
                  <a:extLst>
                    <a:ext uri="{9D8B030D-6E8A-4147-A177-3AD203B41FA5}">
                      <a16:colId xmlns:a16="http://schemas.microsoft.com/office/drawing/2014/main" val="2922820034"/>
                    </a:ext>
                  </a:extLst>
                </a:gridCol>
                <a:gridCol w="658368">
                  <a:extLst>
                    <a:ext uri="{9D8B030D-6E8A-4147-A177-3AD203B41FA5}">
                      <a16:colId xmlns:a16="http://schemas.microsoft.com/office/drawing/2014/main" val="12467064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726090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- 2019-04-12 12:50:00 </a:t>
                      </a:r>
                      <a:r>
                        <a:rPr kumimoji="0" lang="en-US" sz="1000" b="0" i="0" u="none" strike="noStrike" kern="1200" cap="none" spc="0" normalizeH="0" baseline="0" noProof="0">
                          <a:ln>
                            <a:noFill/>
                          </a:ln>
                          <a:solidFill>
                            <a:prstClr val="black"/>
                          </a:solidFill>
                          <a:effectLst/>
                          <a:uLnTx/>
                          <a:uFillTx/>
                          <a:latin typeface="+mn-lt"/>
                          <a:ea typeface="+mn-ea"/>
                          <a:cs typeface="+mn-cs"/>
                        </a:rPr>
                        <a:t> 
 What is the formula to calculate the circumference of a circle? Comment down below! 
.
.
.
.
Source:
Big Ideas Reference Text Mathematics Form 2, pg.50
.
.
.
.
.
.
Answer: πd / 2πr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13220954"/>
                  </a:ext>
                </a:extLst>
              </a:tr>
            </a:tbl>
          </a:graphicData>
        </a:graphic>
      </p:graphicFrame>
      <p:sp>
        <p:nvSpPr>
          <p:cNvPr id="4" name="Text Placeholder 3">
            <a:extLst>
              <a:ext uri="{FF2B5EF4-FFF2-40B4-BE49-F238E27FC236}">
                <a16:creationId xmlns:a16="http://schemas.microsoft.com/office/drawing/2014/main" id="{592DF209-8CF1-4E50-8FDD-48F996052F3E}"/>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41103034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9C54CE-EE7E-41B3-84D8-0A75E02DA39D}"/>
              </a:ext>
            </a:extLst>
          </p:cNvPr>
          <p:cNvSpPr>
            <a:spLocks noGrp="1"/>
          </p:cNvSpPr>
          <p:nvPr>
            <p:ph type="title"/>
          </p:nvPr>
        </p:nvSpPr>
        <p:spPr/>
        <p:txBody>
          <a:bodyPr/>
          <a:lstStyle/>
          <a:p>
            <a:r>
              <a:rPr lang="en-US"/>
              <a:t>Facebook Own Posts Table | Oxford Fajar - 7 of 11</a:t>
            </a:r>
          </a:p>
        </p:txBody>
      </p:sp>
      <p:graphicFrame>
        <p:nvGraphicFramePr>
          <p:cNvPr id="5" name="Table Placeholder 4">
            <a:extLst>
              <a:ext uri="{FF2B5EF4-FFF2-40B4-BE49-F238E27FC236}">
                <a16:creationId xmlns:a16="http://schemas.microsoft.com/office/drawing/2014/main" id="{F0EE2D0F-B7D6-44FC-9BC5-76ECC1CFA2A5}"/>
              </a:ext>
            </a:extLst>
          </p:cNvPr>
          <p:cNvGraphicFramePr>
            <a:graphicFrameLocks noGrp="1"/>
          </p:cNvGraphicFramePr>
          <p:nvPr>
            <p:ph type="tbl" sz="quarter" idx="13"/>
            <p:extLst>
              <p:ext uri="{D42A27DB-BD31-4B8C-83A1-F6EECF244321}">
                <p14:modId xmlns:p14="http://schemas.microsoft.com/office/powerpoint/2010/main" val="10634010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37670559"/>
                    </a:ext>
                  </a:extLst>
                </a:gridCol>
                <a:gridCol w="658368">
                  <a:extLst>
                    <a:ext uri="{9D8B030D-6E8A-4147-A177-3AD203B41FA5}">
                      <a16:colId xmlns:a16="http://schemas.microsoft.com/office/drawing/2014/main" val="2558478015"/>
                    </a:ext>
                  </a:extLst>
                </a:gridCol>
                <a:gridCol w="658368">
                  <a:extLst>
                    <a:ext uri="{9D8B030D-6E8A-4147-A177-3AD203B41FA5}">
                      <a16:colId xmlns:a16="http://schemas.microsoft.com/office/drawing/2014/main" val="4291832281"/>
                    </a:ext>
                  </a:extLst>
                </a:gridCol>
                <a:gridCol w="658368">
                  <a:extLst>
                    <a:ext uri="{9D8B030D-6E8A-4147-A177-3AD203B41FA5}">
                      <a16:colId xmlns:a16="http://schemas.microsoft.com/office/drawing/2014/main" val="2260932802"/>
                    </a:ext>
                  </a:extLst>
                </a:gridCol>
                <a:gridCol w="658368">
                  <a:extLst>
                    <a:ext uri="{9D8B030D-6E8A-4147-A177-3AD203B41FA5}">
                      <a16:colId xmlns:a16="http://schemas.microsoft.com/office/drawing/2014/main" val="1946198451"/>
                    </a:ext>
                  </a:extLst>
                </a:gridCol>
                <a:gridCol w="658368">
                  <a:extLst>
                    <a:ext uri="{9D8B030D-6E8A-4147-A177-3AD203B41FA5}">
                      <a16:colId xmlns:a16="http://schemas.microsoft.com/office/drawing/2014/main" val="533242668"/>
                    </a:ext>
                  </a:extLst>
                </a:gridCol>
                <a:gridCol w="658368">
                  <a:extLst>
                    <a:ext uri="{9D8B030D-6E8A-4147-A177-3AD203B41FA5}">
                      <a16:colId xmlns:a16="http://schemas.microsoft.com/office/drawing/2014/main" val="3176221202"/>
                    </a:ext>
                  </a:extLst>
                </a:gridCol>
                <a:gridCol w="658368">
                  <a:extLst>
                    <a:ext uri="{9D8B030D-6E8A-4147-A177-3AD203B41FA5}">
                      <a16:colId xmlns:a16="http://schemas.microsoft.com/office/drawing/2014/main" val="40335357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077850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- 2019-04-10 16:23:02 </a:t>
                      </a:r>
                      <a:r>
                        <a:rPr kumimoji="0" lang="en-US" sz="1000" b="0" i="0" u="none" strike="noStrike" kern="1200" cap="none" spc="0" normalizeH="0" baseline="0" noProof="0">
                          <a:ln>
                            <a:noFill/>
                          </a:ln>
                          <a:solidFill>
                            <a:prstClr val="black"/>
                          </a:solidFill>
                          <a:effectLst/>
                          <a:uLnTx/>
                          <a:uFillTx/>
                          <a:latin typeface="+mn-lt"/>
                          <a:ea typeface="+mn-ea"/>
                          <a:cs typeface="+mn-cs"/>
                        </a:rPr>
                        <a:t> 
 Happy National Siblings Day! Today is a holiday observed in some parts of the United States, which honors the relationships of siblings.
How many siblings do you have? Tag them in the comment section below!
Want to know how the siblings’ bond is celebrated around Asia? Get started to learn more: https://dragonflyreaders.com/getstarted/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373512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- 2019-04-10 00:00:01 </a:t>
                      </a:r>
                      <a:r>
                        <a:rPr kumimoji="0" lang="en-US" sz="1000" b="0" i="0" u="none" strike="noStrike" kern="1200" cap="none" spc="0" normalizeH="0" baseline="0" noProof="0">
                          <a:ln>
                            <a:noFill/>
                          </a:ln>
                          <a:solidFill>
                            <a:prstClr val="black"/>
                          </a:solidFill>
                          <a:effectLst/>
                          <a:uLnTx/>
                          <a:uFillTx/>
                          <a:latin typeface="+mn-lt"/>
                          <a:ea typeface="+mn-ea"/>
                          <a:cs typeface="+mn-cs"/>
                        </a:rPr>
                        <a:t> 
 Happy National Siblings Day! 💖  👧 👦
What is your favourite memory with your siblings?
Tag your siblings in the comments section too!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94672061"/>
                  </a:ext>
                </a:extLst>
              </a:tr>
            </a:tbl>
          </a:graphicData>
        </a:graphic>
      </p:graphicFrame>
      <p:sp>
        <p:nvSpPr>
          <p:cNvPr id="4" name="Text Placeholder 3">
            <a:extLst>
              <a:ext uri="{FF2B5EF4-FFF2-40B4-BE49-F238E27FC236}">
                <a16:creationId xmlns:a16="http://schemas.microsoft.com/office/drawing/2014/main" id="{35B6ADD2-A7FA-4995-9FF6-0077E376B41E}"/>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16167765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6F7C4C-D246-4000-82C7-D22A7AF87B2B}"/>
              </a:ext>
            </a:extLst>
          </p:cNvPr>
          <p:cNvSpPr>
            <a:spLocks noGrp="1"/>
          </p:cNvSpPr>
          <p:nvPr>
            <p:ph type="title"/>
          </p:nvPr>
        </p:nvSpPr>
        <p:spPr/>
        <p:txBody>
          <a:bodyPr/>
          <a:lstStyle/>
          <a:p>
            <a:r>
              <a:rPr lang="en-US"/>
              <a:t>Facebook Own Posts Table | Oxford Fajar - 8 of 11</a:t>
            </a:r>
          </a:p>
        </p:txBody>
      </p:sp>
      <p:graphicFrame>
        <p:nvGraphicFramePr>
          <p:cNvPr id="5" name="Table Placeholder 4">
            <a:extLst>
              <a:ext uri="{FF2B5EF4-FFF2-40B4-BE49-F238E27FC236}">
                <a16:creationId xmlns:a16="http://schemas.microsoft.com/office/drawing/2014/main" id="{729B490F-4A76-424A-BDAE-17F9EE0EE2B9}"/>
              </a:ext>
            </a:extLst>
          </p:cNvPr>
          <p:cNvGraphicFramePr>
            <a:graphicFrameLocks noGrp="1"/>
          </p:cNvGraphicFramePr>
          <p:nvPr>
            <p:ph type="tbl" sz="quarter" idx="13"/>
            <p:extLst>
              <p:ext uri="{D42A27DB-BD31-4B8C-83A1-F6EECF244321}">
                <p14:modId xmlns:p14="http://schemas.microsoft.com/office/powerpoint/2010/main" val="25937131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286206277"/>
                    </a:ext>
                  </a:extLst>
                </a:gridCol>
                <a:gridCol w="658368">
                  <a:extLst>
                    <a:ext uri="{9D8B030D-6E8A-4147-A177-3AD203B41FA5}">
                      <a16:colId xmlns:a16="http://schemas.microsoft.com/office/drawing/2014/main" val="1733176425"/>
                    </a:ext>
                  </a:extLst>
                </a:gridCol>
                <a:gridCol w="658368">
                  <a:extLst>
                    <a:ext uri="{9D8B030D-6E8A-4147-A177-3AD203B41FA5}">
                      <a16:colId xmlns:a16="http://schemas.microsoft.com/office/drawing/2014/main" val="1018642572"/>
                    </a:ext>
                  </a:extLst>
                </a:gridCol>
                <a:gridCol w="658368">
                  <a:extLst>
                    <a:ext uri="{9D8B030D-6E8A-4147-A177-3AD203B41FA5}">
                      <a16:colId xmlns:a16="http://schemas.microsoft.com/office/drawing/2014/main" val="4028191728"/>
                    </a:ext>
                  </a:extLst>
                </a:gridCol>
                <a:gridCol w="658368">
                  <a:extLst>
                    <a:ext uri="{9D8B030D-6E8A-4147-A177-3AD203B41FA5}">
                      <a16:colId xmlns:a16="http://schemas.microsoft.com/office/drawing/2014/main" val="2085842194"/>
                    </a:ext>
                  </a:extLst>
                </a:gridCol>
                <a:gridCol w="658368">
                  <a:extLst>
                    <a:ext uri="{9D8B030D-6E8A-4147-A177-3AD203B41FA5}">
                      <a16:colId xmlns:a16="http://schemas.microsoft.com/office/drawing/2014/main" val="3302530159"/>
                    </a:ext>
                  </a:extLst>
                </a:gridCol>
                <a:gridCol w="658368">
                  <a:extLst>
                    <a:ext uri="{9D8B030D-6E8A-4147-A177-3AD203B41FA5}">
                      <a16:colId xmlns:a16="http://schemas.microsoft.com/office/drawing/2014/main" val="2381056908"/>
                    </a:ext>
                  </a:extLst>
                </a:gridCol>
                <a:gridCol w="658368">
                  <a:extLst>
                    <a:ext uri="{9D8B030D-6E8A-4147-A177-3AD203B41FA5}">
                      <a16:colId xmlns:a16="http://schemas.microsoft.com/office/drawing/2014/main" val="11902599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850725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- 2019-04-09 13:49:00 </a:t>
                      </a:r>
                      <a:r>
                        <a:rPr kumimoji="0" lang="en-US" sz="1000" b="0" i="0" u="none" strike="noStrike" kern="1200" cap="none" spc="0" normalizeH="0" baseline="0" noProof="0">
                          <a:ln>
                            <a:noFill/>
                          </a:ln>
                          <a:solidFill>
                            <a:prstClr val="black"/>
                          </a:solidFill>
                          <a:effectLst/>
                          <a:uLnTx/>
                          <a:uFillTx/>
                          <a:latin typeface="+mn-lt"/>
                          <a:ea typeface="+mn-ea"/>
                          <a:cs typeface="+mn-cs"/>
                        </a:rPr>
                        <a:t> 
 Want to spice up your BM essays with more Malay proverbs?
Master your Peribahasa now with Oxford Fajar Kamus Peribahasa!
Learn more at: 
http://bit.ly/2GaBklE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796785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- 2019-04-07 17:50:00 </a:t>
                      </a:r>
                      <a:r>
                        <a:rPr kumimoji="0" lang="en-US" sz="1000" b="0" i="0" u="none" strike="noStrike" kern="1200" cap="none" spc="0" normalizeH="0" baseline="0" noProof="0">
                          <a:ln>
                            <a:noFill/>
                          </a:ln>
                          <a:solidFill>
                            <a:prstClr val="black"/>
                          </a:solidFill>
                          <a:effectLst/>
                          <a:uLnTx/>
                          <a:uFillTx/>
                          <a:latin typeface="+mn-lt"/>
                          <a:ea typeface="+mn-ea"/>
                          <a:cs typeface="+mn-cs"/>
                        </a:rPr>
                        <a:t> 
 It is essential to prepare sufficient study tools like textbooks, reference books, workbooks, stationery, dictionaries, and papers with you for your revision, so you can stay focused while studying.
Source:
Memory Booster 123 ABC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83257087"/>
                  </a:ext>
                </a:extLst>
              </a:tr>
            </a:tbl>
          </a:graphicData>
        </a:graphic>
      </p:graphicFrame>
      <p:sp>
        <p:nvSpPr>
          <p:cNvPr id="4" name="Text Placeholder 3">
            <a:extLst>
              <a:ext uri="{FF2B5EF4-FFF2-40B4-BE49-F238E27FC236}">
                <a16:creationId xmlns:a16="http://schemas.microsoft.com/office/drawing/2014/main" id="{EC24A030-F2DF-4575-A76F-03AEE6F39950}"/>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12346424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4E1D13-736E-4F26-BD9F-375B1CF7D0EA}"/>
              </a:ext>
            </a:extLst>
          </p:cNvPr>
          <p:cNvSpPr>
            <a:spLocks noGrp="1"/>
          </p:cNvSpPr>
          <p:nvPr>
            <p:ph type="title"/>
          </p:nvPr>
        </p:nvSpPr>
        <p:spPr/>
        <p:txBody>
          <a:bodyPr/>
          <a:lstStyle/>
          <a:p>
            <a:r>
              <a:rPr lang="en-US"/>
              <a:t>Facebook Own Posts Table | Oxford Fajar - 9 of 11</a:t>
            </a:r>
          </a:p>
        </p:txBody>
      </p:sp>
      <p:graphicFrame>
        <p:nvGraphicFramePr>
          <p:cNvPr id="5" name="Table Placeholder 4">
            <a:extLst>
              <a:ext uri="{FF2B5EF4-FFF2-40B4-BE49-F238E27FC236}">
                <a16:creationId xmlns:a16="http://schemas.microsoft.com/office/drawing/2014/main" id="{CB85E4B9-69C6-4040-9AA7-6ED29083C742}"/>
              </a:ext>
            </a:extLst>
          </p:cNvPr>
          <p:cNvGraphicFramePr>
            <a:graphicFrameLocks noGrp="1"/>
          </p:cNvGraphicFramePr>
          <p:nvPr>
            <p:ph type="tbl" sz="quarter" idx="13"/>
            <p:extLst>
              <p:ext uri="{D42A27DB-BD31-4B8C-83A1-F6EECF244321}">
                <p14:modId xmlns:p14="http://schemas.microsoft.com/office/powerpoint/2010/main" val="34613062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985997836"/>
                    </a:ext>
                  </a:extLst>
                </a:gridCol>
                <a:gridCol w="658368">
                  <a:extLst>
                    <a:ext uri="{9D8B030D-6E8A-4147-A177-3AD203B41FA5}">
                      <a16:colId xmlns:a16="http://schemas.microsoft.com/office/drawing/2014/main" val="3257730780"/>
                    </a:ext>
                  </a:extLst>
                </a:gridCol>
                <a:gridCol w="658368">
                  <a:extLst>
                    <a:ext uri="{9D8B030D-6E8A-4147-A177-3AD203B41FA5}">
                      <a16:colId xmlns:a16="http://schemas.microsoft.com/office/drawing/2014/main" val="3323553933"/>
                    </a:ext>
                  </a:extLst>
                </a:gridCol>
                <a:gridCol w="658368">
                  <a:extLst>
                    <a:ext uri="{9D8B030D-6E8A-4147-A177-3AD203B41FA5}">
                      <a16:colId xmlns:a16="http://schemas.microsoft.com/office/drawing/2014/main" val="2668046335"/>
                    </a:ext>
                  </a:extLst>
                </a:gridCol>
                <a:gridCol w="658368">
                  <a:extLst>
                    <a:ext uri="{9D8B030D-6E8A-4147-A177-3AD203B41FA5}">
                      <a16:colId xmlns:a16="http://schemas.microsoft.com/office/drawing/2014/main" val="1600647296"/>
                    </a:ext>
                  </a:extLst>
                </a:gridCol>
                <a:gridCol w="658368">
                  <a:extLst>
                    <a:ext uri="{9D8B030D-6E8A-4147-A177-3AD203B41FA5}">
                      <a16:colId xmlns:a16="http://schemas.microsoft.com/office/drawing/2014/main" val="1906530578"/>
                    </a:ext>
                  </a:extLst>
                </a:gridCol>
                <a:gridCol w="658368">
                  <a:extLst>
                    <a:ext uri="{9D8B030D-6E8A-4147-A177-3AD203B41FA5}">
                      <a16:colId xmlns:a16="http://schemas.microsoft.com/office/drawing/2014/main" val="2815749498"/>
                    </a:ext>
                  </a:extLst>
                </a:gridCol>
                <a:gridCol w="658368">
                  <a:extLst>
                    <a:ext uri="{9D8B030D-6E8A-4147-A177-3AD203B41FA5}">
                      <a16:colId xmlns:a16="http://schemas.microsoft.com/office/drawing/2014/main" val="32721145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633004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- 2019-04-06 11:48:01 </a:t>
                      </a:r>
                      <a:r>
                        <a:rPr kumimoji="0" lang="en-US" sz="1000" b="0" i="0" u="none" strike="noStrike" kern="1200" cap="none" spc="0" normalizeH="0" baseline="0" noProof="0">
                          <a:ln>
                            <a:noFill/>
                          </a:ln>
                          <a:solidFill>
                            <a:prstClr val="black"/>
                          </a:solidFill>
                          <a:effectLst/>
                          <a:uLnTx/>
                          <a:uFillTx/>
                          <a:latin typeface="+mn-lt"/>
                          <a:ea typeface="+mn-ea"/>
                          <a:cs typeface="+mn-cs"/>
                        </a:rPr>
                        <a:t> 
 Calling all bibliophiles! Did you know you can read books and win prizes?
Join the Oxford Big Read 2019 and share your reading experience to win spectacular prizes! 
Get a FREE starter pack with 12 readers if your school is among the first 100 schools with 50 participants to register for the Oxford Big Read.
Read your way to better learning skills now! (book emoji)
Learn more at:
https://bit.ly/2Ft9lva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5422478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- 2019-04-05 17:37:10 </a:t>
                      </a:r>
                      <a:r>
                        <a:rPr kumimoji="0" lang="en-US" sz="1000" b="0" i="0" u="none" strike="noStrike" kern="1200" cap="none" spc="0" normalizeH="0" baseline="0" noProof="0">
                          <a:ln>
                            <a:noFill/>
                          </a:ln>
                          <a:solidFill>
                            <a:prstClr val="black"/>
                          </a:solidFill>
                          <a:effectLst/>
                          <a:uLnTx/>
                          <a:uFillTx/>
                          <a:latin typeface="+mn-lt"/>
                          <a:ea typeface="+mn-ea"/>
                          <a:cs typeface="+mn-cs"/>
                        </a:rPr>
                        <a:t> 
 Success doesn’t come to you, you’ve got to go to it. (Flexed Biceps Emoji)
Do it now and you'll be surprised what you can 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65433942"/>
                  </a:ext>
                </a:extLst>
              </a:tr>
            </a:tbl>
          </a:graphicData>
        </a:graphic>
      </p:graphicFrame>
      <p:sp>
        <p:nvSpPr>
          <p:cNvPr id="4" name="Text Placeholder 3">
            <a:extLst>
              <a:ext uri="{FF2B5EF4-FFF2-40B4-BE49-F238E27FC236}">
                <a16:creationId xmlns:a16="http://schemas.microsoft.com/office/drawing/2014/main" id="{F76A8507-84F3-416A-87EB-FE7D89BE76E8}"/>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5474007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E9389B-5C83-4121-B62A-A508577D0AFD}"/>
              </a:ext>
            </a:extLst>
          </p:cNvPr>
          <p:cNvSpPr>
            <a:spLocks noGrp="1"/>
          </p:cNvSpPr>
          <p:nvPr>
            <p:ph type="title"/>
          </p:nvPr>
        </p:nvSpPr>
        <p:spPr/>
        <p:txBody>
          <a:bodyPr/>
          <a:lstStyle/>
          <a:p>
            <a:r>
              <a:rPr lang="en-US"/>
              <a:t>Facebook Own Posts Table | Oxford Fajar - 10 of 11</a:t>
            </a:r>
          </a:p>
        </p:txBody>
      </p:sp>
      <p:graphicFrame>
        <p:nvGraphicFramePr>
          <p:cNvPr id="5" name="Table Placeholder 4">
            <a:extLst>
              <a:ext uri="{FF2B5EF4-FFF2-40B4-BE49-F238E27FC236}">
                <a16:creationId xmlns:a16="http://schemas.microsoft.com/office/drawing/2014/main" id="{76DEDC3D-D4A7-4198-B52F-A4AC970F6DD4}"/>
              </a:ext>
            </a:extLst>
          </p:cNvPr>
          <p:cNvGraphicFramePr>
            <a:graphicFrameLocks noGrp="1"/>
          </p:cNvGraphicFramePr>
          <p:nvPr>
            <p:ph type="tbl" sz="quarter" idx="13"/>
            <p:extLst>
              <p:ext uri="{D42A27DB-BD31-4B8C-83A1-F6EECF244321}">
                <p14:modId xmlns:p14="http://schemas.microsoft.com/office/powerpoint/2010/main" val="41384027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74730080"/>
                    </a:ext>
                  </a:extLst>
                </a:gridCol>
                <a:gridCol w="658368">
                  <a:extLst>
                    <a:ext uri="{9D8B030D-6E8A-4147-A177-3AD203B41FA5}">
                      <a16:colId xmlns:a16="http://schemas.microsoft.com/office/drawing/2014/main" val="1711528978"/>
                    </a:ext>
                  </a:extLst>
                </a:gridCol>
                <a:gridCol w="658368">
                  <a:extLst>
                    <a:ext uri="{9D8B030D-6E8A-4147-A177-3AD203B41FA5}">
                      <a16:colId xmlns:a16="http://schemas.microsoft.com/office/drawing/2014/main" val="2863340738"/>
                    </a:ext>
                  </a:extLst>
                </a:gridCol>
                <a:gridCol w="658368">
                  <a:extLst>
                    <a:ext uri="{9D8B030D-6E8A-4147-A177-3AD203B41FA5}">
                      <a16:colId xmlns:a16="http://schemas.microsoft.com/office/drawing/2014/main" val="2874087263"/>
                    </a:ext>
                  </a:extLst>
                </a:gridCol>
                <a:gridCol w="658368">
                  <a:extLst>
                    <a:ext uri="{9D8B030D-6E8A-4147-A177-3AD203B41FA5}">
                      <a16:colId xmlns:a16="http://schemas.microsoft.com/office/drawing/2014/main" val="3836484181"/>
                    </a:ext>
                  </a:extLst>
                </a:gridCol>
                <a:gridCol w="658368">
                  <a:extLst>
                    <a:ext uri="{9D8B030D-6E8A-4147-A177-3AD203B41FA5}">
                      <a16:colId xmlns:a16="http://schemas.microsoft.com/office/drawing/2014/main" val="4268809956"/>
                    </a:ext>
                  </a:extLst>
                </a:gridCol>
                <a:gridCol w="658368">
                  <a:extLst>
                    <a:ext uri="{9D8B030D-6E8A-4147-A177-3AD203B41FA5}">
                      <a16:colId xmlns:a16="http://schemas.microsoft.com/office/drawing/2014/main" val="568566115"/>
                    </a:ext>
                  </a:extLst>
                </a:gridCol>
                <a:gridCol w="658368">
                  <a:extLst>
                    <a:ext uri="{9D8B030D-6E8A-4147-A177-3AD203B41FA5}">
                      <a16:colId xmlns:a16="http://schemas.microsoft.com/office/drawing/2014/main" val="28601570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32645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- 2019-04-04 16:01:19 </a:t>
                      </a:r>
                      <a:r>
                        <a:rPr kumimoji="0" lang="en-US" sz="1000" b="0" i="0" u="none" strike="noStrike" kern="1200" cap="none" spc="0" normalizeH="0" baseline="0" noProof="0">
                          <a:ln>
                            <a:noFill/>
                          </a:ln>
                          <a:solidFill>
                            <a:prstClr val="black"/>
                          </a:solidFill>
                          <a:effectLst/>
                          <a:uLnTx/>
                          <a:uFillTx/>
                          <a:latin typeface="+mn-lt"/>
                          <a:ea typeface="+mn-ea"/>
                          <a:cs typeface="+mn-cs"/>
                        </a:rPr>
                        <a:t> 
 We‘ve entered the fourth month of the year! It's no better time than now to start improving your essay writing skills.
The Oxford Fajar SPOT ON series is your perfect choice! It offers useful and comprehensive guidelines to understand and practise model compositions, summaries and essays for English and Bahasa Melayu.
Learn more at: 
https://bit.ly/2YparAH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688166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- 2019-04-03 17:31:33 </a:t>
                      </a:r>
                      <a:r>
                        <a:rPr kumimoji="0" lang="en-US" sz="1000" b="0" i="0" u="none" strike="noStrike" kern="1200" cap="none" spc="0" normalizeH="0" baseline="0" noProof="0">
                          <a:ln>
                            <a:noFill/>
                          </a:ln>
                          <a:solidFill>
                            <a:prstClr val="black"/>
                          </a:solidFill>
                          <a:effectLst/>
                          <a:uLnTx/>
                          <a:uFillTx/>
                          <a:latin typeface="+mn-lt"/>
                          <a:ea typeface="+mn-ea"/>
                          <a:cs typeface="+mn-cs"/>
                        </a:rPr>
                        <a:t> 
 Wish to expand your English vocabulary and improve your pronunciation effectively?
Get your hands on the world’s best-selling advanced-level dictionary for learners of English - Oxford Advanced Learner's Dictionary at only RM 55 nett during Kuala Lumpur International Book Fair (KLIBF) at Putra World Trade Centre (PWTC) from 29 March until 7 April 2019!
📌 Find us at Tun Razak Hall 3, Booth no. 3269-3274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09400498"/>
                  </a:ext>
                </a:extLst>
              </a:tr>
            </a:tbl>
          </a:graphicData>
        </a:graphic>
      </p:graphicFrame>
      <p:sp>
        <p:nvSpPr>
          <p:cNvPr id="4" name="Text Placeholder 3">
            <a:extLst>
              <a:ext uri="{FF2B5EF4-FFF2-40B4-BE49-F238E27FC236}">
                <a16:creationId xmlns:a16="http://schemas.microsoft.com/office/drawing/2014/main" id="{6D3CFD10-629F-4383-8D8D-1E7B6E2C9A15}"/>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133875876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D4D37A-33DF-44CF-A61A-7A177BF4538A}"/>
              </a:ext>
            </a:extLst>
          </p:cNvPr>
          <p:cNvSpPr>
            <a:spLocks noGrp="1"/>
          </p:cNvSpPr>
          <p:nvPr>
            <p:ph type="title"/>
          </p:nvPr>
        </p:nvSpPr>
        <p:spPr/>
        <p:txBody>
          <a:bodyPr/>
          <a:lstStyle/>
          <a:p>
            <a:r>
              <a:rPr lang="en-US"/>
              <a:t>Facebook Own Posts Table | Oxford Fajar - 11 of 11</a:t>
            </a:r>
          </a:p>
        </p:txBody>
      </p:sp>
      <p:graphicFrame>
        <p:nvGraphicFramePr>
          <p:cNvPr id="5" name="Table Placeholder 4">
            <a:extLst>
              <a:ext uri="{FF2B5EF4-FFF2-40B4-BE49-F238E27FC236}">
                <a16:creationId xmlns:a16="http://schemas.microsoft.com/office/drawing/2014/main" id="{FD425140-F07E-49BB-A442-28EE4726E3B0}"/>
              </a:ext>
            </a:extLst>
          </p:cNvPr>
          <p:cNvGraphicFramePr>
            <a:graphicFrameLocks noGrp="1"/>
          </p:cNvGraphicFramePr>
          <p:nvPr>
            <p:ph type="tbl" sz="quarter" idx="13"/>
            <p:extLst>
              <p:ext uri="{D42A27DB-BD31-4B8C-83A1-F6EECF244321}">
                <p14:modId xmlns:p14="http://schemas.microsoft.com/office/powerpoint/2010/main" val="41642037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915093421"/>
                    </a:ext>
                  </a:extLst>
                </a:gridCol>
                <a:gridCol w="658368">
                  <a:extLst>
                    <a:ext uri="{9D8B030D-6E8A-4147-A177-3AD203B41FA5}">
                      <a16:colId xmlns:a16="http://schemas.microsoft.com/office/drawing/2014/main" val="1638266377"/>
                    </a:ext>
                  </a:extLst>
                </a:gridCol>
                <a:gridCol w="658368">
                  <a:extLst>
                    <a:ext uri="{9D8B030D-6E8A-4147-A177-3AD203B41FA5}">
                      <a16:colId xmlns:a16="http://schemas.microsoft.com/office/drawing/2014/main" val="1552081325"/>
                    </a:ext>
                  </a:extLst>
                </a:gridCol>
                <a:gridCol w="658368">
                  <a:extLst>
                    <a:ext uri="{9D8B030D-6E8A-4147-A177-3AD203B41FA5}">
                      <a16:colId xmlns:a16="http://schemas.microsoft.com/office/drawing/2014/main" val="466516609"/>
                    </a:ext>
                  </a:extLst>
                </a:gridCol>
                <a:gridCol w="658368">
                  <a:extLst>
                    <a:ext uri="{9D8B030D-6E8A-4147-A177-3AD203B41FA5}">
                      <a16:colId xmlns:a16="http://schemas.microsoft.com/office/drawing/2014/main" val="3514708378"/>
                    </a:ext>
                  </a:extLst>
                </a:gridCol>
                <a:gridCol w="658368">
                  <a:extLst>
                    <a:ext uri="{9D8B030D-6E8A-4147-A177-3AD203B41FA5}">
                      <a16:colId xmlns:a16="http://schemas.microsoft.com/office/drawing/2014/main" val="1869783973"/>
                    </a:ext>
                  </a:extLst>
                </a:gridCol>
                <a:gridCol w="658368">
                  <a:extLst>
                    <a:ext uri="{9D8B030D-6E8A-4147-A177-3AD203B41FA5}">
                      <a16:colId xmlns:a16="http://schemas.microsoft.com/office/drawing/2014/main" val="4079307997"/>
                    </a:ext>
                  </a:extLst>
                </a:gridCol>
                <a:gridCol w="658368">
                  <a:extLst>
                    <a:ext uri="{9D8B030D-6E8A-4147-A177-3AD203B41FA5}">
                      <a16:colId xmlns:a16="http://schemas.microsoft.com/office/drawing/2014/main" val="15099133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278158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- 2019-04-03 13:00:01 </a:t>
                      </a:r>
                      <a:r>
                        <a:rPr kumimoji="0" lang="en-US" sz="1000" b="0" i="0" u="none" strike="noStrike" kern="1200" cap="none" spc="0" normalizeH="0" baseline="0" noProof="0">
                          <a:ln>
                            <a:noFill/>
                          </a:ln>
                          <a:solidFill>
                            <a:prstClr val="black"/>
                          </a:solidFill>
                          <a:effectLst/>
                          <a:uLnTx/>
                          <a:uFillTx/>
                          <a:latin typeface="+mn-lt"/>
                          <a:ea typeface="+mn-ea"/>
                          <a:cs typeface="+mn-cs"/>
                        </a:rPr>
                        <a:t> 
 Wish to expand your English vocabulary and improve your pronunciation effectively? 
Get your hands on the world’s best-selling advanced-level dictionary for learners of English - Oxford Advanced Learner's Dictionary at only RM 55 nett during Kuala Lumpur International Book Fair (KLIBF) at Putra World Trade Centre (PWTC) from 29 March until 7 April 2019!
📌 Find us at Tun Razak Hall 3, Booth no. 3269-3274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752801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- 2019-04-03 12:00:01 </a:t>
                      </a:r>
                      <a:r>
                        <a:rPr kumimoji="0" lang="en-US" sz="1000" b="0" i="0" u="none" strike="noStrike" kern="1200" cap="none" spc="0" normalizeH="0" baseline="0" noProof="0">
                          <a:ln>
                            <a:noFill/>
                          </a:ln>
                          <a:solidFill>
                            <a:prstClr val="black"/>
                          </a:solidFill>
                          <a:effectLst/>
                          <a:uLnTx/>
                          <a:uFillTx/>
                          <a:latin typeface="+mn-lt"/>
                          <a:ea typeface="+mn-ea"/>
                          <a:cs typeface="+mn-cs"/>
                        </a:rPr>
                        <a:t> 
 Study on the go anytime, anywhere with Oxford Fajar digital products for only RM5!
Visit Kuala Lumpur International Book Fair (KLIBF) at Putra World Trade Centre (PWTC) from 29 March until 7 April 2019 to get your study solutions fixed!
📌 Find us at Tun Razak Hall 3, Booth no. 3269-3274
T&amp;C apply.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65171536"/>
                  </a:ext>
                </a:extLst>
              </a:tr>
            </a:tbl>
          </a:graphicData>
        </a:graphic>
      </p:graphicFrame>
      <p:sp>
        <p:nvSpPr>
          <p:cNvPr id="4" name="Text Placeholder 3">
            <a:extLst>
              <a:ext uri="{FF2B5EF4-FFF2-40B4-BE49-F238E27FC236}">
                <a16:creationId xmlns:a16="http://schemas.microsoft.com/office/drawing/2014/main" id="{F1EF7AEF-F72D-48A4-B83A-A630FFF86A23}"/>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370130420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1072</Words>
  <Application>Microsoft Office PowerPoint</Application>
  <PresentationFormat>On-screen Show (4:3)</PresentationFormat>
  <Paragraphs>482</Paragraphs>
  <Slides>29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29</vt:i4>
      </vt:variant>
    </vt:vector>
  </HeadingPairs>
  <TitlesOfParts>
    <vt:vector size="32" baseType="lpstr">
      <vt:lpstr>Arial</vt:lpstr>
      <vt:lpstr>Calibri</vt:lpstr>
      <vt:lpstr>quintly_template</vt:lpstr>
      <vt:lpstr>MASTER TEMPLATE</vt:lpstr>
      <vt:lpstr>Facebook Key Metrics Table | Oxford Fajar</vt:lpstr>
      <vt:lpstr>Facebook Reach | Oxford Fajar</vt:lpstr>
      <vt:lpstr>Facebook Engaged Users | Oxford Fajar</vt:lpstr>
      <vt:lpstr>Facebook Average Reactions Per Post | Oxford Fajar</vt:lpstr>
      <vt:lpstr>Facebook Interactions Distribution | Oxford Fajar</vt:lpstr>
      <vt:lpstr>Facebook Interaction Rate By Weekday | Oxford Fajar</vt:lpstr>
      <vt:lpstr>Facebook (FB) Custom Own Posts Table (new) | Oxford Fajar - 1 of 4</vt:lpstr>
      <vt:lpstr>Facebook (FB) Custom Own Posts Table (new) | Oxford Fajar - 2 of 4</vt:lpstr>
      <vt:lpstr>Facebook (FB) Custom Own Posts Table (new) | Oxford Fajar - 3 of 4</vt:lpstr>
      <vt:lpstr>Facebook (FB) Custom Own Posts Table (new) | Oxford Fajar - 4 of 4</vt:lpstr>
      <vt:lpstr>Facebook Fan Demographics | Oxford Fajar</vt:lpstr>
      <vt:lpstr>Facebook Interaction Rate | Oxford Fajar</vt:lpstr>
      <vt:lpstr>Facebook Fans Total | Oxford Fajar</vt:lpstr>
      <vt:lpstr>Facebook Page Views | Oxford Fajar</vt:lpstr>
      <vt:lpstr>Facebook Fans By City Table | Oxford Fajar - 1 of 3</vt:lpstr>
      <vt:lpstr>Facebook Fans By City Table | Oxford Fajar - 2 of 3</vt:lpstr>
      <vt:lpstr>Facebook Fans By City Table | Oxford Fajar - 3 of 3</vt:lpstr>
      <vt:lpstr>Facebook Own Posts Table | Oxford Fajar - 1 of 11</vt:lpstr>
      <vt:lpstr>Facebook Own Posts Table | Oxford Fajar - 2 of 11</vt:lpstr>
      <vt:lpstr>Facebook Own Posts Table | Oxford Fajar - 3 of 11</vt:lpstr>
      <vt:lpstr>Facebook Own Posts Table | Oxford Fajar - 4 of 11</vt:lpstr>
      <vt:lpstr>Facebook Own Posts Table | Oxford Fajar - 5 of 11</vt:lpstr>
      <vt:lpstr>Facebook Own Posts Table | Oxford Fajar - 6 of 11</vt:lpstr>
      <vt:lpstr>Facebook Own Posts Table | Oxford Fajar - 7 of 11</vt:lpstr>
      <vt:lpstr>Facebook Own Posts Table | Oxford Fajar - 8 of 11</vt:lpstr>
      <vt:lpstr>Facebook Own Posts Table | Oxford Fajar - 9 of 11</vt:lpstr>
      <vt:lpstr>Facebook Own Posts Table | Oxford Fajar - 10 of 11</vt:lpstr>
      <vt:lpstr>Facebook Own Posts Table | Oxford Fajar - 11 of 11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Frederik Peiniger</dc:creator>
  <cp:lastModifiedBy>Frederik Peiniger</cp:lastModifiedBy>
  <cp:revision>1</cp:revision>
  <dcterms:created xsi:type="dcterms:W3CDTF">2019-05-14T14:36:47Z</dcterms:created>
  <dcterms:modified xsi:type="dcterms:W3CDTF">2019-05-14T14:37:41Z</dcterms:modified>
</cp:coreProperties>
</file>