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198</c:v>
                </c:pt>
                <c:pt idx="1">
                  <c:v>80</c:v>
                </c:pt>
                <c:pt idx="2">
                  <c:v>41</c:v>
                </c:pt>
                <c:pt idx="3">
                  <c:v>172</c:v>
                </c:pt>
                <c:pt idx="4">
                  <c:v>36</c:v>
                </c:pt>
                <c:pt idx="5">
                  <c:v>106</c:v>
                </c:pt>
                <c:pt idx="6">
                  <c:v>14899</c:v>
                </c:pt>
                <c:pt idx="7">
                  <c:v>16934</c:v>
                </c:pt>
                <c:pt idx="8">
                  <c:v>7851</c:v>
                </c:pt>
                <c:pt idx="9">
                  <c:v>6871</c:v>
                </c:pt>
                <c:pt idx="10">
                  <c:v>9154</c:v>
                </c:pt>
                <c:pt idx="11">
                  <c:v>10399</c:v>
                </c:pt>
                <c:pt idx="12">
                  <c:v>10579</c:v>
                </c:pt>
                <c:pt idx="13">
                  <c:v>11418</c:v>
                </c:pt>
                <c:pt idx="14">
                  <c:v>9305</c:v>
                </c:pt>
                <c:pt idx="15">
                  <c:v>4365</c:v>
                </c:pt>
                <c:pt idx="16">
                  <c:v>8088</c:v>
                </c:pt>
                <c:pt idx="17">
                  <c:v>8017</c:v>
                </c:pt>
                <c:pt idx="18">
                  <c:v>4097</c:v>
                </c:pt>
                <c:pt idx="19">
                  <c:v>3527</c:v>
                </c:pt>
                <c:pt idx="20">
                  <c:v>19</c:v>
                </c:pt>
                <c:pt idx="21">
                  <c:v>53</c:v>
                </c:pt>
                <c:pt idx="22">
                  <c:v>3466</c:v>
                </c:pt>
                <c:pt idx="23">
                  <c:v>4795</c:v>
                </c:pt>
                <c:pt idx="24">
                  <c:v>27</c:v>
                </c:pt>
                <c:pt idx="25">
                  <c:v>198</c:v>
                </c:pt>
                <c:pt idx="26">
                  <c:v>142</c:v>
                </c:pt>
                <c:pt idx="27">
                  <c:v>3145</c:v>
                </c:pt>
                <c:pt idx="28">
                  <c:v>3164</c:v>
                </c:pt>
                <c:pt idx="29">
                  <c:v>1438</c:v>
                </c:pt>
              </c:numCache>
            </c:numRef>
          </c:val>
          <c:smooth val="0"/>
          <c:extLst>
            <c:ext xmlns:c16="http://schemas.microsoft.com/office/drawing/2014/chart" uri="{C3380CC4-5D6E-409C-BE32-E72D297353CC}">
              <c16:uniqueId val="{00000000-5CFC-472C-A894-D413BC90D9A0}"/>
            </c:ext>
          </c:extLst>
        </c:ser>
        <c:dLbls>
          <c:showLegendKey val="0"/>
          <c:showVal val="0"/>
          <c:showCatName val="0"/>
          <c:showSerName val="0"/>
          <c:showPercent val="0"/>
          <c:showBubbleSize val="0"/>
        </c:dLbls>
        <c:smooth val="0"/>
        <c:axId val="303826952"/>
        <c:axId val="303829576"/>
      </c:lineChart>
      <c:dateAx>
        <c:axId val="30382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29576"/>
        <c:crosses val="autoZero"/>
        <c:auto val="1"/>
        <c:lblOffset val="100"/>
        <c:baseTimeUnit val="days"/>
      </c:dateAx>
      <c:valAx>
        <c:axId val="30382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2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18</c:v>
                </c:pt>
                <c:pt idx="1">
                  <c:v>10</c:v>
                </c:pt>
                <c:pt idx="2">
                  <c:v>8</c:v>
                </c:pt>
                <c:pt idx="3">
                  <c:v>13</c:v>
                </c:pt>
                <c:pt idx="4">
                  <c:v>2</c:v>
                </c:pt>
                <c:pt idx="5">
                  <c:v>5</c:v>
                </c:pt>
                <c:pt idx="6">
                  <c:v>36</c:v>
                </c:pt>
                <c:pt idx="7">
                  <c:v>27</c:v>
                </c:pt>
                <c:pt idx="8">
                  <c:v>28</c:v>
                </c:pt>
                <c:pt idx="9">
                  <c:v>76</c:v>
                </c:pt>
                <c:pt idx="10">
                  <c:v>83</c:v>
                </c:pt>
                <c:pt idx="11">
                  <c:v>30</c:v>
                </c:pt>
                <c:pt idx="12">
                  <c:v>23</c:v>
                </c:pt>
                <c:pt idx="13">
                  <c:v>26</c:v>
                </c:pt>
                <c:pt idx="14">
                  <c:v>32</c:v>
                </c:pt>
                <c:pt idx="15">
                  <c:v>15</c:v>
                </c:pt>
                <c:pt idx="16">
                  <c:v>13</c:v>
                </c:pt>
                <c:pt idx="17">
                  <c:v>10</c:v>
                </c:pt>
                <c:pt idx="18">
                  <c:v>75</c:v>
                </c:pt>
                <c:pt idx="19">
                  <c:v>69</c:v>
                </c:pt>
                <c:pt idx="20">
                  <c:v>0</c:v>
                </c:pt>
                <c:pt idx="21">
                  <c:v>5</c:v>
                </c:pt>
                <c:pt idx="22">
                  <c:v>9</c:v>
                </c:pt>
                <c:pt idx="23">
                  <c:v>5</c:v>
                </c:pt>
                <c:pt idx="24">
                  <c:v>2</c:v>
                </c:pt>
                <c:pt idx="25">
                  <c:v>62</c:v>
                </c:pt>
                <c:pt idx="26">
                  <c:v>53</c:v>
                </c:pt>
                <c:pt idx="27">
                  <c:v>10</c:v>
                </c:pt>
                <c:pt idx="28">
                  <c:v>8</c:v>
                </c:pt>
                <c:pt idx="29">
                  <c:v>2</c:v>
                </c:pt>
              </c:numCache>
            </c:numRef>
          </c:val>
          <c:smooth val="0"/>
          <c:extLst>
            <c:ext xmlns:c16="http://schemas.microsoft.com/office/drawing/2014/chart" uri="{C3380CC4-5D6E-409C-BE32-E72D297353CC}">
              <c16:uniqueId val="{00000000-0141-44CD-A8B6-FC89588AE76A}"/>
            </c:ext>
          </c:extLst>
        </c:ser>
        <c:dLbls>
          <c:showLegendKey val="0"/>
          <c:showVal val="0"/>
          <c:showCatName val="0"/>
          <c:showSerName val="0"/>
          <c:showPercent val="0"/>
          <c:showBubbleSize val="0"/>
        </c:dLbls>
        <c:smooth val="0"/>
        <c:axId val="303830560"/>
        <c:axId val="303830888"/>
      </c:lineChart>
      <c:dateAx>
        <c:axId val="30383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0888"/>
        <c:crosses val="autoZero"/>
        <c:auto val="1"/>
        <c:lblOffset val="100"/>
        <c:baseTimeUnit val="days"/>
      </c:dateAx>
      <c:valAx>
        <c:axId val="30383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8</c:v>
                </c:pt>
                <c:pt idx="3">
                  <c:v>0</c:v>
                </c:pt>
                <c:pt idx="4">
                  <c:v>0</c:v>
                </c:pt>
                <c:pt idx="5">
                  <c:v>14</c:v>
                </c:pt>
                <c:pt idx="6">
                  <c:v>0</c:v>
                </c:pt>
                <c:pt idx="7">
                  <c:v>0</c:v>
                </c:pt>
                <c:pt idx="8">
                  <c:v>114</c:v>
                </c:pt>
                <c:pt idx="9">
                  <c:v>0</c:v>
                </c:pt>
                <c:pt idx="10">
                  <c:v>30</c:v>
                </c:pt>
                <c:pt idx="11">
                  <c:v>0</c:v>
                </c:pt>
                <c:pt idx="12">
                  <c:v>0</c:v>
                </c:pt>
                <c:pt idx="13">
                  <c:v>0</c:v>
                </c:pt>
                <c:pt idx="14">
                  <c:v>0</c:v>
                </c:pt>
                <c:pt idx="15">
                  <c:v>2</c:v>
                </c:pt>
                <c:pt idx="16">
                  <c:v>0</c:v>
                </c:pt>
                <c:pt idx="17">
                  <c:v>0</c:v>
                </c:pt>
                <c:pt idx="18">
                  <c:v>118</c:v>
                </c:pt>
                <c:pt idx="19">
                  <c:v>0</c:v>
                </c:pt>
                <c:pt idx="20">
                  <c:v>0</c:v>
                </c:pt>
                <c:pt idx="21">
                  <c:v>5</c:v>
                </c:pt>
                <c:pt idx="22">
                  <c:v>0</c:v>
                </c:pt>
                <c:pt idx="23">
                  <c:v>0</c:v>
                </c:pt>
                <c:pt idx="24">
                  <c:v>109</c:v>
                </c:pt>
                <c:pt idx="25">
                  <c:v>0</c:v>
                </c:pt>
                <c:pt idx="26">
                  <c:v>6</c:v>
                </c:pt>
                <c:pt idx="27">
                  <c:v>0</c:v>
                </c:pt>
                <c:pt idx="28">
                  <c:v>0</c:v>
                </c:pt>
                <c:pt idx="29">
                  <c:v>9</c:v>
                </c:pt>
              </c:numCache>
            </c:numRef>
          </c:val>
          <c:smooth val="0"/>
          <c:extLst>
            <c:ext xmlns:c16="http://schemas.microsoft.com/office/drawing/2014/chart" uri="{C3380CC4-5D6E-409C-BE32-E72D297353CC}">
              <c16:uniqueId val="{00000000-77E6-4717-BBF4-F9BB17EF81A8}"/>
            </c:ext>
          </c:extLst>
        </c:ser>
        <c:dLbls>
          <c:showLegendKey val="0"/>
          <c:showVal val="0"/>
          <c:showCatName val="0"/>
          <c:showSerName val="0"/>
          <c:showPercent val="0"/>
          <c:showBubbleSize val="0"/>
        </c:dLbls>
        <c:smooth val="0"/>
        <c:axId val="303824984"/>
        <c:axId val="303825312"/>
      </c:lineChart>
      <c:dateAx>
        <c:axId val="30382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25312"/>
        <c:crosses val="autoZero"/>
        <c:auto val="1"/>
        <c:lblOffset val="100"/>
        <c:baseTimeUnit val="days"/>
      </c:dateAx>
      <c:valAx>
        <c:axId val="30382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2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413</c:v>
                </c:pt>
              </c:numCache>
            </c:numRef>
          </c:val>
          <c:extLst>
            <c:ext xmlns:c16="http://schemas.microsoft.com/office/drawing/2014/chart" uri="{C3380CC4-5D6E-409C-BE32-E72D297353CC}">
              <c16:uniqueId val="{00000000-FBD6-46F6-866A-F5CC7CDC25B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2</c:v>
                </c:pt>
              </c:numCache>
            </c:numRef>
          </c:val>
          <c:extLst>
            <c:ext xmlns:c16="http://schemas.microsoft.com/office/drawing/2014/chart" uri="{C3380CC4-5D6E-409C-BE32-E72D297353CC}">
              <c16:uniqueId val="{00000001-FBD6-46F6-866A-F5CC7CDC25B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FBD6-46F6-866A-F5CC7CDC25B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FBD6-46F6-866A-F5CC7CDC25B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FBD6-46F6-866A-F5CC7CDC25B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FBD6-46F6-866A-F5CC7CDC25B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FBD6-46F6-866A-F5CC7CDC25B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5</c:v>
                </c:pt>
              </c:numCache>
            </c:numRef>
          </c:val>
          <c:extLst>
            <c:ext xmlns:c16="http://schemas.microsoft.com/office/drawing/2014/chart" uri="{C3380CC4-5D6E-409C-BE32-E72D297353CC}">
              <c16:uniqueId val="{00000007-FBD6-46F6-866A-F5CC7CDC25B4}"/>
            </c:ext>
          </c:extLst>
        </c:ser>
        <c:dLbls>
          <c:showLegendKey val="0"/>
          <c:showVal val="0"/>
          <c:showCatName val="0"/>
          <c:showSerName val="0"/>
          <c:showPercent val="0"/>
          <c:showBubbleSize val="0"/>
        </c:dLbls>
        <c:gapWidth val="150"/>
        <c:overlap val="100"/>
        <c:axId val="179107888"/>
        <c:axId val="179105592"/>
      </c:barChart>
      <c:catAx>
        <c:axId val="17910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105592"/>
        <c:crosses val="autoZero"/>
        <c:auto val="1"/>
        <c:lblAlgn val="ctr"/>
        <c:lblOffset val="100"/>
        <c:noMultiLvlLbl val="0"/>
      </c:catAx>
      <c:valAx>
        <c:axId val="179105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10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0.31036623215394199</c:v>
                </c:pt>
                <c:pt idx="1">
                  <c:v>2.6070763500931098</c:v>
                </c:pt>
                <c:pt idx="2">
                  <c:v>0.49658597144630701</c:v>
                </c:pt>
                <c:pt idx="3">
                  <c:v>4.3761638733705803</c:v>
                </c:pt>
                <c:pt idx="4">
                  <c:v>7.4487895716945998</c:v>
                </c:pt>
                <c:pt idx="5">
                  <c:v>0.62073246430788298</c:v>
                </c:pt>
              </c:numCache>
            </c:numRef>
          </c:val>
          <c:extLst>
            <c:ext xmlns:c16="http://schemas.microsoft.com/office/drawing/2014/chart" uri="{C3380CC4-5D6E-409C-BE32-E72D297353CC}">
              <c16:uniqueId val="{00000000-F7EE-4024-B4C3-23A6ECC9B540}"/>
            </c:ext>
          </c:extLst>
        </c:ser>
        <c:dLbls>
          <c:showLegendKey val="0"/>
          <c:showVal val="0"/>
          <c:showCatName val="0"/>
          <c:showSerName val="0"/>
          <c:showPercent val="0"/>
          <c:showBubbleSize val="0"/>
        </c:dLbls>
        <c:gapWidth val="219"/>
        <c:overlap val="-27"/>
        <c:axId val="179109856"/>
        <c:axId val="179110512"/>
      </c:barChart>
      <c:catAx>
        <c:axId val="17910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110512"/>
        <c:crosses val="autoZero"/>
        <c:auto val="1"/>
        <c:lblAlgn val="ctr"/>
        <c:lblOffset val="100"/>
        <c:noMultiLvlLbl val="0"/>
      </c:catAx>
      <c:valAx>
        <c:axId val="17911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10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20</c:v>
                </c:pt>
                <c:pt idx="1">
                  <c:v>425</c:v>
                </c:pt>
                <c:pt idx="2">
                  <c:v>108</c:v>
                </c:pt>
                <c:pt idx="3">
                  <c:v>53</c:v>
                </c:pt>
                <c:pt idx="4">
                  <c:v>19</c:v>
                </c:pt>
                <c:pt idx="5">
                  <c:v>4</c:v>
                </c:pt>
                <c:pt idx="6">
                  <c:v>7</c:v>
                </c:pt>
              </c:numCache>
            </c:numRef>
          </c:val>
          <c:extLst>
            <c:ext xmlns:c16="http://schemas.microsoft.com/office/drawing/2014/chart" uri="{C3380CC4-5D6E-409C-BE32-E72D297353CC}">
              <c16:uniqueId val="{00000000-F657-4FB3-9D14-3DEF96135EC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29</c:v>
                </c:pt>
                <c:pt idx="1">
                  <c:v>683</c:v>
                </c:pt>
                <c:pt idx="2">
                  <c:v>131</c:v>
                </c:pt>
                <c:pt idx="3">
                  <c:v>88</c:v>
                </c:pt>
                <c:pt idx="4">
                  <c:v>28</c:v>
                </c:pt>
                <c:pt idx="5">
                  <c:v>7</c:v>
                </c:pt>
                <c:pt idx="6">
                  <c:v>8</c:v>
                </c:pt>
              </c:numCache>
            </c:numRef>
          </c:val>
          <c:extLst>
            <c:ext xmlns:c16="http://schemas.microsoft.com/office/drawing/2014/chart" uri="{C3380CC4-5D6E-409C-BE32-E72D297353CC}">
              <c16:uniqueId val="{00000001-F657-4FB3-9D14-3DEF96135ECF}"/>
            </c:ext>
          </c:extLst>
        </c:ser>
        <c:dLbls>
          <c:showLegendKey val="0"/>
          <c:showVal val="0"/>
          <c:showCatName val="0"/>
          <c:showSerName val="0"/>
          <c:showPercent val="0"/>
          <c:showBubbleSize val="0"/>
        </c:dLbls>
        <c:gapWidth val="219"/>
        <c:overlap val="-27"/>
        <c:axId val="312570672"/>
        <c:axId val="312571656"/>
      </c:barChart>
      <c:catAx>
        <c:axId val="31257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71656"/>
        <c:crosses val="autoZero"/>
        <c:auto val="1"/>
        <c:lblAlgn val="ctr"/>
        <c:lblOffset val="100"/>
        <c:noMultiLvlLbl val="0"/>
      </c:catAx>
      <c:valAx>
        <c:axId val="31257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7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0.49751243781094501</c:v>
                </c:pt>
                <c:pt idx="3">
                  <c:v>0</c:v>
                </c:pt>
                <c:pt idx="4">
                  <c:v>0</c:v>
                </c:pt>
                <c:pt idx="5">
                  <c:v>0.87173100871731002</c:v>
                </c:pt>
                <c:pt idx="6">
                  <c:v>0</c:v>
                </c:pt>
                <c:pt idx="7">
                  <c:v>0</c:v>
                </c:pt>
                <c:pt idx="8">
                  <c:v>7.0939639079029204</c:v>
                </c:pt>
                <c:pt idx="9">
                  <c:v>0</c:v>
                </c:pt>
                <c:pt idx="10">
                  <c:v>1.99128811449907</c:v>
                </c:pt>
                <c:pt idx="11">
                  <c:v>0</c:v>
                </c:pt>
                <c:pt idx="12">
                  <c:v>0</c:v>
                </c:pt>
                <c:pt idx="13">
                  <c:v>0</c:v>
                </c:pt>
                <c:pt idx="14">
                  <c:v>0</c:v>
                </c:pt>
                <c:pt idx="15">
                  <c:v>0.12406947890818899</c:v>
                </c:pt>
                <c:pt idx="16">
                  <c:v>0</c:v>
                </c:pt>
                <c:pt idx="17">
                  <c:v>0</c:v>
                </c:pt>
                <c:pt idx="18">
                  <c:v>7.4395536267823896</c:v>
                </c:pt>
                <c:pt idx="19">
                  <c:v>0</c:v>
                </c:pt>
                <c:pt idx="20">
                  <c:v>0</c:v>
                </c:pt>
                <c:pt idx="21">
                  <c:v>0.30959752321981399</c:v>
                </c:pt>
                <c:pt idx="22">
                  <c:v>0</c:v>
                </c:pt>
                <c:pt idx="23">
                  <c:v>0</c:v>
                </c:pt>
                <c:pt idx="24">
                  <c:v>6.7492260061919502</c:v>
                </c:pt>
                <c:pt idx="25">
                  <c:v>0</c:v>
                </c:pt>
                <c:pt idx="26">
                  <c:v>0.37151702786377699</c:v>
                </c:pt>
                <c:pt idx="27">
                  <c:v>0</c:v>
                </c:pt>
                <c:pt idx="28">
                  <c:v>0</c:v>
                </c:pt>
                <c:pt idx="29">
                  <c:v>0.61957868649318504</c:v>
                </c:pt>
              </c:numCache>
            </c:numRef>
          </c:val>
          <c:smooth val="0"/>
          <c:extLst>
            <c:ext xmlns:c16="http://schemas.microsoft.com/office/drawing/2014/chart" uri="{C3380CC4-5D6E-409C-BE32-E72D297353CC}">
              <c16:uniqueId val="{00000000-9CAB-4C50-854E-FCEEA45F6018}"/>
            </c:ext>
          </c:extLst>
        </c:ser>
        <c:dLbls>
          <c:showLegendKey val="0"/>
          <c:showVal val="0"/>
          <c:showCatName val="0"/>
          <c:showSerName val="0"/>
          <c:showPercent val="0"/>
          <c:showBubbleSize val="0"/>
        </c:dLbls>
        <c:smooth val="0"/>
        <c:axId val="312580840"/>
        <c:axId val="312575592"/>
      </c:lineChart>
      <c:dateAx>
        <c:axId val="312580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75592"/>
        <c:crosses val="autoZero"/>
        <c:auto val="1"/>
        <c:lblOffset val="100"/>
        <c:baseTimeUnit val="days"/>
      </c:dateAx>
      <c:valAx>
        <c:axId val="31257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8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1608</c:v>
                </c:pt>
                <c:pt idx="1">
                  <c:v>1608</c:v>
                </c:pt>
                <c:pt idx="2">
                  <c:v>1608</c:v>
                </c:pt>
                <c:pt idx="3">
                  <c:v>1607</c:v>
                </c:pt>
                <c:pt idx="4">
                  <c:v>1607</c:v>
                </c:pt>
                <c:pt idx="5">
                  <c:v>1606</c:v>
                </c:pt>
                <c:pt idx="6">
                  <c:v>1607</c:v>
                </c:pt>
                <c:pt idx="7">
                  <c:v>1607</c:v>
                </c:pt>
                <c:pt idx="8">
                  <c:v>1607</c:v>
                </c:pt>
                <c:pt idx="9">
                  <c:v>1607</c:v>
                </c:pt>
                <c:pt idx="10">
                  <c:v>1608</c:v>
                </c:pt>
                <c:pt idx="11">
                  <c:v>1609</c:v>
                </c:pt>
                <c:pt idx="12">
                  <c:v>1610</c:v>
                </c:pt>
                <c:pt idx="13">
                  <c:v>1612</c:v>
                </c:pt>
                <c:pt idx="14">
                  <c:v>1612</c:v>
                </c:pt>
                <c:pt idx="15">
                  <c:v>1613</c:v>
                </c:pt>
                <c:pt idx="16">
                  <c:v>1613</c:v>
                </c:pt>
                <c:pt idx="17">
                  <c:v>1612</c:v>
                </c:pt>
                <c:pt idx="18">
                  <c:v>1614</c:v>
                </c:pt>
                <c:pt idx="19">
                  <c:v>1615</c:v>
                </c:pt>
                <c:pt idx="20">
                  <c:v>1615</c:v>
                </c:pt>
                <c:pt idx="21">
                  <c:v>1615</c:v>
                </c:pt>
                <c:pt idx="22">
                  <c:v>1615</c:v>
                </c:pt>
                <c:pt idx="23">
                  <c:v>1615</c:v>
                </c:pt>
                <c:pt idx="24">
                  <c:v>1615</c:v>
                </c:pt>
                <c:pt idx="25">
                  <c:v>1615</c:v>
                </c:pt>
                <c:pt idx="26">
                  <c:v>1615</c:v>
                </c:pt>
                <c:pt idx="27">
                  <c:v>1614</c:v>
                </c:pt>
                <c:pt idx="28">
                  <c:v>1614</c:v>
                </c:pt>
                <c:pt idx="29">
                  <c:v>1615</c:v>
                </c:pt>
              </c:numCache>
            </c:numRef>
          </c:val>
          <c:smooth val="0"/>
          <c:extLst>
            <c:ext xmlns:c16="http://schemas.microsoft.com/office/drawing/2014/chart" uri="{C3380CC4-5D6E-409C-BE32-E72D297353CC}">
              <c16:uniqueId val="{00000000-A92F-4A7F-B685-57333BFB9BFA}"/>
            </c:ext>
          </c:extLst>
        </c:ser>
        <c:dLbls>
          <c:showLegendKey val="0"/>
          <c:showVal val="0"/>
          <c:showCatName val="0"/>
          <c:showSerName val="0"/>
          <c:showPercent val="0"/>
          <c:showBubbleSize val="0"/>
        </c:dLbls>
        <c:smooth val="0"/>
        <c:axId val="311500616"/>
        <c:axId val="311501928"/>
      </c:lineChart>
      <c:dateAx>
        <c:axId val="31150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01928"/>
        <c:crosses val="autoZero"/>
        <c:auto val="1"/>
        <c:lblOffset val="100"/>
        <c:baseTimeUnit val="days"/>
      </c:dateAx>
      <c:valAx>
        <c:axId val="31150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0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20</c:v>
                </c:pt>
                <c:pt idx="1">
                  <c:v>1</c:v>
                </c:pt>
                <c:pt idx="2">
                  <c:v>2</c:v>
                </c:pt>
                <c:pt idx="3">
                  <c:v>9</c:v>
                </c:pt>
                <c:pt idx="4">
                  <c:v>11</c:v>
                </c:pt>
                <c:pt idx="5">
                  <c:v>3</c:v>
                </c:pt>
                <c:pt idx="6">
                  <c:v>5</c:v>
                </c:pt>
                <c:pt idx="7">
                  <c:v>5</c:v>
                </c:pt>
                <c:pt idx="8">
                  <c:v>11</c:v>
                </c:pt>
                <c:pt idx="9">
                  <c:v>5</c:v>
                </c:pt>
                <c:pt idx="10">
                  <c:v>5</c:v>
                </c:pt>
                <c:pt idx="11">
                  <c:v>6</c:v>
                </c:pt>
                <c:pt idx="12">
                  <c:v>6</c:v>
                </c:pt>
                <c:pt idx="13">
                  <c:v>4</c:v>
                </c:pt>
                <c:pt idx="14">
                  <c:v>1</c:v>
                </c:pt>
                <c:pt idx="15">
                  <c:v>3</c:v>
                </c:pt>
                <c:pt idx="16">
                  <c:v>3</c:v>
                </c:pt>
                <c:pt idx="17">
                  <c:v>9</c:v>
                </c:pt>
                <c:pt idx="18">
                  <c:v>5</c:v>
                </c:pt>
                <c:pt idx="19">
                  <c:v>8</c:v>
                </c:pt>
                <c:pt idx="20">
                  <c:v>4</c:v>
                </c:pt>
                <c:pt idx="21">
                  <c:v>1</c:v>
                </c:pt>
                <c:pt idx="22">
                  <c:v>2</c:v>
                </c:pt>
                <c:pt idx="23">
                  <c:v>0</c:v>
                </c:pt>
                <c:pt idx="24">
                  <c:v>11</c:v>
                </c:pt>
                <c:pt idx="25">
                  <c:v>1</c:v>
                </c:pt>
                <c:pt idx="26">
                  <c:v>4</c:v>
                </c:pt>
                <c:pt idx="27">
                  <c:v>7</c:v>
                </c:pt>
                <c:pt idx="28">
                  <c:v>4</c:v>
                </c:pt>
                <c:pt idx="29">
                  <c:v>2</c:v>
                </c:pt>
              </c:numCache>
            </c:numRef>
          </c:val>
          <c:smooth val="0"/>
          <c:extLst>
            <c:ext xmlns:c16="http://schemas.microsoft.com/office/drawing/2014/chart" uri="{C3380CC4-5D6E-409C-BE32-E72D297353CC}">
              <c16:uniqueId val="{00000000-D4F8-4394-A072-0A54B48D2381}"/>
            </c:ext>
          </c:extLst>
        </c:ser>
        <c:dLbls>
          <c:showLegendKey val="0"/>
          <c:showVal val="0"/>
          <c:showCatName val="0"/>
          <c:showSerName val="0"/>
          <c:showPercent val="0"/>
          <c:showBubbleSize val="0"/>
        </c:dLbls>
        <c:smooth val="0"/>
        <c:axId val="311502912"/>
        <c:axId val="311497992"/>
      </c:lineChart>
      <c:dateAx>
        <c:axId val="31150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97992"/>
        <c:crosses val="autoZero"/>
        <c:auto val="1"/>
        <c:lblOffset val="100"/>
        <c:baseTimeUnit val="days"/>
      </c:dateAx>
      <c:valAx>
        <c:axId val="31149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0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927D7-8141-4FC0-A4CE-B45E90D5651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0E29D3A-FC85-472B-B2DD-16189731DE06}"/>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03029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C7F96-1BA2-4127-B84F-E0C0C3F508F6}"/>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A234EDD9-0A2F-47F0-919B-1A2229209111}"/>
              </a:ext>
            </a:extLst>
          </p:cNvPr>
          <p:cNvGraphicFramePr>
            <a:graphicFrameLocks noGrp="1"/>
          </p:cNvGraphicFramePr>
          <p:nvPr>
            <p:ph type="tbl" sz="quarter" idx="13"/>
            <p:extLst>
              <p:ext uri="{D42A27DB-BD31-4B8C-83A1-F6EECF244321}">
                <p14:modId xmlns:p14="http://schemas.microsoft.com/office/powerpoint/2010/main" val="70621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68846492"/>
                    </a:ext>
                  </a:extLst>
                </a:gridCol>
                <a:gridCol w="740664">
                  <a:extLst>
                    <a:ext uri="{9D8B030D-6E8A-4147-A177-3AD203B41FA5}">
                      <a16:colId xmlns:a16="http://schemas.microsoft.com/office/drawing/2014/main" val="4185628425"/>
                    </a:ext>
                  </a:extLst>
                </a:gridCol>
                <a:gridCol w="740664">
                  <a:extLst>
                    <a:ext uri="{9D8B030D-6E8A-4147-A177-3AD203B41FA5}">
                      <a16:colId xmlns:a16="http://schemas.microsoft.com/office/drawing/2014/main" val="4166507982"/>
                    </a:ext>
                  </a:extLst>
                </a:gridCol>
                <a:gridCol w="740664">
                  <a:extLst>
                    <a:ext uri="{9D8B030D-6E8A-4147-A177-3AD203B41FA5}">
                      <a16:colId xmlns:a16="http://schemas.microsoft.com/office/drawing/2014/main" val="1943033058"/>
                    </a:ext>
                  </a:extLst>
                </a:gridCol>
                <a:gridCol w="740664">
                  <a:extLst>
                    <a:ext uri="{9D8B030D-6E8A-4147-A177-3AD203B41FA5}">
                      <a16:colId xmlns:a16="http://schemas.microsoft.com/office/drawing/2014/main" val="1447909852"/>
                    </a:ext>
                  </a:extLst>
                </a:gridCol>
                <a:gridCol w="740664">
                  <a:extLst>
                    <a:ext uri="{9D8B030D-6E8A-4147-A177-3AD203B41FA5}">
                      <a16:colId xmlns:a16="http://schemas.microsoft.com/office/drawing/2014/main" val="426489658"/>
                    </a:ext>
                  </a:extLst>
                </a:gridCol>
                <a:gridCol w="740664">
                  <a:extLst>
                    <a:ext uri="{9D8B030D-6E8A-4147-A177-3AD203B41FA5}">
                      <a16:colId xmlns:a16="http://schemas.microsoft.com/office/drawing/2014/main" val="1519089700"/>
                    </a:ext>
                  </a:extLst>
                </a:gridCol>
                <a:gridCol w="740664">
                  <a:extLst>
                    <a:ext uri="{9D8B030D-6E8A-4147-A177-3AD203B41FA5}">
                      <a16:colId xmlns:a16="http://schemas.microsoft.com/office/drawing/2014/main" val="3988947851"/>
                    </a:ext>
                  </a:extLst>
                </a:gridCol>
                <a:gridCol w="740664">
                  <a:extLst>
                    <a:ext uri="{9D8B030D-6E8A-4147-A177-3AD203B41FA5}">
                      <a16:colId xmlns:a16="http://schemas.microsoft.com/office/drawing/2014/main" val="3472732147"/>
                    </a:ext>
                  </a:extLst>
                </a:gridCol>
                <a:gridCol w="740664">
                  <a:extLst>
                    <a:ext uri="{9D8B030D-6E8A-4147-A177-3AD203B41FA5}">
                      <a16:colId xmlns:a16="http://schemas.microsoft.com/office/drawing/2014/main" val="15764724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66496479"/>
                  </a:ext>
                </a:extLst>
              </a:tr>
              <a:tr h="370840">
                <a:tc>
                  <a:txBody>
                    <a:bodyPr/>
                    <a:lstStyle/>
                    <a:p>
                      <a:r>
                        <a:rPr lang="en-US" sz="1000"/>
                        <a:t>Oxford Fajar Pre-University</a:t>
                      </a:r>
                    </a:p>
                  </a:txBody>
                  <a:tcPr/>
                </a:tc>
                <a:tc>
                  <a:txBody>
                    <a:bodyPr/>
                    <a:lstStyle/>
                    <a:p>
                      <a:r>
                        <a:rPr lang="en-US" sz="1000"/>
                        <a:t>1615</a:t>
                      </a:r>
                    </a:p>
                  </a:txBody>
                  <a:tcPr/>
                </a:tc>
                <a:tc>
                  <a:txBody>
                    <a:bodyPr/>
                    <a:lstStyle/>
                    <a:p>
                      <a:r>
                        <a:rPr lang="en-US" sz="1000"/>
                        <a:t>7</a:t>
                      </a:r>
                    </a:p>
                  </a:txBody>
                  <a:tcPr/>
                </a:tc>
                <a:tc>
                  <a:txBody>
                    <a:bodyPr/>
                    <a:lstStyle/>
                    <a:p>
                      <a:r>
                        <a:rPr lang="en-US" sz="1000"/>
                        <a:t>10</a:t>
                      </a:r>
                    </a:p>
                  </a:txBody>
                  <a:tcPr/>
                </a:tc>
                <a:tc>
                  <a:txBody>
                    <a:bodyPr/>
                    <a:lstStyle/>
                    <a:p>
                      <a:r>
                        <a:rPr lang="en-US" sz="1000"/>
                        <a:t>415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2.6071 %</a:t>
                      </a:r>
                    </a:p>
                  </a:txBody>
                  <a:tcPr/>
                </a:tc>
                <a:tc>
                  <a:txBody>
                    <a:bodyPr/>
                    <a:lstStyle/>
                    <a:p>
                      <a:r>
                        <a:rPr lang="en-US" sz="1000"/>
                        <a:t>0.0 %</a:t>
                      </a:r>
                    </a:p>
                  </a:txBody>
                  <a:tcPr/>
                </a:tc>
                <a:extLst>
                  <a:ext uri="{0D108BD9-81ED-4DB2-BD59-A6C34878D82A}">
                    <a16:rowId xmlns:a16="http://schemas.microsoft.com/office/drawing/2014/main" val="2805198845"/>
                  </a:ext>
                </a:extLst>
              </a:tr>
            </a:tbl>
          </a:graphicData>
        </a:graphic>
      </p:graphicFrame>
      <p:sp>
        <p:nvSpPr>
          <p:cNvPr id="4" name="Text Placeholder 3">
            <a:extLst>
              <a:ext uri="{FF2B5EF4-FFF2-40B4-BE49-F238E27FC236}">
                <a16:creationId xmlns:a16="http://schemas.microsoft.com/office/drawing/2014/main" id="{E08AFA6F-203B-48C4-B1FE-C17D04BAE15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751484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570F-DC10-43B1-86A0-36415D8CAC68}"/>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7AEFAD3E-D7AD-42D5-9051-A13CED56D8DB}"/>
              </a:ext>
            </a:extLst>
          </p:cNvPr>
          <p:cNvGraphicFramePr>
            <a:graphicFrameLocks noGrp="1"/>
          </p:cNvGraphicFramePr>
          <p:nvPr>
            <p:ph type="chart" sz="quarter" idx="13"/>
            <p:extLst>
              <p:ext uri="{D42A27DB-BD31-4B8C-83A1-F6EECF244321}">
                <p14:modId xmlns:p14="http://schemas.microsoft.com/office/powerpoint/2010/main" val="2554239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6DE92B-2427-4ADC-AF50-CB532D45AFD8}"/>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A1144987-1F63-4EF6-A158-4DDB1969CB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3437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E9787-E5C3-4B2A-A297-0CEE23386C52}"/>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14BD116A-DD0C-4929-BD32-45A3DC3B8EBA}"/>
              </a:ext>
            </a:extLst>
          </p:cNvPr>
          <p:cNvGraphicFramePr>
            <a:graphicFrameLocks noGrp="1"/>
          </p:cNvGraphicFramePr>
          <p:nvPr>
            <p:ph type="chart" sz="quarter" idx="13"/>
            <p:extLst>
              <p:ext uri="{D42A27DB-BD31-4B8C-83A1-F6EECF244321}">
                <p14:modId xmlns:p14="http://schemas.microsoft.com/office/powerpoint/2010/main" val="2412884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0E4EE6-C537-41F7-AE68-0187CBCC36A0}"/>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F689EEC1-2E6A-45C8-AB79-F0C9349A21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186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967FB-5B44-47BA-837E-FDD0D81B9AD3}"/>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7D02B658-62C6-4392-9FAA-F35E84E4CED1}"/>
              </a:ext>
            </a:extLst>
          </p:cNvPr>
          <p:cNvGraphicFramePr>
            <a:graphicFrameLocks noGrp="1"/>
          </p:cNvGraphicFramePr>
          <p:nvPr>
            <p:ph type="chart" sz="quarter" idx="13"/>
            <p:extLst>
              <p:ext uri="{D42A27DB-BD31-4B8C-83A1-F6EECF244321}">
                <p14:modId xmlns:p14="http://schemas.microsoft.com/office/powerpoint/2010/main" val="3477710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0C9511-8C0C-4C3F-B3CF-789450A59CA7}"/>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F1EC6DF4-4C8D-469B-906D-B89DB38790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1014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0C77F-7D56-493D-8A61-A4E518492EA2}"/>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0BAB2320-8E97-4A35-931E-E2DEED059EA5}"/>
              </a:ext>
            </a:extLst>
          </p:cNvPr>
          <p:cNvGraphicFramePr>
            <a:graphicFrameLocks noGrp="1"/>
          </p:cNvGraphicFramePr>
          <p:nvPr>
            <p:ph type="chart" sz="quarter" idx="13"/>
            <p:extLst>
              <p:ext uri="{D42A27DB-BD31-4B8C-83A1-F6EECF244321}">
                <p14:modId xmlns:p14="http://schemas.microsoft.com/office/powerpoint/2010/main" val="3443385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A77598-6993-4410-A1AB-5C81C94FC1C1}"/>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31B52C99-1B43-4381-AB5A-B0BD5810FA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669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929E0-38E5-4C99-BB98-6AD2B9D7704D}"/>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960CB859-EEA4-4711-872F-AE837D2E5DC5}"/>
              </a:ext>
            </a:extLst>
          </p:cNvPr>
          <p:cNvGraphicFramePr>
            <a:graphicFrameLocks noGrp="1"/>
          </p:cNvGraphicFramePr>
          <p:nvPr>
            <p:ph type="chart" sz="quarter" idx="13"/>
            <p:extLst>
              <p:ext uri="{D42A27DB-BD31-4B8C-83A1-F6EECF244321}">
                <p14:modId xmlns:p14="http://schemas.microsoft.com/office/powerpoint/2010/main" val="2406163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C22A6-D678-4098-A271-FC5D30C12654}"/>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013FC5B4-005C-4869-A01F-F0FD2A41F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9386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55A86-7045-4373-818B-4EA9D0018107}"/>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1327CE90-9A2A-4A26-9740-D6C1494328FF}"/>
              </a:ext>
            </a:extLst>
          </p:cNvPr>
          <p:cNvGraphicFramePr>
            <a:graphicFrameLocks noGrp="1"/>
          </p:cNvGraphicFramePr>
          <p:nvPr>
            <p:ph type="tbl" sz="quarter" idx="13"/>
            <p:extLst>
              <p:ext uri="{D42A27DB-BD31-4B8C-83A1-F6EECF244321}">
                <p14:modId xmlns:p14="http://schemas.microsoft.com/office/powerpoint/2010/main" val="33559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9645037"/>
                    </a:ext>
                  </a:extLst>
                </a:gridCol>
                <a:gridCol w="822960">
                  <a:extLst>
                    <a:ext uri="{9D8B030D-6E8A-4147-A177-3AD203B41FA5}">
                      <a16:colId xmlns:a16="http://schemas.microsoft.com/office/drawing/2014/main" val="2973319232"/>
                    </a:ext>
                  </a:extLst>
                </a:gridCol>
                <a:gridCol w="822960">
                  <a:extLst>
                    <a:ext uri="{9D8B030D-6E8A-4147-A177-3AD203B41FA5}">
                      <a16:colId xmlns:a16="http://schemas.microsoft.com/office/drawing/2014/main" val="2498394586"/>
                    </a:ext>
                  </a:extLst>
                </a:gridCol>
                <a:gridCol w="822960">
                  <a:extLst>
                    <a:ext uri="{9D8B030D-6E8A-4147-A177-3AD203B41FA5}">
                      <a16:colId xmlns:a16="http://schemas.microsoft.com/office/drawing/2014/main" val="262966765"/>
                    </a:ext>
                  </a:extLst>
                </a:gridCol>
                <a:gridCol w="822960">
                  <a:extLst>
                    <a:ext uri="{9D8B030D-6E8A-4147-A177-3AD203B41FA5}">
                      <a16:colId xmlns:a16="http://schemas.microsoft.com/office/drawing/2014/main" val="2992288866"/>
                    </a:ext>
                  </a:extLst>
                </a:gridCol>
                <a:gridCol w="822960">
                  <a:extLst>
                    <a:ext uri="{9D8B030D-6E8A-4147-A177-3AD203B41FA5}">
                      <a16:colId xmlns:a16="http://schemas.microsoft.com/office/drawing/2014/main" val="2467058187"/>
                    </a:ext>
                  </a:extLst>
                </a:gridCol>
                <a:gridCol w="822960">
                  <a:extLst>
                    <a:ext uri="{9D8B030D-6E8A-4147-A177-3AD203B41FA5}">
                      <a16:colId xmlns:a16="http://schemas.microsoft.com/office/drawing/2014/main" val="1912518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374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- 2019-04-19 00:00:00 </a:t>
                      </a:r>
                      <a:r>
                        <a:rPr kumimoji="0" lang="en-US" sz="1000" b="0" i="0" u="none" strike="noStrike" kern="1200" cap="none" spc="0" normalizeH="0" baseline="0" noProof="0">
                          <a:ln>
                            <a:noFill/>
                          </a:ln>
                          <a:solidFill>
                            <a:prstClr val="black"/>
                          </a:solidFill>
                          <a:effectLst/>
                          <a:uLnTx/>
                          <a:uFillTx/>
                          <a:latin typeface="+mn-lt"/>
                          <a:ea typeface="+mn-ea"/>
                          <a:cs typeface="+mn-cs"/>
                        </a:rPr>
                        <a:t> 
 Happy Friyay! Here’s a small quiz for you! 
Fill in each blank with a suitable article (a, an, the). Where no article is required, mark with a dash(-). 
Source: 
Effective practice MUET pg. 187 
.
.
.
.
.
.
.
.
.
Answer: 
The, an, the, a,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2166602"/>
                  </a:ext>
                </a:extLst>
              </a:tr>
            </a:tbl>
          </a:graphicData>
        </a:graphic>
      </p:graphicFrame>
      <p:sp>
        <p:nvSpPr>
          <p:cNvPr id="4" name="Text Placeholder 3">
            <a:extLst>
              <a:ext uri="{FF2B5EF4-FFF2-40B4-BE49-F238E27FC236}">
                <a16:creationId xmlns:a16="http://schemas.microsoft.com/office/drawing/2014/main" id="{D2EF0089-5FF9-4CD4-AF96-581D4D92DD9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058648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B9A7C-F129-4808-B080-3023EB69EC1C}"/>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8285800D-BCA9-4CC1-A45E-1E4CA9C0B3EB}"/>
              </a:ext>
            </a:extLst>
          </p:cNvPr>
          <p:cNvGraphicFramePr>
            <a:graphicFrameLocks noGrp="1"/>
          </p:cNvGraphicFramePr>
          <p:nvPr>
            <p:ph type="tbl" sz="quarter" idx="13"/>
            <p:extLst>
              <p:ext uri="{D42A27DB-BD31-4B8C-83A1-F6EECF244321}">
                <p14:modId xmlns:p14="http://schemas.microsoft.com/office/powerpoint/2010/main" val="1993815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6809260"/>
                    </a:ext>
                  </a:extLst>
                </a:gridCol>
                <a:gridCol w="822960">
                  <a:extLst>
                    <a:ext uri="{9D8B030D-6E8A-4147-A177-3AD203B41FA5}">
                      <a16:colId xmlns:a16="http://schemas.microsoft.com/office/drawing/2014/main" val="297629495"/>
                    </a:ext>
                  </a:extLst>
                </a:gridCol>
                <a:gridCol w="822960">
                  <a:extLst>
                    <a:ext uri="{9D8B030D-6E8A-4147-A177-3AD203B41FA5}">
                      <a16:colId xmlns:a16="http://schemas.microsoft.com/office/drawing/2014/main" val="2153569449"/>
                    </a:ext>
                  </a:extLst>
                </a:gridCol>
                <a:gridCol w="822960">
                  <a:extLst>
                    <a:ext uri="{9D8B030D-6E8A-4147-A177-3AD203B41FA5}">
                      <a16:colId xmlns:a16="http://schemas.microsoft.com/office/drawing/2014/main" val="3721649591"/>
                    </a:ext>
                  </a:extLst>
                </a:gridCol>
                <a:gridCol w="822960">
                  <a:extLst>
                    <a:ext uri="{9D8B030D-6E8A-4147-A177-3AD203B41FA5}">
                      <a16:colId xmlns:a16="http://schemas.microsoft.com/office/drawing/2014/main" val="2174289987"/>
                    </a:ext>
                  </a:extLst>
                </a:gridCol>
                <a:gridCol w="822960">
                  <a:extLst>
                    <a:ext uri="{9D8B030D-6E8A-4147-A177-3AD203B41FA5}">
                      <a16:colId xmlns:a16="http://schemas.microsoft.com/office/drawing/2014/main" val="414967334"/>
                    </a:ext>
                  </a:extLst>
                </a:gridCol>
                <a:gridCol w="822960">
                  <a:extLst>
                    <a:ext uri="{9D8B030D-6E8A-4147-A177-3AD203B41FA5}">
                      <a16:colId xmlns:a16="http://schemas.microsoft.com/office/drawing/2014/main" val="424613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566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- 2019-04-09 14:24:00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the habit of saying ‘yeah no’? 
“Yeah no” is not just something young people say. It’s been around for a while and is used by males and females, young and old. 
But where did this phrase come from and what does it really mean? 
Visit http://bit.ly/2CQeWv5 to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6804611"/>
                  </a:ext>
                </a:extLst>
              </a:tr>
            </a:tbl>
          </a:graphicData>
        </a:graphic>
      </p:graphicFrame>
      <p:sp>
        <p:nvSpPr>
          <p:cNvPr id="4" name="Text Placeholder 3">
            <a:extLst>
              <a:ext uri="{FF2B5EF4-FFF2-40B4-BE49-F238E27FC236}">
                <a16:creationId xmlns:a16="http://schemas.microsoft.com/office/drawing/2014/main" id="{07991833-4B1C-41A3-8B96-F8788E8989F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94581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2AA97-EEAF-4691-80BF-1F86F79A09D7}"/>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24749949-551B-4C99-A2A1-A0F3F46989AF}"/>
              </a:ext>
            </a:extLst>
          </p:cNvPr>
          <p:cNvGraphicFramePr>
            <a:graphicFrameLocks noGrp="1"/>
          </p:cNvGraphicFramePr>
          <p:nvPr>
            <p:ph type="tbl" sz="quarter" idx="13"/>
            <p:extLst>
              <p:ext uri="{D42A27DB-BD31-4B8C-83A1-F6EECF244321}">
                <p14:modId xmlns:p14="http://schemas.microsoft.com/office/powerpoint/2010/main" val="39253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769222"/>
                    </a:ext>
                  </a:extLst>
                </a:gridCol>
                <a:gridCol w="822960">
                  <a:extLst>
                    <a:ext uri="{9D8B030D-6E8A-4147-A177-3AD203B41FA5}">
                      <a16:colId xmlns:a16="http://schemas.microsoft.com/office/drawing/2014/main" val="2149556571"/>
                    </a:ext>
                  </a:extLst>
                </a:gridCol>
                <a:gridCol w="822960">
                  <a:extLst>
                    <a:ext uri="{9D8B030D-6E8A-4147-A177-3AD203B41FA5}">
                      <a16:colId xmlns:a16="http://schemas.microsoft.com/office/drawing/2014/main" val="4196684940"/>
                    </a:ext>
                  </a:extLst>
                </a:gridCol>
                <a:gridCol w="822960">
                  <a:extLst>
                    <a:ext uri="{9D8B030D-6E8A-4147-A177-3AD203B41FA5}">
                      <a16:colId xmlns:a16="http://schemas.microsoft.com/office/drawing/2014/main" val="972079797"/>
                    </a:ext>
                  </a:extLst>
                </a:gridCol>
                <a:gridCol w="822960">
                  <a:extLst>
                    <a:ext uri="{9D8B030D-6E8A-4147-A177-3AD203B41FA5}">
                      <a16:colId xmlns:a16="http://schemas.microsoft.com/office/drawing/2014/main" val="1880440531"/>
                    </a:ext>
                  </a:extLst>
                </a:gridCol>
                <a:gridCol w="822960">
                  <a:extLst>
                    <a:ext uri="{9D8B030D-6E8A-4147-A177-3AD203B41FA5}">
                      <a16:colId xmlns:a16="http://schemas.microsoft.com/office/drawing/2014/main" val="228090458"/>
                    </a:ext>
                  </a:extLst>
                </a:gridCol>
                <a:gridCol w="822960">
                  <a:extLst>
                    <a:ext uri="{9D8B030D-6E8A-4147-A177-3AD203B41FA5}">
                      <a16:colId xmlns:a16="http://schemas.microsoft.com/office/drawing/2014/main" val="3118601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7665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- 2019-04-25 14:30:02 </a:t>
                      </a:r>
                      <a:r>
                        <a:rPr kumimoji="0" lang="en-US" sz="1000" b="0" i="0" u="none" strike="noStrike" kern="1200" cap="none" spc="0" normalizeH="0" baseline="0" noProof="0">
                          <a:ln>
                            <a:noFill/>
                          </a:ln>
                          <a:solidFill>
                            <a:prstClr val="black"/>
                          </a:solidFill>
                          <a:effectLst/>
                          <a:uLnTx/>
                          <a:uFillTx/>
                          <a:latin typeface="+mn-lt"/>
                          <a:ea typeface="+mn-ea"/>
                          <a:cs typeface="+mn-cs"/>
                        </a:rPr>
                        <a:t> 
 Writing instructors and books often inveigh against the passive voice . 
The passive is an easy target but used strategically, it can be an important part of any writer’s repertoire. The passive allows writers to connect a sentence to the surrounding context putting the focus on the object of the action rather than the subject. 
An example of passive voice from Matthew Desmond’s September 2018 New York Times Magazine piece: “American workers are being shut out of the profits they are helping to generate.” 
Read more about the elegance of passive voice here! http://bit.ly/2JFmsyB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1128686"/>
                  </a:ext>
                </a:extLst>
              </a:tr>
            </a:tbl>
          </a:graphicData>
        </a:graphic>
      </p:graphicFrame>
      <p:sp>
        <p:nvSpPr>
          <p:cNvPr id="4" name="Text Placeholder 3">
            <a:extLst>
              <a:ext uri="{FF2B5EF4-FFF2-40B4-BE49-F238E27FC236}">
                <a16:creationId xmlns:a16="http://schemas.microsoft.com/office/drawing/2014/main" id="{6342ECD9-3D79-4E1E-BD39-77B3B6C919C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025829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E4D0-BA15-4AF6-BD96-46CA7CAB7E6E}"/>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D2925818-A582-4FD9-AB59-B8ABCB51F8CF}"/>
              </a:ext>
            </a:extLst>
          </p:cNvPr>
          <p:cNvGraphicFramePr>
            <a:graphicFrameLocks noGrp="1"/>
          </p:cNvGraphicFramePr>
          <p:nvPr>
            <p:ph type="tbl" sz="quarter" idx="13"/>
            <p:extLst>
              <p:ext uri="{D42A27DB-BD31-4B8C-83A1-F6EECF244321}">
                <p14:modId xmlns:p14="http://schemas.microsoft.com/office/powerpoint/2010/main" val="1943334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8962535"/>
                    </a:ext>
                  </a:extLst>
                </a:gridCol>
                <a:gridCol w="822960">
                  <a:extLst>
                    <a:ext uri="{9D8B030D-6E8A-4147-A177-3AD203B41FA5}">
                      <a16:colId xmlns:a16="http://schemas.microsoft.com/office/drawing/2014/main" val="4070601378"/>
                    </a:ext>
                  </a:extLst>
                </a:gridCol>
                <a:gridCol w="822960">
                  <a:extLst>
                    <a:ext uri="{9D8B030D-6E8A-4147-A177-3AD203B41FA5}">
                      <a16:colId xmlns:a16="http://schemas.microsoft.com/office/drawing/2014/main" val="1956284320"/>
                    </a:ext>
                  </a:extLst>
                </a:gridCol>
                <a:gridCol w="822960">
                  <a:extLst>
                    <a:ext uri="{9D8B030D-6E8A-4147-A177-3AD203B41FA5}">
                      <a16:colId xmlns:a16="http://schemas.microsoft.com/office/drawing/2014/main" val="965962412"/>
                    </a:ext>
                  </a:extLst>
                </a:gridCol>
                <a:gridCol w="822960">
                  <a:extLst>
                    <a:ext uri="{9D8B030D-6E8A-4147-A177-3AD203B41FA5}">
                      <a16:colId xmlns:a16="http://schemas.microsoft.com/office/drawing/2014/main" val="1791082051"/>
                    </a:ext>
                  </a:extLst>
                </a:gridCol>
                <a:gridCol w="822960">
                  <a:extLst>
                    <a:ext uri="{9D8B030D-6E8A-4147-A177-3AD203B41FA5}">
                      <a16:colId xmlns:a16="http://schemas.microsoft.com/office/drawing/2014/main" val="2165463133"/>
                    </a:ext>
                  </a:extLst>
                </a:gridCol>
                <a:gridCol w="822960">
                  <a:extLst>
                    <a:ext uri="{9D8B030D-6E8A-4147-A177-3AD203B41FA5}">
                      <a16:colId xmlns:a16="http://schemas.microsoft.com/office/drawing/2014/main" val="2538744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9169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- 2019-04-11 14:25:00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MUET revision book that can build your test-taking skills? 
SCORE in MUET provides 6 MUET model test papers based on the latest MUET format which provides effective revision and focused, exam-oriented practice! 
Learn more http://bit.ly/2YsdTdR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735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- 2019-04-06 14:12:40 </a:t>
                      </a:r>
                      <a:r>
                        <a:rPr kumimoji="0" lang="en-US" sz="1000" b="0" i="0" u="none" strike="noStrike" kern="1200" cap="none" spc="0" normalizeH="0" baseline="0" noProof="0">
                          <a:ln>
                            <a:noFill/>
                          </a:ln>
                          <a:solidFill>
                            <a:prstClr val="black"/>
                          </a:solidFill>
                          <a:effectLst/>
                          <a:uLnTx/>
                          <a:uFillTx/>
                          <a:latin typeface="+mn-lt"/>
                          <a:ea typeface="+mn-ea"/>
                          <a:cs typeface="+mn-cs"/>
                        </a:rPr>
                        <a:t> 
 1 more month till STPM! Master your skill of answering STPM Mathematics questions anytime, anywhere with Fully Worked Solutions STPM! 
Fully Worked Solutions STPM Mathematics (T) Second Term provides comprehensive chapter-based questions with step-by-step fully worked solutions to help you excel in the exam. 
Download now!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8107549"/>
                  </a:ext>
                </a:extLst>
              </a:tr>
            </a:tbl>
          </a:graphicData>
        </a:graphic>
      </p:graphicFrame>
      <p:sp>
        <p:nvSpPr>
          <p:cNvPr id="4" name="Text Placeholder 3">
            <a:extLst>
              <a:ext uri="{FF2B5EF4-FFF2-40B4-BE49-F238E27FC236}">
                <a16:creationId xmlns:a16="http://schemas.microsoft.com/office/drawing/2014/main" id="{6880E1E0-80E2-441E-B423-587199D06D8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015430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CE881-01B3-43C8-A8FC-948927020FC6}"/>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D0173A06-438B-46AC-84FA-AC1391A3E2E0}"/>
              </a:ext>
            </a:extLst>
          </p:cNvPr>
          <p:cNvGraphicFramePr>
            <a:graphicFrameLocks noGrp="1"/>
          </p:cNvGraphicFramePr>
          <p:nvPr>
            <p:ph type="chart" sz="quarter" idx="13"/>
            <p:extLst>
              <p:ext uri="{D42A27DB-BD31-4B8C-83A1-F6EECF244321}">
                <p14:modId xmlns:p14="http://schemas.microsoft.com/office/powerpoint/2010/main" val="2853589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E60DC0-F62C-4FC4-9768-6E506894D22A}"/>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C0F0EC5-02C3-477D-A22C-55D4C35DDD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6494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D17C-36A3-4E24-ACA6-CA35E0A4B1CB}"/>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F1AD7138-7EFC-4241-AF0C-8978E0F96199}"/>
              </a:ext>
            </a:extLst>
          </p:cNvPr>
          <p:cNvGraphicFramePr>
            <a:graphicFrameLocks noGrp="1"/>
          </p:cNvGraphicFramePr>
          <p:nvPr>
            <p:ph type="chart" sz="quarter" idx="13"/>
            <p:extLst>
              <p:ext uri="{D42A27DB-BD31-4B8C-83A1-F6EECF244321}">
                <p14:modId xmlns:p14="http://schemas.microsoft.com/office/powerpoint/2010/main" val="1905680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297023-4EAA-4BCD-B8B1-0786ACE4484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44688B1-545E-4ECE-9580-8E29D074A9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1036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20D62-14FD-4AA3-A7C7-EA59A68D07C8}"/>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1AD2DFD6-DAAB-40F6-A977-04DD8478C6BC}"/>
              </a:ext>
            </a:extLst>
          </p:cNvPr>
          <p:cNvGraphicFramePr>
            <a:graphicFrameLocks noGrp="1"/>
          </p:cNvGraphicFramePr>
          <p:nvPr>
            <p:ph type="chart" sz="quarter" idx="13"/>
            <p:extLst>
              <p:ext uri="{D42A27DB-BD31-4B8C-83A1-F6EECF244321}">
                <p14:modId xmlns:p14="http://schemas.microsoft.com/office/powerpoint/2010/main" val="3531172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B5ACC5-8742-4A25-9FE9-EDA14BA0C2B0}"/>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2E95C97E-F4D0-438F-8E3A-0F40099434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2985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B049D-4949-4FF7-8F64-A2AE90AE2CFC}"/>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B8ED8FF8-997A-45E7-B643-4076836DBCC0}"/>
              </a:ext>
            </a:extLst>
          </p:cNvPr>
          <p:cNvGraphicFramePr>
            <a:graphicFrameLocks noGrp="1"/>
          </p:cNvGraphicFramePr>
          <p:nvPr>
            <p:ph type="chart" sz="quarter" idx="13"/>
            <p:extLst>
              <p:ext uri="{D42A27DB-BD31-4B8C-83A1-F6EECF244321}">
                <p14:modId xmlns:p14="http://schemas.microsoft.com/office/powerpoint/2010/main" val="851454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4B46E-0755-4821-82ED-BAEDBCD06CC4}"/>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B1AF7D1A-F51B-4F12-AA40-D31976496D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005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AC5A7-B1B8-4AD8-A6B7-971994BA9A29}"/>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B677CC3D-2754-48BD-9B9B-69BC9D4B2D85}"/>
              </a:ext>
            </a:extLst>
          </p:cNvPr>
          <p:cNvGraphicFramePr>
            <a:graphicFrameLocks noGrp="1"/>
          </p:cNvGraphicFramePr>
          <p:nvPr>
            <p:ph type="tbl" sz="quarter" idx="13"/>
            <p:extLst>
              <p:ext uri="{D42A27DB-BD31-4B8C-83A1-F6EECF244321}">
                <p14:modId xmlns:p14="http://schemas.microsoft.com/office/powerpoint/2010/main" val="2456378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15302500"/>
                    </a:ext>
                  </a:extLst>
                </a:gridCol>
                <a:gridCol w="1645920">
                  <a:extLst>
                    <a:ext uri="{9D8B030D-6E8A-4147-A177-3AD203B41FA5}">
                      <a16:colId xmlns:a16="http://schemas.microsoft.com/office/drawing/2014/main" val="2663134783"/>
                    </a:ext>
                  </a:extLst>
                </a:gridCol>
                <a:gridCol w="1645920">
                  <a:extLst>
                    <a:ext uri="{9D8B030D-6E8A-4147-A177-3AD203B41FA5}">
                      <a16:colId xmlns:a16="http://schemas.microsoft.com/office/drawing/2014/main" val="1960231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4171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extLst>
                  <a:ext uri="{0D108BD9-81ED-4DB2-BD59-A6C34878D82A}">
                    <a16:rowId xmlns:a16="http://schemas.microsoft.com/office/drawing/2014/main" val="55271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205460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15443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1849128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20067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12944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150626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99738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15290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961394642"/>
                  </a:ext>
                </a:extLst>
              </a:tr>
            </a:tbl>
          </a:graphicData>
        </a:graphic>
      </p:graphicFrame>
      <p:sp>
        <p:nvSpPr>
          <p:cNvPr id="4" name="Text Placeholder 3">
            <a:extLst>
              <a:ext uri="{FF2B5EF4-FFF2-40B4-BE49-F238E27FC236}">
                <a16:creationId xmlns:a16="http://schemas.microsoft.com/office/drawing/2014/main" id="{4D7EB2D9-B742-4AE8-BBF9-8DD476199F5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038049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61BC7-0A11-402E-B641-379D6A39ABB7}"/>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C6C3EED9-8AEB-46EA-9FF0-ECD623CE5C0E}"/>
              </a:ext>
            </a:extLst>
          </p:cNvPr>
          <p:cNvGraphicFramePr>
            <a:graphicFrameLocks noGrp="1"/>
          </p:cNvGraphicFramePr>
          <p:nvPr>
            <p:ph type="tbl" sz="quarter" idx="13"/>
            <p:extLst>
              <p:ext uri="{D42A27DB-BD31-4B8C-83A1-F6EECF244321}">
                <p14:modId xmlns:p14="http://schemas.microsoft.com/office/powerpoint/2010/main" val="1188494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04919783"/>
                    </a:ext>
                  </a:extLst>
                </a:gridCol>
                <a:gridCol w="1645920">
                  <a:extLst>
                    <a:ext uri="{9D8B030D-6E8A-4147-A177-3AD203B41FA5}">
                      <a16:colId xmlns:a16="http://schemas.microsoft.com/office/drawing/2014/main" val="189951118"/>
                    </a:ext>
                  </a:extLst>
                </a:gridCol>
                <a:gridCol w="1645920">
                  <a:extLst>
                    <a:ext uri="{9D8B030D-6E8A-4147-A177-3AD203B41FA5}">
                      <a16:colId xmlns:a16="http://schemas.microsoft.com/office/drawing/2014/main" val="929260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4712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61584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90582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81762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73818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54807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01395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9105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99204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73754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724638421"/>
                  </a:ext>
                </a:extLst>
              </a:tr>
            </a:tbl>
          </a:graphicData>
        </a:graphic>
      </p:graphicFrame>
      <p:sp>
        <p:nvSpPr>
          <p:cNvPr id="4" name="Text Placeholder 3">
            <a:extLst>
              <a:ext uri="{FF2B5EF4-FFF2-40B4-BE49-F238E27FC236}">
                <a16:creationId xmlns:a16="http://schemas.microsoft.com/office/drawing/2014/main" id="{F700B15A-14FD-48C0-934B-15AB62003BC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340023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1690-FDD7-405C-A3A1-6C6F4D77E3AE}"/>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878020EB-50C4-4527-8685-BFDA60783E43}"/>
              </a:ext>
            </a:extLst>
          </p:cNvPr>
          <p:cNvGraphicFramePr>
            <a:graphicFrameLocks noGrp="1"/>
          </p:cNvGraphicFramePr>
          <p:nvPr>
            <p:ph type="tbl" sz="quarter" idx="13"/>
            <p:extLst>
              <p:ext uri="{D42A27DB-BD31-4B8C-83A1-F6EECF244321}">
                <p14:modId xmlns:p14="http://schemas.microsoft.com/office/powerpoint/2010/main" val="239208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30423502"/>
                    </a:ext>
                  </a:extLst>
                </a:gridCol>
                <a:gridCol w="1645920">
                  <a:extLst>
                    <a:ext uri="{9D8B030D-6E8A-4147-A177-3AD203B41FA5}">
                      <a16:colId xmlns:a16="http://schemas.microsoft.com/office/drawing/2014/main" val="3911890190"/>
                    </a:ext>
                  </a:extLst>
                </a:gridCol>
                <a:gridCol w="1645920">
                  <a:extLst>
                    <a:ext uri="{9D8B030D-6E8A-4147-A177-3AD203B41FA5}">
                      <a16:colId xmlns:a16="http://schemas.microsoft.com/office/drawing/2014/main" val="380537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7377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750796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21275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9725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85288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492649965"/>
                  </a:ext>
                </a:extLst>
              </a:tr>
            </a:tbl>
          </a:graphicData>
        </a:graphic>
      </p:graphicFrame>
      <p:sp>
        <p:nvSpPr>
          <p:cNvPr id="4" name="Text Placeholder 3">
            <a:extLst>
              <a:ext uri="{FF2B5EF4-FFF2-40B4-BE49-F238E27FC236}">
                <a16:creationId xmlns:a16="http://schemas.microsoft.com/office/drawing/2014/main" id="{FF266FAA-682F-4200-96E5-1A38471D4D5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37153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463FA-6561-48E0-B8DB-44AF23DF6E98}"/>
              </a:ext>
            </a:extLst>
          </p:cNvPr>
          <p:cNvSpPr>
            <a:spLocks noGrp="1"/>
          </p:cNvSpPr>
          <p:nvPr>
            <p:ph type="title"/>
          </p:nvPr>
        </p:nvSpPr>
        <p:spPr/>
        <p:txBody>
          <a:bodyPr/>
          <a:lstStyle/>
          <a:p>
            <a:r>
              <a:rPr lang="en-US"/>
              <a:t>Facebook Own Posts Table | Oxford Fajar Pre-University - 1 of 7</a:t>
            </a:r>
          </a:p>
        </p:txBody>
      </p:sp>
      <p:graphicFrame>
        <p:nvGraphicFramePr>
          <p:cNvPr id="5" name="Table Placeholder 4">
            <a:extLst>
              <a:ext uri="{FF2B5EF4-FFF2-40B4-BE49-F238E27FC236}">
                <a16:creationId xmlns:a16="http://schemas.microsoft.com/office/drawing/2014/main" id="{29D8227B-7B72-4D56-9878-5B64EF78A6BE}"/>
              </a:ext>
            </a:extLst>
          </p:cNvPr>
          <p:cNvGraphicFramePr>
            <a:graphicFrameLocks noGrp="1"/>
          </p:cNvGraphicFramePr>
          <p:nvPr>
            <p:ph type="tbl" sz="quarter" idx="13"/>
            <p:extLst>
              <p:ext uri="{D42A27DB-BD31-4B8C-83A1-F6EECF244321}">
                <p14:modId xmlns:p14="http://schemas.microsoft.com/office/powerpoint/2010/main" val="3064069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6568060"/>
                    </a:ext>
                  </a:extLst>
                </a:gridCol>
                <a:gridCol w="658368">
                  <a:extLst>
                    <a:ext uri="{9D8B030D-6E8A-4147-A177-3AD203B41FA5}">
                      <a16:colId xmlns:a16="http://schemas.microsoft.com/office/drawing/2014/main" val="1313189327"/>
                    </a:ext>
                  </a:extLst>
                </a:gridCol>
                <a:gridCol w="658368">
                  <a:extLst>
                    <a:ext uri="{9D8B030D-6E8A-4147-A177-3AD203B41FA5}">
                      <a16:colId xmlns:a16="http://schemas.microsoft.com/office/drawing/2014/main" val="1070762583"/>
                    </a:ext>
                  </a:extLst>
                </a:gridCol>
                <a:gridCol w="658368">
                  <a:extLst>
                    <a:ext uri="{9D8B030D-6E8A-4147-A177-3AD203B41FA5}">
                      <a16:colId xmlns:a16="http://schemas.microsoft.com/office/drawing/2014/main" val="4032570950"/>
                    </a:ext>
                  </a:extLst>
                </a:gridCol>
                <a:gridCol w="658368">
                  <a:extLst>
                    <a:ext uri="{9D8B030D-6E8A-4147-A177-3AD203B41FA5}">
                      <a16:colId xmlns:a16="http://schemas.microsoft.com/office/drawing/2014/main" val="1815405870"/>
                    </a:ext>
                  </a:extLst>
                </a:gridCol>
                <a:gridCol w="658368">
                  <a:extLst>
                    <a:ext uri="{9D8B030D-6E8A-4147-A177-3AD203B41FA5}">
                      <a16:colId xmlns:a16="http://schemas.microsoft.com/office/drawing/2014/main" val="1551273434"/>
                    </a:ext>
                  </a:extLst>
                </a:gridCol>
                <a:gridCol w="658368">
                  <a:extLst>
                    <a:ext uri="{9D8B030D-6E8A-4147-A177-3AD203B41FA5}">
                      <a16:colId xmlns:a16="http://schemas.microsoft.com/office/drawing/2014/main" val="2735875728"/>
                    </a:ext>
                  </a:extLst>
                </a:gridCol>
                <a:gridCol w="658368">
                  <a:extLst>
                    <a:ext uri="{9D8B030D-6E8A-4147-A177-3AD203B41FA5}">
                      <a16:colId xmlns:a16="http://schemas.microsoft.com/office/drawing/2014/main" val="3310297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837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- 2019-04-30 14:29:00 </a:t>
                      </a:r>
                      <a:r>
                        <a:rPr kumimoji="0" lang="en-US" sz="1000" b="0" i="0" u="none" strike="noStrike" kern="1200" cap="none" spc="0" normalizeH="0" baseline="0" noProof="0">
                          <a:ln>
                            <a:noFill/>
                          </a:ln>
                          <a:solidFill>
                            <a:prstClr val="black"/>
                          </a:solidFill>
                          <a:effectLst/>
                          <a:uLnTx/>
                          <a:uFillTx/>
                          <a:latin typeface="+mn-lt"/>
                          <a:ea typeface="+mn-ea"/>
                          <a:cs typeface="+mn-cs"/>
                        </a:rPr>
                        <a:t> 
 Have the urge to enhance your ability in interpreting content and analysing the organisation of ideas in reading texts as well as develop your critical reading and thinking abilities? 
Oxford’s Developing Reading Skills ebook is tailored for Academic Reading courses at institutions of higher learning and it provides succinct coverage of essential reading and critical thinking skills in eight chapters. 
Download now! http://bit.ly/2Uh7S4g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667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- 2019-04-27 14:33:00 </a:t>
                      </a:r>
                      <a:r>
                        <a:rPr kumimoji="0" lang="en-US" sz="1000" b="0" i="0" u="none" strike="noStrike" kern="1200" cap="none" spc="0" normalizeH="0" baseline="0" noProof="0">
                          <a:ln>
                            <a:noFill/>
                          </a:ln>
                          <a:solidFill>
                            <a:prstClr val="black"/>
                          </a:solidFill>
                          <a:effectLst/>
                          <a:uLnTx/>
                          <a:uFillTx/>
                          <a:latin typeface="+mn-lt"/>
                          <a:ea typeface="+mn-ea"/>
                          <a:cs typeface="+mn-cs"/>
                        </a:rPr>
                        <a:t> 
 Communication and collaboration is part of the 21st century teaching, learning, and working environments. 
No matter how professional each individual is, teams will always have miscommunication problems. Personality clashes, power issues, and lack of clarity over team goals will always make collaboration and communication difficult with some members. 
Click to find out some simple tactics everyone can use to avoid miscommunication in real life! http://bit.ly/2CIRhMR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9604293"/>
                  </a:ext>
                </a:extLst>
              </a:tr>
            </a:tbl>
          </a:graphicData>
        </a:graphic>
      </p:graphicFrame>
      <p:sp>
        <p:nvSpPr>
          <p:cNvPr id="4" name="Text Placeholder 3">
            <a:extLst>
              <a:ext uri="{FF2B5EF4-FFF2-40B4-BE49-F238E27FC236}">
                <a16:creationId xmlns:a16="http://schemas.microsoft.com/office/drawing/2014/main" id="{1B1C3182-4130-432B-9A04-F2E7EC592D8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113695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9A87-D017-44FA-AC14-B27D5A892F9D}"/>
              </a:ext>
            </a:extLst>
          </p:cNvPr>
          <p:cNvSpPr>
            <a:spLocks noGrp="1"/>
          </p:cNvSpPr>
          <p:nvPr>
            <p:ph type="title"/>
          </p:nvPr>
        </p:nvSpPr>
        <p:spPr/>
        <p:txBody>
          <a:bodyPr/>
          <a:lstStyle/>
          <a:p>
            <a:r>
              <a:rPr lang="en-US"/>
              <a:t>Facebook Own Posts Table | Oxford Fajar Pre-University - 2 of 7</a:t>
            </a:r>
          </a:p>
        </p:txBody>
      </p:sp>
      <p:graphicFrame>
        <p:nvGraphicFramePr>
          <p:cNvPr id="5" name="Table Placeholder 4">
            <a:extLst>
              <a:ext uri="{FF2B5EF4-FFF2-40B4-BE49-F238E27FC236}">
                <a16:creationId xmlns:a16="http://schemas.microsoft.com/office/drawing/2014/main" id="{597C556B-4146-4DF4-92D4-778C89CBB8BF}"/>
              </a:ext>
            </a:extLst>
          </p:cNvPr>
          <p:cNvGraphicFramePr>
            <a:graphicFrameLocks noGrp="1"/>
          </p:cNvGraphicFramePr>
          <p:nvPr>
            <p:ph type="tbl" sz="quarter" idx="13"/>
            <p:extLst>
              <p:ext uri="{D42A27DB-BD31-4B8C-83A1-F6EECF244321}">
                <p14:modId xmlns:p14="http://schemas.microsoft.com/office/powerpoint/2010/main" val="1905200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4208986"/>
                    </a:ext>
                  </a:extLst>
                </a:gridCol>
                <a:gridCol w="658368">
                  <a:extLst>
                    <a:ext uri="{9D8B030D-6E8A-4147-A177-3AD203B41FA5}">
                      <a16:colId xmlns:a16="http://schemas.microsoft.com/office/drawing/2014/main" val="1394191647"/>
                    </a:ext>
                  </a:extLst>
                </a:gridCol>
                <a:gridCol w="658368">
                  <a:extLst>
                    <a:ext uri="{9D8B030D-6E8A-4147-A177-3AD203B41FA5}">
                      <a16:colId xmlns:a16="http://schemas.microsoft.com/office/drawing/2014/main" val="2372502679"/>
                    </a:ext>
                  </a:extLst>
                </a:gridCol>
                <a:gridCol w="658368">
                  <a:extLst>
                    <a:ext uri="{9D8B030D-6E8A-4147-A177-3AD203B41FA5}">
                      <a16:colId xmlns:a16="http://schemas.microsoft.com/office/drawing/2014/main" val="4117106804"/>
                    </a:ext>
                  </a:extLst>
                </a:gridCol>
                <a:gridCol w="658368">
                  <a:extLst>
                    <a:ext uri="{9D8B030D-6E8A-4147-A177-3AD203B41FA5}">
                      <a16:colId xmlns:a16="http://schemas.microsoft.com/office/drawing/2014/main" val="53805"/>
                    </a:ext>
                  </a:extLst>
                </a:gridCol>
                <a:gridCol w="658368">
                  <a:extLst>
                    <a:ext uri="{9D8B030D-6E8A-4147-A177-3AD203B41FA5}">
                      <a16:colId xmlns:a16="http://schemas.microsoft.com/office/drawing/2014/main" val="189667600"/>
                    </a:ext>
                  </a:extLst>
                </a:gridCol>
                <a:gridCol w="658368">
                  <a:extLst>
                    <a:ext uri="{9D8B030D-6E8A-4147-A177-3AD203B41FA5}">
                      <a16:colId xmlns:a16="http://schemas.microsoft.com/office/drawing/2014/main" val="2856467891"/>
                    </a:ext>
                  </a:extLst>
                </a:gridCol>
                <a:gridCol w="658368">
                  <a:extLst>
                    <a:ext uri="{9D8B030D-6E8A-4147-A177-3AD203B41FA5}">
                      <a16:colId xmlns:a16="http://schemas.microsoft.com/office/drawing/2014/main" val="113490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316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- 2019-04-25 14:30:02 </a:t>
                      </a:r>
                      <a:r>
                        <a:rPr kumimoji="0" lang="en-US" sz="1000" b="0" i="0" u="none" strike="noStrike" kern="1200" cap="none" spc="0" normalizeH="0" baseline="0" noProof="0">
                          <a:ln>
                            <a:noFill/>
                          </a:ln>
                          <a:solidFill>
                            <a:prstClr val="black"/>
                          </a:solidFill>
                          <a:effectLst/>
                          <a:uLnTx/>
                          <a:uFillTx/>
                          <a:latin typeface="+mn-lt"/>
                          <a:ea typeface="+mn-ea"/>
                          <a:cs typeface="+mn-cs"/>
                        </a:rPr>
                        <a:t> 
 Writing instructors and books often inveigh against the passive voice . 
The passive is an easy target but used strategically, it can be an important part of any writer’s repertoire. The passive allows writers to connect a sentence to the surrounding context putting the focus on the object of the action rather than the subject. 
An example of passive voice from Matthew Desmond’s September 2018 New York Times Magazine piece: “American workers are being shut out of the profits they are helping to generate.” 
Read more about the elegance of passive voice here! http://bit.ly/2JFmsyB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6419033"/>
                  </a:ext>
                </a:extLst>
              </a:tr>
            </a:tbl>
          </a:graphicData>
        </a:graphic>
      </p:graphicFrame>
      <p:sp>
        <p:nvSpPr>
          <p:cNvPr id="4" name="Text Placeholder 3">
            <a:extLst>
              <a:ext uri="{FF2B5EF4-FFF2-40B4-BE49-F238E27FC236}">
                <a16:creationId xmlns:a16="http://schemas.microsoft.com/office/drawing/2014/main" id="{032B430F-66B1-4DA5-8844-83C3340D67A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559024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5FBD8-B9D6-42D9-9C2D-D30DB67A0A6C}"/>
              </a:ext>
            </a:extLst>
          </p:cNvPr>
          <p:cNvSpPr>
            <a:spLocks noGrp="1"/>
          </p:cNvSpPr>
          <p:nvPr>
            <p:ph type="title"/>
          </p:nvPr>
        </p:nvSpPr>
        <p:spPr/>
        <p:txBody>
          <a:bodyPr/>
          <a:lstStyle/>
          <a:p>
            <a:r>
              <a:rPr lang="en-US"/>
              <a:t>Facebook Own Posts Table | Oxford Fajar Pre-University - 3 of 7</a:t>
            </a:r>
          </a:p>
        </p:txBody>
      </p:sp>
      <p:graphicFrame>
        <p:nvGraphicFramePr>
          <p:cNvPr id="5" name="Table Placeholder 4">
            <a:extLst>
              <a:ext uri="{FF2B5EF4-FFF2-40B4-BE49-F238E27FC236}">
                <a16:creationId xmlns:a16="http://schemas.microsoft.com/office/drawing/2014/main" id="{8DFF9924-C93C-4509-AB8C-F54DF82ABD3E}"/>
              </a:ext>
            </a:extLst>
          </p:cNvPr>
          <p:cNvGraphicFramePr>
            <a:graphicFrameLocks noGrp="1"/>
          </p:cNvGraphicFramePr>
          <p:nvPr>
            <p:ph type="tbl" sz="quarter" idx="13"/>
            <p:extLst>
              <p:ext uri="{D42A27DB-BD31-4B8C-83A1-F6EECF244321}">
                <p14:modId xmlns:p14="http://schemas.microsoft.com/office/powerpoint/2010/main" val="1392535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1939497"/>
                    </a:ext>
                  </a:extLst>
                </a:gridCol>
                <a:gridCol w="658368">
                  <a:extLst>
                    <a:ext uri="{9D8B030D-6E8A-4147-A177-3AD203B41FA5}">
                      <a16:colId xmlns:a16="http://schemas.microsoft.com/office/drawing/2014/main" val="1469799591"/>
                    </a:ext>
                  </a:extLst>
                </a:gridCol>
                <a:gridCol w="658368">
                  <a:extLst>
                    <a:ext uri="{9D8B030D-6E8A-4147-A177-3AD203B41FA5}">
                      <a16:colId xmlns:a16="http://schemas.microsoft.com/office/drawing/2014/main" val="3006954221"/>
                    </a:ext>
                  </a:extLst>
                </a:gridCol>
                <a:gridCol w="658368">
                  <a:extLst>
                    <a:ext uri="{9D8B030D-6E8A-4147-A177-3AD203B41FA5}">
                      <a16:colId xmlns:a16="http://schemas.microsoft.com/office/drawing/2014/main" val="193221051"/>
                    </a:ext>
                  </a:extLst>
                </a:gridCol>
                <a:gridCol w="658368">
                  <a:extLst>
                    <a:ext uri="{9D8B030D-6E8A-4147-A177-3AD203B41FA5}">
                      <a16:colId xmlns:a16="http://schemas.microsoft.com/office/drawing/2014/main" val="2682016449"/>
                    </a:ext>
                  </a:extLst>
                </a:gridCol>
                <a:gridCol w="658368">
                  <a:extLst>
                    <a:ext uri="{9D8B030D-6E8A-4147-A177-3AD203B41FA5}">
                      <a16:colId xmlns:a16="http://schemas.microsoft.com/office/drawing/2014/main" val="944789714"/>
                    </a:ext>
                  </a:extLst>
                </a:gridCol>
                <a:gridCol w="658368">
                  <a:extLst>
                    <a:ext uri="{9D8B030D-6E8A-4147-A177-3AD203B41FA5}">
                      <a16:colId xmlns:a16="http://schemas.microsoft.com/office/drawing/2014/main" val="2666896777"/>
                    </a:ext>
                  </a:extLst>
                </a:gridCol>
                <a:gridCol w="658368">
                  <a:extLst>
                    <a:ext uri="{9D8B030D-6E8A-4147-A177-3AD203B41FA5}">
                      <a16:colId xmlns:a16="http://schemas.microsoft.com/office/drawing/2014/main" val="3812116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805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- 2019-04-22 14:28:00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what is that ’a-’ doing in ’alive’? 
The little letter ‘a’ can seem unassuming, but it does some heavy lifting. It leads our alphabet and on its own as an article, it’s one of the most frequently used words in the entire language. As we see in the word alive, ‘a’ also does some serious work as a prefix. 
Visit http://bit.ly/2JEoChJ to read more about the ‘a-’ in ‘alive’ and other words!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8620887"/>
                  </a:ext>
                </a:extLst>
              </a:tr>
            </a:tbl>
          </a:graphicData>
        </a:graphic>
      </p:graphicFrame>
      <p:sp>
        <p:nvSpPr>
          <p:cNvPr id="4" name="Text Placeholder 3">
            <a:extLst>
              <a:ext uri="{FF2B5EF4-FFF2-40B4-BE49-F238E27FC236}">
                <a16:creationId xmlns:a16="http://schemas.microsoft.com/office/drawing/2014/main" id="{81D0A115-7D06-4F4C-B317-E3AF510E061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964152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2080-930E-48DA-BB79-FBE6856D6512}"/>
              </a:ext>
            </a:extLst>
          </p:cNvPr>
          <p:cNvSpPr>
            <a:spLocks noGrp="1"/>
          </p:cNvSpPr>
          <p:nvPr>
            <p:ph type="title"/>
          </p:nvPr>
        </p:nvSpPr>
        <p:spPr/>
        <p:txBody>
          <a:bodyPr/>
          <a:lstStyle/>
          <a:p>
            <a:r>
              <a:rPr lang="en-US"/>
              <a:t>Facebook Own Posts Table | Oxford Fajar Pre-University - 4 of 7</a:t>
            </a:r>
          </a:p>
        </p:txBody>
      </p:sp>
      <p:graphicFrame>
        <p:nvGraphicFramePr>
          <p:cNvPr id="5" name="Table Placeholder 4">
            <a:extLst>
              <a:ext uri="{FF2B5EF4-FFF2-40B4-BE49-F238E27FC236}">
                <a16:creationId xmlns:a16="http://schemas.microsoft.com/office/drawing/2014/main" id="{AFC59F7C-695F-48B0-8BC9-DCA6088C7F29}"/>
              </a:ext>
            </a:extLst>
          </p:cNvPr>
          <p:cNvGraphicFramePr>
            <a:graphicFrameLocks noGrp="1"/>
          </p:cNvGraphicFramePr>
          <p:nvPr>
            <p:ph type="tbl" sz="quarter" idx="13"/>
            <p:extLst>
              <p:ext uri="{D42A27DB-BD31-4B8C-83A1-F6EECF244321}">
                <p14:modId xmlns:p14="http://schemas.microsoft.com/office/powerpoint/2010/main" val="2773321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0273968"/>
                    </a:ext>
                  </a:extLst>
                </a:gridCol>
                <a:gridCol w="658368">
                  <a:extLst>
                    <a:ext uri="{9D8B030D-6E8A-4147-A177-3AD203B41FA5}">
                      <a16:colId xmlns:a16="http://schemas.microsoft.com/office/drawing/2014/main" val="1972096919"/>
                    </a:ext>
                  </a:extLst>
                </a:gridCol>
                <a:gridCol w="658368">
                  <a:extLst>
                    <a:ext uri="{9D8B030D-6E8A-4147-A177-3AD203B41FA5}">
                      <a16:colId xmlns:a16="http://schemas.microsoft.com/office/drawing/2014/main" val="2131310202"/>
                    </a:ext>
                  </a:extLst>
                </a:gridCol>
                <a:gridCol w="658368">
                  <a:extLst>
                    <a:ext uri="{9D8B030D-6E8A-4147-A177-3AD203B41FA5}">
                      <a16:colId xmlns:a16="http://schemas.microsoft.com/office/drawing/2014/main" val="4014613580"/>
                    </a:ext>
                  </a:extLst>
                </a:gridCol>
                <a:gridCol w="658368">
                  <a:extLst>
                    <a:ext uri="{9D8B030D-6E8A-4147-A177-3AD203B41FA5}">
                      <a16:colId xmlns:a16="http://schemas.microsoft.com/office/drawing/2014/main" val="1929110757"/>
                    </a:ext>
                  </a:extLst>
                </a:gridCol>
                <a:gridCol w="658368">
                  <a:extLst>
                    <a:ext uri="{9D8B030D-6E8A-4147-A177-3AD203B41FA5}">
                      <a16:colId xmlns:a16="http://schemas.microsoft.com/office/drawing/2014/main" val="3963772191"/>
                    </a:ext>
                  </a:extLst>
                </a:gridCol>
                <a:gridCol w="658368">
                  <a:extLst>
                    <a:ext uri="{9D8B030D-6E8A-4147-A177-3AD203B41FA5}">
                      <a16:colId xmlns:a16="http://schemas.microsoft.com/office/drawing/2014/main" val="1285723754"/>
                    </a:ext>
                  </a:extLst>
                </a:gridCol>
                <a:gridCol w="658368">
                  <a:extLst>
                    <a:ext uri="{9D8B030D-6E8A-4147-A177-3AD203B41FA5}">
                      <a16:colId xmlns:a16="http://schemas.microsoft.com/office/drawing/2014/main" val="1669319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058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- 2019-04-19 00:00:00 </a:t>
                      </a:r>
                      <a:r>
                        <a:rPr kumimoji="0" lang="en-US" sz="1000" b="0" i="0" u="none" strike="noStrike" kern="1200" cap="none" spc="0" normalizeH="0" baseline="0" noProof="0">
                          <a:ln>
                            <a:noFill/>
                          </a:ln>
                          <a:solidFill>
                            <a:prstClr val="black"/>
                          </a:solidFill>
                          <a:effectLst/>
                          <a:uLnTx/>
                          <a:uFillTx/>
                          <a:latin typeface="+mn-lt"/>
                          <a:ea typeface="+mn-ea"/>
                          <a:cs typeface="+mn-cs"/>
                        </a:rPr>
                        <a:t> 
 Happy Friyay! Here’s a small quiz for you! 
Fill in each blank with a suitable article (a, an, the). Where no article is required, mark with a dash(-). 
Source: 
Effective practice MUET pg. 187 
.
.
.
.
.
.
.
.
.
Answer: 
The, an, the, a,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6166057"/>
                  </a:ext>
                </a:extLst>
              </a:tr>
            </a:tbl>
          </a:graphicData>
        </a:graphic>
      </p:graphicFrame>
      <p:sp>
        <p:nvSpPr>
          <p:cNvPr id="4" name="Text Placeholder 3">
            <a:extLst>
              <a:ext uri="{FF2B5EF4-FFF2-40B4-BE49-F238E27FC236}">
                <a16:creationId xmlns:a16="http://schemas.microsoft.com/office/drawing/2014/main" id="{62EC7250-D076-491C-A742-5DA0EC1EA7F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975249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C4111-8AE8-4FB8-8612-86420B221877}"/>
              </a:ext>
            </a:extLst>
          </p:cNvPr>
          <p:cNvSpPr>
            <a:spLocks noGrp="1"/>
          </p:cNvSpPr>
          <p:nvPr>
            <p:ph type="title"/>
          </p:nvPr>
        </p:nvSpPr>
        <p:spPr/>
        <p:txBody>
          <a:bodyPr/>
          <a:lstStyle/>
          <a:p>
            <a:r>
              <a:rPr lang="en-US"/>
              <a:t>Facebook Own Posts Table | Oxford Fajar Pre-University - 5 of 7</a:t>
            </a:r>
          </a:p>
        </p:txBody>
      </p:sp>
      <p:graphicFrame>
        <p:nvGraphicFramePr>
          <p:cNvPr id="5" name="Table Placeholder 4">
            <a:extLst>
              <a:ext uri="{FF2B5EF4-FFF2-40B4-BE49-F238E27FC236}">
                <a16:creationId xmlns:a16="http://schemas.microsoft.com/office/drawing/2014/main" id="{4EA47603-3894-4645-B05B-872C55850800}"/>
              </a:ext>
            </a:extLst>
          </p:cNvPr>
          <p:cNvGraphicFramePr>
            <a:graphicFrameLocks noGrp="1"/>
          </p:cNvGraphicFramePr>
          <p:nvPr>
            <p:ph type="tbl" sz="quarter" idx="13"/>
            <p:extLst>
              <p:ext uri="{D42A27DB-BD31-4B8C-83A1-F6EECF244321}">
                <p14:modId xmlns:p14="http://schemas.microsoft.com/office/powerpoint/2010/main" val="2114118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1859824"/>
                    </a:ext>
                  </a:extLst>
                </a:gridCol>
                <a:gridCol w="658368">
                  <a:extLst>
                    <a:ext uri="{9D8B030D-6E8A-4147-A177-3AD203B41FA5}">
                      <a16:colId xmlns:a16="http://schemas.microsoft.com/office/drawing/2014/main" val="527583504"/>
                    </a:ext>
                  </a:extLst>
                </a:gridCol>
                <a:gridCol w="658368">
                  <a:extLst>
                    <a:ext uri="{9D8B030D-6E8A-4147-A177-3AD203B41FA5}">
                      <a16:colId xmlns:a16="http://schemas.microsoft.com/office/drawing/2014/main" val="3716366406"/>
                    </a:ext>
                  </a:extLst>
                </a:gridCol>
                <a:gridCol w="658368">
                  <a:extLst>
                    <a:ext uri="{9D8B030D-6E8A-4147-A177-3AD203B41FA5}">
                      <a16:colId xmlns:a16="http://schemas.microsoft.com/office/drawing/2014/main" val="3479857662"/>
                    </a:ext>
                  </a:extLst>
                </a:gridCol>
                <a:gridCol w="658368">
                  <a:extLst>
                    <a:ext uri="{9D8B030D-6E8A-4147-A177-3AD203B41FA5}">
                      <a16:colId xmlns:a16="http://schemas.microsoft.com/office/drawing/2014/main" val="2313485814"/>
                    </a:ext>
                  </a:extLst>
                </a:gridCol>
                <a:gridCol w="658368">
                  <a:extLst>
                    <a:ext uri="{9D8B030D-6E8A-4147-A177-3AD203B41FA5}">
                      <a16:colId xmlns:a16="http://schemas.microsoft.com/office/drawing/2014/main" val="3658950146"/>
                    </a:ext>
                  </a:extLst>
                </a:gridCol>
                <a:gridCol w="658368">
                  <a:extLst>
                    <a:ext uri="{9D8B030D-6E8A-4147-A177-3AD203B41FA5}">
                      <a16:colId xmlns:a16="http://schemas.microsoft.com/office/drawing/2014/main" val="2073864468"/>
                    </a:ext>
                  </a:extLst>
                </a:gridCol>
                <a:gridCol w="658368">
                  <a:extLst>
                    <a:ext uri="{9D8B030D-6E8A-4147-A177-3AD203B41FA5}">
                      <a16:colId xmlns:a16="http://schemas.microsoft.com/office/drawing/2014/main" val="2106321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007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- 2019-04-16 14:25:00 </a:t>
                      </a:r>
                      <a:r>
                        <a:rPr kumimoji="0" lang="en-US" sz="1000" b="0" i="0" u="none" strike="noStrike" kern="1200" cap="none" spc="0" normalizeH="0" baseline="0" noProof="0">
                          <a:ln>
                            <a:noFill/>
                          </a:ln>
                          <a:solidFill>
                            <a:prstClr val="black"/>
                          </a:solidFill>
                          <a:effectLst/>
                          <a:uLnTx/>
                          <a:uFillTx/>
                          <a:latin typeface="+mn-lt"/>
                          <a:ea typeface="+mn-ea"/>
                          <a:cs typeface="+mn-cs"/>
                        </a:rPr>
                        <a:t> 
 Do you hate small talk? 
Small talk is seen by many of us as the cotton candy of conversation: artificial, unsubstantial and ultimately unsatisfying. 
But Kyle Kellams, a Fayetteville, Arkansas, news director and radio host believes that casual conversations can sometimes lead us to moments of real connection. 
Visit http://bit.ly/2UZ8ubQ to read more on why Kyle Kellams thinks small talk can have big benefits!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63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- 2019-04-11 14:25:00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MUET revision book that can build your test-taking skills? 
SCORE in MUET provides 6 MUET model test papers based on the latest MUET format which provides effective revision and focused, exam-oriented practice! 
Learn more http://bit.ly/2YsdTdR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1268246"/>
                  </a:ext>
                </a:extLst>
              </a:tr>
            </a:tbl>
          </a:graphicData>
        </a:graphic>
      </p:graphicFrame>
      <p:sp>
        <p:nvSpPr>
          <p:cNvPr id="4" name="Text Placeholder 3">
            <a:extLst>
              <a:ext uri="{FF2B5EF4-FFF2-40B4-BE49-F238E27FC236}">
                <a16:creationId xmlns:a16="http://schemas.microsoft.com/office/drawing/2014/main" id="{25F3E927-2881-407E-BA46-16ED5806347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27106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A516E-21DB-495D-A1D0-172B1F15A0DF}"/>
              </a:ext>
            </a:extLst>
          </p:cNvPr>
          <p:cNvSpPr>
            <a:spLocks noGrp="1"/>
          </p:cNvSpPr>
          <p:nvPr>
            <p:ph type="title"/>
          </p:nvPr>
        </p:nvSpPr>
        <p:spPr/>
        <p:txBody>
          <a:bodyPr/>
          <a:lstStyle/>
          <a:p>
            <a:r>
              <a:rPr lang="en-US"/>
              <a:t>Facebook Own Posts Table | Oxford Fajar Pre-University - 6 of 7</a:t>
            </a:r>
          </a:p>
        </p:txBody>
      </p:sp>
      <p:graphicFrame>
        <p:nvGraphicFramePr>
          <p:cNvPr id="5" name="Table Placeholder 4">
            <a:extLst>
              <a:ext uri="{FF2B5EF4-FFF2-40B4-BE49-F238E27FC236}">
                <a16:creationId xmlns:a16="http://schemas.microsoft.com/office/drawing/2014/main" id="{B2EDDD98-469B-4F52-BBDF-83549565807F}"/>
              </a:ext>
            </a:extLst>
          </p:cNvPr>
          <p:cNvGraphicFramePr>
            <a:graphicFrameLocks noGrp="1"/>
          </p:cNvGraphicFramePr>
          <p:nvPr>
            <p:ph type="tbl" sz="quarter" idx="13"/>
            <p:extLst>
              <p:ext uri="{D42A27DB-BD31-4B8C-83A1-F6EECF244321}">
                <p14:modId xmlns:p14="http://schemas.microsoft.com/office/powerpoint/2010/main" val="2318679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0800993"/>
                    </a:ext>
                  </a:extLst>
                </a:gridCol>
                <a:gridCol w="658368">
                  <a:extLst>
                    <a:ext uri="{9D8B030D-6E8A-4147-A177-3AD203B41FA5}">
                      <a16:colId xmlns:a16="http://schemas.microsoft.com/office/drawing/2014/main" val="2803254262"/>
                    </a:ext>
                  </a:extLst>
                </a:gridCol>
                <a:gridCol w="658368">
                  <a:extLst>
                    <a:ext uri="{9D8B030D-6E8A-4147-A177-3AD203B41FA5}">
                      <a16:colId xmlns:a16="http://schemas.microsoft.com/office/drawing/2014/main" val="668379806"/>
                    </a:ext>
                  </a:extLst>
                </a:gridCol>
                <a:gridCol w="658368">
                  <a:extLst>
                    <a:ext uri="{9D8B030D-6E8A-4147-A177-3AD203B41FA5}">
                      <a16:colId xmlns:a16="http://schemas.microsoft.com/office/drawing/2014/main" val="199169646"/>
                    </a:ext>
                  </a:extLst>
                </a:gridCol>
                <a:gridCol w="658368">
                  <a:extLst>
                    <a:ext uri="{9D8B030D-6E8A-4147-A177-3AD203B41FA5}">
                      <a16:colId xmlns:a16="http://schemas.microsoft.com/office/drawing/2014/main" val="474067839"/>
                    </a:ext>
                  </a:extLst>
                </a:gridCol>
                <a:gridCol w="658368">
                  <a:extLst>
                    <a:ext uri="{9D8B030D-6E8A-4147-A177-3AD203B41FA5}">
                      <a16:colId xmlns:a16="http://schemas.microsoft.com/office/drawing/2014/main" val="2155807492"/>
                    </a:ext>
                  </a:extLst>
                </a:gridCol>
                <a:gridCol w="658368">
                  <a:extLst>
                    <a:ext uri="{9D8B030D-6E8A-4147-A177-3AD203B41FA5}">
                      <a16:colId xmlns:a16="http://schemas.microsoft.com/office/drawing/2014/main" val="2877136449"/>
                    </a:ext>
                  </a:extLst>
                </a:gridCol>
                <a:gridCol w="658368">
                  <a:extLst>
                    <a:ext uri="{9D8B030D-6E8A-4147-A177-3AD203B41FA5}">
                      <a16:colId xmlns:a16="http://schemas.microsoft.com/office/drawing/2014/main" val="251190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114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- 2019-04-09 14:24:00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the habit of saying ‘yeah no’? 
“Yeah no” is not just something young people say. It’s been around for a while and is used by males and females, young and old. 
But where did this phrase come from and what does it really mean? 
Visit http://bit.ly/2CQeWv5 to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892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- 2019-04-06 14:12:40 </a:t>
                      </a:r>
                      <a:r>
                        <a:rPr kumimoji="0" lang="en-US" sz="1000" b="0" i="0" u="none" strike="noStrike" kern="1200" cap="none" spc="0" normalizeH="0" baseline="0" noProof="0">
                          <a:ln>
                            <a:noFill/>
                          </a:ln>
                          <a:solidFill>
                            <a:prstClr val="black"/>
                          </a:solidFill>
                          <a:effectLst/>
                          <a:uLnTx/>
                          <a:uFillTx/>
                          <a:latin typeface="+mn-lt"/>
                          <a:ea typeface="+mn-ea"/>
                          <a:cs typeface="+mn-cs"/>
                        </a:rPr>
                        <a:t> 
 1 more month till STPM! Master your skill of answering STPM Mathematics questions anytime, anywhere with Fully Worked Solutions STPM! 
Fully Worked Solutions STPM Mathematics (T) Second Term provides comprehensive chapter-based questions with step-by-step fully worked solutions to help you excel in the exam. 
Download now!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4086188"/>
                  </a:ext>
                </a:extLst>
              </a:tr>
            </a:tbl>
          </a:graphicData>
        </a:graphic>
      </p:graphicFrame>
      <p:sp>
        <p:nvSpPr>
          <p:cNvPr id="4" name="Text Placeholder 3">
            <a:extLst>
              <a:ext uri="{FF2B5EF4-FFF2-40B4-BE49-F238E27FC236}">
                <a16:creationId xmlns:a16="http://schemas.microsoft.com/office/drawing/2014/main" id="{00FF6119-21FD-432F-9D8E-30184E82413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34871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30B2-9AD5-4AEA-823C-19244EC56E26}"/>
              </a:ext>
            </a:extLst>
          </p:cNvPr>
          <p:cNvSpPr>
            <a:spLocks noGrp="1"/>
          </p:cNvSpPr>
          <p:nvPr>
            <p:ph type="title"/>
          </p:nvPr>
        </p:nvSpPr>
        <p:spPr/>
        <p:txBody>
          <a:bodyPr/>
          <a:lstStyle/>
          <a:p>
            <a:r>
              <a:rPr lang="en-US"/>
              <a:t>Facebook Own Posts Table | Oxford Fajar Pre-University - 7 of 7</a:t>
            </a:r>
          </a:p>
        </p:txBody>
      </p:sp>
      <p:graphicFrame>
        <p:nvGraphicFramePr>
          <p:cNvPr id="5" name="Table Placeholder 4">
            <a:extLst>
              <a:ext uri="{FF2B5EF4-FFF2-40B4-BE49-F238E27FC236}">
                <a16:creationId xmlns:a16="http://schemas.microsoft.com/office/drawing/2014/main" id="{539850F8-16E3-4911-9384-B0D2A3F4960A}"/>
              </a:ext>
            </a:extLst>
          </p:cNvPr>
          <p:cNvGraphicFramePr>
            <a:graphicFrameLocks noGrp="1"/>
          </p:cNvGraphicFramePr>
          <p:nvPr>
            <p:ph type="tbl" sz="quarter" idx="13"/>
            <p:extLst>
              <p:ext uri="{D42A27DB-BD31-4B8C-83A1-F6EECF244321}">
                <p14:modId xmlns:p14="http://schemas.microsoft.com/office/powerpoint/2010/main" val="59841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70204"/>
                    </a:ext>
                  </a:extLst>
                </a:gridCol>
                <a:gridCol w="658368">
                  <a:extLst>
                    <a:ext uri="{9D8B030D-6E8A-4147-A177-3AD203B41FA5}">
                      <a16:colId xmlns:a16="http://schemas.microsoft.com/office/drawing/2014/main" val="3700305079"/>
                    </a:ext>
                  </a:extLst>
                </a:gridCol>
                <a:gridCol w="658368">
                  <a:extLst>
                    <a:ext uri="{9D8B030D-6E8A-4147-A177-3AD203B41FA5}">
                      <a16:colId xmlns:a16="http://schemas.microsoft.com/office/drawing/2014/main" val="3845638531"/>
                    </a:ext>
                  </a:extLst>
                </a:gridCol>
                <a:gridCol w="658368">
                  <a:extLst>
                    <a:ext uri="{9D8B030D-6E8A-4147-A177-3AD203B41FA5}">
                      <a16:colId xmlns:a16="http://schemas.microsoft.com/office/drawing/2014/main" val="986821311"/>
                    </a:ext>
                  </a:extLst>
                </a:gridCol>
                <a:gridCol w="658368">
                  <a:extLst>
                    <a:ext uri="{9D8B030D-6E8A-4147-A177-3AD203B41FA5}">
                      <a16:colId xmlns:a16="http://schemas.microsoft.com/office/drawing/2014/main" val="3930016536"/>
                    </a:ext>
                  </a:extLst>
                </a:gridCol>
                <a:gridCol w="658368">
                  <a:extLst>
                    <a:ext uri="{9D8B030D-6E8A-4147-A177-3AD203B41FA5}">
                      <a16:colId xmlns:a16="http://schemas.microsoft.com/office/drawing/2014/main" val="2427190642"/>
                    </a:ext>
                  </a:extLst>
                </a:gridCol>
                <a:gridCol w="658368">
                  <a:extLst>
                    <a:ext uri="{9D8B030D-6E8A-4147-A177-3AD203B41FA5}">
                      <a16:colId xmlns:a16="http://schemas.microsoft.com/office/drawing/2014/main" val="2688595129"/>
                    </a:ext>
                  </a:extLst>
                </a:gridCol>
                <a:gridCol w="658368">
                  <a:extLst>
                    <a:ext uri="{9D8B030D-6E8A-4147-A177-3AD203B41FA5}">
                      <a16:colId xmlns:a16="http://schemas.microsoft.com/office/drawing/2014/main" val="217336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692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- 2019-04-03 18:09:41 </a:t>
                      </a:r>
                      <a:r>
                        <a:rPr kumimoji="0" lang="en-US" sz="1000" b="0" i="0" u="none" strike="noStrike" kern="1200" cap="none" spc="0" normalizeH="0" baseline="0" noProof="0">
                          <a:ln>
                            <a:noFill/>
                          </a:ln>
                          <a:solidFill>
                            <a:prstClr val="black"/>
                          </a:solidFill>
                          <a:effectLst/>
                          <a:uLnTx/>
                          <a:uFillTx/>
                          <a:latin typeface="+mn-lt"/>
                          <a:ea typeface="+mn-ea"/>
                          <a:cs typeface="+mn-cs"/>
                        </a:rPr>
                        <a:t> 
 Have a great and meaningful start of this April with a word whizz! :)
Nest egg, noun (informal)
A sum of money that you save to use in the future.
“Over the years she had built up a nice little nest egg for her retirement.”
Learn more at
http://bit.ly/2HJJz9t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2455760"/>
                  </a:ext>
                </a:extLst>
              </a:tr>
            </a:tbl>
          </a:graphicData>
        </a:graphic>
      </p:graphicFrame>
      <p:sp>
        <p:nvSpPr>
          <p:cNvPr id="4" name="Text Placeholder 3">
            <a:extLst>
              <a:ext uri="{FF2B5EF4-FFF2-40B4-BE49-F238E27FC236}">
                <a16:creationId xmlns:a16="http://schemas.microsoft.com/office/drawing/2014/main" id="{ED1615FC-C92B-47DB-8DA2-BBB1761B1E7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8771556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858</Words>
  <Application>Microsoft Office PowerPoint</Application>
  <PresentationFormat>On-screen Show (4:3)</PresentationFormat>
  <Paragraphs>362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7</vt:lpstr>
      <vt:lpstr>Facebook Own Posts Table | Oxford Fajar Pre-University - 2 of 7</vt:lpstr>
      <vt:lpstr>Facebook Own Posts Table | Oxford Fajar Pre-University - 3 of 7</vt:lpstr>
      <vt:lpstr>Facebook Own Posts Table | Oxford Fajar Pre-University - 4 of 7</vt:lpstr>
      <vt:lpstr>Facebook Own Posts Table | Oxford Fajar Pre-University - 5 of 7</vt:lpstr>
      <vt:lpstr>Facebook Own Posts Table | Oxford Fajar Pre-University - 6 of 7</vt:lpstr>
      <vt:lpstr>Facebook Own Posts Table | Oxford Fajar Pre-University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2019-05-14T14:33:16Z</dcterms:created>
  <dcterms:modified xsi:type="dcterms:W3CDTF">2019-05-14T14:33:55Z</dcterms:modified>
</cp:coreProperties>
</file>