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4443</c:v>
                </c:pt>
                <c:pt idx="1">
                  <c:v>5479</c:v>
                </c:pt>
                <c:pt idx="2">
                  <c:v>12158</c:v>
                </c:pt>
                <c:pt idx="3">
                  <c:v>5561</c:v>
                </c:pt>
                <c:pt idx="4">
                  <c:v>4061</c:v>
                </c:pt>
                <c:pt idx="5">
                  <c:v>3893</c:v>
                </c:pt>
                <c:pt idx="6">
                  <c:v>4469</c:v>
                </c:pt>
                <c:pt idx="7">
                  <c:v>6951</c:v>
                </c:pt>
                <c:pt idx="8">
                  <c:v>4469</c:v>
                </c:pt>
                <c:pt idx="9">
                  <c:v>4053</c:v>
                </c:pt>
                <c:pt idx="10">
                  <c:v>3284</c:v>
                </c:pt>
                <c:pt idx="11">
                  <c:v>3122</c:v>
                </c:pt>
                <c:pt idx="12">
                  <c:v>2559</c:v>
                </c:pt>
                <c:pt idx="13">
                  <c:v>3672</c:v>
                </c:pt>
                <c:pt idx="14">
                  <c:v>4340</c:v>
                </c:pt>
                <c:pt idx="15">
                  <c:v>5179</c:v>
                </c:pt>
                <c:pt idx="16">
                  <c:v>305811</c:v>
                </c:pt>
                <c:pt idx="17">
                  <c:v>461326</c:v>
                </c:pt>
                <c:pt idx="18">
                  <c:v>407362</c:v>
                </c:pt>
                <c:pt idx="19">
                  <c:v>393383</c:v>
                </c:pt>
                <c:pt idx="20">
                  <c:v>336085</c:v>
                </c:pt>
                <c:pt idx="21">
                  <c:v>4039</c:v>
                </c:pt>
                <c:pt idx="22">
                  <c:v>3913</c:v>
                </c:pt>
                <c:pt idx="23">
                  <c:v>246817</c:v>
                </c:pt>
                <c:pt idx="24">
                  <c:v>178172</c:v>
                </c:pt>
                <c:pt idx="25">
                  <c:v>2196</c:v>
                </c:pt>
                <c:pt idx="26">
                  <c:v>5425</c:v>
                </c:pt>
                <c:pt idx="27">
                  <c:v>3182</c:v>
                </c:pt>
                <c:pt idx="28">
                  <c:v>4399</c:v>
                </c:pt>
                <c:pt idx="29">
                  <c:v>7729</c:v>
                </c:pt>
              </c:numCache>
            </c:numRef>
          </c:val>
          <c:smooth val="0"/>
          <c:extLst>
            <c:ext xmlns:c16="http://schemas.microsoft.com/office/drawing/2014/chart" uri="{C3380CC4-5D6E-409C-BE32-E72D297353CC}">
              <c16:uniqueId val="{00000000-229A-465D-9B6B-351FB514C62F}"/>
            </c:ext>
          </c:extLst>
        </c:ser>
        <c:dLbls>
          <c:showLegendKey val="0"/>
          <c:showVal val="0"/>
          <c:showCatName val="0"/>
          <c:showSerName val="0"/>
          <c:showPercent val="0"/>
          <c:showBubbleSize val="0"/>
        </c:dLbls>
        <c:smooth val="0"/>
        <c:axId val="299952328"/>
        <c:axId val="299949376"/>
      </c:lineChart>
      <c:dateAx>
        <c:axId val="299952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949376"/>
        <c:crosses val="autoZero"/>
        <c:auto val="1"/>
        <c:lblOffset val="100"/>
        <c:baseTimeUnit val="days"/>
      </c:dateAx>
      <c:valAx>
        <c:axId val="29994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95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208</c:v>
                </c:pt>
                <c:pt idx="1">
                  <c:v>386</c:v>
                </c:pt>
                <c:pt idx="2">
                  <c:v>881</c:v>
                </c:pt>
                <c:pt idx="3">
                  <c:v>296</c:v>
                </c:pt>
                <c:pt idx="4">
                  <c:v>196</c:v>
                </c:pt>
                <c:pt idx="5">
                  <c:v>230</c:v>
                </c:pt>
                <c:pt idx="6">
                  <c:v>175</c:v>
                </c:pt>
                <c:pt idx="7">
                  <c:v>520</c:v>
                </c:pt>
                <c:pt idx="8">
                  <c:v>147</c:v>
                </c:pt>
                <c:pt idx="9">
                  <c:v>214</c:v>
                </c:pt>
                <c:pt idx="10">
                  <c:v>148</c:v>
                </c:pt>
                <c:pt idx="11">
                  <c:v>146</c:v>
                </c:pt>
                <c:pt idx="12">
                  <c:v>70</c:v>
                </c:pt>
                <c:pt idx="13">
                  <c:v>174</c:v>
                </c:pt>
                <c:pt idx="14">
                  <c:v>264</c:v>
                </c:pt>
                <c:pt idx="15">
                  <c:v>400</c:v>
                </c:pt>
                <c:pt idx="16">
                  <c:v>2178</c:v>
                </c:pt>
                <c:pt idx="17">
                  <c:v>2925</c:v>
                </c:pt>
                <c:pt idx="18">
                  <c:v>2587</c:v>
                </c:pt>
                <c:pt idx="19">
                  <c:v>3259</c:v>
                </c:pt>
                <c:pt idx="20">
                  <c:v>2184</c:v>
                </c:pt>
                <c:pt idx="21">
                  <c:v>290</c:v>
                </c:pt>
                <c:pt idx="22">
                  <c:v>216</c:v>
                </c:pt>
                <c:pt idx="23">
                  <c:v>1897</c:v>
                </c:pt>
                <c:pt idx="24">
                  <c:v>1474</c:v>
                </c:pt>
                <c:pt idx="25">
                  <c:v>201</c:v>
                </c:pt>
                <c:pt idx="26">
                  <c:v>407</c:v>
                </c:pt>
                <c:pt idx="27">
                  <c:v>260</c:v>
                </c:pt>
                <c:pt idx="28">
                  <c:v>341</c:v>
                </c:pt>
                <c:pt idx="29">
                  <c:v>734</c:v>
                </c:pt>
              </c:numCache>
            </c:numRef>
          </c:val>
          <c:smooth val="0"/>
          <c:extLst>
            <c:ext xmlns:c16="http://schemas.microsoft.com/office/drawing/2014/chart" uri="{C3380CC4-5D6E-409C-BE32-E72D297353CC}">
              <c16:uniqueId val="{00000000-E512-4205-8E8B-C42601892E7B}"/>
            </c:ext>
          </c:extLst>
        </c:ser>
        <c:dLbls>
          <c:showLegendKey val="0"/>
          <c:showVal val="0"/>
          <c:showCatName val="0"/>
          <c:showSerName val="0"/>
          <c:showPercent val="0"/>
          <c:showBubbleSize val="0"/>
        </c:dLbls>
        <c:smooth val="0"/>
        <c:axId val="302210832"/>
        <c:axId val="302211160"/>
      </c:lineChart>
      <c:dateAx>
        <c:axId val="302210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211160"/>
        <c:crosses val="autoZero"/>
        <c:auto val="1"/>
        <c:lblOffset val="100"/>
        <c:baseTimeUnit val="days"/>
      </c:dateAx>
      <c:valAx>
        <c:axId val="302211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21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414</c:v>
                </c:pt>
                <c:pt idx="1">
                  <c:v>0</c:v>
                </c:pt>
                <c:pt idx="2">
                  <c:v>226</c:v>
                </c:pt>
                <c:pt idx="3">
                  <c:v>0</c:v>
                </c:pt>
                <c:pt idx="4">
                  <c:v>238</c:v>
                </c:pt>
                <c:pt idx="5">
                  <c:v>0</c:v>
                </c:pt>
                <c:pt idx="6">
                  <c:v>446</c:v>
                </c:pt>
                <c:pt idx="7">
                  <c:v>0</c:v>
                </c:pt>
                <c:pt idx="8">
                  <c:v>231</c:v>
                </c:pt>
                <c:pt idx="9">
                  <c:v>0</c:v>
                </c:pt>
                <c:pt idx="10">
                  <c:v>182</c:v>
                </c:pt>
                <c:pt idx="11">
                  <c:v>0</c:v>
                </c:pt>
                <c:pt idx="12">
                  <c:v>161</c:v>
                </c:pt>
                <c:pt idx="13">
                  <c:v>0</c:v>
                </c:pt>
                <c:pt idx="14">
                  <c:v>231</c:v>
                </c:pt>
                <c:pt idx="15">
                  <c:v>736</c:v>
                </c:pt>
                <c:pt idx="16">
                  <c:v>26</c:v>
                </c:pt>
                <c:pt idx="17">
                  <c:v>0</c:v>
                </c:pt>
                <c:pt idx="18">
                  <c:v>31</c:v>
                </c:pt>
                <c:pt idx="19">
                  <c:v>0</c:v>
                </c:pt>
                <c:pt idx="20">
                  <c:v>327</c:v>
                </c:pt>
                <c:pt idx="21">
                  <c:v>0</c:v>
                </c:pt>
                <c:pt idx="22">
                  <c:v>240</c:v>
                </c:pt>
                <c:pt idx="23">
                  <c:v>0</c:v>
                </c:pt>
                <c:pt idx="24">
                  <c:v>165</c:v>
                </c:pt>
                <c:pt idx="25">
                  <c:v>62</c:v>
                </c:pt>
                <c:pt idx="26">
                  <c:v>277</c:v>
                </c:pt>
                <c:pt idx="27">
                  <c:v>0</c:v>
                </c:pt>
                <c:pt idx="28">
                  <c:v>409</c:v>
                </c:pt>
                <c:pt idx="29">
                  <c:v>330</c:v>
                </c:pt>
              </c:numCache>
            </c:numRef>
          </c:val>
          <c:smooth val="0"/>
          <c:extLst>
            <c:ext xmlns:c16="http://schemas.microsoft.com/office/drawing/2014/chart" uri="{C3380CC4-5D6E-409C-BE32-E72D297353CC}">
              <c16:uniqueId val="{00000000-1E6F-495D-A4DF-A3490094817C}"/>
            </c:ext>
          </c:extLst>
        </c:ser>
        <c:dLbls>
          <c:showLegendKey val="0"/>
          <c:showVal val="0"/>
          <c:showCatName val="0"/>
          <c:showSerName val="0"/>
          <c:showPercent val="0"/>
          <c:showBubbleSize val="0"/>
        </c:dLbls>
        <c:smooth val="0"/>
        <c:axId val="43082488"/>
        <c:axId val="43074944"/>
      </c:lineChart>
      <c:dateAx>
        <c:axId val="43082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74944"/>
        <c:crosses val="autoZero"/>
        <c:auto val="1"/>
        <c:lblOffset val="100"/>
        <c:baseTimeUnit val="days"/>
      </c:dateAx>
      <c:valAx>
        <c:axId val="4307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8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5048</c:v>
                </c:pt>
              </c:numCache>
            </c:numRef>
          </c:val>
          <c:extLst>
            <c:ext xmlns:c16="http://schemas.microsoft.com/office/drawing/2014/chart" uri="{C3380CC4-5D6E-409C-BE32-E72D297353CC}">
              <c16:uniqueId val="{00000000-2318-40C3-9985-4670BD5275E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155</c:v>
                </c:pt>
              </c:numCache>
            </c:numRef>
          </c:val>
          <c:extLst>
            <c:ext xmlns:c16="http://schemas.microsoft.com/office/drawing/2014/chart" uri="{C3380CC4-5D6E-409C-BE32-E72D297353CC}">
              <c16:uniqueId val="{00000001-2318-40C3-9985-4670BD5275E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4</c:v>
                </c:pt>
              </c:numCache>
            </c:numRef>
          </c:val>
          <c:extLst>
            <c:ext xmlns:c16="http://schemas.microsoft.com/office/drawing/2014/chart" uri="{C3380CC4-5D6E-409C-BE32-E72D297353CC}">
              <c16:uniqueId val="{00000002-2318-40C3-9985-4670BD5275E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21</c:v>
                </c:pt>
              </c:numCache>
            </c:numRef>
          </c:val>
          <c:extLst>
            <c:ext xmlns:c16="http://schemas.microsoft.com/office/drawing/2014/chart" uri="{C3380CC4-5D6E-409C-BE32-E72D297353CC}">
              <c16:uniqueId val="{00000003-2318-40C3-9985-4670BD5275E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4</c:v>
                </c:pt>
              </c:numCache>
            </c:numRef>
          </c:val>
          <c:extLst>
            <c:ext xmlns:c16="http://schemas.microsoft.com/office/drawing/2014/chart" uri="{C3380CC4-5D6E-409C-BE32-E72D297353CC}">
              <c16:uniqueId val="{00000004-2318-40C3-9985-4670BD5275E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2</c:v>
                </c:pt>
              </c:numCache>
            </c:numRef>
          </c:val>
          <c:extLst>
            <c:ext xmlns:c16="http://schemas.microsoft.com/office/drawing/2014/chart" uri="{C3380CC4-5D6E-409C-BE32-E72D297353CC}">
              <c16:uniqueId val="{00000005-2318-40C3-9985-4670BD5275E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402</c:v>
                </c:pt>
              </c:numCache>
            </c:numRef>
          </c:val>
          <c:extLst>
            <c:ext xmlns:c16="http://schemas.microsoft.com/office/drawing/2014/chart" uri="{C3380CC4-5D6E-409C-BE32-E72D297353CC}">
              <c16:uniqueId val="{00000006-2318-40C3-9985-4670BD5275E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819</c:v>
                </c:pt>
              </c:numCache>
            </c:numRef>
          </c:val>
          <c:extLst>
            <c:ext xmlns:c16="http://schemas.microsoft.com/office/drawing/2014/chart" uri="{C3380CC4-5D6E-409C-BE32-E72D297353CC}">
              <c16:uniqueId val="{00000007-2318-40C3-9985-4670BD5275E2}"/>
            </c:ext>
          </c:extLst>
        </c:ser>
        <c:dLbls>
          <c:showLegendKey val="0"/>
          <c:showVal val="0"/>
          <c:showCatName val="0"/>
          <c:showSerName val="0"/>
          <c:showPercent val="0"/>
          <c:showBubbleSize val="0"/>
        </c:dLbls>
        <c:gapWidth val="150"/>
        <c:overlap val="100"/>
        <c:axId val="43079864"/>
        <c:axId val="302212800"/>
      </c:barChart>
      <c:catAx>
        <c:axId val="43079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212800"/>
        <c:crosses val="autoZero"/>
        <c:auto val="1"/>
        <c:lblAlgn val="ctr"/>
        <c:lblOffset val="100"/>
        <c:noMultiLvlLbl val="0"/>
      </c:catAx>
      <c:valAx>
        <c:axId val="302212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79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0.29043979362274402</c:v>
                </c:pt>
                <c:pt idx="1">
                  <c:v>0.29608181282689999</c:v>
                </c:pt>
                <c:pt idx="2">
                  <c:v>0.16819604419936601</c:v>
                </c:pt>
                <c:pt idx="3">
                  <c:v>0.128098675012597</c:v>
                </c:pt>
                <c:pt idx="4">
                  <c:v>7.5759188684735301E-2</c:v>
                </c:pt>
                <c:pt idx="5">
                  <c:v>0.18097042730311499</c:v>
                </c:pt>
                <c:pt idx="6">
                  <c:v>0.34065021609998097</c:v>
                </c:pt>
              </c:numCache>
            </c:numRef>
          </c:val>
          <c:extLst>
            <c:ext xmlns:c16="http://schemas.microsoft.com/office/drawing/2014/chart" uri="{C3380CC4-5D6E-409C-BE32-E72D297353CC}">
              <c16:uniqueId val="{00000000-B72B-4932-A993-C9D7703DD21D}"/>
            </c:ext>
          </c:extLst>
        </c:ser>
        <c:dLbls>
          <c:showLegendKey val="0"/>
          <c:showVal val="0"/>
          <c:showCatName val="0"/>
          <c:showSerName val="0"/>
          <c:showPercent val="0"/>
          <c:showBubbleSize val="0"/>
        </c:dLbls>
        <c:gapWidth val="219"/>
        <c:overlap val="-27"/>
        <c:axId val="177784976"/>
        <c:axId val="177778744"/>
      </c:barChart>
      <c:catAx>
        <c:axId val="177784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778744"/>
        <c:crosses val="autoZero"/>
        <c:auto val="1"/>
        <c:lblAlgn val="ctr"/>
        <c:lblOffset val="100"/>
        <c:noMultiLvlLbl val="0"/>
      </c:catAx>
      <c:valAx>
        <c:axId val="177778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78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63</c:v>
                </c:pt>
                <c:pt idx="1">
                  <c:v>2357</c:v>
                </c:pt>
                <c:pt idx="2">
                  <c:v>4568</c:v>
                </c:pt>
                <c:pt idx="3">
                  <c:v>3231</c:v>
                </c:pt>
                <c:pt idx="4">
                  <c:v>874</c:v>
                </c:pt>
                <c:pt idx="5">
                  <c:v>276</c:v>
                </c:pt>
                <c:pt idx="6">
                  <c:v>148</c:v>
                </c:pt>
              </c:numCache>
            </c:numRef>
          </c:val>
          <c:extLst>
            <c:ext xmlns:c16="http://schemas.microsoft.com/office/drawing/2014/chart" uri="{C3380CC4-5D6E-409C-BE32-E72D297353CC}">
              <c16:uniqueId val="{00000000-F24E-4AC1-88FA-0DCB15A8CD79}"/>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218</c:v>
                </c:pt>
                <c:pt idx="1">
                  <c:v>15787</c:v>
                </c:pt>
                <c:pt idx="2">
                  <c:v>46829</c:v>
                </c:pt>
                <c:pt idx="3">
                  <c:v>47337</c:v>
                </c:pt>
                <c:pt idx="4">
                  <c:v>13680</c:v>
                </c:pt>
                <c:pt idx="5">
                  <c:v>4470</c:v>
                </c:pt>
                <c:pt idx="6">
                  <c:v>1030</c:v>
                </c:pt>
              </c:numCache>
            </c:numRef>
          </c:val>
          <c:extLst>
            <c:ext xmlns:c16="http://schemas.microsoft.com/office/drawing/2014/chart" uri="{C3380CC4-5D6E-409C-BE32-E72D297353CC}">
              <c16:uniqueId val="{00000001-F24E-4AC1-88FA-0DCB15A8CD79}"/>
            </c:ext>
          </c:extLst>
        </c:ser>
        <c:dLbls>
          <c:showLegendKey val="0"/>
          <c:showVal val="0"/>
          <c:showCatName val="0"/>
          <c:showSerName val="0"/>
          <c:showPercent val="0"/>
          <c:showBubbleSize val="0"/>
        </c:dLbls>
        <c:gapWidth val="219"/>
        <c:overlap val="-27"/>
        <c:axId val="311331624"/>
        <c:axId val="311335232"/>
      </c:barChart>
      <c:catAx>
        <c:axId val="311331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335232"/>
        <c:crosses val="autoZero"/>
        <c:auto val="1"/>
        <c:lblAlgn val="ctr"/>
        <c:lblOffset val="100"/>
        <c:noMultiLvlLbl val="0"/>
      </c:catAx>
      <c:valAx>
        <c:axId val="311335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331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0.33516452237276601</c:v>
                </c:pt>
                <c:pt idx="1">
                  <c:v>0</c:v>
                </c:pt>
                <c:pt idx="2">
                  <c:v>0.308079801918206</c:v>
                </c:pt>
                <c:pt idx="3">
                  <c:v>0</c:v>
                </c:pt>
                <c:pt idx="4">
                  <c:v>0.205603221354278</c:v>
                </c:pt>
                <c:pt idx="5">
                  <c:v>0</c:v>
                </c:pt>
                <c:pt idx="6">
                  <c:v>0.38557576706101598</c:v>
                </c:pt>
                <c:pt idx="7">
                  <c:v>0</c:v>
                </c:pt>
                <c:pt idx="8">
                  <c:v>0.19631273472174801</c:v>
                </c:pt>
                <c:pt idx="9">
                  <c:v>0</c:v>
                </c:pt>
                <c:pt idx="10">
                  <c:v>0.13228453977781901</c:v>
                </c:pt>
                <c:pt idx="11">
                  <c:v>0</c:v>
                </c:pt>
                <c:pt idx="12">
                  <c:v>0.11875471107761</c:v>
                </c:pt>
                <c:pt idx="13">
                  <c:v>0</c:v>
                </c:pt>
                <c:pt idx="14">
                  <c:v>0.200159274164877</c:v>
                </c:pt>
                <c:pt idx="15">
                  <c:v>0.62707068409003697</c:v>
                </c:pt>
                <c:pt idx="16">
                  <c:v>2.9146021568055999E-2</c:v>
                </c:pt>
                <c:pt idx="17">
                  <c:v>0</c:v>
                </c:pt>
                <c:pt idx="18">
                  <c:v>2.4520952976630501E-2</c:v>
                </c:pt>
                <c:pt idx="19">
                  <c:v>0</c:v>
                </c:pt>
                <c:pt idx="20">
                  <c:v>0.297005783796842</c:v>
                </c:pt>
                <c:pt idx="21">
                  <c:v>0</c:v>
                </c:pt>
                <c:pt idx="22">
                  <c:v>0.18608351030206599</c:v>
                </c:pt>
                <c:pt idx="23">
                  <c:v>0</c:v>
                </c:pt>
                <c:pt idx="24">
                  <c:v>0.12422977539256599</c:v>
                </c:pt>
                <c:pt idx="25">
                  <c:v>4.8963256269425597E-2</c:v>
                </c:pt>
                <c:pt idx="26">
                  <c:v>0.24327966522448399</c:v>
                </c:pt>
                <c:pt idx="27">
                  <c:v>0</c:v>
                </c:pt>
                <c:pt idx="28">
                  <c:v>0.4272747241846</c:v>
                </c:pt>
                <c:pt idx="29">
                  <c:v>0.28606630507130398</c:v>
                </c:pt>
              </c:numCache>
            </c:numRef>
          </c:val>
          <c:smooth val="0"/>
          <c:extLst>
            <c:ext xmlns:c16="http://schemas.microsoft.com/office/drawing/2014/chart" uri="{C3380CC4-5D6E-409C-BE32-E72D297353CC}">
              <c16:uniqueId val="{00000000-A092-4FF6-B02D-15134E5514FA}"/>
            </c:ext>
          </c:extLst>
        </c:ser>
        <c:dLbls>
          <c:showLegendKey val="0"/>
          <c:showVal val="0"/>
          <c:showCatName val="0"/>
          <c:showSerName val="0"/>
          <c:showPercent val="0"/>
          <c:showBubbleSize val="0"/>
        </c:dLbls>
        <c:smooth val="0"/>
        <c:axId val="311599472"/>
        <c:axId val="311599144"/>
      </c:lineChart>
      <c:dateAx>
        <c:axId val="311599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599144"/>
        <c:crosses val="autoZero"/>
        <c:auto val="1"/>
        <c:lblOffset val="100"/>
        <c:baseTimeUnit val="days"/>
      </c:dateAx>
      <c:valAx>
        <c:axId val="311599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59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140533</c:v>
                </c:pt>
                <c:pt idx="1">
                  <c:v>140543</c:v>
                </c:pt>
                <c:pt idx="2">
                  <c:v>140553</c:v>
                </c:pt>
                <c:pt idx="3">
                  <c:v>140560</c:v>
                </c:pt>
                <c:pt idx="4">
                  <c:v>140565</c:v>
                </c:pt>
                <c:pt idx="5">
                  <c:v>140565</c:v>
                </c:pt>
                <c:pt idx="6">
                  <c:v>140573</c:v>
                </c:pt>
                <c:pt idx="7">
                  <c:v>140589</c:v>
                </c:pt>
                <c:pt idx="8">
                  <c:v>140595</c:v>
                </c:pt>
                <c:pt idx="9">
                  <c:v>140598</c:v>
                </c:pt>
                <c:pt idx="10">
                  <c:v>140615</c:v>
                </c:pt>
                <c:pt idx="11">
                  <c:v>140625</c:v>
                </c:pt>
                <c:pt idx="12">
                  <c:v>140627</c:v>
                </c:pt>
                <c:pt idx="13">
                  <c:v>140629</c:v>
                </c:pt>
                <c:pt idx="14">
                  <c:v>140648</c:v>
                </c:pt>
                <c:pt idx="15">
                  <c:v>140661</c:v>
                </c:pt>
                <c:pt idx="16">
                  <c:v>140681</c:v>
                </c:pt>
                <c:pt idx="17">
                  <c:v>140688</c:v>
                </c:pt>
                <c:pt idx="18">
                  <c:v>140704</c:v>
                </c:pt>
                <c:pt idx="19">
                  <c:v>140727</c:v>
                </c:pt>
                <c:pt idx="20">
                  <c:v>140749</c:v>
                </c:pt>
                <c:pt idx="21">
                  <c:v>140785</c:v>
                </c:pt>
                <c:pt idx="22">
                  <c:v>140809</c:v>
                </c:pt>
                <c:pt idx="23">
                  <c:v>140847</c:v>
                </c:pt>
                <c:pt idx="24">
                  <c:v>140890</c:v>
                </c:pt>
                <c:pt idx="25">
                  <c:v>140954</c:v>
                </c:pt>
                <c:pt idx="26">
                  <c:v>141027</c:v>
                </c:pt>
                <c:pt idx="27">
                  <c:v>141083</c:v>
                </c:pt>
                <c:pt idx="28">
                  <c:v>141171</c:v>
                </c:pt>
                <c:pt idx="29">
                  <c:v>141281</c:v>
                </c:pt>
              </c:numCache>
            </c:numRef>
          </c:val>
          <c:smooth val="0"/>
          <c:extLst>
            <c:ext xmlns:c16="http://schemas.microsoft.com/office/drawing/2014/chart" uri="{C3380CC4-5D6E-409C-BE32-E72D297353CC}">
              <c16:uniqueId val="{00000000-143E-4B14-8B8E-9F1EBCF3E943}"/>
            </c:ext>
          </c:extLst>
        </c:ser>
        <c:dLbls>
          <c:showLegendKey val="0"/>
          <c:showVal val="0"/>
          <c:showCatName val="0"/>
          <c:showSerName val="0"/>
          <c:showPercent val="0"/>
          <c:showBubbleSize val="0"/>
        </c:dLbls>
        <c:smooth val="0"/>
        <c:axId val="311601112"/>
        <c:axId val="311608000"/>
      </c:lineChart>
      <c:dateAx>
        <c:axId val="311601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608000"/>
        <c:crosses val="autoZero"/>
        <c:auto val="1"/>
        <c:lblOffset val="100"/>
        <c:baseTimeUnit val="days"/>
      </c:dateAx>
      <c:valAx>
        <c:axId val="311608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60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49</c:v>
                </c:pt>
                <c:pt idx="1">
                  <c:v>61</c:v>
                </c:pt>
                <c:pt idx="2">
                  <c:v>87</c:v>
                </c:pt>
                <c:pt idx="3">
                  <c:v>53</c:v>
                </c:pt>
                <c:pt idx="4">
                  <c:v>65</c:v>
                </c:pt>
                <c:pt idx="5">
                  <c:v>57</c:v>
                </c:pt>
                <c:pt idx="6">
                  <c:v>45</c:v>
                </c:pt>
                <c:pt idx="7">
                  <c:v>52</c:v>
                </c:pt>
                <c:pt idx="8">
                  <c:v>45</c:v>
                </c:pt>
                <c:pt idx="9">
                  <c:v>67</c:v>
                </c:pt>
                <c:pt idx="10">
                  <c:v>50</c:v>
                </c:pt>
                <c:pt idx="11">
                  <c:v>41</c:v>
                </c:pt>
                <c:pt idx="12">
                  <c:v>54</c:v>
                </c:pt>
                <c:pt idx="13">
                  <c:v>43</c:v>
                </c:pt>
                <c:pt idx="14">
                  <c:v>66</c:v>
                </c:pt>
                <c:pt idx="15">
                  <c:v>84</c:v>
                </c:pt>
                <c:pt idx="16">
                  <c:v>189</c:v>
                </c:pt>
                <c:pt idx="17">
                  <c:v>207</c:v>
                </c:pt>
                <c:pt idx="18">
                  <c:v>164</c:v>
                </c:pt>
                <c:pt idx="19">
                  <c:v>319</c:v>
                </c:pt>
                <c:pt idx="20">
                  <c:v>225</c:v>
                </c:pt>
                <c:pt idx="21">
                  <c:v>159</c:v>
                </c:pt>
                <c:pt idx="22">
                  <c:v>142</c:v>
                </c:pt>
                <c:pt idx="23">
                  <c:v>197</c:v>
                </c:pt>
                <c:pt idx="24">
                  <c:v>151</c:v>
                </c:pt>
                <c:pt idx="25">
                  <c:v>97</c:v>
                </c:pt>
                <c:pt idx="26">
                  <c:v>138</c:v>
                </c:pt>
                <c:pt idx="27">
                  <c:v>89</c:v>
                </c:pt>
                <c:pt idx="28">
                  <c:v>193</c:v>
                </c:pt>
                <c:pt idx="29">
                  <c:v>193</c:v>
                </c:pt>
              </c:numCache>
            </c:numRef>
          </c:val>
          <c:smooth val="0"/>
          <c:extLst>
            <c:ext xmlns:c16="http://schemas.microsoft.com/office/drawing/2014/chart" uri="{C3380CC4-5D6E-409C-BE32-E72D297353CC}">
              <c16:uniqueId val="{00000000-3F3E-447B-854E-7DDBCF269C29}"/>
            </c:ext>
          </c:extLst>
        </c:ser>
        <c:dLbls>
          <c:showLegendKey val="0"/>
          <c:showVal val="0"/>
          <c:showCatName val="0"/>
          <c:showSerName val="0"/>
          <c:showPercent val="0"/>
          <c:showBubbleSize val="0"/>
        </c:dLbls>
        <c:smooth val="0"/>
        <c:axId val="311609640"/>
        <c:axId val="311610952"/>
      </c:lineChart>
      <c:dateAx>
        <c:axId val="311609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610952"/>
        <c:crosses val="autoZero"/>
        <c:auto val="1"/>
        <c:lblOffset val="100"/>
        <c:baseTimeUnit val="days"/>
      </c:dateAx>
      <c:valAx>
        <c:axId val="311610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60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4E6CF-B9F5-41F4-A0E4-0214973BA42E}"/>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C3E3421A-73C1-4EB8-9E51-C3F397876EBF}"/>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4267751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2F24D-2C7A-4499-8EBE-F842D47D041B}"/>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214C79BC-80D2-473C-A957-7A9EB40C650C}"/>
              </a:ext>
            </a:extLst>
          </p:cNvPr>
          <p:cNvGraphicFramePr>
            <a:graphicFrameLocks noGrp="1"/>
          </p:cNvGraphicFramePr>
          <p:nvPr>
            <p:ph type="tbl" sz="quarter" idx="13"/>
            <p:extLst>
              <p:ext uri="{D42A27DB-BD31-4B8C-83A1-F6EECF244321}">
                <p14:modId xmlns:p14="http://schemas.microsoft.com/office/powerpoint/2010/main" val="1323274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85761066"/>
                    </a:ext>
                  </a:extLst>
                </a:gridCol>
                <a:gridCol w="740664">
                  <a:extLst>
                    <a:ext uri="{9D8B030D-6E8A-4147-A177-3AD203B41FA5}">
                      <a16:colId xmlns:a16="http://schemas.microsoft.com/office/drawing/2014/main" val="1286950626"/>
                    </a:ext>
                  </a:extLst>
                </a:gridCol>
                <a:gridCol w="740664">
                  <a:extLst>
                    <a:ext uri="{9D8B030D-6E8A-4147-A177-3AD203B41FA5}">
                      <a16:colId xmlns:a16="http://schemas.microsoft.com/office/drawing/2014/main" val="46346561"/>
                    </a:ext>
                  </a:extLst>
                </a:gridCol>
                <a:gridCol w="740664">
                  <a:extLst>
                    <a:ext uri="{9D8B030D-6E8A-4147-A177-3AD203B41FA5}">
                      <a16:colId xmlns:a16="http://schemas.microsoft.com/office/drawing/2014/main" val="1302690622"/>
                    </a:ext>
                  </a:extLst>
                </a:gridCol>
                <a:gridCol w="740664">
                  <a:extLst>
                    <a:ext uri="{9D8B030D-6E8A-4147-A177-3AD203B41FA5}">
                      <a16:colId xmlns:a16="http://schemas.microsoft.com/office/drawing/2014/main" val="3709515528"/>
                    </a:ext>
                  </a:extLst>
                </a:gridCol>
                <a:gridCol w="740664">
                  <a:extLst>
                    <a:ext uri="{9D8B030D-6E8A-4147-A177-3AD203B41FA5}">
                      <a16:colId xmlns:a16="http://schemas.microsoft.com/office/drawing/2014/main" val="3786607643"/>
                    </a:ext>
                  </a:extLst>
                </a:gridCol>
                <a:gridCol w="740664">
                  <a:extLst>
                    <a:ext uri="{9D8B030D-6E8A-4147-A177-3AD203B41FA5}">
                      <a16:colId xmlns:a16="http://schemas.microsoft.com/office/drawing/2014/main" val="1642708637"/>
                    </a:ext>
                  </a:extLst>
                </a:gridCol>
                <a:gridCol w="740664">
                  <a:extLst>
                    <a:ext uri="{9D8B030D-6E8A-4147-A177-3AD203B41FA5}">
                      <a16:colId xmlns:a16="http://schemas.microsoft.com/office/drawing/2014/main" val="4004865950"/>
                    </a:ext>
                  </a:extLst>
                </a:gridCol>
                <a:gridCol w="740664">
                  <a:extLst>
                    <a:ext uri="{9D8B030D-6E8A-4147-A177-3AD203B41FA5}">
                      <a16:colId xmlns:a16="http://schemas.microsoft.com/office/drawing/2014/main" val="4115311070"/>
                    </a:ext>
                  </a:extLst>
                </a:gridCol>
                <a:gridCol w="740664">
                  <a:extLst>
                    <a:ext uri="{9D8B030D-6E8A-4147-A177-3AD203B41FA5}">
                      <a16:colId xmlns:a16="http://schemas.microsoft.com/office/drawing/2014/main" val="15554745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99108668"/>
                  </a:ext>
                </a:extLst>
              </a:tr>
              <a:tr h="370840">
                <a:tc>
                  <a:txBody>
                    <a:bodyPr/>
                    <a:lstStyle/>
                    <a:p>
                      <a:r>
                        <a:rPr lang="en-US" sz="1000"/>
                        <a:t>Buttercup Malaysia</a:t>
                      </a:r>
                    </a:p>
                  </a:txBody>
                  <a:tcPr/>
                </a:tc>
                <a:tc>
                  <a:txBody>
                    <a:bodyPr/>
                    <a:lstStyle/>
                    <a:p>
                      <a:r>
                        <a:rPr lang="en-US" sz="1000"/>
                        <a:t>141281</a:t>
                      </a:r>
                    </a:p>
                  </a:txBody>
                  <a:tcPr/>
                </a:tc>
                <a:tc>
                  <a:txBody>
                    <a:bodyPr/>
                    <a:lstStyle/>
                    <a:p>
                      <a:r>
                        <a:rPr lang="en-US" sz="1000"/>
                        <a:t>757</a:t>
                      </a:r>
                    </a:p>
                  </a:txBody>
                  <a:tcPr/>
                </a:tc>
                <a:tc>
                  <a:txBody>
                    <a:bodyPr/>
                    <a:lstStyle/>
                    <a:p>
                      <a:r>
                        <a:rPr lang="en-US" sz="1000"/>
                        <a:t>21</a:t>
                      </a:r>
                    </a:p>
                  </a:txBody>
                  <a:tcPr/>
                </a:tc>
                <a:tc>
                  <a:txBody>
                    <a:bodyPr/>
                    <a:lstStyle/>
                    <a:p>
                      <a:r>
                        <a:rPr lang="en-US" sz="1000"/>
                        <a:t>5234</a:t>
                      </a:r>
                    </a:p>
                  </a:txBody>
                  <a:tcPr/>
                </a:tc>
                <a:tc>
                  <a:txBody>
                    <a:bodyPr/>
                    <a:lstStyle/>
                    <a:p>
                      <a:r>
                        <a:rPr lang="en-US" sz="1000"/>
                        <a:t>402</a:t>
                      </a:r>
                    </a:p>
                  </a:txBody>
                  <a:tcPr/>
                </a:tc>
                <a:tc>
                  <a:txBody>
                    <a:bodyPr/>
                    <a:lstStyle/>
                    <a:p>
                      <a:r>
                        <a:rPr lang="en-US" sz="1000"/>
                        <a:t>819</a:t>
                      </a:r>
                    </a:p>
                  </a:txBody>
                  <a:tcPr/>
                </a:tc>
                <a:tc>
                  <a:txBody>
                    <a:bodyPr/>
                    <a:lstStyle/>
                    <a:p>
                      <a:r>
                        <a:rPr lang="en-US" sz="1000"/>
                        <a:t>0</a:t>
                      </a:r>
                    </a:p>
                  </a:txBody>
                  <a:tcPr/>
                </a:tc>
                <a:tc>
                  <a:txBody>
                    <a:bodyPr/>
                    <a:lstStyle/>
                    <a:p>
                      <a:r>
                        <a:rPr lang="en-US" sz="1000"/>
                        <a:t>0.2182 %</a:t>
                      </a:r>
                    </a:p>
                  </a:txBody>
                  <a:tcPr/>
                </a:tc>
                <a:tc>
                  <a:txBody>
                    <a:bodyPr/>
                    <a:lstStyle/>
                    <a:p>
                      <a:r>
                        <a:rPr lang="en-US" sz="1000"/>
                        <a:t>0.0 %</a:t>
                      </a:r>
                    </a:p>
                  </a:txBody>
                  <a:tcPr/>
                </a:tc>
                <a:extLst>
                  <a:ext uri="{0D108BD9-81ED-4DB2-BD59-A6C34878D82A}">
                    <a16:rowId xmlns:a16="http://schemas.microsoft.com/office/drawing/2014/main" val="2701181434"/>
                  </a:ext>
                </a:extLst>
              </a:tr>
            </a:tbl>
          </a:graphicData>
        </a:graphic>
      </p:graphicFrame>
      <p:sp>
        <p:nvSpPr>
          <p:cNvPr id="4" name="Text Placeholder 3">
            <a:extLst>
              <a:ext uri="{FF2B5EF4-FFF2-40B4-BE49-F238E27FC236}">
                <a16:creationId xmlns:a16="http://schemas.microsoft.com/office/drawing/2014/main" id="{0B9D7E15-A05F-42F7-83F3-836C7C8491AA}"/>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239302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713E0-36A1-4901-9C8A-2572C342EC74}"/>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3E83F932-F6CD-4276-94CF-46803E7C285C}"/>
              </a:ext>
            </a:extLst>
          </p:cNvPr>
          <p:cNvGraphicFramePr>
            <a:graphicFrameLocks noGrp="1"/>
          </p:cNvGraphicFramePr>
          <p:nvPr>
            <p:ph type="chart" sz="quarter" idx="13"/>
            <p:extLst>
              <p:ext uri="{D42A27DB-BD31-4B8C-83A1-F6EECF244321}">
                <p14:modId xmlns:p14="http://schemas.microsoft.com/office/powerpoint/2010/main" val="422307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69B979-A5A5-44A5-9CE6-21036E286B26}"/>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CA6F342C-EFE5-4D7B-95E5-36CD9E36F4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8233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41373-C271-4F5D-A38F-BF3246176050}"/>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F1400FFA-3645-4F34-83DD-85D42696916F}"/>
              </a:ext>
            </a:extLst>
          </p:cNvPr>
          <p:cNvGraphicFramePr>
            <a:graphicFrameLocks noGrp="1"/>
          </p:cNvGraphicFramePr>
          <p:nvPr>
            <p:ph type="chart" sz="quarter" idx="13"/>
            <p:extLst>
              <p:ext uri="{D42A27DB-BD31-4B8C-83A1-F6EECF244321}">
                <p14:modId xmlns:p14="http://schemas.microsoft.com/office/powerpoint/2010/main" val="38367783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F9EA43-38B8-46A5-853B-D5CA45F4E9FB}"/>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31C593CD-93E2-4E26-9FD3-3A81982C2D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1646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0ED57-BEC3-4025-802A-0303D7B4FDE6}"/>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5664CC4E-A948-467A-9F00-B03AE07DF63F}"/>
              </a:ext>
            </a:extLst>
          </p:cNvPr>
          <p:cNvGraphicFramePr>
            <a:graphicFrameLocks noGrp="1"/>
          </p:cNvGraphicFramePr>
          <p:nvPr>
            <p:ph type="chart" sz="quarter" idx="13"/>
            <p:extLst>
              <p:ext uri="{D42A27DB-BD31-4B8C-83A1-F6EECF244321}">
                <p14:modId xmlns:p14="http://schemas.microsoft.com/office/powerpoint/2010/main" val="4022609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A84F1E-0D71-459E-8FBC-1C24C21F8B24}"/>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9B4BE176-A61E-45E4-903E-84F5A75889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4735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85B70-9E6B-4CB3-9DA5-9E4C1E691121}"/>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0FEA165F-249A-48F1-B601-1BA661CCABDD}"/>
              </a:ext>
            </a:extLst>
          </p:cNvPr>
          <p:cNvGraphicFramePr>
            <a:graphicFrameLocks noGrp="1"/>
          </p:cNvGraphicFramePr>
          <p:nvPr>
            <p:ph type="chart" sz="quarter" idx="13"/>
            <p:extLst>
              <p:ext uri="{D42A27DB-BD31-4B8C-83A1-F6EECF244321}">
                <p14:modId xmlns:p14="http://schemas.microsoft.com/office/powerpoint/2010/main" val="3742137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5BCD82-2E2F-4EE1-B680-960375953BA7}"/>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D0189FED-5DA5-4927-B2C0-F799DAB17B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6278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84970-B31C-4368-8169-D71A130616C2}"/>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D6F7ED17-3960-4165-B9F5-867D3C4B676C}"/>
              </a:ext>
            </a:extLst>
          </p:cNvPr>
          <p:cNvGraphicFramePr>
            <a:graphicFrameLocks noGrp="1"/>
          </p:cNvGraphicFramePr>
          <p:nvPr>
            <p:ph type="chart" sz="quarter" idx="13"/>
            <p:extLst>
              <p:ext uri="{D42A27DB-BD31-4B8C-83A1-F6EECF244321}">
                <p14:modId xmlns:p14="http://schemas.microsoft.com/office/powerpoint/2010/main" val="167909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578F90-A2A8-4388-BEDB-EC1E280933A8}"/>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296D7D72-4331-43D8-B4C6-A4ACADBBA4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0734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41E71-A0D7-40C4-BE82-4509B854A43F}"/>
              </a:ext>
            </a:extLst>
          </p:cNvPr>
          <p:cNvSpPr>
            <a:spLocks noGrp="1"/>
          </p:cNvSpPr>
          <p:nvPr>
            <p:ph type="title"/>
          </p:nvPr>
        </p:nvSpPr>
        <p:spPr/>
        <p:txBody>
          <a:bodyPr/>
          <a:lstStyle/>
          <a:p>
            <a:r>
              <a:rPr lang="en-US"/>
              <a:t>Facebook (FB) Custom Own Posts Table (new) | Buttercup Malaysia - 1 of 5</a:t>
            </a:r>
          </a:p>
        </p:txBody>
      </p:sp>
      <p:graphicFrame>
        <p:nvGraphicFramePr>
          <p:cNvPr id="5" name="Table Placeholder 4">
            <a:extLst>
              <a:ext uri="{FF2B5EF4-FFF2-40B4-BE49-F238E27FC236}">
                <a16:creationId xmlns:a16="http://schemas.microsoft.com/office/drawing/2014/main" id="{BC6B4DBA-870E-4F59-BD40-9045E010E67B}"/>
              </a:ext>
            </a:extLst>
          </p:cNvPr>
          <p:cNvGraphicFramePr>
            <a:graphicFrameLocks noGrp="1"/>
          </p:cNvGraphicFramePr>
          <p:nvPr>
            <p:ph type="tbl" sz="quarter" idx="13"/>
            <p:extLst>
              <p:ext uri="{D42A27DB-BD31-4B8C-83A1-F6EECF244321}">
                <p14:modId xmlns:p14="http://schemas.microsoft.com/office/powerpoint/2010/main" val="4270200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43950128"/>
                    </a:ext>
                  </a:extLst>
                </a:gridCol>
                <a:gridCol w="822960">
                  <a:extLst>
                    <a:ext uri="{9D8B030D-6E8A-4147-A177-3AD203B41FA5}">
                      <a16:colId xmlns:a16="http://schemas.microsoft.com/office/drawing/2014/main" val="2964344936"/>
                    </a:ext>
                  </a:extLst>
                </a:gridCol>
                <a:gridCol w="822960">
                  <a:extLst>
                    <a:ext uri="{9D8B030D-6E8A-4147-A177-3AD203B41FA5}">
                      <a16:colId xmlns:a16="http://schemas.microsoft.com/office/drawing/2014/main" val="2535668471"/>
                    </a:ext>
                  </a:extLst>
                </a:gridCol>
                <a:gridCol w="822960">
                  <a:extLst>
                    <a:ext uri="{9D8B030D-6E8A-4147-A177-3AD203B41FA5}">
                      <a16:colId xmlns:a16="http://schemas.microsoft.com/office/drawing/2014/main" val="2105561908"/>
                    </a:ext>
                  </a:extLst>
                </a:gridCol>
                <a:gridCol w="822960">
                  <a:extLst>
                    <a:ext uri="{9D8B030D-6E8A-4147-A177-3AD203B41FA5}">
                      <a16:colId xmlns:a16="http://schemas.microsoft.com/office/drawing/2014/main" val="3373870826"/>
                    </a:ext>
                  </a:extLst>
                </a:gridCol>
                <a:gridCol w="822960">
                  <a:extLst>
                    <a:ext uri="{9D8B030D-6E8A-4147-A177-3AD203B41FA5}">
                      <a16:colId xmlns:a16="http://schemas.microsoft.com/office/drawing/2014/main" val="3926247602"/>
                    </a:ext>
                  </a:extLst>
                </a:gridCol>
                <a:gridCol w="822960">
                  <a:extLst>
                    <a:ext uri="{9D8B030D-6E8A-4147-A177-3AD203B41FA5}">
                      <a16:colId xmlns:a16="http://schemas.microsoft.com/office/drawing/2014/main" val="901376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383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- 2019-04-16 22:11:45 </a:t>
                      </a:r>
                      <a:r>
                        <a:rPr kumimoji="0" lang="en-US" sz="1000" b="0" i="0" u="none" strike="noStrike" kern="1200" cap="none" spc="0" normalizeH="0" baseline="0" noProof="0">
                          <a:ln>
                            <a:noFill/>
                          </a:ln>
                          <a:solidFill>
                            <a:prstClr val="black"/>
                          </a:solidFill>
                          <a:effectLst/>
                          <a:uLnTx/>
                          <a:uFillTx/>
                          <a:latin typeface="+mn-lt"/>
                          <a:ea typeface="+mn-ea"/>
                          <a:cs typeface="+mn-cs"/>
                        </a:rPr>
                        <a:t> 
 Minggu Pertama peraduan #MeriahnyaRayaButtercup bermula sekarang!
Sebuah Vespa S125* sebagai hadiah utama, 4X Periuk Multicooker Thermomix* sebagai hadiah pertama, 8X Mesin Pengadun KitchenAid* sebagai hadiah kedua dan 5X RM100* Baucar Tunai sebagai hadiah mingguan untuk dimenangi apabila anda membeli min. Produk Buttercup bernilai RM20!
Langkah-langkahnya adalah: 
1. Beli produk Buttercup berjumlah RM20 ke atas dalam satu resit di mana-mana kedai.
2. Muat naik gambar aktiviti anda menyediakan kuih atau biskut raya dengan menggunakan produk Buttercup sebagai bahan adunan di Facebook.
3. Siarkan gambar dengan kapsyen yang menarik berserta hashtag #MeriahnyaRayaButtercup untuk mendapat peluang untuk memenangi hadiah.                                                          
*Tertakluk Terma &amp; Syarat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9020846"/>
                  </a:ext>
                </a:extLst>
              </a:tr>
            </a:tbl>
          </a:graphicData>
        </a:graphic>
      </p:graphicFrame>
      <p:sp>
        <p:nvSpPr>
          <p:cNvPr id="4" name="Text Placeholder 3">
            <a:extLst>
              <a:ext uri="{FF2B5EF4-FFF2-40B4-BE49-F238E27FC236}">
                <a16:creationId xmlns:a16="http://schemas.microsoft.com/office/drawing/2014/main" id="{9B3B45F2-7903-42E3-8997-2A90FB2D9F6D}"/>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632815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2976F-7545-4C4B-85BA-D712B60CC7AE}"/>
              </a:ext>
            </a:extLst>
          </p:cNvPr>
          <p:cNvSpPr>
            <a:spLocks noGrp="1"/>
          </p:cNvSpPr>
          <p:nvPr>
            <p:ph type="title"/>
          </p:nvPr>
        </p:nvSpPr>
        <p:spPr/>
        <p:txBody>
          <a:bodyPr/>
          <a:lstStyle/>
          <a:p>
            <a:r>
              <a:rPr lang="en-US"/>
              <a:t>Facebook (FB) Custom Own Posts Table (new) | Buttercup Malaysia - 2 of 5</a:t>
            </a:r>
          </a:p>
        </p:txBody>
      </p:sp>
      <p:graphicFrame>
        <p:nvGraphicFramePr>
          <p:cNvPr id="5" name="Table Placeholder 4">
            <a:extLst>
              <a:ext uri="{FF2B5EF4-FFF2-40B4-BE49-F238E27FC236}">
                <a16:creationId xmlns:a16="http://schemas.microsoft.com/office/drawing/2014/main" id="{DA5BC80D-8310-4BC0-AEEC-BF1FAA1BA4CD}"/>
              </a:ext>
            </a:extLst>
          </p:cNvPr>
          <p:cNvGraphicFramePr>
            <a:graphicFrameLocks noGrp="1"/>
          </p:cNvGraphicFramePr>
          <p:nvPr>
            <p:ph type="tbl" sz="quarter" idx="13"/>
            <p:extLst>
              <p:ext uri="{D42A27DB-BD31-4B8C-83A1-F6EECF244321}">
                <p14:modId xmlns:p14="http://schemas.microsoft.com/office/powerpoint/2010/main" val="389454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60576792"/>
                    </a:ext>
                  </a:extLst>
                </a:gridCol>
                <a:gridCol w="822960">
                  <a:extLst>
                    <a:ext uri="{9D8B030D-6E8A-4147-A177-3AD203B41FA5}">
                      <a16:colId xmlns:a16="http://schemas.microsoft.com/office/drawing/2014/main" val="2123152645"/>
                    </a:ext>
                  </a:extLst>
                </a:gridCol>
                <a:gridCol w="822960">
                  <a:extLst>
                    <a:ext uri="{9D8B030D-6E8A-4147-A177-3AD203B41FA5}">
                      <a16:colId xmlns:a16="http://schemas.microsoft.com/office/drawing/2014/main" val="3959335644"/>
                    </a:ext>
                  </a:extLst>
                </a:gridCol>
                <a:gridCol w="822960">
                  <a:extLst>
                    <a:ext uri="{9D8B030D-6E8A-4147-A177-3AD203B41FA5}">
                      <a16:colId xmlns:a16="http://schemas.microsoft.com/office/drawing/2014/main" val="2979703473"/>
                    </a:ext>
                  </a:extLst>
                </a:gridCol>
                <a:gridCol w="822960">
                  <a:extLst>
                    <a:ext uri="{9D8B030D-6E8A-4147-A177-3AD203B41FA5}">
                      <a16:colId xmlns:a16="http://schemas.microsoft.com/office/drawing/2014/main" val="2318202969"/>
                    </a:ext>
                  </a:extLst>
                </a:gridCol>
                <a:gridCol w="822960">
                  <a:extLst>
                    <a:ext uri="{9D8B030D-6E8A-4147-A177-3AD203B41FA5}">
                      <a16:colId xmlns:a16="http://schemas.microsoft.com/office/drawing/2014/main" val="3470373635"/>
                    </a:ext>
                  </a:extLst>
                </a:gridCol>
                <a:gridCol w="822960">
                  <a:extLst>
                    <a:ext uri="{9D8B030D-6E8A-4147-A177-3AD203B41FA5}">
                      <a16:colId xmlns:a16="http://schemas.microsoft.com/office/drawing/2014/main" val="3354378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1893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- 2019-04-29 09:27:00 </a:t>
                      </a:r>
                      <a:r>
                        <a:rPr kumimoji="0" lang="en-US" sz="1000" b="0" i="0" u="none" strike="noStrike" kern="1200" cap="none" spc="0" normalizeH="0" baseline="0" noProof="0">
                          <a:ln>
                            <a:noFill/>
                          </a:ln>
                          <a:solidFill>
                            <a:prstClr val="black"/>
                          </a:solidFill>
                          <a:effectLst/>
                          <a:uLnTx/>
                          <a:uFillTx/>
                          <a:latin typeface="+mn-lt"/>
                          <a:ea typeface="+mn-ea"/>
                          <a:cs typeface="+mn-cs"/>
                        </a:rPr>
                        <a:t> 
 Resipi ini mungkin mempunyai banyak langkah untuk membuatnya, tapi hasilnya nanti pasti memuaskan dan mengenyangkan!​
#ResipiButtercup​
Puding Roti Berlauk​
Bahan-bahan: ​
Puding roti:​
3 sudu besar Buttercup​
10 keping roti empat segi​
400ml susu cair ​
1 biji telur​
1/2 sudu kecil garam​
Lauk:​
250g ayam kisar ​
2 biji kentang , dipotong dadu kecil​
3 ulas bawang merah, dihiris​
3 ulas bawang putih, dihiris​
1 batang kulit kayu manis​
2 kuntum bunga lawang​
1 sudu besar rempah kurma serbuk​
Sedikit air​
Sedikit garam dan gula sebagai perasa​
Arahan:​
Untuk membuat puding roti:​
1. Koyak-koyakkan 8 keping roti, masukkan dalam pengisar, dan kisar bersama Buttercup dan susu cair sedikit demi sedikit.​
2. Tambahkan telur dalam pengisar dan kisar sehingga adunan halus. Tambahkan garam, dan kisar lagi.​
3. Tuang adunan ke dalam loyang yang telah digriskan dengan  Buttercup. Koyakkan baki 2 keping roti tadi dan masukkan ke dalam adunan.​
Untuk membuat lauk:​
1. Tumis bawang merah, baw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37465492"/>
                  </a:ext>
                </a:extLst>
              </a:tr>
            </a:tbl>
          </a:graphicData>
        </a:graphic>
      </p:graphicFrame>
      <p:sp>
        <p:nvSpPr>
          <p:cNvPr id="4" name="Text Placeholder 3">
            <a:extLst>
              <a:ext uri="{FF2B5EF4-FFF2-40B4-BE49-F238E27FC236}">
                <a16:creationId xmlns:a16="http://schemas.microsoft.com/office/drawing/2014/main" id="{6C2CD9E5-833D-456E-8864-C016C5C079CA}"/>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99831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262EE-1027-457F-8EC0-5BC8058379DD}"/>
              </a:ext>
            </a:extLst>
          </p:cNvPr>
          <p:cNvSpPr>
            <a:spLocks noGrp="1"/>
          </p:cNvSpPr>
          <p:nvPr>
            <p:ph type="title"/>
          </p:nvPr>
        </p:nvSpPr>
        <p:spPr/>
        <p:txBody>
          <a:bodyPr/>
          <a:lstStyle/>
          <a:p>
            <a:r>
              <a:rPr lang="en-US"/>
              <a:t>Facebook (FB) Custom Own Posts Table (new) | Buttercup Malaysia - 3 of 5</a:t>
            </a:r>
          </a:p>
        </p:txBody>
      </p:sp>
      <p:graphicFrame>
        <p:nvGraphicFramePr>
          <p:cNvPr id="5" name="Table Placeholder 4">
            <a:extLst>
              <a:ext uri="{FF2B5EF4-FFF2-40B4-BE49-F238E27FC236}">
                <a16:creationId xmlns:a16="http://schemas.microsoft.com/office/drawing/2014/main" id="{1763489E-92EB-4CDB-8185-DD6D3BBD2177}"/>
              </a:ext>
            </a:extLst>
          </p:cNvPr>
          <p:cNvGraphicFramePr>
            <a:graphicFrameLocks noGrp="1"/>
          </p:cNvGraphicFramePr>
          <p:nvPr>
            <p:ph type="tbl" sz="quarter" idx="13"/>
            <p:extLst>
              <p:ext uri="{D42A27DB-BD31-4B8C-83A1-F6EECF244321}">
                <p14:modId xmlns:p14="http://schemas.microsoft.com/office/powerpoint/2010/main" val="2285242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23906473"/>
                    </a:ext>
                  </a:extLst>
                </a:gridCol>
                <a:gridCol w="822960">
                  <a:extLst>
                    <a:ext uri="{9D8B030D-6E8A-4147-A177-3AD203B41FA5}">
                      <a16:colId xmlns:a16="http://schemas.microsoft.com/office/drawing/2014/main" val="2397454149"/>
                    </a:ext>
                  </a:extLst>
                </a:gridCol>
                <a:gridCol w="822960">
                  <a:extLst>
                    <a:ext uri="{9D8B030D-6E8A-4147-A177-3AD203B41FA5}">
                      <a16:colId xmlns:a16="http://schemas.microsoft.com/office/drawing/2014/main" val="3307966601"/>
                    </a:ext>
                  </a:extLst>
                </a:gridCol>
                <a:gridCol w="822960">
                  <a:extLst>
                    <a:ext uri="{9D8B030D-6E8A-4147-A177-3AD203B41FA5}">
                      <a16:colId xmlns:a16="http://schemas.microsoft.com/office/drawing/2014/main" val="652244289"/>
                    </a:ext>
                  </a:extLst>
                </a:gridCol>
                <a:gridCol w="822960">
                  <a:extLst>
                    <a:ext uri="{9D8B030D-6E8A-4147-A177-3AD203B41FA5}">
                      <a16:colId xmlns:a16="http://schemas.microsoft.com/office/drawing/2014/main" val="1078214350"/>
                    </a:ext>
                  </a:extLst>
                </a:gridCol>
                <a:gridCol w="822960">
                  <a:extLst>
                    <a:ext uri="{9D8B030D-6E8A-4147-A177-3AD203B41FA5}">
                      <a16:colId xmlns:a16="http://schemas.microsoft.com/office/drawing/2014/main" val="397620070"/>
                    </a:ext>
                  </a:extLst>
                </a:gridCol>
                <a:gridCol w="822960">
                  <a:extLst>
                    <a:ext uri="{9D8B030D-6E8A-4147-A177-3AD203B41FA5}">
                      <a16:colId xmlns:a16="http://schemas.microsoft.com/office/drawing/2014/main" val="1067675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9315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- 2019-04-07 13:00:00 </a:t>
                      </a:r>
                      <a:r>
                        <a:rPr kumimoji="0" lang="en-US" sz="1000" b="0" i="0" u="none" strike="noStrike" kern="1200" cap="none" spc="0" normalizeH="0" baseline="0" noProof="0">
                          <a:ln>
                            <a:noFill/>
                          </a:ln>
                          <a:solidFill>
                            <a:prstClr val="black"/>
                          </a:solidFill>
                          <a:effectLst/>
                          <a:uLnTx/>
                          <a:uFillTx/>
                          <a:latin typeface="+mn-lt"/>
                          <a:ea typeface="+mn-ea"/>
                          <a:cs typeface="+mn-cs"/>
                        </a:rPr>
                        <a:t> 
 Sedapnya ayam tandoori di kedai mamak. Anda boleh buat sendiri di rumah tau, mudah saja.​
​#ResipiButtercup​
​Ayam Tandoori​
​Bahan-bahan:​
2 sudu besar Buttercup​
8 ketul ayam, dipotong sebesar penumbuk​
3 ulas bawang putih, diketuk
2 sudu besar serbuk Masala​
1 cawan yogurt asli ​
1/2 cawan air​
1 sudu besar halia, ditumbuk​
Garam secukup rasa
Arahan:​
1. Campur semua bahan ke dalam mangkuk besar.​
2. Gaul ayam dan perap sekurang-kurangnya 4 jam. Sebaiknya, perap semalaman.​
3. Bakar dalam ketuhar pada suhu 200°C selama 1 jam jika menggunakan api atas bawah. Jika menggunakan ketuhar dengan kipas, kurangkan suhu ke 170°C. Balikkan ayam supaya masak kedua belah bergantung pada ketuhar masing-masing.​
4. Nikmati bersama roti atau nasi!​
Sumber: http://myresipi.com/recipes/ayam-tandoori-24a37eaf-202d-4b19-add2-e82494702fa3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87337260"/>
                  </a:ext>
                </a:extLst>
              </a:tr>
            </a:tbl>
          </a:graphicData>
        </a:graphic>
      </p:graphicFrame>
      <p:sp>
        <p:nvSpPr>
          <p:cNvPr id="4" name="Text Placeholder 3">
            <a:extLst>
              <a:ext uri="{FF2B5EF4-FFF2-40B4-BE49-F238E27FC236}">
                <a16:creationId xmlns:a16="http://schemas.microsoft.com/office/drawing/2014/main" id="{DB097AA0-0B8E-48F8-8765-D7764E35A080}"/>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298969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F137B-B9E8-4CDA-B54E-994361483CFD}"/>
              </a:ext>
            </a:extLst>
          </p:cNvPr>
          <p:cNvSpPr>
            <a:spLocks noGrp="1"/>
          </p:cNvSpPr>
          <p:nvPr>
            <p:ph type="title"/>
          </p:nvPr>
        </p:nvSpPr>
        <p:spPr/>
        <p:txBody>
          <a:bodyPr/>
          <a:lstStyle/>
          <a:p>
            <a:r>
              <a:rPr lang="en-US"/>
              <a:t>Facebook (FB) Custom Own Posts Table (new) | Buttercup Malaysia - 4 of 5</a:t>
            </a:r>
          </a:p>
        </p:txBody>
      </p:sp>
      <p:graphicFrame>
        <p:nvGraphicFramePr>
          <p:cNvPr id="5" name="Table Placeholder 4">
            <a:extLst>
              <a:ext uri="{FF2B5EF4-FFF2-40B4-BE49-F238E27FC236}">
                <a16:creationId xmlns:a16="http://schemas.microsoft.com/office/drawing/2014/main" id="{92C7FA06-0E05-4C4C-800A-721B0EC3266F}"/>
              </a:ext>
            </a:extLst>
          </p:cNvPr>
          <p:cNvGraphicFramePr>
            <a:graphicFrameLocks noGrp="1"/>
          </p:cNvGraphicFramePr>
          <p:nvPr>
            <p:ph type="tbl" sz="quarter" idx="13"/>
            <p:extLst>
              <p:ext uri="{D42A27DB-BD31-4B8C-83A1-F6EECF244321}">
                <p14:modId xmlns:p14="http://schemas.microsoft.com/office/powerpoint/2010/main" val="1991757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17512192"/>
                    </a:ext>
                  </a:extLst>
                </a:gridCol>
                <a:gridCol w="822960">
                  <a:extLst>
                    <a:ext uri="{9D8B030D-6E8A-4147-A177-3AD203B41FA5}">
                      <a16:colId xmlns:a16="http://schemas.microsoft.com/office/drawing/2014/main" val="3621888848"/>
                    </a:ext>
                  </a:extLst>
                </a:gridCol>
                <a:gridCol w="822960">
                  <a:extLst>
                    <a:ext uri="{9D8B030D-6E8A-4147-A177-3AD203B41FA5}">
                      <a16:colId xmlns:a16="http://schemas.microsoft.com/office/drawing/2014/main" val="3936791404"/>
                    </a:ext>
                  </a:extLst>
                </a:gridCol>
                <a:gridCol w="822960">
                  <a:extLst>
                    <a:ext uri="{9D8B030D-6E8A-4147-A177-3AD203B41FA5}">
                      <a16:colId xmlns:a16="http://schemas.microsoft.com/office/drawing/2014/main" val="1169615350"/>
                    </a:ext>
                  </a:extLst>
                </a:gridCol>
                <a:gridCol w="822960">
                  <a:extLst>
                    <a:ext uri="{9D8B030D-6E8A-4147-A177-3AD203B41FA5}">
                      <a16:colId xmlns:a16="http://schemas.microsoft.com/office/drawing/2014/main" val="3869058370"/>
                    </a:ext>
                  </a:extLst>
                </a:gridCol>
                <a:gridCol w="822960">
                  <a:extLst>
                    <a:ext uri="{9D8B030D-6E8A-4147-A177-3AD203B41FA5}">
                      <a16:colId xmlns:a16="http://schemas.microsoft.com/office/drawing/2014/main" val="3455992643"/>
                    </a:ext>
                  </a:extLst>
                </a:gridCol>
                <a:gridCol w="822960">
                  <a:extLst>
                    <a:ext uri="{9D8B030D-6E8A-4147-A177-3AD203B41FA5}">
                      <a16:colId xmlns:a16="http://schemas.microsoft.com/office/drawing/2014/main" val="635755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0570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- 2019-04-15 09:04:00 </a:t>
                      </a:r>
                      <a:r>
                        <a:rPr kumimoji="0" lang="en-US" sz="1000" b="0" i="0" u="none" strike="noStrike" kern="1200" cap="none" spc="0" normalizeH="0" baseline="0" noProof="0">
                          <a:ln>
                            <a:noFill/>
                          </a:ln>
                          <a:solidFill>
                            <a:prstClr val="black"/>
                          </a:solidFill>
                          <a:effectLst/>
                          <a:uLnTx/>
                          <a:uFillTx/>
                          <a:latin typeface="+mn-lt"/>
                          <a:ea typeface="+mn-ea"/>
                          <a:cs typeface="+mn-cs"/>
                        </a:rPr>
                        <a:t> 
 Lembut dan manis, nikmati kek pisang coklat bersama secawan teh pada waktu petang.​
​#ResipiButtercup​
​Kek Pisang Coklat​
​Bahan-bahan:​
200g Buttercup​
200g gula perang​
4 biji telur​
200g tepung naik sendiri​
4 biji pisang​
Secukup rasa sapuan coklat mentega kacang
Arahan:​
1. Lecek pisang hingga hancur.​
2. Pukul Buttercup dan gula perang sehingga kembang.​
3. Masukkan telur dan pukul sebati.​
4. Masukkan tepung dan gaul rata.​
5. Masukkan pisang dan gaul lagi.​
6. Masukkan adunan ke dalam bekas membakar dan tekan sapuan ke dalam adunan.​
7. Bakar pada suhu 180°C selama 20-30 minit.​
Sumber:  https://www.rasa.my/3-resipi-mudah-sedap-air-tangan-aunty-aini-ada-didam/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32197629"/>
                  </a:ext>
                </a:extLst>
              </a:tr>
            </a:tbl>
          </a:graphicData>
        </a:graphic>
      </p:graphicFrame>
      <p:sp>
        <p:nvSpPr>
          <p:cNvPr id="4" name="Text Placeholder 3">
            <a:extLst>
              <a:ext uri="{FF2B5EF4-FFF2-40B4-BE49-F238E27FC236}">
                <a16:creationId xmlns:a16="http://schemas.microsoft.com/office/drawing/2014/main" id="{0B2404C7-8854-4D90-A33F-F80E0FD62F9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931322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E3FCE-7373-4430-8481-5FAA3CF8281C}"/>
              </a:ext>
            </a:extLst>
          </p:cNvPr>
          <p:cNvSpPr>
            <a:spLocks noGrp="1"/>
          </p:cNvSpPr>
          <p:nvPr>
            <p:ph type="title"/>
          </p:nvPr>
        </p:nvSpPr>
        <p:spPr/>
        <p:txBody>
          <a:bodyPr/>
          <a:lstStyle/>
          <a:p>
            <a:r>
              <a:rPr lang="en-US"/>
              <a:t>Facebook (FB) Custom Own Posts Table (new) | Buttercup Malaysia - 5 of 5</a:t>
            </a:r>
          </a:p>
        </p:txBody>
      </p:sp>
      <p:graphicFrame>
        <p:nvGraphicFramePr>
          <p:cNvPr id="5" name="Table Placeholder 4">
            <a:extLst>
              <a:ext uri="{FF2B5EF4-FFF2-40B4-BE49-F238E27FC236}">
                <a16:creationId xmlns:a16="http://schemas.microsoft.com/office/drawing/2014/main" id="{F1D76453-01D9-48CA-B033-855B73A824BB}"/>
              </a:ext>
            </a:extLst>
          </p:cNvPr>
          <p:cNvGraphicFramePr>
            <a:graphicFrameLocks noGrp="1"/>
          </p:cNvGraphicFramePr>
          <p:nvPr>
            <p:ph type="tbl" sz="quarter" idx="13"/>
            <p:extLst>
              <p:ext uri="{D42A27DB-BD31-4B8C-83A1-F6EECF244321}">
                <p14:modId xmlns:p14="http://schemas.microsoft.com/office/powerpoint/2010/main" val="2049000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01113959"/>
                    </a:ext>
                  </a:extLst>
                </a:gridCol>
                <a:gridCol w="822960">
                  <a:extLst>
                    <a:ext uri="{9D8B030D-6E8A-4147-A177-3AD203B41FA5}">
                      <a16:colId xmlns:a16="http://schemas.microsoft.com/office/drawing/2014/main" val="1267986230"/>
                    </a:ext>
                  </a:extLst>
                </a:gridCol>
                <a:gridCol w="822960">
                  <a:extLst>
                    <a:ext uri="{9D8B030D-6E8A-4147-A177-3AD203B41FA5}">
                      <a16:colId xmlns:a16="http://schemas.microsoft.com/office/drawing/2014/main" val="3447722738"/>
                    </a:ext>
                  </a:extLst>
                </a:gridCol>
                <a:gridCol w="822960">
                  <a:extLst>
                    <a:ext uri="{9D8B030D-6E8A-4147-A177-3AD203B41FA5}">
                      <a16:colId xmlns:a16="http://schemas.microsoft.com/office/drawing/2014/main" val="3004092328"/>
                    </a:ext>
                  </a:extLst>
                </a:gridCol>
                <a:gridCol w="822960">
                  <a:extLst>
                    <a:ext uri="{9D8B030D-6E8A-4147-A177-3AD203B41FA5}">
                      <a16:colId xmlns:a16="http://schemas.microsoft.com/office/drawing/2014/main" val="1143322740"/>
                    </a:ext>
                  </a:extLst>
                </a:gridCol>
                <a:gridCol w="822960">
                  <a:extLst>
                    <a:ext uri="{9D8B030D-6E8A-4147-A177-3AD203B41FA5}">
                      <a16:colId xmlns:a16="http://schemas.microsoft.com/office/drawing/2014/main" val="2473877183"/>
                    </a:ext>
                  </a:extLst>
                </a:gridCol>
                <a:gridCol w="822960">
                  <a:extLst>
                    <a:ext uri="{9D8B030D-6E8A-4147-A177-3AD203B41FA5}">
                      <a16:colId xmlns:a16="http://schemas.microsoft.com/office/drawing/2014/main" val="557387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7430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- 2019-04-01 09:51:00 </a:t>
                      </a:r>
                      <a:r>
                        <a:rPr kumimoji="0" lang="en-US" sz="1000" b="0" i="0" u="none" strike="noStrike" kern="1200" cap="none" spc="0" normalizeH="0" baseline="0" noProof="0">
                          <a:ln>
                            <a:noFill/>
                          </a:ln>
                          <a:solidFill>
                            <a:prstClr val="black"/>
                          </a:solidFill>
                          <a:effectLst/>
                          <a:uLnTx/>
                          <a:uFillTx/>
                          <a:latin typeface="+mn-lt"/>
                          <a:ea typeface="+mn-ea"/>
                          <a:cs typeface="+mn-cs"/>
                        </a:rPr>
                        <a:t> 
 Kali ini Buttercup ingin berkongsi resipi yang disediakan dengan ketuhar atau ketuhar mikro. Daripada ketuhar terbiar saja di dapur, baik kita gunakannya!​
#ResipiButtercup​
Ayam Gajus​
Bahan-bahan:​
1 sudu besar Buttercup​
400g isi ayam​
1 biji bawang besar dipotong bulat​
1 sudu besar kicap cair​
1 sudu kecil serbuk lada hitam​
100 g kacang gajus goreng​
1 biji lada jepun hijau dipotong dadu​
1 biji cili merah dihiris​
1 sudu besar minyak​
1 sudu besar jus lemon​
1 sudu besar tepung jagung​
1 sudu kecil serbuk perasa ayam​
300ml air​
Arahan:​
1. Ratakan minyak pada permukaan mangkuk yang sesuai.​
2. Masukkan isi ayam dan gaul dengan 2 sudu besar jus lemon. Taburkan serbuk lada hitam dan bawang besar.​
3. Masak di dalam ketuhar gelombang mikro selama 9 – 12 minit pada suhu sederhana.​
​Untuk membuat sos:​
1. Campurkan secawan air dengan tepung tepung jagung, Buttercup, serbuk perasa ayam dan 3 sudu besar jus lemon.​
2. Masak di dalam ketuhar gelombang mikro selama 90 – 120 saat 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91448725"/>
                  </a:ext>
                </a:extLst>
              </a:tr>
            </a:tbl>
          </a:graphicData>
        </a:graphic>
      </p:graphicFrame>
      <p:sp>
        <p:nvSpPr>
          <p:cNvPr id="4" name="Text Placeholder 3">
            <a:extLst>
              <a:ext uri="{FF2B5EF4-FFF2-40B4-BE49-F238E27FC236}">
                <a16:creationId xmlns:a16="http://schemas.microsoft.com/office/drawing/2014/main" id="{ABEB8F0F-B28B-4D17-A4B9-52955831D812}"/>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476637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79C5A-B4FC-40B1-A255-02E2F4971AA4}"/>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1AF7C946-11F5-4134-A0F6-6DBA242986EC}"/>
              </a:ext>
            </a:extLst>
          </p:cNvPr>
          <p:cNvGraphicFramePr>
            <a:graphicFrameLocks noGrp="1"/>
          </p:cNvGraphicFramePr>
          <p:nvPr>
            <p:ph type="chart" sz="quarter" idx="13"/>
            <p:extLst>
              <p:ext uri="{D42A27DB-BD31-4B8C-83A1-F6EECF244321}">
                <p14:modId xmlns:p14="http://schemas.microsoft.com/office/powerpoint/2010/main" val="32246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752BFF-FB40-4DC6-A551-772994E351B2}"/>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BC5FB1F6-4296-4742-9985-8D180030CE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78610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CDE88-8F74-4CFE-9EC8-884A9631393F}"/>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8196E31D-B14F-437F-BFCC-3F8EF8FC5623}"/>
              </a:ext>
            </a:extLst>
          </p:cNvPr>
          <p:cNvGraphicFramePr>
            <a:graphicFrameLocks noGrp="1"/>
          </p:cNvGraphicFramePr>
          <p:nvPr>
            <p:ph type="chart" sz="quarter" idx="13"/>
            <p:extLst>
              <p:ext uri="{D42A27DB-BD31-4B8C-83A1-F6EECF244321}">
                <p14:modId xmlns:p14="http://schemas.microsoft.com/office/powerpoint/2010/main" val="183083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6003BC-11B7-432D-A1A0-618D40A866BE}"/>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EA0FD6DC-A535-4584-AD2A-06FDDF0B21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9977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6661-4C2E-4697-A8DF-1905A669F88A}"/>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868E1041-BD08-41D1-9EB3-6A3C1565855F}"/>
              </a:ext>
            </a:extLst>
          </p:cNvPr>
          <p:cNvGraphicFramePr>
            <a:graphicFrameLocks noGrp="1"/>
          </p:cNvGraphicFramePr>
          <p:nvPr>
            <p:ph type="chart" sz="quarter" idx="13"/>
            <p:extLst>
              <p:ext uri="{D42A27DB-BD31-4B8C-83A1-F6EECF244321}">
                <p14:modId xmlns:p14="http://schemas.microsoft.com/office/powerpoint/2010/main" val="3541443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254A57-E5E0-4819-8781-16A3E8F3C4E3}"/>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3DF3199B-FB54-453C-B7AA-C0F94FC176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191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B244D-4D0E-41E9-9C21-F9C6F46D45E6}"/>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C7A5FB4E-4A90-47DB-B694-56AE450FE1B9}"/>
              </a:ext>
            </a:extLst>
          </p:cNvPr>
          <p:cNvGraphicFramePr>
            <a:graphicFrameLocks noGrp="1"/>
          </p:cNvGraphicFramePr>
          <p:nvPr>
            <p:ph type="chart" sz="quarter" idx="13"/>
            <p:extLst>
              <p:ext uri="{D42A27DB-BD31-4B8C-83A1-F6EECF244321}">
                <p14:modId xmlns:p14="http://schemas.microsoft.com/office/powerpoint/2010/main" val="1540766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3A8B30-F750-422F-8B82-B8D446E11277}"/>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A655C70B-4CB5-4D2F-B173-CF54D08C78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49692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A7D58-E5A6-4CC1-BFE1-D3ACD29EBD4F}"/>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55CC83A3-678F-440C-95EC-F307B3853F80}"/>
              </a:ext>
            </a:extLst>
          </p:cNvPr>
          <p:cNvGraphicFramePr>
            <a:graphicFrameLocks noGrp="1"/>
          </p:cNvGraphicFramePr>
          <p:nvPr>
            <p:ph type="tbl" sz="quarter" idx="13"/>
            <p:extLst>
              <p:ext uri="{D42A27DB-BD31-4B8C-83A1-F6EECF244321}">
                <p14:modId xmlns:p14="http://schemas.microsoft.com/office/powerpoint/2010/main" val="2254921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01452964"/>
                    </a:ext>
                  </a:extLst>
                </a:gridCol>
                <a:gridCol w="1645920">
                  <a:extLst>
                    <a:ext uri="{9D8B030D-6E8A-4147-A177-3AD203B41FA5}">
                      <a16:colId xmlns:a16="http://schemas.microsoft.com/office/drawing/2014/main" val="1315044844"/>
                    </a:ext>
                  </a:extLst>
                </a:gridCol>
                <a:gridCol w="1645920">
                  <a:extLst>
                    <a:ext uri="{9D8B030D-6E8A-4147-A177-3AD203B41FA5}">
                      <a16:colId xmlns:a16="http://schemas.microsoft.com/office/drawing/2014/main" val="3392680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331587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12.0 %</a:t>
                      </a:r>
                    </a:p>
                  </a:txBody>
                  <a:tcPr/>
                </a:tc>
                <a:extLst>
                  <a:ext uri="{0D108BD9-81ED-4DB2-BD59-A6C34878D82A}">
                    <a16:rowId xmlns:a16="http://schemas.microsoft.com/office/drawing/2014/main" val="4096249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extLst>
                  <a:ext uri="{0D108BD9-81ED-4DB2-BD59-A6C34878D82A}">
                    <a16:rowId xmlns:a16="http://schemas.microsoft.com/office/drawing/2014/main" val="1903607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452803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1261951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475633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215226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813496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962936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2892435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919648159"/>
                  </a:ext>
                </a:extLst>
              </a:tr>
            </a:tbl>
          </a:graphicData>
        </a:graphic>
      </p:graphicFrame>
      <p:sp>
        <p:nvSpPr>
          <p:cNvPr id="4" name="Text Placeholder 3">
            <a:extLst>
              <a:ext uri="{FF2B5EF4-FFF2-40B4-BE49-F238E27FC236}">
                <a16:creationId xmlns:a16="http://schemas.microsoft.com/office/drawing/2014/main" id="{25187A6E-9249-4F8B-91A4-457884FBDA25}"/>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453377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7A21-0107-4407-B56E-93DC8F96B5F1}"/>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9C1BB00A-AF08-4F41-AAF2-FFBFA662D062}"/>
              </a:ext>
            </a:extLst>
          </p:cNvPr>
          <p:cNvGraphicFramePr>
            <a:graphicFrameLocks noGrp="1"/>
          </p:cNvGraphicFramePr>
          <p:nvPr>
            <p:ph type="tbl" sz="quarter" idx="13"/>
            <p:extLst>
              <p:ext uri="{D42A27DB-BD31-4B8C-83A1-F6EECF244321}">
                <p14:modId xmlns:p14="http://schemas.microsoft.com/office/powerpoint/2010/main" val="2910306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61550760"/>
                    </a:ext>
                  </a:extLst>
                </a:gridCol>
                <a:gridCol w="1645920">
                  <a:extLst>
                    <a:ext uri="{9D8B030D-6E8A-4147-A177-3AD203B41FA5}">
                      <a16:colId xmlns:a16="http://schemas.microsoft.com/office/drawing/2014/main" val="3496830121"/>
                    </a:ext>
                  </a:extLst>
                </a:gridCol>
                <a:gridCol w="1645920">
                  <a:extLst>
                    <a:ext uri="{9D8B030D-6E8A-4147-A177-3AD203B41FA5}">
                      <a16:colId xmlns:a16="http://schemas.microsoft.com/office/drawing/2014/main" val="3223844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39861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090095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093919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386601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102921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59937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130172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030523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562027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546013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379709805"/>
                  </a:ext>
                </a:extLst>
              </a:tr>
            </a:tbl>
          </a:graphicData>
        </a:graphic>
      </p:graphicFrame>
      <p:sp>
        <p:nvSpPr>
          <p:cNvPr id="4" name="Text Placeholder 3">
            <a:extLst>
              <a:ext uri="{FF2B5EF4-FFF2-40B4-BE49-F238E27FC236}">
                <a16:creationId xmlns:a16="http://schemas.microsoft.com/office/drawing/2014/main" id="{53C0814C-3B04-4423-A405-06935480AE02}"/>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96686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A679D-01CC-4163-8D89-2EB583D2BBF2}"/>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7AD27763-BE7A-41A4-805D-B4DDBCAA8B14}"/>
              </a:ext>
            </a:extLst>
          </p:cNvPr>
          <p:cNvGraphicFramePr>
            <a:graphicFrameLocks noGrp="1"/>
          </p:cNvGraphicFramePr>
          <p:nvPr>
            <p:ph type="tbl" sz="quarter" idx="13"/>
            <p:extLst>
              <p:ext uri="{D42A27DB-BD31-4B8C-83A1-F6EECF244321}">
                <p14:modId xmlns:p14="http://schemas.microsoft.com/office/powerpoint/2010/main" val="1572339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6358092"/>
                    </a:ext>
                  </a:extLst>
                </a:gridCol>
                <a:gridCol w="1645920">
                  <a:extLst>
                    <a:ext uri="{9D8B030D-6E8A-4147-A177-3AD203B41FA5}">
                      <a16:colId xmlns:a16="http://schemas.microsoft.com/office/drawing/2014/main" val="1257690711"/>
                    </a:ext>
                  </a:extLst>
                </a:gridCol>
                <a:gridCol w="1645920">
                  <a:extLst>
                    <a:ext uri="{9D8B030D-6E8A-4147-A177-3AD203B41FA5}">
                      <a16:colId xmlns:a16="http://schemas.microsoft.com/office/drawing/2014/main" val="3740865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81586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776776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709174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118696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711248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663117528"/>
                  </a:ext>
                </a:extLst>
              </a:tr>
            </a:tbl>
          </a:graphicData>
        </a:graphic>
      </p:graphicFrame>
      <p:sp>
        <p:nvSpPr>
          <p:cNvPr id="4" name="Text Placeholder 3">
            <a:extLst>
              <a:ext uri="{FF2B5EF4-FFF2-40B4-BE49-F238E27FC236}">
                <a16:creationId xmlns:a16="http://schemas.microsoft.com/office/drawing/2014/main" id="{7071B994-DCF2-435D-A1E6-C5B7AEA909E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934671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5BF03-5080-4C1F-B14A-874401A68146}"/>
              </a:ext>
            </a:extLst>
          </p:cNvPr>
          <p:cNvSpPr>
            <a:spLocks noGrp="1"/>
          </p:cNvSpPr>
          <p:nvPr>
            <p:ph type="title"/>
          </p:nvPr>
        </p:nvSpPr>
        <p:spPr/>
        <p:txBody>
          <a:bodyPr/>
          <a:lstStyle/>
          <a:p>
            <a:r>
              <a:rPr lang="en-US"/>
              <a:t>Facebook Own Posts Table | Buttercup Malaysia - 1 of 16</a:t>
            </a:r>
          </a:p>
        </p:txBody>
      </p:sp>
      <p:graphicFrame>
        <p:nvGraphicFramePr>
          <p:cNvPr id="5" name="Table Placeholder 4">
            <a:extLst>
              <a:ext uri="{FF2B5EF4-FFF2-40B4-BE49-F238E27FC236}">
                <a16:creationId xmlns:a16="http://schemas.microsoft.com/office/drawing/2014/main" id="{EC6E811A-DCF6-4C14-A194-D630B6AD5420}"/>
              </a:ext>
            </a:extLst>
          </p:cNvPr>
          <p:cNvGraphicFramePr>
            <a:graphicFrameLocks noGrp="1"/>
          </p:cNvGraphicFramePr>
          <p:nvPr>
            <p:ph type="tbl" sz="quarter" idx="13"/>
            <p:extLst>
              <p:ext uri="{D42A27DB-BD31-4B8C-83A1-F6EECF244321}">
                <p14:modId xmlns:p14="http://schemas.microsoft.com/office/powerpoint/2010/main" val="3187196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42691734"/>
                    </a:ext>
                  </a:extLst>
                </a:gridCol>
                <a:gridCol w="658368">
                  <a:extLst>
                    <a:ext uri="{9D8B030D-6E8A-4147-A177-3AD203B41FA5}">
                      <a16:colId xmlns:a16="http://schemas.microsoft.com/office/drawing/2014/main" val="125406599"/>
                    </a:ext>
                  </a:extLst>
                </a:gridCol>
                <a:gridCol w="658368">
                  <a:extLst>
                    <a:ext uri="{9D8B030D-6E8A-4147-A177-3AD203B41FA5}">
                      <a16:colId xmlns:a16="http://schemas.microsoft.com/office/drawing/2014/main" val="425699001"/>
                    </a:ext>
                  </a:extLst>
                </a:gridCol>
                <a:gridCol w="658368">
                  <a:extLst>
                    <a:ext uri="{9D8B030D-6E8A-4147-A177-3AD203B41FA5}">
                      <a16:colId xmlns:a16="http://schemas.microsoft.com/office/drawing/2014/main" val="1786096073"/>
                    </a:ext>
                  </a:extLst>
                </a:gridCol>
                <a:gridCol w="658368">
                  <a:extLst>
                    <a:ext uri="{9D8B030D-6E8A-4147-A177-3AD203B41FA5}">
                      <a16:colId xmlns:a16="http://schemas.microsoft.com/office/drawing/2014/main" val="1383242791"/>
                    </a:ext>
                  </a:extLst>
                </a:gridCol>
                <a:gridCol w="658368">
                  <a:extLst>
                    <a:ext uri="{9D8B030D-6E8A-4147-A177-3AD203B41FA5}">
                      <a16:colId xmlns:a16="http://schemas.microsoft.com/office/drawing/2014/main" val="3685577010"/>
                    </a:ext>
                  </a:extLst>
                </a:gridCol>
                <a:gridCol w="658368">
                  <a:extLst>
                    <a:ext uri="{9D8B030D-6E8A-4147-A177-3AD203B41FA5}">
                      <a16:colId xmlns:a16="http://schemas.microsoft.com/office/drawing/2014/main" val="2285721319"/>
                    </a:ext>
                  </a:extLst>
                </a:gridCol>
                <a:gridCol w="658368">
                  <a:extLst>
                    <a:ext uri="{9D8B030D-6E8A-4147-A177-3AD203B41FA5}">
                      <a16:colId xmlns:a16="http://schemas.microsoft.com/office/drawing/2014/main" val="1088188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07156535"/>
                  </a:ext>
                </a:extLst>
              </a:tr>
            </a:tbl>
          </a:graphicData>
        </a:graphic>
      </p:graphicFrame>
      <p:sp>
        <p:nvSpPr>
          <p:cNvPr id="4" name="Text Placeholder 3">
            <a:extLst>
              <a:ext uri="{FF2B5EF4-FFF2-40B4-BE49-F238E27FC236}">
                <a16:creationId xmlns:a16="http://schemas.microsoft.com/office/drawing/2014/main" id="{46ABAA2E-888A-4994-B5DF-3183483A68D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5408665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A5637-5AB2-4B35-81EF-88ED9FD147FE}"/>
              </a:ext>
            </a:extLst>
          </p:cNvPr>
          <p:cNvSpPr>
            <a:spLocks noGrp="1"/>
          </p:cNvSpPr>
          <p:nvPr>
            <p:ph type="title"/>
          </p:nvPr>
        </p:nvSpPr>
        <p:spPr/>
        <p:txBody>
          <a:bodyPr/>
          <a:lstStyle/>
          <a:p>
            <a:r>
              <a:rPr lang="en-US"/>
              <a:t>Facebook Own Posts Table | Buttercup Malaysia - 2 of 16</a:t>
            </a:r>
          </a:p>
        </p:txBody>
      </p:sp>
      <p:graphicFrame>
        <p:nvGraphicFramePr>
          <p:cNvPr id="5" name="Table Placeholder 4">
            <a:extLst>
              <a:ext uri="{FF2B5EF4-FFF2-40B4-BE49-F238E27FC236}">
                <a16:creationId xmlns:a16="http://schemas.microsoft.com/office/drawing/2014/main" id="{992EFF5C-0FEF-4931-8ACD-7376D857FE4C}"/>
              </a:ext>
            </a:extLst>
          </p:cNvPr>
          <p:cNvGraphicFramePr>
            <a:graphicFrameLocks noGrp="1"/>
          </p:cNvGraphicFramePr>
          <p:nvPr>
            <p:ph type="tbl" sz="quarter" idx="13"/>
            <p:extLst>
              <p:ext uri="{D42A27DB-BD31-4B8C-83A1-F6EECF244321}">
                <p14:modId xmlns:p14="http://schemas.microsoft.com/office/powerpoint/2010/main" val="2943312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74166817"/>
                    </a:ext>
                  </a:extLst>
                </a:gridCol>
                <a:gridCol w="658368">
                  <a:extLst>
                    <a:ext uri="{9D8B030D-6E8A-4147-A177-3AD203B41FA5}">
                      <a16:colId xmlns:a16="http://schemas.microsoft.com/office/drawing/2014/main" val="168548599"/>
                    </a:ext>
                  </a:extLst>
                </a:gridCol>
                <a:gridCol w="658368">
                  <a:extLst>
                    <a:ext uri="{9D8B030D-6E8A-4147-A177-3AD203B41FA5}">
                      <a16:colId xmlns:a16="http://schemas.microsoft.com/office/drawing/2014/main" val="1785318840"/>
                    </a:ext>
                  </a:extLst>
                </a:gridCol>
                <a:gridCol w="658368">
                  <a:extLst>
                    <a:ext uri="{9D8B030D-6E8A-4147-A177-3AD203B41FA5}">
                      <a16:colId xmlns:a16="http://schemas.microsoft.com/office/drawing/2014/main" val="2669058114"/>
                    </a:ext>
                  </a:extLst>
                </a:gridCol>
                <a:gridCol w="658368">
                  <a:extLst>
                    <a:ext uri="{9D8B030D-6E8A-4147-A177-3AD203B41FA5}">
                      <a16:colId xmlns:a16="http://schemas.microsoft.com/office/drawing/2014/main" val="3688223134"/>
                    </a:ext>
                  </a:extLst>
                </a:gridCol>
                <a:gridCol w="658368">
                  <a:extLst>
                    <a:ext uri="{9D8B030D-6E8A-4147-A177-3AD203B41FA5}">
                      <a16:colId xmlns:a16="http://schemas.microsoft.com/office/drawing/2014/main" val="1032881888"/>
                    </a:ext>
                  </a:extLst>
                </a:gridCol>
                <a:gridCol w="658368">
                  <a:extLst>
                    <a:ext uri="{9D8B030D-6E8A-4147-A177-3AD203B41FA5}">
                      <a16:colId xmlns:a16="http://schemas.microsoft.com/office/drawing/2014/main" val="1807360828"/>
                    </a:ext>
                  </a:extLst>
                </a:gridCol>
                <a:gridCol w="658368">
                  <a:extLst>
                    <a:ext uri="{9D8B030D-6E8A-4147-A177-3AD203B41FA5}">
                      <a16:colId xmlns:a16="http://schemas.microsoft.com/office/drawing/2014/main" val="3430206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9461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- 2019-04-30 10:31:00 </a:t>
                      </a:r>
                      <a:r>
                        <a:rPr kumimoji="0" lang="en-US" sz="1000" b="0" i="0" u="none" strike="noStrike" kern="1200" cap="none" spc="0" normalizeH="0" baseline="0" noProof="0">
                          <a:ln>
                            <a:noFill/>
                          </a:ln>
                          <a:solidFill>
                            <a:prstClr val="black"/>
                          </a:solidFill>
                          <a:effectLst/>
                          <a:uLnTx/>
                          <a:uFillTx/>
                          <a:latin typeface="+mn-lt"/>
                          <a:ea typeface="+mn-ea"/>
                          <a:cs typeface="+mn-cs"/>
                        </a:rPr>
                        <a:t> 
 Jika anda kurang gemar pada keju, cuba resipi ini terlebih dahulu. Ada rasa pedas-pedas yang menyelerakan.​
​#ResipiButtercup​
​Biskut Keju Pedas​
​Bahan-bahan:​
50g Buttercup, lembut​
150g keju cheddar parut​
50g keju parmesan parut​
105g tepung serba guna​
1/2 sudu kecil serbuk penaik​
2 sudu besar wholegrain mustard​
1/4 sudu kecil paprika yang digril​
1/4 sudu kecil herba campuran kering​
1/4 sudu kecil cili keping
Arahan:​
1. Masukkan semua bahan ke dalam pemproses makanan dan proses pada kelajuan sederhana sehingga menjadi doh. ​
2. Masukkan ke dalam bekas dan balut dengan pembalut plastik kemudian simpan di dalam peti sejuk selama 15-20 minit. Panaskan ketuhar pada suhu 190°C.  Gelekkan doh di antara dua keping kertas pembakr hingga kira-kira setengah sentimeter tebal.​
3. Potong adunan dengan pisau pemotong biskut berbentuk bintang.​
4. Susun biskut di atas kertas pembakar di dalam dulang. Bakar selama 10 hingga 12 minit sehingga kembang dan berwarna keemasan.​
Sumber:  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7338161"/>
                  </a:ext>
                </a:extLst>
              </a:tr>
            </a:tbl>
          </a:graphicData>
        </a:graphic>
      </p:graphicFrame>
      <p:sp>
        <p:nvSpPr>
          <p:cNvPr id="4" name="Text Placeholder 3">
            <a:extLst>
              <a:ext uri="{FF2B5EF4-FFF2-40B4-BE49-F238E27FC236}">
                <a16:creationId xmlns:a16="http://schemas.microsoft.com/office/drawing/2014/main" id="{EEA14EA3-E615-47C8-8959-2B07DEB96434}"/>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1192406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DF2AA-FB7F-426B-A09B-FB50AA246361}"/>
              </a:ext>
            </a:extLst>
          </p:cNvPr>
          <p:cNvSpPr>
            <a:spLocks noGrp="1"/>
          </p:cNvSpPr>
          <p:nvPr>
            <p:ph type="title"/>
          </p:nvPr>
        </p:nvSpPr>
        <p:spPr/>
        <p:txBody>
          <a:bodyPr/>
          <a:lstStyle/>
          <a:p>
            <a:r>
              <a:rPr lang="en-US"/>
              <a:t>Facebook Own Posts Table | Buttercup Malaysia - 3 of 16</a:t>
            </a:r>
          </a:p>
        </p:txBody>
      </p:sp>
      <p:graphicFrame>
        <p:nvGraphicFramePr>
          <p:cNvPr id="5" name="Table Placeholder 4">
            <a:extLst>
              <a:ext uri="{FF2B5EF4-FFF2-40B4-BE49-F238E27FC236}">
                <a16:creationId xmlns:a16="http://schemas.microsoft.com/office/drawing/2014/main" id="{88C84F98-B72E-4896-AAC7-E13D186B0CF5}"/>
              </a:ext>
            </a:extLst>
          </p:cNvPr>
          <p:cNvGraphicFramePr>
            <a:graphicFrameLocks noGrp="1"/>
          </p:cNvGraphicFramePr>
          <p:nvPr>
            <p:ph type="tbl" sz="quarter" idx="13"/>
            <p:extLst>
              <p:ext uri="{D42A27DB-BD31-4B8C-83A1-F6EECF244321}">
                <p14:modId xmlns:p14="http://schemas.microsoft.com/office/powerpoint/2010/main" val="213412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10817773"/>
                    </a:ext>
                  </a:extLst>
                </a:gridCol>
                <a:gridCol w="658368">
                  <a:extLst>
                    <a:ext uri="{9D8B030D-6E8A-4147-A177-3AD203B41FA5}">
                      <a16:colId xmlns:a16="http://schemas.microsoft.com/office/drawing/2014/main" val="903197435"/>
                    </a:ext>
                  </a:extLst>
                </a:gridCol>
                <a:gridCol w="658368">
                  <a:extLst>
                    <a:ext uri="{9D8B030D-6E8A-4147-A177-3AD203B41FA5}">
                      <a16:colId xmlns:a16="http://schemas.microsoft.com/office/drawing/2014/main" val="862539207"/>
                    </a:ext>
                  </a:extLst>
                </a:gridCol>
                <a:gridCol w="658368">
                  <a:extLst>
                    <a:ext uri="{9D8B030D-6E8A-4147-A177-3AD203B41FA5}">
                      <a16:colId xmlns:a16="http://schemas.microsoft.com/office/drawing/2014/main" val="3275816956"/>
                    </a:ext>
                  </a:extLst>
                </a:gridCol>
                <a:gridCol w="658368">
                  <a:extLst>
                    <a:ext uri="{9D8B030D-6E8A-4147-A177-3AD203B41FA5}">
                      <a16:colId xmlns:a16="http://schemas.microsoft.com/office/drawing/2014/main" val="2852754238"/>
                    </a:ext>
                  </a:extLst>
                </a:gridCol>
                <a:gridCol w="658368">
                  <a:extLst>
                    <a:ext uri="{9D8B030D-6E8A-4147-A177-3AD203B41FA5}">
                      <a16:colId xmlns:a16="http://schemas.microsoft.com/office/drawing/2014/main" val="4091061056"/>
                    </a:ext>
                  </a:extLst>
                </a:gridCol>
                <a:gridCol w="658368">
                  <a:extLst>
                    <a:ext uri="{9D8B030D-6E8A-4147-A177-3AD203B41FA5}">
                      <a16:colId xmlns:a16="http://schemas.microsoft.com/office/drawing/2014/main" val="2120516605"/>
                    </a:ext>
                  </a:extLst>
                </a:gridCol>
                <a:gridCol w="658368">
                  <a:extLst>
                    <a:ext uri="{9D8B030D-6E8A-4147-A177-3AD203B41FA5}">
                      <a16:colId xmlns:a16="http://schemas.microsoft.com/office/drawing/2014/main" val="473301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4489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- 2019-04-29 09:27:00 </a:t>
                      </a:r>
                      <a:r>
                        <a:rPr kumimoji="0" lang="en-US" sz="1000" b="0" i="0" u="none" strike="noStrike" kern="1200" cap="none" spc="0" normalizeH="0" baseline="0" noProof="0">
                          <a:ln>
                            <a:noFill/>
                          </a:ln>
                          <a:solidFill>
                            <a:prstClr val="black"/>
                          </a:solidFill>
                          <a:effectLst/>
                          <a:uLnTx/>
                          <a:uFillTx/>
                          <a:latin typeface="+mn-lt"/>
                          <a:ea typeface="+mn-ea"/>
                          <a:cs typeface="+mn-cs"/>
                        </a:rPr>
                        <a:t> 
 Resipi ini mungkin mempunyai banyak langkah untuk membuatnya, tapi hasilnya nanti pasti memuaskan dan mengenyangkan!​
#ResipiButtercup​
Puding Roti Berlauk​
Bahan-bahan: ​
Puding roti:​
3 sudu besar Buttercup​
10 keping roti empat segi​
400ml susu cair ​
1 biji telur​
1/2 sudu kecil garam​
Lauk:​
250g ayam kisar ​
2 biji kentang , dipotong dadu kecil​
3 ulas bawang merah, dihiris​
3 ulas bawang putih, dihiris​
1 batang kulit kayu manis​
2 kuntum bunga lawang​
1 sudu besar rempah kurma serbuk​
Sedikit air​
Sedikit garam dan gula sebagai perasa​
Arahan:​
Untuk membuat puding roti:​
1. Koyak-koyakkan 8 keping roti, masukkan dalam pengisar, dan kisar bersama Buttercup dan susu cair sedikit demi sedikit.​
2. Tambahkan telur dalam pengisar dan kisar sehingga adunan halus. Tambahkan garam, dan kisar lagi.​
3. Tuang adunan ke dalam loyang yang telah digriskan dengan  Buttercup. Koyakkan baki 2 keping roti tadi dan masukkan ke dalam adunan.​
Untuk membuat lauk:​
1. Tumis bawang merah, baw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58718441"/>
                  </a:ext>
                </a:extLst>
              </a:tr>
            </a:tbl>
          </a:graphicData>
        </a:graphic>
      </p:graphicFrame>
      <p:sp>
        <p:nvSpPr>
          <p:cNvPr id="4" name="Text Placeholder 3">
            <a:extLst>
              <a:ext uri="{FF2B5EF4-FFF2-40B4-BE49-F238E27FC236}">
                <a16:creationId xmlns:a16="http://schemas.microsoft.com/office/drawing/2014/main" id="{EA19E1DF-73CB-49EB-BB38-BA6F1A052068}"/>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5683789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20971-221E-49E4-B10E-A09CAA6D152D}"/>
              </a:ext>
            </a:extLst>
          </p:cNvPr>
          <p:cNvSpPr>
            <a:spLocks noGrp="1"/>
          </p:cNvSpPr>
          <p:nvPr>
            <p:ph type="title"/>
          </p:nvPr>
        </p:nvSpPr>
        <p:spPr/>
        <p:txBody>
          <a:bodyPr/>
          <a:lstStyle/>
          <a:p>
            <a:r>
              <a:rPr lang="en-US"/>
              <a:t>Facebook Own Posts Table | Buttercup Malaysia - 4 of 16</a:t>
            </a:r>
          </a:p>
        </p:txBody>
      </p:sp>
      <p:graphicFrame>
        <p:nvGraphicFramePr>
          <p:cNvPr id="5" name="Table Placeholder 4">
            <a:extLst>
              <a:ext uri="{FF2B5EF4-FFF2-40B4-BE49-F238E27FC236}">
                <a16:creationId xmlns:a16="http://schemas.microsoft.com/office/drawing/2014/main" id="{CD1D6D3F-B509-4B2E-AA61-75AC00AB7CF3}"/>
              </a:ext>
            </a:extLst>
          </p:cNvPr>
          <p:cNvGraphicFramePr>
            <a:graphicFrameLocks noGrp="1"/>
          </p:cNvGraphicFramePr>
          <p:nvPr>
            <p:ph type="tbl" sz="quarter" idx="13"/>
            <p:extLst>
              <p:ext uri="{D42A27DB-BD31-4B8C-83A1-F6EECF244321}">
                <p14:modId xmlns:p14="http://schemas.microsoft.com/office/powerpoint/2010/main" val="2243143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43820921"/>
                    </a:ext>
                  </a:extLst>
                </a:gridCol>
                <a:gridCol w="658368">
                  <a:extLst>
                    <a:ext uri="{9D8B030D-6E8A-4147-A177-3AD203B41FA5}">
                      <a16:colId xmlns:a16="http://schemas.microsoft.com/office/drawing/2014/main" val="3020532786"/>
                    </a:ext>
                  </a:extLst>
                </a:gridCol>
                <a:gridCol w="658368">
                  <a:extLst>
                    <a:ext uri="{9D8B030D-6E8A-4147-A177-3AD203B41FA5}">
                      <a16:colId xmlns:a16="http://schemas.microsoft.com/office/drawing/2014/main" val="597710082"/>
                    </a:ext>
                  </a:extLst>
                </a:gridCol>
                <a:gridCol w="658368">
                  <a:extLst>
                    <a:ext uri="{9D8B030D-6E8A-4147-A177-3AD203B41FA5}">
                      <a16:colId xmlns:a16="http://schemas.microsoft.com/office/drawing/2014/main" val="3743576221"/>
                    </a:ext>
                  </a:extLst>
                </a:gridCol>
                <a:gridCol w="658368">
                  <a:extLst>
                    <a:ext uri="{9D8B030D-6E8A-4147-A177-3AD203B41FA5}">
                      <a16:colId xmlns:a16="http://schemas.microsoft.com/office/drawing/2014/main" val="513076542"/>
                    </a:ext>
                  </a:extLst>
                </a:gridCol>
                <a:gridCol w="658368">
                  <a:extLst>
                    <a:ext uri="{9D8B030D-6E8A-4147-A177-3AD203B41FA5}">
                      <a16:colId xmlns:a16="http://schemas.microsoft.com/office/drawing/2014/main" val="3795938034"/>
                    </a:ext>
                  </a:extLst>
                </a:gridCol>
                <a:gridCol w="658368">
                  <a:extLst>
                    <a:ext uri="{9D8B030D-6E8A-4147-A177-3AD203B41FA5}">
                      <a16:colId xmlns:a16="http://schemas.microsoft.com/office/drawing/2014/main" val="859324432"/>
                    </a:ext>
                  </a:extLst>
                </a:gridCol>
                <a:gridCol w="658368">
                  <a:extLst>
                    <a:ext uri="{9D8B030D-6E8A-4147-A177-3AD203B41FA5}">
                      <a16:colId xmlns:a16="http://schemas.microsoft.com/office/drawing/2014/main" val="3426151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6768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- 2019-04-27 01:19:00 </a:t>
                      </a:r>
                      <a:r>
                        <a:rPr kumimoji="0" lang="en-US" sz="1000" b="0" i="0" u="none" strike="noStrike" kern="1200" cap="none" spc="0" normalizeH="0" baseline="0" noProof="0">
                          <a:ln>
                            <a:noFill/>
                          </a:ln>
                          <a:solidFill>
                            <a:prstClr val="black"/>
                          </a:solidFill>
                          <a:effectLst/>
                          <a:uLnTx/>
                          <a:uFillTx/>
                          <a:latin typeface="+mn-lt"/>
                          <a:ea typeface="+mn-ea"/>
                          <a:cs typeface="+mn-cs"/>
                        </a:rPr>
                        <a:t> 
 Muffin selalunya manis, tapi yang ini tidak! Sesuai untuk anda yang sedang berdiet.​
​#ResipiButtercup​
​Muffin Keju Bawang Putih​
Bahan-bahan: ​
Bahan saduran:​
50g Buttercup​
2 ulas bawang putih, dihancurkan​
200g keju cheddar parut ​
​
Bahan kering:​
300g tepung serba guna​
1 1/2 sudu kecil serbuk penaik​
1 sudu kecil soda bikarbonat​
1/2 sudu kecil garam​
Bahan basah:​
1 biji telur bersaiz besar, dipukul ringan​
1 cawan susu ​
60g yogurt asli​
85ml minyak sayuran ​
1/4 cawan parsli segar dicincang halus​
1 ulas bawang putih, dihancurkan​
Arahan:​
1. Panaskan ketuhar pada suhu 180°C.​
2. Cairkan Buttercup dan bawang putih di dalam ketuhar mikro selama 30 saat. Sebatikan.​
3. Griskan acuan dengan Buttercup dan tambah sedikit bawang putih. ​
4. Pukul bahan-bahan kering dalam satu mangkuk.​
5. Pukul bahan-bahan basah dalam satu mangkuk lain.​
6. Tuangkan bahan basah ke dalam bahan kering. Gaulkan sebanyak 8 kali. Masukkan keju dan gaulkan sedikit.​
7. Bahagikan adunan ke dalam acu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68232995"/>
                  </a:ext>
                </a:extLst>
              </a:tr>
            </a:tbl>
          </a:graphicData>
        </a:graphic>
      </p:graphicFrame>
      <p:sp>
        <p:nvSpPr>
          <p:cNvPr id="4" name="Text Placeholder 3">
            <a:extLst>
              <a:ext uri="{FF2B5EF4-FFF2-40B4-BE49-F238E27FC236}">
                <a16:creationId xmlns:a16="http://schemas.microsoft.com/office/drawing/2014/main" id="{6FF08898-19B3-47C4-A24D-08B62569490D}"/>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6767869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E80A8-9CAD-45E4-8781-2A5958AE8130}"/>
              </a:ext>
            </a:extLst>
          </p:cNvPr>
          <p:cNvSpPr>
            <a:spLocks noGrp="1"/>
          </p:cNvSpPr>
          <p:nvPr>
            <p:ph type="title"/>
          </p:nvPr>
        </p:nvSpPr>
        <p:spPr/>
        <p:txBody>
          <a:bodyPr/>
          <a:lstStyle/>
          <a:p>
            <a:r>
              <a:rPr lang="en-US"/>
              <a:t>Facebook Own Posts Table | Buttercup Malaysia - 5 of 16</a:t>
            </a:r>
          </a:p>
        </p:txBody>
      </p:sp>
      <p:graphicFrame>
        <p:nvGraphicFramePr>
          <p:cNvPr id="5" name="Table Placeholder 4">
            <a:extLst>
              <a:ext uri="{FF2B5EF4-FFF2-40B4-BE49-F238E27FC236}">
                <a16:creationId xmlns:a16="http://schemas.microsoft.com/office/drawing/2014/main" id="{07E8BD27-3B38-4C0A-AA37-CB2E7BC6163E}"/>
              </a:ext>
            </a:extLst>
          </p:cNvPr>
          <p:cNvGraphicFramePr>
            <a:graphicFrameLocks noGrp="1"/>
          </p:cNvGraphicFramePr>
          <p:nvPr>
            <p:ph type="tbl" sz="quarter" idx="13"/>
            <p:extLst>
              <p:ext uri="{D42A27DB-BD31-4B8C-83A1-F6EECF244321}">
                <p14:modId xmlns:p14="http://schemas.microsoft.com/office/powerpoint/2010/main" val="4177890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26933228"/>
                    </a:ext>
                  </a:extLst>
                </a:gridCol>
                <a:gridCol w="658368">
                  <a:extLst>
                    <a:ext uri="{9D8B030D-6E8A-4147-A177-3AD203B41FA5}">
                      <a16:colId xmlns:a16="http://schemas.microsoft.com/office/drawing/2014/main" val="4272992933"/>
                    </a:ext>
                  </a:extLst>
                </a:gridCol>
                <a:gridCol w="658368">
                  <a:extLst>
                    <a:ext uri="{9D8B030D-6E8A-4147-A177-3AD203B41FA5}">
                      <a16:colId xmlns:a16="http://schemas.microsoft.com/office/drawing/2014/main" val="190865582"/>
                    </a:ext>
                  </a:extLst>
                </a:gridCol>
                <a:gridCol w="658368">
                  <a:extLst>
                    <a:ext uri="{9D8B030D-6E8A-4147-A177-3AD203B41FA5}">
                      <a16:colId xmlns:a16="http://schemas.microsoft.com/office/drawing/2014/main" val="2175343746"/>
                    </a:ext>
                  </a:extLst>
                </a:gridCol>
                <a:gridCol w="658368">
                  <a:extLst>
                    <a:ext uri="{9D8B030D-6E8A-4147-A177-3AD203B41FA5}">
                      <a16:colId xmlns:a16="http://schemas.microsoft.com/office/drawing/2014/main" val="1413070882"/>
                    </a:ext>
                  </a:extLst>
                </a:gridCol>
                <a:gridCol w="658368">
                  <a:extLst>
                    <a:ext uri="{9D8B030D-6E8A-4147-A177-3AD203B41FA5}">
                      <a16:colId xmlns:a16="http://schemas.microsoft.com/office/drawing/2014/main" val="2182262367"/>
                    </a:ext>
                  </a:extLst>
                </a:gridCol>
                <a:gridCol w="658368">
                  <a:extLst>
                    <a:ext uri="{9D8B030D-6E8A-4147-A177-3AD203B41FA5}">
                      <a16:colId xmlns:a16="http://schemas.microsoft.com/office/drawing/2014/main" val="1221977041"/>
                    </a:ext>
                  </a:extLst>
                </a:gridCol>
                <a:gridCol w="658368">
                  <a:extLst>
                    <a:ext uri="{9D8B030D-6E8A-4147-A177-3AD203B41FA5}">
                      <a16:colId xmlns:a16="http://schemas.microsoft.com/office/drawing/2014/main" val="2190870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69459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- 2019-04-26 19:00:02 </a:t>
                      </a:r>
                      <a:r>
                        <a:rPr kumimoji="0" lang="en-US" sz="1000" b="0" i="0" u="none" strike="noStrike" kern="1200" cap="none" spc="0" normalizeH="0" baseline="0" noProof="0">
                          <a:ln>
                            <a:noFill/>
                          </a:ln>
                          <a:solidFill>
                            <a:prstClr val="black"/>
                          </a:solidFill>
                          <a:effectLst/>
                          <a:uLnTx/>
                          <a:uFillTx/>
                          <a:latin typeface="+mn-lt"/>
                          <a:ea typeface="+mn-ea"/>
                          <a:cs typeface="+mn-cs"/>
                        </a:rPr>
                        <a:t> 
 Peraduan #MeriahnyaRayaButtercup Minggu Kedua bakal berakhir tidak lama lagi. Jom sertai sekarang dan berpeluang untuk memenangi RM100* Baucar Tunai. 5 pemenang bertuah akan dipilih pada minggu ini (22 - 28 April 2019).
*Tertakluk Terma &amp;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078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- 2019-04-25 09:15:01 </a:t>
                      </a:r>
                      <a:r>
                        <a:rPr kumimoji="0" lang="en-US" sz="1000" b="0" i="0" u="none" strike="noStrike" kern="1200" cap="none" spc="0" normalizeH="0" baseline="0" noProof="0">
                          <a:ln>
                            <a:noFill/>
                          </a:ln>
                          <a:solidFill>
                            <a:prstClr val="black"/>
                          </a:solidFill>
                          <a:effectLst/>
                          <a:uLnTx/>
                          <a:uFillTx/>
                          <a:latin typeface="+mn-lt"/>
                          <a:ea typeface="+mn-ea"/>
                          <a:cs typeface="+mn-cs"/>
                        </a:rPr>
                        <a:t> 
 "Jika kita sebagai artis tidak dapat memperbaiki kehidupan sebenar, letakkanlah pensel dan bakarlah roti" kata penulis Barbara Kingsolver.​
Bukan sahaja artis, tidak kira pekerjaan kita, apabila rasa tidak selesa, berehatlah dan lakukan sesuatu yang disukai. Membakar roti atau memasak secara amnya dapat mengurangkan stress. Betul tak?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92346295"/>
                  </a:ext>
                </a:extLst>
              </a:tr>
            </a:tbl>
          </a:graphicData>
        </a:graphic>
      </p:graphicFrame>
      <p:sp>
        <p:nvSpPr>
          <p:cNvPr id="4" name="Text Placeholder 3">
            <a:extLst>
              <a:ext uri="{FF2B5EF4-FFF2-40B4-BE49-F238E27FC236}">
                <a16:creationId xmlns:a16="http://schemas.microsoft.com/office/drawing/2014/main" id="{C99A39D5-9E18-46D0-9DB0-51A666770CC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2237032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FC85F-EFA3-4E2B-B308-AEBC874EAD53}"/>
              </a:ext>
            </a:extLst>
          </p:cNvPr>
          <p:cNvSpPr>
            <a:spLocks noGrp="1"/>
          </p:cNvSpPr>
          <p:nvPr>
            <p:ph type="title"/>
          </p:nvPr>
        </p:nvSpPr>
        <p:spPr/>
        <p:txBody>
          <a:bodyPr/>
          <a:lstStyle/>
          <a:p>
            <a:r>
              <a:rPr lang="en-US"/>
              <a:t>Facebook Own Posts Table | Buttercup Malaysia - 6 of 16</a:t>
            </a:r>
          </a:p>
        </p:txBody>
      </p:sp>
      <p:graphicFrame>
        <p:nvGraphicFramePr>
          <p:cNvPr id="5" name="Table Placeholder 4">
            <a:extLst>
              <a:ext uri="{FF2B5EF4-FFF2-40B4-BE49-F238E27FC236}">
                <a16:creationId xmlns:a16="http://schemas.microsoft.com/office/drawing/2014/main" id="{9D21F46A-2E6E-4F36-A1C8-DED9B2CF44A0}"/>
              </a:ext>
            </a:extLst>
          </p:cNvPr>
          <p:cNvGraphicFramePr>
            <a:graphicFrameLocks noGrp="1"/>
          </p:cNvGraphicFramePr>
          <p:nvPr>
            <p:ph type="tbl" sz="quarter" idx="13"/>
            <p:extLst>
              <p:ext uri="{D42A27DB-BD31-4B8C-83A1-F6EECF244321}">
                <p14:modId xmlns:p14="http://schemas.microsoft.com/office/powerpoint/2010/main" val="1507735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6713591"/>
                    </a:ext>
                  </a:extLst>
                </a:gridCol>
                <a:gridCol w="658368">
                  <a:extLst>
                    <a:ext uri="{9D8B030D-6E8A-4147-A177-3AD203B41FA5}">
                      <a16:colId xmlns:a16="http://schemas.microsoft.com/office/drawing/2014/main" val="924457248"/>
                    </a:ext>
                  </a:extLst>
                </a:gridCol>
                <a:gridCol w="658368">
                  <a:extLst>
                    <a:ext uri="{9D8B030D-6E8A-4147-A177-3AD203B41FA5}">
                      <a16:colId xmlns:a16="http://schemas.microsoft.com/office/drawing/2014/main" val="1895200949"/>
                    </a:ext>
                  </a:extLst>
                </a:gridCol>
                <a:gridCol w="658368">
                  <a:extLst>
                    <a:ext uri="{9D8B030D-6E8A-4147-A177-3AD203B41FA5}">
                      <a16:colId xmlns:a16="http://schemas.microsoft.com/office/drawing/2014/main" val="3272262984"/>
                    </a:ext>
                  </a:extLst>
                </a:gridCol>
                <a:gridCol w="658368">
                  <a:extLst>
                    <a:ext uri="{9D8B030D-6E8A-4147-A177-3AD203B41FA5}">
                      <a16:colId xmlns:a16="http://schemas.microsoft.com/office/drawing/2014/main" val="1944311838"/>
                    </a:ext>
                  </a:extLst>
                </a:gridCol>
                <a:gridCol w="658368">
                  <a:extLst>
                    <a:ext uri="{9D8B030D-6E8A-4147-A177-3AD203B41FA5}">
                      <a16:colId xmlns:a16="http://schemas.microsoft.com/office/drawing/2014/main" val="3933411155"/>
                    </a:ext>
                  </a:extLst>
                </a:gridCol>
                <a:gridCol w="658368">
                  <a:extLst>
                    <a:ext uri="{9D8B030D-6E8A-4147-A177-3AD203B41FA5}">
                      <a16:colId xmlns:a16="http://schemas.microsoft.com/office/drawing/2014/main" val="1166467081"/>
                    </a:ext>
                  </a:extLst>
                </a:gridCol>
                <a:gridCol w="658368">
                  <a:extLst>
                    <a:ext uri="{9D8B030D-6E8A-4147-A177-3AD203B41FA5}">
                      <a16:colId xmlns:a16="http://schemas.microsoft.com/office/drawing/2014/main" val="128813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72879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- 2019-04-23 21:00:00 </a:t>
                      </a:r>
                      <a:r>
                        <a:rPr kumimoji="0" lang="en-US" sz="1000" b="0" i="0" u="none" strike="noStrike" kern="1200" cap="none" spc="0" normalizeH="0" baseline="0" noProof="0">
                          <a:ln>
                            <a:noFill/>
                          </a:ln>
                          <a:solidFill>
                            <a:prstClr val="black"/>
                          </a:solidFill>
                          <a:effectLst/>
                          <a:uLnTx/>
                          <a:uFillTx/>
                          <a:latin typeface="+mn-lt"/>
                          <a:ea typeface="+mn-ea"/>
                          <a:cs typeface="+mn-cs"/>
                        </a:rPr>
                        <a:t> 
 Minggu Kedua peraduan #MeriahnyaRayaButtercup bermula sekarang!
Sebuah Vespa S125* sebagai hadiah utama, 4X Periuk Multicooker Thermomix* sebagai hadiah pertama, 8X Mesin Pengadun KitchenAid* sebagai hadiah kedua dan 5X RM100* Baucar Tunai sebagai hadiah mingguan untuk dimenangi apabila anda membeli min. Produk Buttercup bernilai RM20!
Langkah-langkahnya adalah: 
1. Beli produk Buttercup berjumlah RM20 ke atas dalam satu resit di mana-mana kedai.
2. Muat naik gambar aktiviti anda menyediakan kuih atau biskut raya dengan menggunakan produk Buttercup sebagai bahan adunan di Facebook.
3. Siarkan gambar dengan kapsyen yang menarik berserta hashtag #MeriahnyaRayaButtercup untuk mendapat peluang untuk memenangi hadiah.                                                          
*Tertakluk Terma &amp; Syarat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63529466"/>
                  </a:ext>
                </a:extLst>
              </a:tr>
            </a:tbl>
          </a:graphicData>
        </a:graphic>
      </p:graphicFrame>
      <p:sp>
        <p:nvSpPr>
          <p:cNvPr id="4" name="Text Placeholder 3">
            <a:extLst>
              <a:ext uri="{FF2B5EF4-FFF2-40B4-BE49-F238E27FC236}">
                <a16:creationId xmlns:a16="http://schemas.microsoft.com/office/drawing/2014/main" id="{C738AEE7-F5F4-4748-B002-05E029CCAACE}"/>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9190781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3001-7EA4-49F2-9E2B-C37E3E54A952}"/>
              </a:ext>
            </a:extLst>
          </p:cNvPr>
          <p:cNvSpPr>
            <a:spLocks noGrp="1"/>
          </p:cNvSpPr>
          <p:nvPr>
            <p:ph type="title"/>
          </p:nvPr>
        </p:nvSpPr>
        <p:spPr/>
        <p:txBody>
          <a:bodyPr/>
          <a:lstStyle/>
          <a:p>
            <a:r>
              <a:rPr lang="en-US"/>
              <a:t>Facebook Own Posts Table | Buttercup Malaysia - 7 of 16</a:t>
            </a:r>
          </a:p>
        </p:txBody>
      </p:sp>
      <p:graphicFrame>
        <p:nvGraphicFramePr>
          <p:cNvPr id="5" name="Table Placeholder 4">
            <a:extLst>
              <a:ext uri="{FF2B5EF4-FFF2-40B4-BE49-F238E27FC236}">
                <a16:creationId xmlns:a16="http://schemas.microsoft.com/office/drawing/2014/main" id="{CD5FD88A-54E3-442D-811A-F7B1EC586FD9}"/>
              </a:ext>
            </a:extLst>
          </p:cNvPr>
          <p:cNvGraphicFramePr>
            <a:graphicFrameLocks noGrp="1"/>
          </p:cNvGraphicFramePr>
          <p:nvPr>
            <p:ph type="tbl" sz="quarter" idx="13"/>
            <p:extLst>
              <p:ext uri="{D42A27DB-BD31-4B8C-83A1-F6EECF244321}">
                <p14:modId xmlns:p14="http://schemas.microsoft.com/office/powerpoint/2010/main" val="2954795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53847457"/>
                    </a:ext>
                  </a:extLst>
                </a:gridCol>
                <a:gridCol w="658368">
                  <a:extLst>
                    <a:ext uri="{9D8B030D-6E8A-4147-A177-3AD203B41FA5}">
                      <a16:colId xmlns:a16="http://schemas.microsoft.com/office/drawing/2014/main" val="3688301142"/>
                    </a:ext>
                  </a:extLst>
                </a:gridCol>
                <a:gridCol w="658368">
                  <a:extLst>
                    <a:ext uri="{9D8B030D-6E8A-4147-A177-3AD203B41FA5}">
                      <a16:colId xmlns:a16="http://schemas.microsoft.com/office/drawing/2014/main" val="3821199721"/>
                    </a:ext>
                  </a:extLst>
                </a:gridCol>
                <a:gridCol w="658368">
                  <a:extLst>
                    <a:ext uri="{9D8B030D-6E8A-4147-A177-3AD203B41FA5}">
                      <a16:colId xmlns:a16="http://schemas.microsoft.com/office/drawing/2014/main" val="437397314"/>
                    </a:ext>
                  </a:extLst>
                </a:gridCol>
                <a:gridCol w="658368">
                  <a:extLst>
                    <a:ext uri="{9D8B030D-6E8A-4147-A177-3AD203B41FA5}">
                      <a16:colId xmlns:a16="http://schemas.microsoft.com/office/drawing/2014/main" val="2028105770"/>
                    </a:ext>
                  </a:extLst>
                </a:gridCol>
                <a:gridCol w="658368">
                  <a:extLst>
                    <a:ext uri="{9D8B030D-6E8A-4147-A177-3AD203B41FA5}">
                      <a16:colId xmlns:a16="http://schemas.microsoft.com/office/drawing/2014/main" val="849677407"/>
                    </a:ext>
                  </a:extLst>
                </a:gridCol>
                <a:gridCol w="658368">
                  <a:extLst>
                    <a:ext uri="{9D8B030D-6E8A-4147-A177-3AD203B41FA5}">
                      <a16:colId xmlns:a16="http://schemas.microsoft.com/office/drawing/2014/main" val="3987995801"/>
                    </a:ext>
                  </a:extLst>
                </a:gridCol>
                <a:gridCol w="658368">
                  <a:extLst>
                    <a:ext uri="{9D8B030D-6E8A-4147-A177-3AD203B41FA5}">
                      <a16:colId xmlns:a16="http://schemas.microsoft.com/office/drawing/2014/main" val="2039280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3266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- 2019-04-23 10:32:00 </a:t>
                      </a:r>
                      <a:r>
                        <a:rPr kumimoji="0" lang="en-US" sz="1000" b="0" i="0" u="none" strike="noStrike" kern="1200" cap="none" spc="0" normalizeH="0" baseline="0" noProof="0">
                          <a:ln>
                            <a:noFill/>
                          </a:ln>
                          <a:solidFill>
                            <a:prstClr val="black"/>
                          </a:solidFill>
                          <a:effectLst/>
                          <a:uLnTx/>
                          <a:uFillTx/>
                          <a:latin typeface="+mn-lt"/>
                          <a:ea typeface="+mn-ea"/>
                          <a:cs typeface="+mn-cs"/>
                        </a:rPr>
                        <a:t> 
 Buttercup diperbuat daripada bahan semula jadi dengan rasa yang paling digemari!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88819423"/>
                  </a:ext>
                </a:extLst>
              </a:tr>
            </a:tbl>
          </a:graphicData>
        </a:graphic>
      </p:graphicFrame>
      <p:sp>
        <p:nvSpPr>
          <p:cNvPr id="4" name="Text Placeholder 3">
            <a:extLst>
              <a:ext uri="{FF2B5EF4-FFF2-40B4-BE49-F238E27FC236}">
                <a16:creationId xmlns:a16="http://schemas.microsoft.com/office/drawing/2014/main" id="{C2D32B35-66AE-4FAE-81ED-07D78352BE83}"/>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5242318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2E39D-9803-47B9-A30B-BB5C91011E2C}"/>
              </a:ext>
            </a:extLst>
          </p:cNvPr>
          <p:cNvSpPr>
            <a:spLocks noGrp="1"/>
          </p:cNvSpPr>
          <p:nvPr>
            <p:ph type="title"/>
          </p:nvPr>
        </p:nvSpPr>
        <p:spPr/>
        <p:txBody>
          <a:bodyPr/>
          <a:lstStyle/>
          <a:p>
            <a:r>
              <a:rPr lang="en-US"/>
              <a:t>Facebook Own Posts Table | Buttercup Malaysia - 8 of 16</a:t>
            </a:r>
          </a:p>
        </p:txBody>
      </p:sp>
      <p:graphicFrame>
        <p:nvGraphicFramePr>
          <p:cNvPr id="5" name="Table Placeholder 4">
            <a:extLst>
              <a:ext uri="{FF2B5EF4-FFF2-40B4-BE49-F238E27FC236}">
                <a16:creationId xmlns:a16="http://schemas.microsoft.com/office/drawing/2014/main" id="{5EABF2A6-2743-470A-B2C5-45638479398F}"/>
              </a:ext>
            </a:extLst>
          </p:cNvPr>
          <p:cNvGraphicFramePr>
            <a:graphicFrameLocks noGrp="1"/>
          </p:cNvGraphicFramePr>
          <p:nvPr>
            <p:ph type="tbl" sz="quarter" idx="13"/>
            <p:extLst>
              <p:ext uri="{D42A27DB-BD31-4B8C-83A1-F6EECF244321}">
                <p14:modId xmlns:p14="http://schemas.microsoft.com/office/powerpoint/2010/main" val="850036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49337552"/>
                    </a:ext>
                  </a:extLst>
                </a:gridCol>
                <a:gridCol w="658368">
                  <a:extLst>
                    <a:ext uri="{9D8B030D-6E8A-4147-A177-3AD203B41FA5}">
                      <a16:colId xmlns:a16="http://schemas.microsoft.com/office/drawing/2014/main" val="3450383147"/>
                    </a:ext>
                  </a:extLst>
                </a:gridCol>
                <a:gridCol w="658368">
                  <a:extLst>
                    <a:ext uri="{9D8B030D-6E8A-4147-A177-3AD203B41FA5}">
                      <a16:colId xmlns:a16="http://schemas.microsoft.com/office/drawing/2014/main" val="477984741"/>
                    </a:ext>
                  </a:extLst>
                </a:gridCol>
                <a:gridCol w="658368">
                  <a:extLst>
                    <a:ext uri="{9D8B030D-6E8A-4147-A177-3AD203B41FA5}">
                      <a16:colId xmlns:a16="http://schemas.microsoft.com/office/drawing/2014/main" val="2745230891"/>
                    </a:ext>
                  </a:extLst>
                </a:gridCol>
                <a:gridCol w="658368">
                  <a:extLst>
                    <a:ext uri="{9D8B030D-6E8A-4147-A177-3AD203B41FA5}">
                      <a16:colId xmlns:a16="http://schemas.microsoft.com/office/drawing/2014/main" val="3570485235"/>
                    </a:ext>
                  </a:extLst>
                </a:gridCol>
                <a:gridCol w="658368">
                  <a:extLst>
                    <a:ext uri="{9D8B030D-6E8A-4147-A177-3AD203B41FA5}">
                      <a16:colId xmlns:a16="http://schemas.microsoft.com/office/drawing/2014/main" val="1819880661"/>
                    </a:ext>
                  </a:extLst>
                </a:gridCol>
                <a:gridCol w="658368">
                  <a:extLst>
                    <a:ext uri="{9D8B030D-6E8A-4147-A177-3AD203B41FA5}">
                      <a16:colId xmlns:a16="http://schemas.microsoft.com/office/drawing/2014/main" val="2713165532"/>
                    </a:ext>
                  </a:extLst>
                </a:gridCol>
                <a:gridCol w="658368">
                  <a:extLst>
                    <a:ext uri="{9D8B030D-6E8A-4147-A177-3AD203B41FA5}">
                      <a16:colId xmlns:a16="http://schemas.microsoft.com/office/drawing/2014/main" val="2105755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4790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- 2019-04-21 01:13:00 </a:t>
                      </a:r>
                      <a:r>
                        <a:rPr kumimoji="0" lang="en-US" sz="1000" b="0" i="0" u="none" strike="noStrike" kern="1200" cap="none" spc="0" normalizeH="0" baseline="0" noProof="0">
                          <a:ln>
                            <a:noFill/>
                          </a:ln>
                          <a:solidFill>
                            <a:prstClr val="black"/>
                          </a:solidFill>
                          <a:effectLst/>
                          <a:uLnTx/>
                          <a:uFillTx/>
                          <a:latin typeface="+mn-lt"/>
                          <a:ea typeface="+mn-ea"/>
                          <a:cs typeface="+mn-cs"/>
                        </a:rPr>
                        <a:t> 
 Kentang  putar ini kegemaran semua tidak kira tua atau muda. Jom buat sendiri. Rasanya lebih sedap berbanding yang segera.​
​#ResipiButtercup​
​Kentang Putar​
Bahan-bahan:​
4-6 sudu besar Buttercup​
1kg kentang (dikupas dan potong kecil)​
3/4 hingga 1 cawan susu​
Garam secukup rasa​
Sedikit lada hitam, ditumbuk​
Sedikit daun sup, dipotong
Arahan:​
1. Kupas kentang, potong dan bilas. Letakkan di dalam mangkuk bersaiz besar yang sesuai untuk ketuhar mikro. Tutup piring atau mangkuk dengan pembalut plastik dan buat lubang kecil di atasnya. Bakar pada suhu tinggi selama 8 hingga 11 minit atau sehingga kentang lembut. ​
2. Keluarkan dari ketuhar dan jika perlu, masukkan ke dalam bekas yang lebih besar untuk dilenyek. ​
3. Panaskan ¾ cawan susu bersama Buttecup di dalam ketuhar sehingga cair.​
4. Tambahkan campuran susu ke dalam kentang dan lenyekkan.  ​
5. Tambahkan garam dan lada. Gaul sebati dan hiaskan dengan daun sup yang dipotong.​
​Sumber:  https://www.thespruceeats.com/easy-micr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65302324"/>
                  </a:ext>
                </a:extLst>
              </a:tr>
            </a:tbl>
          </a:graphicData>
        </a:graphic>
      </p:graphicFrame>
      <p:sp>
        <p:nvSpPr>
          <p:cNvPr id="4" name="Text Placeholder 3">
            <a:extLst>
              <a:ext uri="{FF2B5EF4-FFF2-40B4-BE49-F238E27FC236}">
                <a16:creationId xmlns:a16="http://schemas.microsoft.com/office/drawing/2014/main" id="{582C08B9-0C5C-4E1B-BC4B-E147C43E79A2}"/>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6480045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E92D0-7797-409E-8401-759FE42F894F}"/>
              </a:ext>
            </a:extLst>
          </p:cNvPr>
          <p:cNvSpPr>
            <a:spLocks noGrp="1"/>
          </p:cNvSpPr>
          <p:nvPr>
            <p:ph type="title"/>
          </p:nvPr>
        </p:nvSpPr>
        <p:spPr/>
        <p:txBody>
          <a:bodyPr/>
          <a:lstStyle/>
          <a:p>
            <a:r>
              <a:rPr lang="en-US"/>
              <a:t>Facebook Own Posts Table | Buttercup Malaysia - 9 of 16</a:t>
            </a:r>
          </a:p>
        </p:txBody>
      </p:sp>
      <p:graphicFrame>
        <p:nvGraphicFramePr>
          <p:cNvPr id="5" name="Table Placeholder 4">
            <a:extLst>
              <a:ext uri="{FF2B5EF4-FFF2-40B4-BE49-F238E27FC236}">
                <a16:creationId xmlns:a16="http://schemas.microsoft.com/office/drawing/2014/main" id="{6A9099B4-79EB-43BE-9294-ED38EA86FC58}"/>
              </a:ext>
            </a:extLst>
          </p:cNvPr>
          <p:cNvGraphicFramePr>
            <a:graphicFrameLocks noGrp="1"/>
          </p:cNvGraphicFramePr>
          <p:nvPr>
            <p:ph type="tbl" sz="quarter" idx="13"/>
            <p:extLst>
              <p:ext uri="{D42A27DB-BD31-4B8C-83A1-F6EECF244321}">
                <p14:modId xmlns:p14="http://schemas.microsoft.com/office/powerpoint/2010/main" val="3979618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1444842"/>
                    </a:ext>
                  </a:extLst>
                </a:gridCol>
                <a:gridCol w="658368">
                  <a:extLst>
                    <a:ext uri="{9D8B030D-6E8A-4147-A177-3AD203B41FA5}">
                      <a16:colId xmlns:a16="http://schemas.microsoft.com/office/drawing/2014/main" val="1146357952"/>
                    </a:ext>
                  </a:extLst>
                </a:gridCol>
                <a:gridCol w="658368">
                  <a:extLst>
                    <a:ext uri="{9D8B030D-6E8A-4147-A177-3AD203B41FA5}">
                      <a16:colId xmlns:a16="http://schemas.microsoft.com/office/drawing/2014/main" val="724325783"/>
                    </a:ext>
                  </a:extLst>
                </a:gridCol>
                <a:gridCol w="658368">
                  <a:extLst>
                    <a:ext uri="{9D8B030D-6E8A-4147-A177-3AD203B41FA5}">
                      <a16:colId xmlns:a16="http://schemas.microsoft.com/office/drawing/2014/main" val="2539265488"/>
                    </a:ext>
                  </a:extLst>
                </a:gridCol>
                <a:gridCol w="658368">
                  <a:extLst>
                    <a:ext uri="{9D8B030D-6E8A-4147-A177-3AD203B41FA5}">
                      <a16:colId xmlns:a16="http://schemas.microsoft.com/office/drawing/2014/main" val="3823549274"/>
                    </a:ext>
                  </a:extLst>
                </a:gridCol>
                <a:gridCol w="658368">
                  <a:extLst>
                    <a:ext uri="{9D8B030D-6E8A-4147-A177-3AD203B41FA5}">
                      <a16:colId xmlns:a16="http://schemas.microsoft.com/office/drawing/2014/main" val="305114955"/>
                    </a:ext>
                  </a:extLst>
                </a:gridCol>
                <a:gridCol w="658368">
                  <a:extLst>
                    <a:ext uri="{9D8B030D-6E8A-4147-A177-3AD203B41FA5}">
                      <a16:colId xmlns:a16="http://schemas.microsoft.com/office/drawing/2014/main" val="3527880395"/>
                    </a:ext>
                  </a:extLst>
                </a:gridCol>
                <a:gridCol w="658368">
                  <a:extLst>
                    <a:ext uri="{9D8B030D-6E8A-4147-A177-3AD203B41FA5}">
                      <a16:colId xmlns:a16="http://schemas.microsoft.com/office/drawing/2014/main" val="1068244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242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- 2019-04-19 21:00:01 </a:t>
                      </a:r>
                      <a:r>
                        <a:rPr kumimoji="0" lang="en-US" sz="1000" b="0" i="0" u="none" strike="noStrike" kern="1200" cap="none" spc="0" normalizeH="0" baseline="0" noProof="0">
                          <a:ln>
                            <a:noFill/>
                          </a:ln>
                          <a:solidFill>
                            <a:prstClr val="black"/>
                          </a:solidFill>
                          <a:effectLst/>
                          <a:uLnTx/>
                          <a:uFillTx/>
                          <a:latin typeface="+mn-lt"/>
                          <a:ea typeface="+mn-ea"/>
                          <a:cs typeface="+mn-cs"/>
                        </a:rPr>
                        <a:t> 
 Minggu Pertama peraduan #MeriahnyaRayaButtercup bakal berakhir tidak lama lagi, sertai sekarang dan berpeluang untuk memenangi RM100* Baucar Tunai. 5 pemenang bertuah akan dipilih pada minggu ini (15 - 21 April 2019).
*Tertakluk Terma &amp; Syarat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5640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- 2019-04-19 09:58:00 </a:t>
                      </a:r>
                      <a:r>
                        <a:rPr kumimoji="0" lang="en-US" sz="1000" b="0" i="0" u="none" strike="noStrike" kern="1200" cap="none" spc="0" normalizeH="0" baseline="0" noProof="0">
                          <a:ln>
                            <a:noFill/>
                          </a:ln>
                          <a:solidFill>
                            <a:prstClr val="black"/>
                          </a:solidFill>
                          <a:effectLst/>
                          <a:uLnTx/>
                          <a:uFillTx/>
                          <a:latin typeface="+mn-lt"/>
                          <a:ea typeface="+mn-ea"/>
                          <a:cs typeface="+mn-cs"/>
                        </a:rPr>
                        <a:t> 
 Terima kasih, Suraya Mohamed Salleh! ​Sokongan anda adalah sangat berharga bagi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9080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- 2019-04-17 09:56:00 </a:t>
                      </a:r>
                      <a:r>
                        <a:rPr kumimoji="0" lang="en-US" sz="1000" b="0" i="0" u="none" strike="noStrike" kern="1200" cap="none" spc="0" normalizeH="0" baseline="0" noProof="0">
                          <a:ln>
                            <a:noFill/>
                          </a:ln>
                          <a:solidFill>
                            <a:prstClr val="black"/>
                          </a:solidFill>
                          <a:effectLst/>
                          <a:uLnTx/>
                          <a:uFillTx/>
                          <a:latin typeface="+mn-lt"/>
                          <a:ea typeface="+mn-ea"/>
                          <a:cs typeface="+mn-cs"/>
                        </a:rPr>
                        <a:t> 
 Cuba masukkan Buttercup ke dalam ketuhar! Komen jika anda berjaya!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7962264"/>
                  </a:ext>
                </a:extLst>
              </a:tr>
            </a:tbl>
          </a:graphicData>
        </a:graphic>
      </p:graphicFrame>
      <p:sp>
        <p:nvSpPr>
          <p:cNvPr id="4" name="Text Placeholder 3">
            <a:extLst>
              <a:ext uri="{FF2B5EF4-FFF2-40B4-BE49-F238E27FC236}">
                <a16:creationId xmlns:a16="http://schemas.microsoft.com/office/drawing/2014/main" id="{948D7A5F-83A3-420B-9688-35112198115D}"/>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2692346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C0884-5743-42FF-81B0-8642DE6F3FD8}"/>
              </a:ext>
            </a:extLst>
          </p:cNvPr>
          <p:cNvSpPr>
            <a:spLocks noGrp="1"/>
          </p:cNvSpPr>
          <p:nvPr>
            <p:ph type="title"/>
          </p:nvPr>
        </p:nvSpPr>
        <p:spPr/>
        <p:txBody>
          <a:bodyPr/>
          <a:lstStyle/>
          <a:p>
            <a:r>
              <a:rPr lang="en-US"/>
              <a:t>Facebook Own Posts Table | Buttercup Malaysia - 10 of 16</a:t>
            </a:r>
          </a:p>
        </p:txBody>
      </p:sp>
      <p:graphicFrame>
        <p:nvGraphicFramePr>
          <p:cNvPr id="5" name="Table Placeholder 4">
            <a:extLst>
              <a:ext uri="{FF2B5EF4-FFF2-40B4-BE49-F238E27FC236}">
                <a16:creationId xmlns:a16="http://schemas.microsoft.com/office/drawing/2014/main" id="{3018BC2A-61D2-4D74-B9B1-6A6506F677C4}"/>
              </a:ext>
            </a:extLst>
          </p:cNvPr>
          <p:cNvGraphicFramePr>
            <a:graphicFrameLocks noGrp="1"/>
          </p:cNvGraphicFramePr>
          <p:nvPr>
            <p:ph type="tbl" sz="quarter" idx="13"/>
            <p:extLst>
              <p:ext uri="{D42A27DB-BD31-4B8C-83A1-F6EECF244321}">
                <p14:modId xmlns:p14="http://schemas.microsoft.com/office/powerpoint/2010/main" val="516956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30722450"/>
                    </a:ext>
                  </a:extLst>
                </a:gridCol>
                <a:gridCol w="658368">
                  <a:extLst>
                    <a:ext uri="{9D8B030D-6E8A-4147-A177-3AD203B41FA5}">
                      <a16:colId xmlns:a16="http://schemas.microsoft.com/office/drawing/2014/main" val="66127936"/>
                    </a:ext>
                  </a:extLst>
                </a:gridCol>
                <a:gridCol w="658368">
                  <a:extLst>
                    <a:ext uri="{9D8B030D-6E8A-4147-A177-3AD203B41FA5}">
                      <a16:colId xmlns:a16="http://schemas.microsoft.com/office/drawing/2014/main" val="662544940"/>
                    </a:ext>
                  </a:extLst>
                </a:gridCol>
                <a:gridCol w="658368">
                  <a:extLst>
                    <a:ext uri="{9D8B030D-6E8A-4147-A177-3AD203B41FA5}">
                      <a16:colId xmlns:a16="http://schemas.microsoft.com/office/drawing/2014/main" val="1788615316"/>
                    </a:ext>
                  </a:extLst>
                </a:gridCol>
                <a:gridCol w="658368">
                  <a:extLst>
                    <a:ext uri="{9D8B030D-6E8A-4147-A177-3AD203B41FA5}">
                      <a16:colId xmlns:a16="http://schemas.microsoft.com/office/drawing/2014/main" val="375731568"/>
                    </a:ext>
                  </a:extLst>
                </a:gridCol>
                <a:gridCol w="658368">
                  <a:extLst>
                    <a:ext uri="{9D8B030D-6E8A-4147-A177-3AD203B41FA5}">
                      <a16:colId xmlns:a16="http://schemas.microsoft.com/office/drawing/2014/main" val="3589046936"/>
                    </a:ext>
                  </a:extLst>
                </a:gridCol>
                <a:gridCol w="658368">
                  <a:extLst>
                    <a:ext uri="{9D8B030D-6E8A-4147-A177-3AD203B41FA5}">
                      <a16:colId xmlns:a16="http://schemas.microsoft.com/office/drawing/2014/main" val="671318840"/>
                    </a:ext>
                  </a:extLst>
                </a:gridCol>
                <a:gridCol w="658368">
                  <a:extLst>
                    <a:ext uri="{9D8B030D-6E8A-4147-A177-3AD203B41FA5}">
                      <a16:colId xmlns:a16="http://schemas.microsoft.com/office/drawing/2014/main" val="4164056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50066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- 2019-04-16 22:11:45 </a:t>
                      </a:r>
                      <a:r>
                        <a:rPr kumimoji="0" lang="en-US" sz="1000" b="0" i="0" u="none" strike="noStrike" kern="1200" cap="none" spc="0" normalizeH="0" baseline="0" noProof="0">
                          <a:ln>
                            <a:noFill/>
                          </a:ln>
                          <a:solidFill>
                            <a:prstClr val="black"/>
                          </a:solidFill>
                          <a:effectLst/>
                          <a:uLnTx/>
                          <a:uFillTx/>
                          <a:latin typeface="+mn-lt"/>
                          <a:ea typeface="+mn-ea"/>
                          <a:cs typeface="+mn-cs"/>
                        </a:rPr>
                        <a:t> 
 Minggu Pertama peraduan #MeriahnyaRayaButtercup bermula sekarang!
Sebuah Vespa S125* sebagai hadiah utama, 4X Periuk Multicooker Thermomix* sebagai hadiah pertama, 8X Mesin Pengadun KitchenAid* sebagai hadiah kedua dan 5X RM100* Baucar Tunai sebagai hadiah mingguan untuk dimenangi apabila anda membeli min. Produk Buttercup bernilai RM20!
Langkah-langkahnya adalah: 
1. Beli produk Buttercup berjumlah RM20 ke atas dalam satu resit di mana-mana kedai.
2. Muat naik gambar aktiviti anda menyediakan kuih atau biskut raya dengan menggunakan produk Buttercup sebagai bahan adunan di Facebook.
3. Siarkan gambar dengan kapsyen yang menarik berserta hashtag #MeriahnyaRayaButtercup untuk mendapat peluang untuk memenangi hadiah.                                                          
*Tertakluk Terma &amp; Syarat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88438358"/>
                  </a:ext>
                </a:extLst>
              </a:tr>
            </a:tbl>
          </a:graphicData>
        </a:graphic>
      </p:graphicFrame>
      <p:sp>
        <p:nvSpPr>
          <p:cNvPr id="4" name="Text Placeholder 3">
            <a:extLst>
              <a:ext uri="{FF2B5EF4-FFF2-40B4-BE49-F238E27FC236}">
                <a16:creationId xmlns:a16="http://schemas.microsoft.com/office/drawing/2014/main" id="{A42C851A-FD9C-4FD8-9964-FEDBD5889A9A}"/>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0231074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40AE7-F010-4584-909E-27A9DBAAB7F5}"/>
              </a:ext>
            </a:extLst>
          </p:cNvPr>
          <p:cNvSpPr>
            <a:spLocks noGrp="1"/>
          </p:cNvSpPr>
          <p:nvPr>
            <p:ph type="title"/>
          </p:nvPr>
        </p:nvSpPr>
        <p:spPr/>
        <p:txBody>
          <a:bodyPr/>
          <a:lstStyle/>
          <a:p>
            <a:r>
              <a:rPr lang="en-US"/>
              <a:t>Facebook Own Posts Table | Buttercup Malaysia - 11 of 16</a:t>
            </a:r>
          </a:p>
        </p:txBody>
      </p:sp>
      <p:graphicFrame>
        <p:nvGraphicFramePr>
          <p:cNvPr id="5" name="Table Placeholder 4">
            <a:extLst>
              <a:ext uri="{FF2B5EF4-FFF2-40B4-BE49-F238E27FC236}">
                <a16:creationId xmlns:a16="http://schemas.microsoft.com/office/drawing/2014/main" id="{C6888128-A38A-465F-9784-9B86F2CB096D}"/>
              </a:ext>
            </a:extLst>
          </p:cNvPr>
          <p:cNvGraphicFramePr>
            <a:graphicFrameLocks noGrp="1"/>
          </p:cNvGraphicFramePr>
          <p:nvPr>
            <p:ph type="tbl" sz="quarter" idx="13"/>
            <p:extLst>
              <p:ext uri="{D42A27DB-BD31-4B8C-83A1-F6EECF244321}">
                <p14:modId xmlns:p14="http://schemas.microsoft.com/office/powerpoint/2010/main" val="2753548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99695606"/>
                    </a:ext>
                  </a:extLst>
                </a:gridCol>
                <a:gridCol w="658368">
                  <a:extLst>
                    <a:ext uri="{9D8B030D-6E8A-4147-A177-3AD203B41FA5}">
                      <a16:colId xmlns:a16="http://schemas.microsoft.com/office/drawing/2014/main" val="3143336007"/>
                    </a:ext>
                  </a:extLst>
                </a:gridCol>
                <a:gridCol w="658368">
                  <a:extLst>
                    <a:ext uri="{9D8B030D-6E8A-4147-A177-3AD203B41FA5}">
                      <a16:colId xmlns:a16="http://schemas.microsoft.com/office/drawing/2014/main" val="381542140"/>
                    </a:ext>
                  </a:extLst>
                </a:gridCol>
                <a:gridCol w="658368">
                  <a:extLst>
                    <a:ext uri="{9D8B030D-6E8A-4147-A177-3AD203B41FA5}">
                      <a16:colId xmlns:a16="http://schemas.microsoft.com/office/drawing/2014/main" val="4259604262"/>
                    </a:ext>
                  </a:extLst>
                </a:gridCol>
                <a:gridCol w="658368">
                  <a:extLst>
                    <a:ext uri="{9D8B030D-6E8A-4147-A177-3AD203B41FA5}">
                      <a16:colId xmlns:a16="http://schemas.microsoft.com/office/drawing/2014/main" val="1830473075"/>
                    </a:ext>
                  </a:extLst>
                </a:gridCol>
                <a:gridCol w="658368">
                  <a:extLst>
                    <a:ext uri="{9D8B030D-6E8A-4147-A177-3AD203B41FA5}">
                      <a16:colId xmlns:a16="http://schemas.microsoft.com/office/drawing/2014/main" val="2913373317"/>
                    </a:ext>
                  </a:extLst>
                </a:gridCol>
                <a:gridCol w="658368">
                  <a:extLst>
                    <a:ext uri="{9D8B030D-6E8A-4147-A177-3AD203B41FA5}">
                      <a16:colId xmlns:a16="http://schemas.microsoft.com/office/drawing/2014/main" val="1336258349"/>
                    </a:ext>
                  </a:extLst>
                </a:gridCol>
                <a:gridCol w="658368">
                  <a:extLst>
                    <a:ext uri="{9D8B030D-6E8A-4147-A177-3AD203B41FA5}">
                      <a16:colId xmlns:a16="http://schemas.microsoft.com/office/drawing/2014/main" val="2654381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0712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- 2019-04-15 09:05:20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8660212"/>
                  </a:ext>
                </a:extLst>
              </a:tr>
            </a:tbl>
          </a:graphicData>
        </a:graphic>
      </p:graphicFrame>
      <p:sp>
        <p:nvSpPr>
          <p:cNvPr id="4" name="Text Placeholder 3">
            <a:extLst>
              <a:ext uri="{FF2B5EF4-FFF2-40B4-BE49-F238E27FC236}">
                <a16:creationId xmlns:a16="http://schemas.microsoft.com/office/drawing/2014/main" id="{AA796719-0953-42A2-893F-A19428AC8A4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3754709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26BFD-9585-4B6E-8084-68542DE66F29}"/>
              </a:ext>
            </a:extLst>
          </p:cNvPr>
          <p:cNvSpPr>
            <a:spLocks noGrp="1"/>
          </p:cNvSpPr>
          <p:nvPr>
            <p:ph type="title"/>
          </p:nvPr>
        </p:nvSpPr>
        <p:spPr/>
        <p:txBody>
          <a:bodyPr/>
          <a:lstStyle/>
          <a:p>
            <a:r>
              <a:rPr lang="en-US"/>
              <a:t>Facebook Own Posts Table | Buttercup Malaysia - 12 of 16</a:t>
            </a:r>
          </a:p>
        </p:txBody>
      </p:sp>
      <p:graphicFrame>
        <p:nvGraphicFramePr>
          <p:cNvPr id="5" name="Table Placeholder 4">
            <a:extLst>
              <a:ext uri="{FF2B5EF4-FFF2-40B4-BE49-F238E27FC236}">
                <a16:creationId xmlns:a16="http://schemas.microsoft.com/office/drawing/2014/main" id="{47D2A32A-9B01-4184-8375-833E73E7434B}"/>
              </a:ext>
            </a:extLst>
          </p:cNvPr>
          <p:cNvGraphicFramePr>
            <a:graphicFrameLocks noGrp="1"/>
          </p:cNvGraphicFramePr>
          <p:nvPr>
            <p:ph type="tbl" sz="quarter" idx="13"/>
            <p:extLst>
              <p:ext uri="{D42A27DB-BD31-4B8C-83A1-F6EECF244321}">
                <p14:modId xmlns:p14="http://schemas.microsoft.com/office/powerpoint/2010/main" val="463413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28405744"/>
                    </a:ext>
                  </a:extLst>
                </a:gridCol>
                <a:gridCol w="658368">
                  <a:extLst>
                    <a:ext uri="{9D8B030D-6E8A-4147-A177-3AD203B41FA5}">
                      <a16:colId xmlns:a16="http://schemas.microsoft.com/office/drawing/2014/main" val="2195262180"/>
                    </a:ext>
                  </a:extLst>
                </a:gridCol>
                <a:gridCol w="658368">
                  <a:extLst>
                    <a:ext uri="{9D8B030D-6E8A-4147-A177-3AD203B41FA5}">
                      <a16:colId xmlns:a16="http://schemas.microsoft.com/office/drawing/2014/main" val="3966526841"/>
                    </a:ext>
                  </a:extLst>
                </a:gridCol>
                <a:gridCol w="658368">
                  <a:extLst>
                    <a:ext uri="{9D8B030D-6E8A-4147-A177-3AD203B41FA5}">
                      <a16:colId xmlns:a16="http://schemas.microsoft.com/office/drawing/2014/main" val="1713798053"/>
                    </a:ext>
                  </a:extLst>
                </a:gridCol>
                <a:gridCol w="658368">
                  <a:extLst>
                    <a:ext uri="{9D8B030D-6E8A-4147-A177-3AD203B41FA5}">
                      <a16:colId xmlns:a16="http://schemas.microsoft.com/office/drawing/2014/main" val="3524198659"/>
                    </a:ext>
                  </a:extLst>
                </a:gridCol>
                <a:gridCol w="658368">
                  <a:extLst>
                    <a:ext uri="{9D8B030D-6E8A-4147-A177-3AD203B41FA5}">
                      <a16:colId xmlns:a16="http://schemas.microsoft.com/office/drawing/2014/main" val="1352423050"/>
                    </a:ext>
                  </a:extLst>
                </a:gridCol>
                <a:gridCol w="658368">
                  <a:extLst>
                    <a:ext uri="{9D8B030D-6E8A-4147-A177-3AD203B41FA5}">
                      <a16:colId xmlns:a16="http://schemas.microsoft.com/office/drawing/2014/main" val="4259968536"/>
                    </a:ext>
                  </a:extLst>
                </a:gridCol>
                <a:gridCol w="658368">
                  <a:extLst>
                    <a:ext uri="{9D8B030D-6E8A-4147-A177-3AD203B41FA5}">
                      <a16:colId xmlns:a16="http://schemas.microsoft.com/office/drawing/2014/main" val="698229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6504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- 2019-04-15 09:04:00 </a:t>
                      </a:r>
                      <a:r>
                        <a:rPr kumimoji="0" lang="en-US" sz="1000" b="0" i="0" u="none" strike="noStrike" kern="1200" cap="none" spc="0" normalizeH="0" baseline="0" noProof="0">
                          <a:ln>
                            <a:noFill/>
                          </a:ln>
                          <a:solidFill>
                            <a:prstClr val="black"/>
                          </a:solidFill>
                          <a:effectLst/>
                          <a:uLnTx/>
                          <a:uFillTx/>
                          <a:latin typeface="+mn-lt"/>
                          <a:ea typeface="+mn-ea"/>
                          <a:cs typeface="+mn-cs"/>
                        </a:rPr>
                        <a:t> 
 Lembut dan manis, nikmati kek pisang coklat bersama secawan teh pada waktu petang.​
​#ResipiButtercup​
​Kek Pisang Coklat​
​Bahan-bahan:​
200g Buttercup​
200g gula perang​
4 biji telur​
200g tepung naik sendiri​
4 biji pisang​
Secukup rasa sapuan coklat mentega kacang
Arahan:​
1. Lecek pisang hingga hancur.​
2. Pukul Buttercup dan gula perang sehingga kembang.​
3. Masukkan telur dan pukul sebati.​
4. Masukkan tepung dan gaul rata.​
5. Masukkan pisang dan gaul lagi.​
6. Masukkan adunan ke dalam bekas membakar dan tekan sapuan ke dalam adunan.​
7. Bakar pada suhu 180°C selama 20-30 minit.​
Sumber:  https://www.rasa.my/3-resipi-mudah-sedap-air-tangan-aunty-aini-ada-didam/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69601112"/>
                  </a:ext>
                </a:extLst>
              </a:tr>
            </a:tbl>
          </a:graphicData>
        </a:graphic>
      </p:graphicFrame>
      <p:sp>
        <p:nvSpPr>
          <p:cNvPr id="4" name="Text Placeholder 3">
            <a:extLst>
              <a:ext uri="{FF2B5EF4-FFF2-40B4-BE49-F238E27FC236}">
                <a16:creationId xmlns:a16="http://schemas.microsoft.com/office/drawing/2014/main" id="{0393EF3F-E07E-448C-AF5C-81B47C753F96}"/>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4136608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4FF01-D433-473E-86AA-949A1EA63107}"/>
              </a:ext>
            </a:extLst>
          </p:cNvPr>
          <p:cNvSpPr>
            <a:spLocks noGrp="1"/>
          </p:cNvSpPr>
          <p:nvPr>
            <p:ph type="title"/>
          </p:nvPr>
        </p:nvSpPr>
        <p:spPr/>
        <p:txBody>
          <a:bodyPr/>
          <a:lstStyle/>
          <a:p>
            <a:r>
              <a:rPr lang="en-US"/>
              <a:t>Facebook Own Posts Table | Buttercup Malaysia - 13 of 16</a:t>
            </a:r>
          </a:p>
        </p:txBody>
      </p:sp>
      <p:graphicFrame>
        <p:nvGraphicFramePr>
          <p:cNvPr id="5" name="Table Placeholder 4">
            <a:extLst>
              <a:ext uri="{FF2B5EF4-FFF2-40B4-BE49-F238E27FC236}">
                <a16:creationId xmlns:a16="http://schemas.microsoft.com/office/drawing/2014/main" id="{3CB85BFF-BD00-4136-B300-8DDAEEA3466E}"/>
              </a:ext>
            </a:extLst>
          </p:cNvPr>
          <p:cNvGraphicFramePr>
            <a:graphicFrameLocks noGrp="1"/>
          </p:cNvGraphicFramePr>
          <p:nvPr>
            <p:ph type="tbl" sz="quarter" idx="13"/>
            <p:extLst>
              <p:ext uri="{D42A27DB-BD31-4B8C-83A1-F6EECF244321}">
                <p14:modId xmlns:p14="http://schemas.microsoft.com/office/powerpoint/2010/main" val="3068873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36709556"/>
                    </a:ext>
                  </a:extLst>
                </a:gridCol>
                <a:gridCol w="658368">
                  <a:extLst>
                    <a:ext uri="{9D8B030D-6E8A-4147-A177-3AD203B41FA5}">
                      <a16:colId xmlns:a16="http://schemas.microsoft.com/office/drawing/2014/main" val="1941512595"/>
                    </a:ext>
                  </a:extLst>
                </a:gridCol>
                <a:gridCol w="658368">
                  <a:extLst>
                    <a:ext uri="{9D8B030D-6E8A-4147-A177-3AD203B41FA5}">
                      <a16:colId xmlns:a16="http://schemas.microsoft.com/office/drawing/2014/main" val="422925674"/>
                    </a:ext>
                  </a:extLst>
                </a:gridCol>
                <a:gridCol w="658368">
                  <a:extLst>
                    <a:ext uri="{9D8B030D-6E8A-4147-A177-3AD203B41FA5}">
                      <a16:colId xmlns:a16="http://schemas.microsoft.com/office/drawing/2014/main" val="537667191"/>
                    </a:ext>
                  </a:extLst>
                </a:gridCol>
                <a:gridCol w="658368">
                  <a:extLst>
                    <a:ext uri="{9D8B030D-6E8A-4147-A177-3AD203B41FA5}">
                      <a16:colId xmlns:a16="http://schemas.microsoft.com/office/drawing/2014/main" val="3131767405"/>
                    </a:ext>
                  </a:extLst>
                </a:gridCol>
                <a:gridCol w="658368">
                  <a:extLst>
                    <a:ext uri="{9D8B030D-6E8A-4147-A177-3AD203B41FA5}">
                      <a16:colId xmlns:a16="http://schemas.microsoft.com/office/drawing/2014/main" val="225354917"/>
                    </a:ext>
                  </a:extLst>
                </a:gridCol>
                <a:gridCol w="658368">
                  <a:extLst>
                    <a:ext uri="{9D8B030D-6E8A-4147-A177-3AD203B41FA5}">
                      <a16:colId xmlns:a16="http://schemas.microsoft.com/office/drawing/2014/main" val="2648981193"/>
                    </a:ext>
                  </a:extLst>
                </a:gridCol>
                <a:gridCol w="658368">
                  <a:extLst>
                    <a:ext uri="{9D8B030D-6E8A-4147-A177-3AD203B41FA5}">
                      <a16:colId xmlns:a16="http://schemas.microsoft.com/office/drawing/2014/main" val="1617849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074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- 2019-04-13 12:53:00 </a:t>
                      </a:r>
                      <a:r>
                        <a:rPr kumimoji="0" lang="en-US" sz="1000" b="0" i="0" u="none" strike="noStrike" kern="1200" cap="none" spc="0" normalizeH="0" baseline="0" noProof="0">
                          <a:ln>
                            <a:noFill/>
                          </a:ln>
                          <a:solidFill>
                            <a:prstClr val="black"/>
                          </a:solidFill>
                          <a:effectLst/>
                          <a:uLnTx/>
                          <a:uFillTx/>
                          <a:latin typeface="+mn-lt"/>
                          <a:ea typeface="+mn-ea"/>
                          <a:cs typeface="+mn-cs"/>
                        </a:rPr>
                        <a:t> 
 Jika masakan selalu tidak menjadi dengan ketuhar, mungkin kerana penunjuk suhu ketuhar anda tidak tepat. Belilah penanda suhu termometer klip dan letakkan di tengah-tengah ketuhar anda untuk memastikan suhu yang sebenar.​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13150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- 2019-04-11 09:51:00 </a:t>
                      </a:r>
                      <a:r>
                        <a:rPr kumimoji="0" lang="en-US" sz="1000" b="0" i="0" u="none" strike="noStrike" kern="1200" cap="none" spc="0" normalizeH="0" baseline="0" noProof="0">
                          <a:ln>
                            <a:noFill/>
                          </a:ln>
                          <a:solidFill>
                            <a:prstClr val="black"/>
                          </a:solidFill>
                          <a:effectLst/>
                          <a:uLnTx/>
                          <a:uFillTx/>
                          <a:latin typeface="+mn-lt"/>
                          <a:ea typeface="+mn-ea"/>
                          <a:cs typeface="+mn-cs"/>
                        </a:rPr>
                        <a:t> 
 Sapuan roti yang paling lazat tentulah Buttercup Luxury 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51374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- 2019-04-09 09:40:00 </a:t>
                      </a:r>
                      <a:r>
                        <a:rPr kumimoji="0" lang="en-US" sz="1000" b="0" i="0" u="none" strike="noStrike" kern="1200" cap="none" spc="0" normalizeH="0" baseline="0" noProof="0">
                          <a:ln>
                            <a:noFill/>
                          </a:ln>
                          <a:solidFill>
                            <a:prstClr val="black"/>
                          </a:solidFill>
                          <a:effectLst/>
                          <a:uLnTx/>
                          <a:uFillTx/>
                          <a:latin typeface="+mn-lt"/>
                          <a:ea typeface="+mn-ea"/>
                          <a:cs typeface="+mn-cs"/>
                        </a:rPr>
                        <a:t> 
 Jika anda sudah lama tidak mencuci ketuhar, ini cara yang berkesan untuk menanggalkan kotoron degil: campurkan soda bikarbonat bersama perahan limau nipis atau lemon. Sapukan pada kotoran dan biarkan selama satu jam. Kemudian, sental dengan kulit buah limau nipis atau lemon tadi. Selamat mencuba!​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87767663"/>
                  </a:ext>
                </a:extLst>
              </a:tr>
            </a:tbl>
          </a:graphicData>
        </a:graphic>
      </p:graphicFrame>
      <p:sp>
        <p:nvSpPr>
          <p:cNvPr id="4" name="Text Placeholder 3">
            <a:extLst>
              <a:ext uri="{FF2B5EF4-FFF2-40B4-BE49-F238E27FC236}">
                <a16:creationId xmlns:a16="http://schemas.microsoft.com/office/drawing/2014/main" id="{A9EFA9D4-503E-44AA-B7AC-F9589E4E8843}"/>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2791974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ED2B1-245C-4313-8964-F6F04AAA9787}"/>
              </a:ext>
            </a:extLst>
          </p:cNvPr>
          <p:cNvSpPr>
            <a:spLocks noGrp="1"/>
          </p:cNvSpPr>
          <p:nvPr>
            <p:ph type="title"/>
          </p:nvPr>
        </p:nvSpPr>
        <p:spPr/>
        <p:txBody>
          <a:bodyPr/>
          <a:lstStyle/>
          <a:p>
            <a:r>
              <a:rPr lang="en-US"/>
              <a:t>Facebook Own Posts Table | Buttercup Malaysia - 14 of 16</a:t>
            </a:r>
          </a:p>
        </p:txBody>
      </p:sp>
      <p:graphicFrame>
        <p:nvGraphicFramePr>
          <p:cNvPr id="5" name="Table Placeholder 4">
            <a:extLst>
              <a:ext uri="{FF2B5EF4-FFF2-40B4-BE49-F238E27FC236}">
                <a16:creationId xmlns:a16="http://schemas.microsoft.com/office/drawing/2014/main" id="{CA5C5468-CF84-4032-9781-E76533EC67CD}"/>
              </a:ext>
            </a:extLst>
          </p:cNvPr>
          <p:cNvGraphicFramePr>
            <a:graphicFrameLocks noGrp="1"/>
          </p:cNvGraphicFramePr>
          <p:nvPr>
            <p:ph type="tbl" sz="quarter" idx="13"/>
            <p:extLst>
              <p:ext uri="{D42A27DB-BD31-4B8C-83A1-F6EECF244321}">
                <p14:modId xmlns:p14="http://schemas.microsoft.com/office/powerpoint/2010/main" val="927376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56518187"/>
                    </a:ext>
                  </a:extLst>
                </a:gridCol>
                <a:gridCol w="658368">
                  <a:extLst>
                    <a:ext uri="{9D8B030D-6E8A-4147-A177-3AD203B41FA5}">
                      <a16:colId xmlns:a16="http://schemas.microsoft.com/office/drawing/2014/main" val="4110658762"/>
                    </a:ext>
                  </a:extLst>
                </a:gridCol>
                <a:gridCol w="658368">
                  <a:extLst>
                    <a:ext uri="{9D8B030D-6E8A-4147-A177-3AD203B41FA5}">
                      <a16:colId xmlns:a16="http://schemas.microsoft.com/office/drawing/2014/main" val="3282377647"/>
                    </a:ext>
                  </a:extLst>
                </a:gridCol>
                <a:gridCol w="658368">
                  <a:extLst>
                    <a:ext uri="{9D8B030D-6E8A-4147-A177-3AD203B41FA5}">
                      <a16:colId xmlns:a16="http://schemas.microsoft.com/office/drawing/2014/main" val="2973527762"/>
                    </a:ext>
                  </a:extLst>
                </a:gridCol>
                <a:gridCol w="658368">
                  <a:extLst>
                    <a:ext uri="{9D8B030D-6E8A-4147-A177-3AD203B41FA5}">
                      <a16:colId xmlns:a16="http://schemas.microsoft.com/office/drawing/2014/main" val="3331535472"/>
                    </a:ext>
                  </a:extLst>
                </a:gridCol>
                <a:gridCol w="658368">
                  <a:extLst>
                    <a:ext uri="{9D8B030D-6E8A-4147-A177-3AD203B41FA5}">
                      <a16:colId xmlns:a16="http://schemas.microsoft.com/office/drawing/2014/main" val="3119116617"/>
                    </a:ext>
                  </a:extLst>
                </a:gridCol>
                <a:gridCol w="658368">
                  <a:extLst>
                    <a:ext uri="{9D8B030D-6E8A-4147-A177-3AD203B41FA5}">
                      <a16:colId xmlns:a16="http://schemas.microsoft.com/office/drawing/2014/main" val="570919084"/>
                    </a:ext>
                  </a:extLst>
                </a:gridCol>
                <a:gridCol w="658368">
                  <a:extLst>
                    <a:ext uri="{9D8B030D-6E8A-4147-A177-3AD203B41FA5}">
                      <a16:colId xmlns:a16="http://schemas.microsoft.com/office/drawing/2014/main" val="2883975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32870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- 2019-04-07 13:00:00 </a:t>
                      </a:r>
                      <a:r>
                        <a:rPr kumimoji="0" lang="en-US" sz="1000" b="0" i="0" u="none" strike="noStrike" kern="1200" cap="none" spc="0" normalizeH="0" baseline="0" noProof="0">
                          <a:ln>
                            <a:noFill/>
                          </a:ln>
                          <a:solidFill>
                            <a:prstClr val="black"/>
                          </a:solidFill>
                          <a:effectLst/>
                          <a:uLnTx/>
                          <a:uFillTx/>
                          <a:latin typeface="+mn-lt"/>
                          <a:ea typeface="+mn-ea"/>
                          <a:cs typeface="+mn-cs"/>
                        </a:rPr>
                        <a:t> 
 Sedapnya ayam tandoori di kedai mamak. Anda boleh buat sendiri di rumah tau, mudah saja.​
​#ResipiButtercup​
​Ayam Tandoori​
​Bahan-bahan:​
2 sudu besar Buttercup​
8 ketul ayam, dipotong sebesar penumbuk​
3 ulas bawang putih, diketuk
2 sudu besar serbuk Masala​
1 cawan yogurt asli ​
1/2 cawan air​
1 sudu besar halia, ditumbuk​
Garam secukup rasa
Arahan:​
1. Campur semua bahan ke dalam mangkuk besar.​
2. Gaul ayam dan perap sekurang-kurangnya 4 jam. Sebaiknya, perap semalaman.​
3. Bakar dalam ketuhar pada suhu 200°C selama 1 jam jika menggunakan api atas bawah. Jika menggunakan ketuhar dengan kipas, kurangkan suhu ke 170°C. Balikkan ayam supaya masak kedua belah bergantung pada ketuhar masing-masing.​
4. Nikmati bersama roti atau nasi!​
Sumber: http://myresipi.com/recipes/ayam-tandoori-24a37eaf-202d-4b19-add2-e82494702fa3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33522380"/>
                  </a:ext>
                </a:extLst>
              </a:tr>
            </a:tbl>
          </a:graphicData>
        </a:graphic>
      </p:graphicFrame>
      <p:sp>
        <p:nvSpPr>
          <p:cNvPr id="4" name="Text Placeholder 3">
            <a:extLst>
              <a:ext uri="{FF2B5EF4-FFF2-40B4-BE49-F238E27FC236}">
                <a16:creationId xmlns:a16="http://schemas.microsoft.com/office/drawing/2014/main" id="{3BF91BD8-DABE-4950-A869-9CD07A9D63B6}"/>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275246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CF11A-154B-4D9D-A918-B208C2538FF4}"/>
              </a:ext>
            </a:extLst>
          </p:cNvPr>
          <p:cNvSpPr>
            <a:spLocks noGrp="1"/>
          </p:cNvSpPr>
          <p:nvPr>
            <p:ph type="title"/>
          </p:nvPr>
        </p:nvSpPr>
        <p:spPr/>
        <p:txBody>
          <a:bodyPr/>
          <a:lstStyle/>
          <a:p>
            <a:r>
              <a:rPr lang="en-US"/>
              <a:t>Facebook Own Posts Table | Buttercup Malaysia - 15 of 16</a:t>
            </a:r>
          </a:p>
        </p:txBody>
      </p:sp>
      <p:graphicFrame>
        <p:nvGraphicFramePr>
          <p:cNvPr id="5" name="Table Placeholder 4">
            <a:extLst>
              <a:ext uri="{FF2B5EF4-FFF2-40B4-BE49-F238E27FC236}">
                <a16:creationId xmlns:a16="http://schemas.microsoft.com/office/drawing/2014/main" id="{C6250FA8-0D83-4325-8AE4-E69F02B6B6E5}"/>
              </a:ext>
            </a:extLst>
          </p:cNvPr>
          <p:cNvGraphicFramePr>
            <a:graphicFrameLocks noGrp="1"/>
          </p:cNvGraphicFramePr>
          <p:nvPr>
            <p:ph type="tbl" sz="quarter" idx="13"/>
            <p:extLst>
              <p:ext uri="{D42A27DB-BD31-4B8C-83A1-F6EECF244321}">
                <p14:modId xmlns:p14="http://schemas.microsoft.com/office/powerpoint/2010/main" val="2134080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50524813"/>
                    </a:ext>
                  </a:extLst>
                </a:gridCol>
                <a:gridCol w="658368">
                  <a:extLst>
                    <a:ext uri="{9D8B030D-6E8A-4147-A177-3AD203B41FA5}">
                      <a16:colId xmlns:a16="http://schemas.microsoft.com/office/drawing/2014/main" val="3620171508"/>
                    </a:ext>
                  </a:extLst>
                </a:gridCol>
                <a:gridCol w="658368">
                  <a:extLst>
                    <a:ext uri="{9D8B030D-6E8A-4147-A177-3AD203B41FA5}">
                      <a16:colId xmlns:a16="http://schemas.microsoft.com/office/drawing/2014/main" val="958262972"/>
                    </a:ext>
                  </a:extLst>
                </a:gridCol>
                <a:gridCol w="658368">
                  <a:extLst>
                    <a:ext uri="{9D8B030D-6E8A-4147-A177-3AD203B41FA5}">
                      <a16:colId xmlns:a16="http://schemas.microsoft.com/office/drawing/2014/main" val="1122174023"/>
                    </a:ext>
                  </a:extLst>
                </a:gridCol>
                <a:gridCol w="658368">
                  <a:extLst>
                    <a:ext uri="{9D8B030D-6E8A-4147-A177-3AD203B41FA5}">
                      <a16:colId xmlns:a16="http://schemas.microsoft.com/office/drawing/2014/main" val="1988856433"/>
                    </a:ext>
                  </a:extLst>
                </a:gridCol>
                <a:gridCol w="658368">
                  <a:extLst>
                    <a:ext uri="{9D8B030D-6E8A-4147-A177-3AD203B41FA5}">
                      <a16:colId xmlns:a16="http://schemas.microsoft.com/office/drawing/2014/main" val="2857936360"/>
                    </a:ext>
                  </a:extLst>
                </a:gridCol>
                <a:gridCol w="658368">
                  <a:extLst>
                    <a:ext uri="{9D8B030D-6E8A-4147-A177-3AD203B41FA5}">
                      <a16:colId xmlns:a16="http://schemas.microsoft.com/office/drawing/2014/main" val="3737855199"/>
                    </a:ext>
                  </a:extLst>
                </a:gridCol>
                <a:gridCol w="658368">
                  <a:extLst>
                    <a:ext uri="{9D8B030D-6E8A-4147-A177-3AD203B41FA5}">
                      <a16:colId xmlns:a16="http://schemas.microsoft.com/office/drawing/2014/main" val="88862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9658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- 2019-04-05 09:35:00 </a:t>
                      </a:r>
                      <a:r>
                        <a:rPr kumimoji="0" lang="en-US" sz="1000" b="0" i="0" u="none" strike="noStrike" kern="1200" cap="none" spc="0" normalizeH="0" baseline="0" noProof="0">
                          <a:ln>
                            <a:noFill/>
                          </a:ln>
                          <a:solidFill>
                            <a:prstClr val="black"/>
                          </a:solidFill>
                          <a:effectLst/>
                          <a:uLnTx/>
                          <a:uFillTx/>
                          <a:latin typeface="+mn-lt"/>
                          <a:ea typeface="+mn-ea"/>
                          <a:cs typeface="+mn-cs"/>
                        </a:rPr>
                        <a:t> 
 Setiap kali selesai menggunakan ketuhar, letakkan mangkuk tahan panas berisi air dan panaskan ketuhar pada suhu tinggi selama 20 minit untuk menanggalkan gris dan kerak. Barulah mudah untuk anda membersihkannya!​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25327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- 2019-04-03 09:54:00 </a:t>
                      </a:r>
                      <a:r>
                        <a:rPr kumimoji="0" lang="en-US" sz="1000" b="0" i="0" u="none" strike="noStrike" kern="1200" cap="none" spc="0" normalizeH="0" baseline="0" noProof="0">
                          <a:ln>
                            <a:noFill/>
                          </a:ln>
                          <a:solidFill>
                            <a:prstClr val="black"/>
                          </a:solidFill>
                          <a:effectLst/>
                          <a:uLnTx/>
                          <a:uFillTx/>
                          <a:latin typeface="+mn-lt"/>
                          <a:ea typeface="+mn-ea"/>
                          <a:cs typeface="+mn-cs"/>
                        </a:rPr>
                        <a:t> 
 Satu blok Buttercup beratnya 250g, berapakah ketul blok yang diperlukan agar timbangan menjadi seimbang? Komen di bawah!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31810284"/>
                  </a:ext>
                </a:extLst>
              </a:tr>
            </a:tbl>
          </a:graphicData>
        </a:graphic>
      </p:graphicFrame>
      <p:sp>
        <p:nvSpPr>
          <p:cNvPr id="4" name="Text Placeholder 3">
            <a:extLst>
              <a:ext uri="{FF2B5EF4-FFF2-40B4-BE49-F238E27FC236}">
                <a16:creationId xmlns:a16="http://schemas.microsoft.com/office/drawing/2014/main" id="{2F62448D-F957-408B-92FC-211240674AB8}"/>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9149019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B8F09-CAD1-4A5C-919D-2F4FEF18134E}"/>
              </a:ext>
            </a:extLst>
          </p:cNvPr>
          <p:cNvSpPr>
            <a:spLocks noGrp="1"/>
          </p:cNvSpPr>
          <p:nvPr>
            <p:ph type="title"/>
          </p:nvPr>
        </p:nvSpPr>
        <p:spPr/>
        <p:txBody>
          <a:bodyPr/>
          <a:lstStyle/>
          <a:p>
            <a:r>
              <a:rPr lang="en-US"/>
              <a:t>Facebook Own Posts Table | Buttercup Malaysia - 16 of 16</a:t>
            </a:r>
          </a:p>
        </p:txBody>
      </p:sp>
      <p:graphicFrame>
        <p:nvGraphicFramePr>
          <p:cNvPr id="5" name="Table Placeholder 4">
            <a:extLst>
              <a:ext uri="{FF2B5EF4-FFF2-40B4-BE49-F238E27FC236}">
                <a16:creationId xmlns:a16="http://schemas.microsoft.com/office/drawing/2014/main" id="{B29CD651-DB8D-47E8-B78D-B5CD361591D7}"/>
              </a:ext>
            </a:extLst>
          </p:cNvPr>
          <p:cNvGraphicFramePr>
            <a:graphicFrameLocks noGrp="1"/>
          </p:cNvGraphicFramePr>
          <p:nvPr>
            <p:ph type="tbl" sz="quarter" idx="13"/>
            <p:extLst>
              <p:ext uri="{D42A27DB-BD31-4B8C-83A1-F6EECF244321}">
                <p14:modId xmlns:p14="http://schemas.microsoft.com/office/powerpoint/2010/main" val="1848499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5235932"/>
                    </a:ext>
                  </a:extLst>
                </a:gridCol>
                <a:gridCol w="658368">
                  <a:extLst>
                    <a:ext uri="{9D8B030D-6E8A-4147-A177-3AD203B41FA5}">
                      <a16:colId xmlns:a16="http://schemas.microsoft.com/office/drawing/2014/main" val="3150684665"/>
                    </a:ext>
                  </a:extLst>
                </a:gridCol>
                <a:gridCol w="658368">
                  <a:extLst>
                    <a:ext uri="{9D8B030D-6E8A-4147-A177-3AD203B41FA5}">
                      <a16:colId xmlns:a16="http://schemas.microsoft.com/office/drawing/2014/main" val="4229108566"/>
                    </a:ext>
                  </a:extLst>
                </a:gridCol>
                <a:gridCol w="658368">
                  <a:extLst>
                    <a:ext uri="{9D8B030D-6E8A-4147-A177-3AD203B41FA5}">
                      <a16:colId xmlns:a16="http://schemas.microsoft.com/office/drawing/2014/main" val="3985164382"/>
                    </a:ext>
                  </a:extLst>
                </a:gridCol>
                <a:gridCol w="658368">
                  <a:extLst>
                    <a:ext uri="{9D8B030D-6E8A-4147-A177-3AD203B41FA5}">
                      <a16:colId xmlns:a16="http://schemas.microsoft.com/office/drawing/2014/main" val="202379487"/>
                    </a:ext>
                  </a:extLst>
                </a:gridCol>
                <a:gridCol w="658368">
                  <a:extLst>
                    <a:ext uri="{9D8B030D-6E8A-4147-A177-3AD203B41FA5}">
                      <a16:colId xmlns:a16="http://schemas.microsoft.com/office/drawing/2014/main" val="2052240678"/>
                    </a:ext>
                  </a:extLst>
                </a:gridCol>
                <a:gridCol w="658368">
                  <a:extLst>
                    <a:ext uri="{9D8B030D-6E8A-4147-A177-3AD203B41FA5}">
                      <a16:colId xmlns:a16="http://schemas.microsoft.com/office/drawing/2014/main" val="750884691"/>
                    </a:ext>
                  </a:extLst>
                </a:gridCol>
                <a:gridCol w="658368">
                  <a:extLst>
                    <a:ext uri="{9D8B030D-6E8A-4147-A177-3AD203B41FA5}">
                      <a16:colId xmlns:a16="http://schemas.microsoft.com/office/drawing/2014/main" val="3405748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5033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- 2019-04-01 09:51:00 </a:t>
                      </a:r>
                      <a:r>
                        <a:rPr kumimoji="0" lang="en-US" sz="1000" b="0" i="0" u="none" strike="noStrike" kern="1200" cap="none" spc="0" normalizeH="0" baseline="0" noProof="0">
                          <a:ln>
                            <a:noFill/>
                          </a:ln>
                          <a:solidFill>
                            <a:prstClr val="black"/>
                          </a:solidFill>
                          <a:effectLst/>
                          <a:uLnTx/>
                          <a:uFillTx/>
                          <a:latin typeface="+mn-lt"/>
                          <a:ea typeface="+mn-ea"/>
                          <a:cs typeface="+mn-cs"/>
                        </a:rPr>
                        <a:t> 
 Kali ini Buttercup ingin berkongsi resipi yang disediakan dengan ketuhar atau ketuhar mikro. Daripada ketuhar terbiar saja di dapur, baik kita gunakannya!​
#ResipiButtercup​
Ayam Gajus​
Bahan-bahan:​
1 sudu besar Buttercup​
400g isi ayam​
1 biji bawang besar dipotong bulat​
1 sudu besar kicap cair​
1 sudu kecil serbuk lada hitam​
100 g kacang gajus goreng​
1 biji lada jepun hijau dipotong dadu​
1 biji cili merah dihiris​
1 sudu besar minyak​
1 sudu besar jus lemon​
1 sudu besar tepung jagung​
1 sudu kecil serbuk perasa ayam​
300ml air​
Arahan:​
1. Ratakan minyak pada permukaan mangkuk yang sesuai.​
2. Masukkan isi ayam dan gaul dengan 2 sudu besar jus lemon. Taburkan serbuk lada hitam dan bawang besar.​
3. Masak di dalam ketuhar gelombang mikro selama 9 – 12 minit pada suhu sederhana.​
​Untuk membuat sos:​
1. Campurkan secawan air dengan tepung tepung jagung, Buttercup, serbuk perasa ayam dan 3 sudu besar jus lemon.​
2. Masak di dalam ketuhar gelombang mikro selama 90 – 120 saat 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3893965"/>
                  </a:ext>
                </a:extLst>
              </a:tr>
            </a:tbl>
          </a:graphicData>
        </a:graphic>
      </p:graphicFrame>
      <p:sp>
        <p:nvSpPr>
          <p:cNvPr id="4" name="Text Placeholder 3">
            <a:extLst>
              <a:ext uri="{FF2B5EF4-FFF2-40B4-BE49-F238E27FC236}">
                <a16:creationId xmlns:a16="http://schemas.microsoft.com/office/drawing/2014/main" id="{B3FA0E27-B000-43B7-87E4-FA33D868D291}"/>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8449646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1236</Words>
  <Application>Microsoft Office PowerPoint</Application>
  <PresentationFormat>On-screen Show (4:3)</PresentationFormat>
  <Paragraphs>549</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5</vt:lpstr>
      <vt:lpstr>Facebook (FB) Custom Own Posts Table (new) | Buttercup Malaysia - 2 of 5</vt:lpstr>
      <vt:lpstr>Facebook (FB) Custom Own Posts Table (new) | Buttercup Malaysia - 3 of 5</vt:lpstr>
      <vt:lpstr>Facebook (FB) Custom Own Posts Table (new) | Buttercup Malaysia - 4 of 5</vt:lpstr>
      <vt:lpstr>Facebook (FB) Custom Own Posts Table (new) | Buttercup Malaysia - 5 of 5</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Own Posts Table | Buttercup Malaysia - 1 of 16</vt:lpstr>
      <vt:lpstr>Facebook Own Posts Table | Buttercup Malaysia - 2 of 16</vt:lpstr>
      <vt:lpstr>Facebook Own Posts Table | Buttercup Malaysia - 3 of 16</vt:lpstr>
      <vt:lpstr>Facebook Own Posts Table | Buttercup Malaysia - 4 of 16</vt:lpstr>
      <vt:lpstr>Facebook Own Posts Table | Buttercup Malaysia - 5 of 16</vt:lpstr>
      <vt:lpstr>Facebook Own Posts Table | Buttercup Malaysia - 6 of 16</vt:lpstr>
      <vt:lpstr>Facebook Own Posts Table | Buttercup Malaysia - 7 of 16</vt:lpstr>
      <vt:lpstr>Facebook Own Posts Table | Buttercup Malaysia - 8 of 16</vt:lpstr>
      <vt:lpstr>Facebook Own Posts Table | Buttercup Malaysia - 9 of 16</vt:lpstr>
      <vt:lpstr>Facebook Own Posts Table | Buttercup Malaysia - 10 of 16</vt:lpstr>
      <vt:lpstr>Facebook Own Posts Table | Buttercup Malaysia - 11 of 16</vt:lpstr>
      <vt:lpstr>Facebook Own Posts Table | Buttercup Malaysia - 12 of 16</vt:lpstr>
      <vt:lpstr>Facebook Own Posts Table | Buttercup Malaysia - 13 of 16</vt:lpstr>
      <vt:lpstr>Facebook Own Posts Table | Buttercup Malaysia - 14 of 16</vt:lpstr>
      <vt:lpstr>Facebook Own Posts Table | Buttercup Malaysia - 15 of 16</vt:lpstr>
      <vt:lpstr>Facebook Own Posts Table | Buttercup Malaysia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2019-05-14T14:18:00Z</dcterms:created>
  <dcterms:modified xsi:type="dcterms:W3CDTF">2019-05-14T14:19:00Z</dcterms:modified>
</cp:coreProperties>
</file>