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6489</c:v>
                </c:pt>
                <c:pt idx="1">
                  <c:v>11045</c:v>
                </c:pt>
                <c:pt idx="2">
                  <c:v>3720</c:v>
                </c:pt>
                <c:pt idx="3">
                  <c:v>5234</c:v>
                </c:pt>
                <c:pt idx="4">
                  <c:v>2807</c:v>
                </c:pt>
                <c:pt idx="5">
                  <c:v>2580</c:v>
                </c:pt>
                <c:pt idx="6">
                  <c:v>1758</c:v>
                </c:pt>
                <c:pt idx="7">
                  <c:v>4082</c:v>
                </c:pt>
                <c:pt idx="8">
                  <c:v>4848</c:v>
                </c:pt>
                <c:pt idx="9">
                  <c:v>6150</c:v>
                </c:pt>
                <c:pt idx="10">
                  <c:v>3206</c:v>
                </c:pt>
                <c:pt idx="11">
                  <c:v>5799</c:v>
                </c:pt>
                <c:pt idx="12">
                  <c:v>2815</c:v>
                </c:pt>
                <c:pt idx="13">
                  <c:v>3595</c:v>
                </c:pt>
                <c:pt idx="14">
                  <c:v>2648</c:v>
                </c:pt>
                <c:pt idx="15">
                  <c:v>2888</c:v>
                </c:pt>
                <c:pt idx="16">
                  <c:v>3154</c:v>
                </c:pt>
                <c:pt idx="17">
                  <c:v>5895</c:v>
                </c:pt>
                <c:pt idx="18">
                  <c:v>2249</c:v>
                </c:pt>
                <c:pt idx="19">
                  <c:v>4578</c:v>
                </c:pt>
                <c:pt idx="20">
                  <c:v>2270</c:v>
                </c:pt>
                <c:pt idx="21">
                  <c:v>2641</c:v>
                </c:pt>
                <c:pt idx="22">
                  <c:v>2237</c:v>
                </c:pt>
                <c:pt idx="23">
                  <c:v>3880</c:v>
                </c:pt>
                <c:pt idx="24">
                  <c:v>1434</c:v>
                </c:pt>
                <c:pt idx="25">
                  <c:v>1220</c:v>
                </c:pt>
                <c:pt idx="26">
                  <c:v>10957</c:v>
                </c:pt>
                <c:pt idx="27">
                  <c:v>5814</c:v>
                </c:pt>
                <c:pt idx="28">
                  <c:v>2859</c:v>
                </c:pt>
                <c:pt idx="29">
                  <c:v>3036</c:v>
                </c:pt>
              </c:numCache>
            </c:numRef>
          </c:val>
          <c:smooth val="0"/>
          <c:extLst>
            <c:ext xmlns:c16="http://schemas.microsoft.com/office/drawing/2014/chart" uri="{C3380CC4-5D6E-409C-BE32-E72D297353CC}">
              <c16:uniqueId val="{00000000-3B3E-4177-AD58-DC2DF1B38CE9}"/>
            </c:ext>
          </c:extLst>
        </c:ser>
        <c:dLbls>
          <c:showLegendKey val="0"/>
          <c:showVal val="0"/>
          <c:showCatName val="0"/>
          <c:showSerName val="0"/>
          <c:showPercent val="0"/>
          <c:showBubbleSize val="0"/>
        </c:dLbls>
        <c:smooth val="0"/>
        <c:axId val="312124680"/>
        <c:axId val="312125008"/>
      </c:lineChart>
      <c:dateAx>
        <c:axId val="31212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25008"/>
        <c:crosses val="autoZero"/>
        <c:auto val="1"/>
        <c:lblOffset val="100"/>
        <c:baseTimeUnit val="days"/>
      </c:dateAx>
      <c:valAx>
        <c:axId val="31212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2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446</c:v>
                </c:pt>
                <c:pt idx="1">
                  <c:v>918</c:v>
                </c:pt>
                <c:pt idx="2">
                  <c:v>212</c:v>
                </c:pt>
                <c:pt idx="3">
                  <c:v>290</c:v>
                </c:pt>
                <c:pt idx="4">
                  <c:v>147</c:v>
                </c:pt>
                <c:pt idx="5">
                  <c:v>73</c:v>
                </c:pt>
                <c:pt idx="6">
                  <c:v>58</c:v>
                </c:pt>
                <c:pt idx="7">
                  <c:v>222</c:v>
                </c:pt>
                <c:pt idx="8">
                  <c:v>261</c:v>
                </c:pt>
                <c:pt idx="9">
                  <c:v>377</c:v>
                </c:pt>
                <c:pt idx="10">
                  <c:v>145</c:v>
                </c:pt>
                <c:pt idx="11">
                  <c:v>208</c:v>
                </c:pt>
                <c:pt idx="12">
                  <c:v>131</c:v>
                </c:pt>
                <c:pt idx="13">
                  <c:v>212</c:v>
                </c:pt>
                <c:pt idx="14">
                  <c:v>119</c:v>
                </c:pt>
                <c:pt idx="15">
                  <c:v>124</c:v>
                </c:pt>
                <c:pt idx="16">
                  <c:v>180</c:v>
                </c:pt>
                <c:pt idx="17">
                  <c:v>522</c:v>
                </c:pt>
                <c:pt idx="18">
                  <c:v>147</c:v>
                </c:pt>
                <c:pt idx="19">
                  <c:v>287</c:v>
                </c:pt>
                <c:pt idx="20">
                  <c:v>108</c:v>
                </c:pt>
                <c:pt idx="21">
                  <c:v>134</c:v>
                </c:pt>
                <c:pt idx="22">
                  <c:v>188</c:v>
                </c:pt>
                <c:pt idx="23">
                  <c:v>275</c:v>
                </c:pt>
                <c:pt idx="24">
                  <c:v>64</c:v>
                </c:pt>
                <c:pt idx="25">
                  <c:v>63</c:v>
                </c:pt>
                <c:pt idx="26">
                  <c:v>689</c:v>
                </c:pt>
                <c:pt idx="27">
                  <c:v>309</c:v>
                </c:pt>
                <c:pt idx="28">
                  <c:v>128</c:v>
                </c:pt>
                <c:pt idx="29">
                  <c:v>135</c:v>
                </c:pt>
              </c:numCache>
            </c:numRef>
          </c:val>
          <c:smooth val="0"/>
          <c:extLst>
            <c:ext xmlns:c16="http://schemas.microsoft.com/office/drawing/2014/chart" uri="{C3380CC4-5D6E-409C-BE32-E72D297353CC}">
              <c16:uniqueId val="{00000000-F84C-4D9F-8EA0-A490DE226327}"/>
            </c:ext>
          </c:extLst>
        </c:ser>
        <c:dLbls>
          <c:showLegendKey val="0"/>
          <c:showVal val="0"/>
          <c:showCatName val="0"/>
          <c:showSerName val="0"/>
          <c:showPercent val="0"/>
          <c:showBubbleSize val="0"/>
        </c:dLbls>
        <c:smooth val="0"/>
        <c:axId val="314680464"/>
        <c:axId val="314678496"/>
      </c:lineChart>
      <c:dateAx>
        <c:axId val="314680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78496"/>
        <c:crosses val="autoZero"/>
        <c:auto val="1"/>
        <c:lblOffset val="100"/>
        <c:baseTimeUnit val="days"/>
      </c:dateAx>
      <c:valAx>
        <c:axId val="31467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8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434</c:v>
                </c:pt>
                <c:pt idx="1">
                  <c:v>0</c:v>
                </c:pt>
                <c:pt idx="2">
                  <c:v>161</c:v>
                </c:pt>
                <c:pt idx="3">
                  <c:v>0</c:v>
                </c:pt>
                <c:pt idx="4">
                  <c:v>141</c:v>
                </c:pt>
                <c:pt idx="5">
                  <c:v>0</c:v>
                </c:pt>
                <c:pt idx="6">
                  <c:v>23</c:v>
                </c:pt>
                <c:pt idx="7">
                  <c:v>0</c:v>
                </c:pt>
                <c:pt idx="8">
                  <c:v>136</c:v>
                </c:pt>
                <c:pt idx="9">
                  <c:v>0</c:v>
                </c:pt>
                <c:pt idx="10">
                  <c:v>134</c:v>
                </c:pt>
                <c:pt idx="11">
                  <c:v>0</c:v>
                </c:pt>
                <c:pt idx="12">
                  <c:v>121</c:v>
                </c:pt>
                <c:pt idx="13">
                  <c:v>0</c:v>
                </c:pt>
                <c:pt idx="14">
                  <c:v>183</c:v>
                </c:pt>
                <c:pt idx="15">
                  <c:v>0</c:v>
                </c:pt>
                <c:pt idx="16">
                  <c:v>305</c:v>
                </c:pt>
                <c:pt idx="17">
                  <c:v>0</c:v>
                </c:pt>
                <c:pt idx="18">
                  <c:v>166</c:v>
                </c:pt>
                <c:pt idx="19">
                  <c:v>0</c:v>
                </c:pt>
                <c:pt idx="20">
                  <c:v>0</c:v>
                </c:pt>
                <c:pt idx="21">
                  <c:v>132</c:v>
                </c:pt>
                <c:pt idx="22">
                  <c:v>150</c:v>
                </c:pt>
                <c:pt idx="23">
                  <c:v>0</c:v>
                </c:pt>
                <c:pt idx="24">
                  <c:v>0</c:v>
                </c:pt>
                <c:pt idx="25">
                  <c:v>161</c:v>
                </c:pt>
                <c:pt idx="26">
                  <c:v>119</c:v>
                </c:pt>
                <c:pt idx="27">
                  <c:v>0</c:v>
                </c:pt>
                <c:pt idx="28">
                  <c:v>91</c:v>
                </c:pt>
                <c:pt idx="29">
                  <c:v>0</c:v>
                </c:pt>
              </c:numCache>
            </c:numRef>
          </c:val>
          <c:smooth val="0"/>
          <c:extLst>
            <c:ext xmlns:c16="http://schemas.microsoft.com/office/drawing/2014/chart" uri="{C3380CC4-5D6E-409C-BE32-E72D297353CC}">
              <c16:uniqueId val="{00000000-6309-4210-8E4D-0C675603527A}"/>
            </c:ext>
          </c:extLst>
        </c:ser>
        <c:dLbls>
          <c:showLegendKey val="0"/>
          <c:showVal val="0"/>
          <c:showCatName val="0"/>
          <c:showSerName val="0"/>
          <c:showPercent val="0"/>
          <c:showBubbleSize val="0"/>
        </c:dLbls>
        <c:smooth val="0"/>
        <c:axId val="314500560"/>
        <c:axId val="314495968"/>
      </c:lineChart>
      <c:dateAx>
        <c:axId val="314500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495968"/>
        <c:crosses val="autoZero"/>
        <c:auto val="1"/>
        <c:lblOffset val="100"/>
        <c:baseTimeUnit val="days"/>
      </c:dateAx>
      <c:valAx>
        <c:axId val="31449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0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2550</c:v>
                </c:pt>
              </c:numCache>
            </c:numRef>
          </c:val>
          <c:extLst>
            <c:ext xmlns:c16="http://schemas.microsoft.com/office/drawing/2014/chart" uri="{C3380CC4-5D6E-409C-BE32-E72D297353CC}">
              <c16:uniqueId val="{00000000-320A-4464-848B-3EBF48EC17A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64</c:v>
                </c:pt>
              </c:numCache>
            </c:numRef>
          </c:val>
          <c:extLst>
            <c:ext xmlns:c16="http://schemas.microsoft.com/office/drawing/2014/chart" uri="{C3380CC4-5D6E-409C-BE32-E72D297353CC}">
              <c16:uniqueId val="{00000001-320A-4464-848B-3EBF48EC17A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320A-4464-848B-3EBF48EC17A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5</c:v>
                </c:pt>
              </c:numCache>
            </c:numRef>
          </c:val>
          <c:extLst>
            <c:ext xmlns:c16="http://schemas.microsoft.com/office/drawing/2014/chart" uri="{C3380CC4-5D6E-409C-BE32-E72D297353CC}">
              <c16:uniqueId val="{00000003-320A-4464-848B-3EBF48EC17A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320A-4464-848B-3EBF48EC17A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320A-4464-848B-3EBF48EC17A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108</c:v>
                </c:pt>
              </c:numCache>
            </c:numRef>
          </c:val>
          <c:extLst>
            <c:ext xmlns:c16="http://schemas.microsoft.com/office/drawing/2014/chart" uri="{C3380CC4-5D6E-409C-BE32-E72D297353CC}">
              <c16:uniqueId val="{00000006-320A-4464-848B-3EBF48EC17A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834</c:v>
                </c:pt>
              </c:numCache>
            </c:numRef>
          </c:val>
          <c:extLst>
            <c:ext xmlns:c16="http://schemas.microsoft.com/office/drawing/2014/chart" uri="{C3380CC4-5D6E-409C-BE32-E72D297353CC}">
              <c16:uniqueId val="{00000007-320A-4464-848B-3EBF48EC17A8}"/>
            </c:ext>
          </c:extLst>
        </c:ser>
        <c:dLbls>
          <c:showLegendKey val="0"/>
          <c:showVal val="0"/>
          <c:showCatName val="0"/>
          <c:showSerName val="0"/>
          <c:showPercent val="0"/>
          <c:showBubbleSize val="0"/>
        </c:dLbls>
        <c:gapWidth val="150"/>
        <c:overlap val="100"/>
        <c:axId val="314498592"/>
        <c:axId val="314494984"/>
      </c:barChart>
      <c:catAx>
        <c:axId val="31449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494984"/>
        <c:crosses val="autoZero"/>
        <c:auto val="1"/>
        <c:lblAlgn val="ctr"/>
        <c:lblOffset val="100"/>
        <c:noMultiLvlLbl val="0"/>
      </c:catAx>
      <c:valAx>
        <c:axId val="314494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49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0.30583104003323103</c:v>
                </c:pt>
                <c:pt idx="1">
                  <c:v>0.23209927825951501</c:v>
                </c:pt>
                <c:pt idx="2">
                  <c:v>0.31206189314086902</c:v>
                </c:pt>
                <c:pt idx="3">
                  <c:v>0.150578950101251</c:v>
                </c:pt>
                <c:pt idx="4">
                  <c:v>0.230281946103121</c:v>
                </c:pt>
                <c:pt idx="5">
                  <c:v>0.14434809699361301</c:v>
                </c:pt>
                <c:pt idx="6">
                  <c:v>2.5961887948491601E-2</c:v>
                </c:pt>
              </c:numCache>
            </c:numRef>
          </c:val>
          <c:extLst>
            <c:ext xmlns:c16="http://schemas.microsoft.com/office/drawing/2014/chart" uri="{C3380CC4-5D6E-409C-BE32-E72D297353CC}">
              <c16:uniqueId val="{00000000-7B2E-48D6-A6F3-0C39477F3651}"/>
            </c:ext>
          </c:extLst>
        </c:ser>
        <c:dLbls>
          <c:showLegendKey val="0"/>
          <c:showVal val="0"/>
          <c:showCatName val="0"/>
          <c:showSerName val="0"/>
          <c:showPercent val="0"/>
          <c:showBubbleSize val="0"/>
        </c:dLbls>
        <c:gapWidth val="219"/>
        <c:overlap val="-27"/>
        <c:axId val="258418072"/>
        <c:axId val="258414136"/>
      </c:barChart>
      <c:catAx>
        <c:axId val="258418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414136"/>
        <c:crosses val="autoZero"/>
        <c:auto val="1"/>
        <c:lblAlgn val="ctr"/>
        <c:lblOffset val="100"/>
        <c:noMultiLvlLbl val="0"/>
      </c:catAx>
      <c:valAx>
        <c:axId val="25841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41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43</c:v>
                </c:pt>
                <c:pt idx="1">
                  <c:v>5440</c:v>
                </c:pt>
                <c:pt idx="2">
                  <c:v>3041</c:v>
                </c:pt>
                <c:pt idx="3">
                  <c:v>1998</c:v>
                </c:pt>
                <c:pt idx="4">
                  <c:v>1028</c:v>
                </c:pt>
                <c:pt idx="5">
                  <c:v>751</c:v>
                </c:pt>
                <c:pt idx="6">
                  <c:v>500</c:v>
                </c:pt>
              </c:numCache>
            </c:numRef>
          </c:val>
          <c:extLst>
            <c:ext xmlns:c16="http://schemas.microsoft.com/office/drawing/2014/chart" uri="{C3380CC4-5D6E-409C-BE32-E72D297353CC}">
              <c16:uniqueId val="{00000000-A3C8-4648-9C53-6C82F596A86D}"/>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221</c:v>
                </c:pt>
                <c:pt idx="1">
                  <c:v>11198</c:v>
                </c:pt>
                <c:pt idx="2">
                  <c:v>20842</c:v>
                </c:pt>
                <c:pt idx="3">
                  <c:v>26157</c:v>
                </c:pt>
                <c:pt idx="4">
                  <c:v>13800</c:v>
                </c:pt>
                <c:pt idx="5">
                  <c:v>8300</c:v>
                </c:pt>
                <c:pt idx="6">
                  <c:v>2688</c:v>
                </c:pt>
              </c:numCache>
            </c:numRef>
          </c:val>
          <c:extLst>
            <c:ext xmlns:c16="http://schemas.microsoft.com/office/drawing/2014/chart" uri="{C3380CC4-5D6E-409C-BE32-E72D297353CC}">
              <c16:uniqueId val="{00000001-A3C8-4648-9C53-6C82F596A86D}"/>
            </c:ext>
          </c:extLst>
        </c:ser>
        <c:dLbls>
          <c:showLegendKey val="0"/>
          <c:showVal val="0"/>
          <c:showCatName val="0"/>
          <c:showSerName val="0"/>
          <c:showPercent val="0"/>
          <c:showBubbleSize val="0"/>
        </c:dLbls>
        <c:gapWidth val="219"/>
        <c:overlap val="-27"/>
        <c:axId val="325879936"/>
        <c:axId val="325882560"/>
      </c:barChart>
      <c:catAx>
        <c:axId val="325879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82560"/>
        <c:crosses val="autoZero"/>
        <c:auto val="1"/>
        <c:lblAlgn val="ctr"/>
        <c:lblOffset val="100"/>
        <c:noMultiLvlLbl val="0"/>
      </c:catAx>
      <c:valAx>
        <c:axId val="32588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7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0.79463698351206602</c:v>
                </c:pt>
                <c:pt idx="1">
                  <c:v>0</c:v>
                </c:pt>
                <c:pt idx="2">
                  <c:v>0.17629692992979401</c:v>
                </c:pt>
                <c:pt idx="3">
                  <c:v>0</c:v>
                </c:pt>
                <c:pt idx="4">
                  <c:v>0.148033860139277</c:v>
                </c:pt>
                <c:pt idx="5">
                  <c:v>0</c:v>
                </c:pt>
                <c:pt idx="6">
                  <c:v>2.6044650949588001E-2</c:v>
                </c:pt>
                <c:pt idx="7">
                  <c:v>0</c:v>
                </c:pt>
                <c:pt idx="8">
                  <c:v>0.30083171120155699</c:v>
                </c:pt>
                <c:pt idx="9">
                  <c:v>0</c:v>
                </c:pt>
                <c:pt idx="10">
                  <c:v>0.150823287115531</c:v>
                </c:pt>
                <c:pt idx="11">
                  <c:v>0</c:v>
                </c:pt>
                <c:pt idx="12">
                  <c:v>0.147593805217753</c:v>
                </c:pt>
                <c:pt idx="13">
                  <c:v>0</c:v>
                </c:pt>
                <c:pt idx="14">
                  <c:v>0.20048407034601701</c:v>
                </c:pt>
                <c:pt idx="15">
                  <c:v>0</c:v>
                </c:pt>
                <c:pt idx="16">
                  <c:v>0.44834206839292201</c:v>
                </c:pt>
                <c:pt idx="17">
                  <c:v>0</c:v>
                </c:pt>
                <c:pt idx="18">
                  <c:v>0.18771844307775301</c:v>
                </c:pt>
                <c:pt idx="19">
                  <c:v>0</c:v>
                </c:pt>
                <c:pt idx="20">
                  <c:v>0</c:v>
                </c:pt>
                <c:pt idx="21">
                  <c:v>0.13677480856707699</c:v>
                </c:pt>
                <c:pt idx="22">
                  <c:v>0.16363899993785899</c:v>
                </c:pt>
                <c:pt idx="23">
                  <c:v>0</c:v>
                </c:pt>
                <c:pt idx="24">
                  <c:v>0</c:v>
                </c:pt>
                <c:pt idx="25">
                  <c:v>0.29177746277768002</c:v>
                </c:pt>
                <c:pt idx="26">
                  <c:v>0.14066734242154699</c:v>
                </c:pt>
                <c:pt idx="27">
                  <c:v>0</c:v>
                </c:pt>
                <c:pt idx="28">
                  <c:v>9.5087490827157797E-2</c:v>
                </c:pt>
                <c:pt idx="29">
                  <c:v>0</c:v>
                </c:pt>
              </c:numCache>
            </c:numRef>
          </c:val>
          <c:smooth val="0"/>
          <c:extLst>
            <c:ext xmlns:c16="http://schemas.microsoft.com/office/drawing/2014/chart" uri="{C3380CC4-5D6E-409C-BE32-E72D297353CC}">
              <c16:uniqueId val="{00000000-0C32-4D8E-8A09-56BFF0CE8A90}"/>
            </c:ext>
          </c:extLst>
        </c:ser>
        <c:dLbls>
          <c:showLegendKey val="0"/>
          <c:showVal val="0"/>
          <c:showCatName val="0"/>
          <c:showSerName val="0"/>
          <c:showPercent val="0"/>
          <c:showBubbleSize val="0"/>
        </c:dLbls>
        <c:smooth val="0"/>
        <c:axId val="325092032"/>
        <c:axId val="325096296"/>
      </c:lineChart>
      <c:dateAx>
        <c:axId val="325092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96296"/>
        <c:crosses val="autoZero"/>
        <c:auto val="1"/>
        <c:lblOffset val="100"/>
        <c:baseTimeUnit val="days"/>
      </c:dateAx>
      <c:valAx>
        <c:axId val="32509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9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95789</c:v>
                </c:pt>
                <c:pt idx="1">
                  <c:v>95845</c:v>
                </c:pt>
                <c:pt idx="2">
                  <c:v>95877</c:v>
                </c:pt>
                <c:pt idx="3">
                  <c:v>95905</c:v>
                </c:pt>
                <c:pt idx="4">
                  <c:v>95943</c:v>
                </c:pt>
                <c:pt idx="5">
                  <c:v>95975</c:v>
                </c:pt>
                <c:pt idx="6">
                  <c:v>96003</c:v>
                </c:pt>
                <c:pt idx="7">
                  <c:v>96050</c:v>
                </c:pt>
                <c:pt idx="8">
                  <c:v>96084</c:v>
                </c:pt>
                <c:pt idx="9">
                  <c:v>96120</c:v>
                </c:pt>
                <c:pt idx="10">
                  <c:v>96159</c:v>
                </c:pt>
                <c:pt idx="11">
                  <c:v>96196</c:v>
                </c:pt>
                <c:pt idx="12">
                  <c:v>96225</c:v>
                </c:pt>
                <c:pt idx="13">
                  <c:v>96249</c:v>
                </c:pt>
                <c:pt idx="14">
                  <c:v>96286</c:v>
                </c:pt>
                <c:pt idx="15">
                  <c:v>96340</c:v>
                </c:pt>
                <c:pt idx="16">
                  <c:v>96371</c:v>
                </c:pt>
                <c:pt idx="17">
                  <c:v>96404</c:v>
                </c:pt>
                <c:pt idx="18">
                  <c:v>96438</c:v>
                </c:pt>
                <c:pt idx="19">
                  <c:v>96461</c:v>
                </c:pt>
                <c:pt idx="20">
                  <c:v>96487</c:v>
                </c:pt>
                <c:pt idx="21">
                  <c:v>96532</c:v>
                </c:pt>
                <c:pt idx="22">
                  <c:v>96576</c:v>
                </c:pt>
                <c:pt idx="23">
                  <c:v>96606</c:v>
                </c:pt>
                <c:pt idx="24">
                  <c:v>96634</c:v>
                </c:pt>
                <c:pt idx="25">
                  <c:v>96664</c:v>
                </c:pt>
                <c:pt idx="26">
                  <c:v>96700</c:v>
                </c:pt>
                <c:pt idx="27">
                  <c:v>96738</c:v>
                </c:pt>
                <c:pt idx="28">
                  <c:v>96768</c:v>
                </c:pt>
                <c:pt idx="29">
                  <c:v>96802</c:v>
                </c:pt>
              </c:numCache>
            </c:numRef>
          </c:val>
          <c:smooth val="0"/>
          <c:extLst>
            <c:ext xmlns:c16="http://schemas.microsoft.com/office/drawing/2014/chart" uri="{C3380CC4-5D6E-409C-BE32-E72D297353CC}">
              <c16:uniqueId val="{00000000-354F-4D53-A2E6-24A3EDEC4793}"/>
            </c:ext>
          </c:extLst>
        </c:ser>
        <c:dLbls>
          <c:showLegendKey val="0"/>
          <c:showVal val="0"/>
          <c:showCatName val="0"/>
          <c:showSerName val="0"/>
          <c:showPercent val="0"/>
          <c:showBubbleSize val="0"/>
        </c:dLbls>
        <c:smooth val="0"/>
        <c:axId val="325093016"/>
        <c:axId val="325094328"/>
      </c:lineChart>
      <c:dateAx>
        <c:axId val="325093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94328"/>
        <c:crosses val="autoZero"/>
        <c:auto val="1"/>
        <c:lblOffset val="100"/>
        <c:baseTimeUnit val="days"/>
      </c:dateAx>
      <c:valAx>
        <c:axId val="32509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9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75</c:v>
                </c:pt>
                <c:pt idx="1">
                  <c:v>107</c:v>
                </c:pt>
                <c:pt idx="2">
                  <c:v>56</c:v>
                </c:pt>
                <c:pt idx="3">
                  <c:v>76</c:v>
                </c:pt>
                <c:pt idx="4">
                  <c:v>113</c:v>
                </c:pt>
                <c:pt idx="5">
                  <c:v>41</c:v>
                </c:pt>
                <c:pt idx="6">
                  <c:v>29</c:v>
                </c:pt>
                <c:pt idx="7">
                  <c:v>81</c:v>
                </c:pt>
                <c:pt idx="8">
                  <c:v>104</c:v>
                </c:pt>
                <c:pt idx="9">
                  <c:v>47</c:v>
                </c:pt>
                <c:pt idx="10">
                  <c:v>65</c:v>
                </c:pt>
                <c:pt idx="11">
                  <c:v>86</c:v>
                </c:pt>
                <c:pt idx="12">
                  <c:v>54</c:v>
                </c:pt>
                <c:pt idx="13">
                  <c:v>58</c:v>
                </c:pt>
                <c:pt idx="14">
                  <c:v>53</c:v>
                </c:pt>
                <c:pt idx="15">
                  <c:v>78</c:v>
                </c:pt>
                <c:pt idx="16">
                  <c:v>60</c:v>
                </c:pt>
                <c:pt idx="17">
                  <c:v>82</c:v>
                </c:pt>
                <c:pt idx="18">
                  <c:v>89</c:v>
                </c:pt>
                <c:pt idx="19">
                  <c:v>77</c:v>
                </c:pt>
                <c:pt idx="20">
                  <c:v>80</c:v>
                </c:pt>
                <c:pt idx="21">
                  <c:v>70</c:v>
                </c:pt>
                <c:pt idx="22">
                  <c:v>70</c:v>
                </c:pt>
                <c:pt idx="23">
                  <c:v>76</c:v>
                </c:pt>
                <c:pt idx="24">
                  <c:v>44</c:v>
                </c:pt>
                <c:pt idx="25">
                  <c:v>39</c:v>
                </c:pt>
                <c:pt idx="26">
                  <c:v>112</c:v>
                </c:pt>
                <c:pt idx="27">
                  <c:v>69</c:v>
                </c:pt>
                <c:pt idx="28">
                  <c:v>43</c:v>
                </c:pt>
                <c:pt idx="29">
                  <c:v>42</c:v>
                </c:pt>
              </c:numCache>
            </c:numRef>
          </c:val>
          <c:smooth val="0"/>
          <c:extLst>
            <c:ext xmlns:c16="http://schemas.microsoft.com/office/drawing/2014/chart" uri="{C3380CC4-5D6E-409C-BE32-E72D297353CC}">
              <c16:uniqueId val="{00000000-4FB9-4590-957E-3813EC84E32D}"/>
            </c:ext>
          </c:extLst>
        </c:ser>
        <c:dLbls>
          <c:showLegendKey val="0"/>
          <c:showVal val="0"/>
          <c:showCatName val="0"/>
          <c:showSerName val="0"/>
          <c:showPercent val="0"/>
          <c:showBubbleSize val="0"/>
        </c:dLbls>
        <c:smooth val="0"/>
        <c:axId val="325102528"/>
        <c:axId val="325104496"/>
      </c:lineChart>
      <c:dateAx>
        <c:axId val="325102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104496"/>
        <c:crosses val="autoZero"/>
        <c:auto val="1"/>
        <c:lblOffset val="100"/>
        <c:baseTimeUnit val="days"/>
      </c:dateAx>
      <c:valAx>
        <c:axId val="32510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10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92C32-C237-4FD6-B696-3CE32336F94C}"/>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7488B4C9-D19C-4D22-A377-4A1AE3838AD8}"/>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549564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CBE34-87F8-416D-9944-08B72BC0007B}"/>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4951AC75-79BA-42BE-A47C-C1531FCC5EEB}"/>
              </a:ext>
            </a:extLst>
          </p:cNvPr>
          <p:cNvGraphicFramePr>
            <a:graphicFrameLocks noGrp="1"/>
          </p:cNvGraphicFramePr>
          <p:nvPr>
            <p:ph type="tbl" sz="quarter" idx="13"/>
            <p:extLst>
              <p:ext uri="{D42A27DB-BD31-4B8C-83A1-F6EECF244321}">
                <p14:modId xmlns:p14="http://schemas.microsoft.com/office/powerpoint/2010/main" val="158318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93394728"/>
                    </a:ext>
                  </a:extLst>
                </a:gridCol>
                <a:gridCol w="740664">
                  <a:extLst>
                    <a:ext uri="{9D8B030D-6E8A-4147-A177-3AD203B41FA5}">
                      <a16:colId xmlns:a16="http://schemas.microsoft.com/office/drawing/2014/main" val="3117401423"/>
                    </a:ext>
                  </a:extLst>
                </a:gridCol>
                <a:gridCol w="740664">
                  <a:extLst>
                    <a:ext uri="{9D8B030D-6E8A-4147-A177-3AD203B41FA5}">
                      <a16:colId xmlns:a16="http://schemas.microsoft.com/office/drawing/2014/main" val="929659842"/>
                    </a:ext>
                  </a:extLst>
                </a:gridCol>
                <a:gridCol w="740664">
                  <a:extLst>
                    <a:ext uri="{9D8B030D-6E8A-4147-A177-3AD203B41FA5}">
                      <a16:colId xmlns:a16="http://schemas.microsoft.com/office/drawing/2014/main" val="4042036950"/>
                    </a:ext>
                  </a:extLst>
                </a:gridCol>
                <a:gridCol w="740664">
                  <a:extLst>
                    <a:ext uri="{9D8B030D-6E8A-4147-A177-3AD203B41FA5}">
                      <a16:colId xmlns:a16="http://schemas.microsoft.com/office/drawing/2014/main" val="1427981994"/>
                    </a:ext>
                  </a:extLst>
                </a:gridCol>
                <a:gridCol w="740664">
                  <a:extLst>
                    <a:ext uri="{9D8B030D-6E8A-4147-A177-3AD203B41FA5}">
                      <a16:colId xmlns:a16="http://schemas.microsoft.com/office/drawing/2014/main" val="4137106644"/>
                    </a:ext>
                  </a:extLst>
                </a:gridCol>
                <a:gridCol w="740664">
                  <a:extLst>
                    <a:ext uri="{9D8B030D-6E8A-4147-A177-3AD203B41FA5}">
                      <a16:colId xmlns:a16="http://schemas.microsoft.com/office/drawing/2014/main" val="812925719"/>
                    </a:ext>
                  </a:extLst>
                </a:gridCol>
                <a:gridCol w="740664">
                  <a:extLst>
                    <a:ext uri="{9D8B030D-6E8A-4147-A177-3AD203B41FA5}">
                      <a16:colId xmlns:a16="http://schemas.microsoft.com/office/drawing/2014/main" val="3276732836"/>
                    </a:ext>
                  </a:extLst>
                </a:gridCol>
                <a:gridCol w="740664">
                  <a:extLst>
                    <a:ext uri="{9D8B030D-6E8A-4147-A177-3AD203B41FA5}">
                      <a16:colId xmlns:a16="http://schemas.microsoft.com/office/drawing/2014/main" val="2919363744"/>
                    </a:ext>
                  </a:extLst>
                </a:gridCol>
                <a:gridCol w="740664">
                  <a:extLst>
                    <a:ext uri="{9D8B030D-6E8A-4147-A177-3AD203B41FA5}">
                      <a16:colId xmlns:a16="http://schemas.microsoft.com/office/drawing/2014/main" val="208822816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124695"/>
                  </a:ext>
                </a:extLst>
              </a:tr>
              <a:tr h="370840">
                <a:tc>
                  <a:txBody>
                    <a:bodyPr/>
                    <a:lstStyle/>
                    <a:p>
                      <a:r>
                        <a:rPr lang="en-US" sz="1000"/>
                        <a:t>SCS Dairy MY</a:t>
                      </a:r>
                    </a:p>
                  </a:txBody>
                  <a:tcPr/>
                </a:tc>
                <a:tc>
                  <a:txBody>
                    <a:bodyPr/>
                    <a:lstStyle/>
                    <a:p>
                      <a:r>
                        <a:rPr lang="en-US" sz="1000"/>
                        <a:t>96802</a:t>
                      </a:r>
                    </a:p>
                  </a:txBody>
                  <a:tcPr/>
                </a:tc>
                <a:tc>
                  <a:txBody>
                    <a:bodyPr/>
                    <a:lstStyle/>
                    <a:p>
                      <a:r>
                        <a:rPr lang="en-US" sz="1000"/>
                        <a:t>1056</a:t>
                      </a:r>
                    </a:p>
                  </a:txBody>
                  <a:tcPr/>
                </a:tc>
                <a:tc>
                  <a:txBody>
                    <a:bodyPr/>
                    <a:lstStyle/>
                    <a:p>
                      <a:r>
                        <a:rPr lang="en-US" sz="1000"/>
                        <a:t>16</a:t>
                      </a:r>
                    </a:p>
                  </a:txBody>
                  <a:tcPr/>
                </a:tc>
                <a:tc>
                  <a:txBody>
                    <a:bodyPr/>
                    <a:lstStyle/>
                    <a:p>
                      <a:r>
                        <a:rPr lang="en-US" sz="1000"/>
                        <a:t>2619</a:t>
                      </a:r>
                    </a:p>
                  </a:txBody>
                  <a:tcPr/>
                </a:tc>
                <a:tc>
                  <a:txBody>
                    <a:bodyPr/>
                    <a:lstStyle/>
                    <a:p>
                      <a:r>
                        <a:rPr lang="en-US" sz="1000"/>
                        <a:t>108</a:t>
                      </a:r>
                    </a:p>
                  </a:txBody>
                  <a:tcPr/>
                </a:tc>
                <a:tc>
                  <a:txBody>
                    <a:bodyPr/>
                    <a:lstStyle/>
                    <a:p>
                      <a:r>
                        <a:rPr lang="en-US" sz="1000"/>
                        <a:t>834</a:t>
                      </a:r>
                    </a:p>
                  </a:txBody>
                  <a:tcPr/>
                </a:tc>
                <a:tc>
                  <a:txBody>
                    <a:bodyPr/>
                    <a:lstStyle/>
                    <a:p>
                      <a:r>
                        <a:rPr lang="en-US" sz="1000"/>
                        <a:t>0</a:t>
                      </a:r>
                    </a:p>
                  </a:txBody>
                  <a:tcPr/>
                </a:tc>
                <a:tc>
                  <a:txBody>
                    <a:bodyPr/>
                    <a:lstStyle/>
                    <a:p>
                      <a:r>
                        <a:rPr lang="en-US" sz="1000"/>
                        <a:t>0.2312 %</a:t>
                      </a:r>
                    </a:p>
                  </a:txBody>
                  <a:tcPr/>
                </a:tc>
                <a:tc>
                  <a:txBody>
                    <a:bodyPr/>
                    <a:lstStyle/>
                    <a:p>
                      <a:r>
                        <a:rPr lang="en-US" sz="1000"/>
                        <a:t>0.0 %</a:t>
                      </a:r>
                    </a:p>
                  </a:txBody>
                  <a:tcPr/>
                </a:tc>
                <a:extLst>
                  <a:ext uri="{0D108BD9-81ED-4DB2-BD59-A6C34878D82A}">
                    <a16:rowId xmlns:a16="http://schemas.microsoft.com/office/drawing/2014/main" val="3956465742"/>
                  </a:ext>
                </a:extLst>
              </a:tr>
            </a:tbl>
          </a:graphicData>
        </a:graphic>
      </p:graphicFrame>
      <p:sp>
        <p:nvSpPr>
          <p:cNvPr id="4" name="Text Placeholder 3">
            <a:extLst>
              <a:ext uri="{FF2B5EF4-FFF2-40B4-BE49-F238E27FC236}">
                <a16:creationId xmlns:a16="http://schemas.microsoft.com/office/drawing/2014/main" id="{687EE77D-1D72-41E7-953B-7BB399C3689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468420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0DFD8-EC27-4766-A9B4-99D938789709}"/>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01596A92-1D23-49F6-A8D2-F411F2AC75DF}"/>
              </a:ext>
            </a:extLst>
          </p:cNvPr>
          <p:cNvGraphicFramePr>
            <a:graphicFrameLocks noGrp="1"/>
          </p:cNvGraphicFramePr>
          <p:nvPr>
            <p:ph type="chart" sz="quarter" idx="13"/>
            <p:extLst>
              <p:ext uri="{D42A27DB-BD31-4B8C-83A1-F6EECF244321}">
                <p14:modId xmlns:p14="http://schemas.microsoft.com/office/powerpoint/2010/main" val="1539614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3D95D6-38BB-46B7-8B40-530324186BE0}"/>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06091471-2750-4C0D-8FB7-F6A97ED28F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9772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22305-5022-4D67-943A-E69D11921EBF}"/>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936800A3-4C6C-49A1-8858-310724389731}"/>
              </a:ext>
            </a:extLst>
          </p:cNvPr>
          <p:cNvGraphicFramePr>
            <a:graphicFrameLocks noGrp="1"/>
          </p:cNvGraphicFramePr>
          <p:nvPr>
            <p:ph type="chart" sz="quarter" idx="13"/>
            <p:extLst>
              <p:ext uri="{D42A27DB-BD31-4B8C-83A1-F6EECF244321}">
                <p14:modId xmlns:p14="http://schemas.microsoft.com/office/powerpoint/2010/main" val="1957839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51A3A4-6F71-42FB-B60C-6E8B29EA169C}"/>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B28D8593-C0CD-4B4A-900E-B8F3571419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4372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988CC-0A64-4082-BC27-9B0BC6802470}"/>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59D7BAA0-1CA5-41CE-BE09-F1BF60BB7BEA}"/>
              </a:ext>
            </a:extLst>
          </p:cNvPr>
          <p:cNvGraphicFramePr>
            <a:graphicFrameLocks noGrp="1"/>
          </p:cNvGraphicFramePr>
          <p:nvPr>
            <p:ph type="chart" sz="quarter" idx="13"/>
            <p:extLst>
              <p:ext uri="{D42A27DB-BD31-4B8C-83A1-F6EECF244321}">
                <p14:modId xmlns:p14="http://schemas.microsoft.com/office/powerpoint/2010/main" val="62283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938E1D-C6CE-4C5A-ADD0-7FAC673B3CE0}"/>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502F0A19-9076-4CCC-AB91-934742C2F3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2186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3EED0-7F65-4530-BA26-9B51020F24F4}"/>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0865BB68-EA59-41A2-9B5B-609C9B3B5691}"/>
              </a:ext>
            </a:extLst>
          </p:cNvPr>
          <p:cNvGraphicFramePr>
            <a:graphicFrameLocks noGrp="1"/>
          </p:cNvGraphicFramePr>
          <p:nvPr>
            <p:ph type="chart" sz="quarter" idx="13"/>
            <p:extLst>
              <p:ext uri="{D42A27DB-BD31-4B8C-83A1-F6EECF244321}">
                <p14:modId xmlns:p14="http://schemas.microsoft.com/office/powerpoint/2010/main" val="358227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4B0859-3AEA-48E8-94FB-EC460102D9BA}"/>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D67EF89D-7ABD-4B0D-A262-C824F4967F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639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05017-FEF2-4247-89BE-19ADA050E68C}"/>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57626B65-3E46-4220-B7DB-EB869C55CACF}"/>
              </a:ext>
            </a:extLst>
          </p:cNvPr>
          <p:cNvGraphicFramePr>
            <a:graphicFrameLocks noGrp="1"/>
          </p:cNvGraphicFramePr>
          <p:nvPr>
            <p:ph type="chart" sz="quarter" idx="13"/>
            <p:extLst>
              <p:ext uri="{D42A27DB-BD31-4B8C-83A1-F6EECF244321}">
                <p14:modId xmlns:p14="http://schemas.microsoft.com/office/powerpoint/2010/main" val="1732643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88BEDB-4293-4119-942B-772DBC80FEAD}"/>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0F584591-EFE7-4CEA-9AF1-6A83A4A854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9702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15881-89DA-4F50-8E54-2F8E34A2CE33}"/>
              </a:ext>
            </a:extLst>
          </p:cNvPr>
          <p:cNvSpPr>
            <a:spLocks noGrp="1"/>
          </p:cNvSpPr>
          <p:nvPr>
            <p:ph type="title"/>
          </p:nvPr>
        </p:nvSpPr>
        <p:spPr/>
        <p:txBody>
          <a:bodyPr/>
          <a:lstStyle/>
          <a:p>
            <a:r>
              <a:rPr lang="en-US"/>
              <a:t>Facebook (FB) Custom Own Posts Table (new) | SCS Dairy MY - 1 of 6</a:t>
            </a:r>
          </a:p>
        </p:txBody>
      </p:sp>
      <p:graphicFrame>
        <p:nvGraphicFramePr>
          <p:cNvPr id="5" name="Table Placeholder 4">
            <a:extLst>
              <a:ext uri="{FF2B5EF4-FFF2-40B4-BE49-F238E27FC236}">
                <a16:creationId xmlns:a16="http://schemas.microsoft.com/office/drawing/2014/main" id="{341A43E1-C5D8-4F34-935B-CDE3D43DCBAB}"/>
              </a:ext>
            </a:extLst>
          </p:cNvPr>
          <p:cNvGraphicFramePr>
            <a:graphicFrameLocks noGrp="1"/>
          </p:cNvGraphicFramePr>
          <p:nvPr>
            <p:ph type="tbl" sz="quarter" idx="13"/>
            <p:extLst>
              <p:ext uri="{D42A27DB-BD31-4B8C-83A1-F6EECF244321}">
                <p14:modId xmlns:p14="http://schemas.microsoft.com/office/powerpoint/2010/main" val="1297541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7690842"/>
                    </a:ext>
                  </a:extLst>
                </a:gridCol>
                <a:gridCol w="822960">
                  <a:extLst>
                    <a:ext uri="{9D8B030D-6E8A-4147-A177-3AD203B41FA5}">
                      <a16:colId xmlns:a16="http://schemas.microsoft.com/office/drawing/2014/main" val="634435245"/>
                    </a:ext>
                  </a:extLst>
                </a:gridCol>
                <a:gridCol w="822960">
                  <a:extLst>
                    <a:ext uri="{9D8B030D-6E8A-4147-A177-3AD203B41FA5}">
                      <a16:colId xmlns:a16="http://schemas.microsoft.com/office/drawing/2014/main" val="321249308"/>
                    </a:ext>
                  </a:extLst>
                </a:gridCol>
                <a:gridCol w="822960">
                  <a:extLst>
                    <a:ext uri="{9D8B030D-6E8A-4147-A177-3AD203B41FA5}">
                      <a16:colId xmlns:a16="http://schemas.microsoft.com/office/drawing/2014/main" val="4182440292"/>
                    </a:ext>
                  </a:extLst>
                </a:gridCol>
                <a:gridCol w="822960">
                  <a:extLst>
                    <a:ext uri="{9D8B030D-6E8A-4147-A177-3AD203B41FA5}">
                      <a16:colId xmlns:a16="http://schemas.microsoft.com/office/drawing/2014/main" val="1370626389"/>
                    </a:ext>
                  </a:extLst>
                </a:gridCol>
                <a:gridCol w="822960">
                  <a:extLst>
                    <a:ext uri="{9D8B030D-6E8A-4147-A177-3AD203B41FA5}">
                      <a16:colId xmlns:a16="http://schemas.microsoft.com/office/drawing/2014/main" val="2994542243"/>
                    </a:ext>
                  </a:extLst>
                </a:gridCol>
                <a:gridCol w="822960">
                  <a:extLst>
                    <a:ext uri="{9D8B030D-6E8A-4147-A177-3AD203B41FA5}">
                      <a16:colId xmlns:a16="http://schemas.microsoft.com/office/drawing/2014/main" val="3727076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9426045"/>
                  </a:ext>
                </a:extLst>
              </a:tr>
            </a:tbl>
          </a:graphicData>
        </a:graphic>
      </p:graphicFrame>
      <p:sp>
        <p:nvSpPr>
          <p:cNvPr id="4" name="Text Placeholder 3">
            <a:extLst>
              <a:ext uri="{FF2B5EF4-FFF2-40B4-BE49-F238E27FC236}">
                <a16:creationId xmlns:a16="http://schemas.microsoft.com/office/drawing/2014/main" id="{34274DE0-792C-46D3-AE5D-017481FCF172}"/>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667404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B52BC-75FD-4E76-9637-8C0462F7F886}"/>
              </a:ext>
            </a:extLst>
          </p:cNvPr>
          <p:cNvSpPr>
            <a:spLocks noGrp="1"/>
          </p:cNvSpPr>
          <p:nvPr>
            <p:ph type="title"/>
          </p:nvPr>
        </p:nvSpPr>
        <p:spPr/>
        <p:txBody>
          <a:bodyPr/>
          <a:lstStyle/>
          <a:p>
            <a:r>
              <a:rPr lang="en-US"/>
              <a:t>Facebook (FB) Custom Own Posts Table (new) | SCS Dairy MY - 2 of 6</a:t>
            </a:r>
          </a:p>
        </p:txBody>
      </p:sp>
      <p:graphicFrame>
        <p:nvGraphicFramePr>
          <p:cNvPr id="5" name="Table Placeholder 4">
            <a:extLst>
              <a:ext uri="{FF2B5EF4-FFF2-40B4-BE49-F238E27FC236}">
                <a16:creationId xmlns:a16="http://schemas.microsoft.com/office/drawing/2014/main" id="{B027DD27-357B-4C1B-90C4-F3B0EEC4448B}"/>
              </a:ext>
            </a:extLst>
          </p:cNvPr>
          <p:cNvGraphicFramePr>
            <a:graphicFrameLocks noGrp="1"/>
          </p:cNvGraphicFramePr>
          <p:nvPr>
            <p:ph type="tbl" sz="quarter" idx="13"/>
            <p:extLst>
              <p:ext uri="{D42A27DB-BD31-4B8C-83A1-F6EECF244321}">
                <p14:modId xmlns:p14="http://schemas.microsoft.com/office/powerpoint/2010/main" val="2510133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27651162"/>
                    </a:ext>
                  </a:extLst>
                </a:gridCol>
                <a:gridCol w="822960">
                  <a:extLst>
                    <a:ext uri="{9D8B030D-6E8A-4147-A177-3AD203B41FA5}">
                      <a16:colId xmlns:a16="http://schemas.microsoft.com/office/drawing/2014/main" val="1964868581"/>
                    </a:ext>
                  </a:extLst>
                </a:gridCol>
                <a:gridCol w="822960">
                  <a:extLst>
                    <a:ext uri="{9D8B030D-6E8A-4147-A177-3AD203B41FA5}">
                      <a16:colId xmlns:a16="http://schemas.microsoft.com/office/drawing/2014/main" val="3605148877"/>
                    </a:ext>
                  </a:extLst>
                </a:gridCol>
                <a:gridCol w="822960">
                  <a:extLst>
                    <a:ext uri="{9D8B030D-6E8A-4147-A177-3AD203B41FA5}">
                      <a16:colId xmlns:a16="http://schemas.microsoft.com/office/drawing/2014/main" val="1808284879"/>
                    </a:ext>
                  </a:extLst>
                </a:gridCol>
                <a:gridCol w="822960">
                  <a:extLst>
                    <a:ext uri="{9D8B030D-6E8A-4147-A177-3AD203B41FA5}">
                      <a16:colId xmlns:a16="http://schemas.microsoft.com/office/drawing/2014/main" val="2495862746"/>
                    </a:ext>
                  </a:extLst>
                </a:gridCol>
                <a:gridCol w="822960">
                  <a:extLst>
                    <a:ext uri="{9D8B030D-6E8A-4147-A177-3AD203B41FA5}">
                      <a16:colId xmlns:a16="http://schemas.microsoft.com/office/drawing/2014/main" val="2680252255"/>
                    </a:ext>
                  </a:extLst>
                </a:gridCol>
                <a:gridCol w="822960">
                  <a:extLst>
                    <a:ext uri="{9D8B030D-6E8A-4147-A177-3AD203B41FA5}">
                      <a16:colId xmlns:a16="http://schemas.microsoft.com/office/drawing/2014/main" val="3145334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1552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- 2019-04-01 12:59:22 </a:t>
                      </a:r>
                      <a:r>
                        <a:rPr kumimoji="0" lang="en-US" sz="1000" b="0" i="0" u="none" strike="noStrike" kern="1200" cap="none" spc="0" normalizeH="0" baseline="0" noProof="0">
                          <a:ln>
                            <a:noFill/>
                          </a:ln>
                          <a:solidFill>
                            <a:prstClr val="black"/>
                          </a:solidFill>
                          <a:effectLst/>
                          <a:uLnTx/>
                          <a:uFillTx/>
                          <a:latin typeface="+mn-lt"/>
                          <a:ea typeface="+mn-ea"/>
                          <a:cs typeface="+mn-cs"/>
                        </a:rPr>
                        <a:t> 
 These cranberry butter cupcakes are fluffy, tangy, citrusy and buttery.
Cranberry Butter Cupcakes
Ingredients:
115g SCS salted butter
70g caster sugar
2 large eggs lightly beaten
100g self-raising flour sifted
30ml fresh milk
60g dried cranberries cut into smaller pieces and dust with flour
Zest from 1 lemon
1 tbsp lemon juice
1 tsp vanilla extract
Instructions:
1. Sift the self-raising flour and set aside.
2. Beat the butter, sugar and lemon zest till light and creamy.
3. Slowly add in the beaten eggs, until mixture 
incorporated, mix well. Add in lemon juice and vanilla extract, mix well.
4. On low speed, fold in the flour, alternating with the milk. Mix till well incorporated.
5. Add in the dried cranberries and fold well with a rubber spatula.
6. Scoop the batter into the 9 cupcake liners in the muffin pan.
7. Bake in a preheated oven at 180°C for about 25 minutes, test with a skewer till it comes out clean.
Source:https://www.anncoojournal.com/recipe/cranberry-butter-cupcakes/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5592744"/>
                  </a:ext>
                </a:extLst>
              </a:tr>
            </a:tbl>
          </a:graphicData>
        </a:graphic>
      </p:graphicFrame>
      <p:sp>
        <p:nvSpPr>
          <p:cNvPr id="4" name="Text Placeholder 3">
            <a:extLst>
              <a:ext uri="{FF2B5EF4-FFF2-40B4-BE49-F238E27FC236}">
                <a16:creationId xmlns:a16="http://schemas.microsoft.com/office/drawing/2014/main" id="{70226709-142A-482D-9A29-9C386BFF761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292188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DC1B-A273-4E93-AB85-560836AEE05F}"/>
              </a:ext>
            </a:extLst>
          </p:cNvPr>
          <p:cNvSpPr>
            <a:spLocks noGrp="1"/>
          </p:cNvSpPr>
          <p:nvPr>
            <p:ph type="title"/>
          </p:nvPr>
        </p:nvSpPr>
        <p:spPr/>
        <p:txBody>
          <a:bodyPr/>
          <a:lstStyle/>
          <a:p>
            <a:r>
              <a:rPr lang="en-US"/>
              <a:t>Facebook (FB) Custom Own Posts Table (new) | SCS Dairy MY - 3 of 6</a:t>
            </a:r>
          </a:p>
        </p:txBody>
      </p:sp>
      <p:graphicFrame>
        <p:nvGraphicFramePr>
          <p:cNvPr id="5" name="Table Placeholder 4">
            <a:extLst>
              <a:ext uri="{FF2B5EF4-FFF2-40B4-BE49-F238E27FC236}">
                <a16:creationId xmlns:a16="http://schemas.microsoft.com/office/drawing/2014/main" id="{557D131B-F970-4426-867D-93E5B1B20E34}"/>
              </a:ext>
            </a:extLst>
          </p:cNvPr>
          <p:cNvGraphicFramePr>
            <a:graphicFrameLocks noGrp="1"/>
          </p:cNvGraphicFramePr>
          <p:nvPr>
            <p:ph type="tbl" sz="quarter" idx="13"/>
            <p:extLst>
              <p:ext uri="{D42A27DB-BD31-4B8C-83A1-F6EECF244321}">
                <p14:modId xmlns:p14="http://schemas.microsoft.com/office/powerpoint/2010/main" val="2733859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50194769"/>
                    </a:ext>
                  </a:extLst>
                </a:gridCol>
                <a:gridCol w="822960">
                  <a:extLst>
                    <a:ext uri="{9D8B030D-6E8A-4147-A177-3AD203B41FA5}">
                      <a16:colId xmlns:a16="http://schemas.microsoft.com/office/drawing/2014/main" val="3190457625"/>
                    </a:ext>
                  </a:extLst>
                </a:gridCol>
                <a:gridCol w="822960">
                  <a:extLst>
                    <a:ext uri="{9D8B030D-6E8A-4147-A177-3AD203B41FA5}">
                      <a16:colId xmlns:a16="http://schemas.microsoft.com/office/drawing/2014/main" val="3027178675"/>
                    </a:ext>
                  </a:extLst>
                </a:gridCol>
                <a:gridCol w="822960">
                  <a:extLst>
                    <a:ext uri="{9D8B030D-6E8A-4147-A177-3AD203B41FA5}">
                      <a16:colId xmlns:a16="http://schemas.microsoft.com/office/drawing/2014/main" val="3797222021"/>
                    </a:ext>
                  </a:extLst>
                </a:gridCol>
                <a:gridCol w="822960">
                  <a:extLst>
                    <a:ext uri="{9D8B030D-6E8A-4147-A177-3AD203B41FA5}">
                      <a16:colId xmlns:a16="http://schemas.microsoft.com/office/drawing/2014/main" val="1156964449"/>
                    </a:ext>
                  </a:extLst>
                </a:gridCol>
                <a:gridCol w="822960">
                  <a:extLst>
                    <a:ext uri="{9D8B030D-6E8A-4147-A177-3AD203B41FA5}">
                      <a16:colId xmlns:a16="http://schemas.microsoft.com/office/drawing/2014/main" val="394754140"/>
                    </a:ext>
                  </a:extLst>
                </a:gridCol>
                <a:gridCol w="822960">
                  <a:extLst>
                    <a:ext uri="{9D8B030D-6E8A-4147-A177-3AD203B41FA5}">
                      <a16:colId xmlns:a16="http://schemas.microsoft.com/office/drawing/2014/main" val="2756427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6323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- 2019-04-26 21:06:43 </a:t>
                      </a:r>
                      <a:r>
                        <a:rPr kumimoji="0" lang="en-US" sz="1000" b="0" i="0" u="none" strike="noStrike" kern="1200" cap="none" spc="0" normalizeH="0" baseline="0" noProof="0">
                          <a:ln>
                            <a:noFill/>
                          </a:ln>
                          <a:solidFill>
                            <a:prstClr val="black"/>
                          </a:solidFill>
                          <a:effectLst/>
                          <a:uLnTx/>
                          <a:uFillTx/>
                          <a:latin typeface="+mn-lt"/>
                          <a:ea typeface="+mn-ea"/>
                          <a:cs typeface="+mn-cs"/>
                        </a:rPr>
                        <a:t> 
 These Blackberry and Chocolate Chip Cupcakes are very delicious, moist and so perfect with a cup of coffee.
Blackberry and Chocolate Chip Cupcakes
Ingredients:
155g SCS butter, melted
225g self-raising flour, sifted
150g caster sugar
3 eggs
60ml fresh milk
Vanilla extract
100g chocolate chips
210g fresh/frozen blackberries
Icing sugar for dusting
Instructions:
1. Preheat oven to 160 °C. Place flour, sugar, butter, eggs, milk and vanilla in a bowl and whisk at low speed until well combined. Add the chocolate chips and blackberries and fold through to combine.
2. Spoon the mixture in a 12 holes muffin pan lined with cupcake cases and bake for 30-35 minutes or until cooked when tested with a skewer.
3. Allow to cool on a wire rack and dust with icing sugar to serve.
Source: https://www.anncoojournal.com/blackberry-and-chocolate-chip-cupcakes/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97797484"/>
                  </a:ext>
                </a:extLst>
              </a:tr>
            </a:tbl>
          </a:graphicData>
        </a:graphic>
      </p:graphicFrame>
      <p:sp>
        <p:nvSpPr>
          <p:cNvPr id="4" name="Text Placeholder 3">
            <a:extLst>
              <a:ext uri="{FF2B5EF4-FFF2-40B4-BE49-F238E27FC236}">
                <a16:creationId xmlns:a16="http://schemas.microsoft.com/office/drawing/2014/main" id="{3F6FA2BD-AAF7-43A4-B3CA-146A2612ECBD}"/>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797443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42A0F-E047-48DB-945D-D5EBC4AE944F}"/>
              </a:ext>
            </a:extLst>
          </p:cNvPr>
          <p:cNvSpPr>
            <a:spLocks noGrp="1"/>
          </p:cNvSpPr>
          <p:nvPr>
            <p:ph type="title"/>
          </p:nvPr>
        </p:nvSpPr>
        <p:spPr/>
        <p:txBody>
          <a:bodyPr/>
          <a:lstStyle/>
          <a:p>
            <a:r>
              <a:rPr lang="en-US"/>
              <a:t>Facebook (FB) Custom Own Posts Table (new) | SCS Dairy MY - 4 of 6</a:t>
            </a:r>
          </a:p>
        </p:txBody>
      </p:sp>
      <p:graphicFrame>
        <p:nvGraphicFramePr>
          <p:cNvPr id="5" name="Table Placeholder 4">
            <a:extLst>
              <a:ext uri="{FF2B5EF4-FFF2-40B4-BE49-F238E27FC236}">
                <a16:creationId xmlns:a16="http://schemas.microsoft.com/office/drawing/2014/main" id="{89C03A30-E640-4DD9-BE48-8185840E8737}"/>
              </a:ext>
            </a:extLst>
          </p:cNvPr>
          <p:cNvGraphicFramePr>
            <a:graphicFrameLocks noGrp="1"/>
          </p:cNvGraphicFramePr>
          <p:nvPr>
            <p:ph type="tbl" sz="quarter" idx="13"/>
            <p:extLst>
              <p:ext uri="{D42A27DB-BD31-4B8C-83A1-F6EECF244321}">
                <p14:modId xmlns:p14="http://schemas.microsoft.com/office/powerpoint/2010/main" val="4058942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92144026"/>
                    </a:ext>
                  </a:extLst>
                </a:gridCol>
                <a:gridCol w="822960">
                  <a:extLst>
                    <a:ext uri="{9D8B030D-6E8A-4147-A177-3AD203B41FA5}">
                      <a16:colId xmlns:a16="http://schemas.microsoft.com/office/drawing/2014/main" val="3825672127"/>
                    </a:ext>
                  </a:extLst>
                </a:gridCol>
                <a:gridCol w="822960">
                  <a:extLst>
                    <a:ext uri="{9D8B030D-6E8A-4147-A177-3AD203B41FA5}">
                      <a16:colId xmlns:a16="http://schemas.microsoft.com/office/drawing/2014/main" val="3809126"/>
                    </a:ext>
                  </a:extLst>
                </a:gridCol>
                <a:gridCol w="822960">
                  <a:extLst>
                    <a:ext uri="{9D8B030D-6E8A-4147-A177-3AD203B41FA5}">
                      <a16:colId xmlns:a16="http://schemas.microsoft.com/office/drawing/2014/main" val="2143355989"/>
                    </a:ext>
                  </a:extLst>
                </a:gridCol>
                <a:gridCol w="822960">
                  <a:extLst>
                    <a:ext uri="{9D8B030D-6E8A-4147-A177-3AD203B41FA5}">
                      <a16:colId xmlns:a16="http://schemas.microsoft.com/office/drawing/2014/main" val="3211536392"/>
                    </a:ext>
                  </a:extLst>
                </a:gridCol>
                <a:gridCol w="822960">
                  <a:extLst>
                    <a:ext uri="{9D8B030D-6E8A-4147-A177-3AD203B41FA5}">
                      <a16:colId xmlns:a16="http://schemas.microsoft.com/office/drawing/2014/main" val="3770575434"/>
                    </a:ext>
                  </a:extLst>
                </a:gridCol>
                <a:gridCol w="822960">
                  <a:extLst>
                    <a:ext uri="{9D8B030D-6E8A-4147-A177-3AD203B41FA5}">
                      <a16:colId xmlns:a16="http://schemas.microsoft.com/office/drawing/2014/main" val="3100458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2407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- 2019-04-17 14:00:11 </a:t>
                      </a:r>
                      <a:r>
                        <a:rPr kumimoji="0" lang="en-US" sz="1000" b="0" i="0" u="none" strike="noStrike" kern="1200" cap="none" spc="0" normalizeH="0" baseline="0" noProof="0">
                          <a:ln>
                            <a:noFill/>
                          </a:ln>
                          <a:solidFill>
                            <a:prstClr val="black"/>
                          </a:solidFill>
                          <a:effectLst/>
                          <a:uLnTx/>
                          <a:uFillTx/>
                          <a:latin typeface="+mn-lt"/>
                          <a:ea typeface="+mn-ea"/>
                          <a:cs typeface="+mn-cs"/>
                        </a:rPr>
                        <a:t> 
 These mini cheese cupcakes are very easy to make and super delicious!
Mini Blueberry Cheese Cupcakes
Ingredients:
250g SCS cream cheese, room temperature
65g dairy whipping cream
55g caster sugar
2 large eggs + 1 egg yolk
1 tsp lemon zest
1 tsp lemon juice
1 tsp vanilla extract
2 tbsp plain flour
100g blueberry filling
Instructions:
1.Preheat oven to 160°C. Line muffin pan with 6 paper cases.
2. Beat cream cheese and sugar at low speed. 
Gradually add in whipping cream and beat the cream cheese at medium speed to smooth and creamy. Add lemon zest, lemon juice and vanilla extract, mix well.
3. Add eggs one at time. Beating well after each addition until just combined at low speed. Lastly add 2 tablespoon of plain flour into it and mix well.
4. Divide cream cheese mixture evenly into cases. Bake in water bath for 20 minutes or just until set. Set aside to cool completely.
5. Warm up the blueberry filling. Top cheesecake with blueberry filling over it and place in refrigerator to chill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704149"/>
                  </a:ext>
                </a:extLst>
              </a:tr>
            </a:tbl>
          </a:graphicData>
        </a:graphic>
      </p:graphicFrame>
      <p:sp>
        <p:nvSpPr>
          <p:cNvPr id="4" name="Text Placeholder 3">
            <a:extLst>
              <a:ext uri="{FF2B5EF4-FFF2-40B4-BE49-F238E27FC236}">
                <a16:creationId xmlns:a16="http://schemas.microsoft.com/office/drawing/2014/main" id="{5CB7E97D-CFEC-4E98-A452-A85F2EE6141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751453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9EE78-7746-4478-A430-A1BA252908C0}"/>
              </a:ext>
            </a:extLst>
          </p:cNvPr>
          <p:cNvSpPr>
            <a:spLocks noGrp="1"/>
          </p:cNvSpPr>
          <p:nvPr>
            <p:ph type="title"/>
          </p:nvPr>
        </p:nvSpPr>
        <p:spPr/>
        <p:txBody>
          <a:bodyPr/>
          <a:lstStyle/>
          <a:p>
            <a:r>
              <a:rPr lang="en-US"/>
              <a:t>Facebook (FB) Custom Own Posts Table (new) | SCS Dairy MY - 5 of 6</a:t>
            </a:r>
          </a:p>
        </p:txBody>
      </p:sp>
      <p:graphicFrame>
        <p:nvGraphicFramePr>
          <p:cNvPr id="5" name="Table Placeholder 4">
            <a:extLst>
              <a:ext uri="{FF2B5EF4-FFF2-40B4-BE49-F238E27FC236}">
                <a16:creationId xmlns:a16="http://schemas.microsoft.com/office/drawing/2014/main" id="{9853B388-1583-45DB-9AD9-C5014362B6D0}"/>
              </a:ext>
            </a:extLst>
          </p:cNvPr>
          <p:cNvGraphicFramePr>
            <a:graphicFrameLocks noGrp="1"/>
          </p:cNvGraphicFramePr>
          <p:nvPr>
            <p:ph type="tbl" sz="quarter" idx="13"/>
            <p:extLst>
              <p:ext uri="{D42A27DB-BD31-4B8C-83A1-F6EECF244321}">
                <p14:modId xmlns:p14="http://schemas.microsoft.com/office/powerpoint/2010/main" val="4022139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194084"/>
                    </a:ext>
                  </a:extLst>
                </a:gridCol>
                <a:gridCol w="822960">
                  <a:extLst>
                    <a:ext uri="{9D8B030D-6E8A-4147-A177-3AD203B41FA5}">
                      <a16:colId xmlns:a16="http://schemas.microsoft.com/office/drawing/2014/main" val="954543251"/>
                    </a:ext>
                  </a:extLst>
                </a:gridCol>
                <a:gridCol w="822960">
                  <a:extLst>
                    <a:ext uri="{9D8B030D-6E8A-4147-A177-3AD203B41FA5}">
                      <a16:colId xmlns:a16="http://schemas.microsoft.com/office/drawing/2014/main" val="4033586032"/>
                    </a:ext>
                  </a:extLst>
                </a:gridCol>
                <a:gridCol w="822960">
                  <a:extLst>
                    <a:ext uri="{9D8B030D-6E8A-4147-A177-3AD203B41FA5}">
                      <a16:colId xmlns:a16="http://schemas.microsoft.com/office/drawing/2014/main" val="2219106843"/>
                    </a:ext>
                  </a:extLst>
                </a:gridCol>
                <a:gridCol w="822960">
                  <a:extLst>
                    <a:ext uri="{9D8B030D-6E8A-4147-A177-3AD203B41FA5}">
                      <a16:colId xmlns:a16="http://schemas.microsoft.com/office/drawing/2014/main" val="843432896"/>
                    </a:ext>
                  </a:extLst>
                </a:gridCol>
                <a:gridCol w="822960">
                  <a:extLst>
                    <a:ext uri="{9D8B030D-6E8A-4147-A177-3AD203B41FA5}">
                      <a16:colId xmlns:a16="http://schemas.microsoft.com/office/drawing/2014/main" val="1269614899"/>
                    </a:ext>
                  </a:extLst>
                </a:gridCol>
                <a:gridCol w="822960">
                  <a:extLst>
                    <a:ext uri="{9D8B030D-6E8A-4147-A177-3AD203B41FA5}">
                      <a16:colId xmlns:a16="http://schemas.microsoft.com/office/drawing/2014/main" val="3467749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8197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- 2019-04-09 10:52:58 </a:t>
                      </a:r>
                      <a:r>
                        <a:rPr kumimoji="0" lang="en-US" sz="1000" b="0" i="0" u="none" strike="noStrike" kern="1200" cap="none" spc="0" normalizeH="0" baseline="0" noProof="0">
                          <a:ln>
                            <a:noFill/>
                          </a:ln>
                          <a:solidFill>
                            <a:prstClr val="black"/>
                          </a:solidFill>
                          <a:effectLst/>
                          <a:uLnTx/>
                          <a:uFillTx/>
                          <a:latin typeface="+mn-lt"/>
                          <a:ea typeface="+mn-ea"/>
                          <a:cs typeface="+mn-cs"/>
                        </a:rPr>
                        <a:t> 
 These Lime Cupcakes are buttery, zesty and 
refreshing and they blend well with the soft lime frosting.
Lime Cupcakes
Ingredients:
150g SCS butter, softened
2 large eggs
100g caster sugar
75g yoghurt
115g self-raising flour
zest of 2 limes
½ tbsp lime juice
Topping
70g SCS butter, room temperature
100g icing sugar, sifted
1 tbsp lime juice
Zest of 1 lime
Instructions
1. Preheat the oven to 160°C. Line muffin pan with 9 cupcake papers.
2. Lightly beat eggs, add butter and sugar, then mix until light and fluffy.
3. Add yoghurt and flour, stir to combine with a hand whisk. Add lime zest and lime juice, mix well again.
4. Divide the mixture evenly into the cake cases. Bake for 25-35 minutes until risen and golden brown. Allow to cool before icing.
5. Topping: Combine the topping ingredients, mix with a rubber spatula or wooden spoon, and spread onto cakes. Top with lime candy or decorate as desired.
Source: https://www.anncoojournal.com/lime-cupcakes/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1815297"/>
                  </a:ext>
                </a:extLst>
              </a:tr>
            </a:tbl>
          </a:graphicData>
        </a:graphic>
      </p:graphicFrame>
      <p:sp>
        <p:nvSpPr>
          <p:cNvPr id="4" name="Text Placeholder 3">
            <a:extLst>
              <a:ext uri="{FF2B5EF4-FFF2-40B4-BE49-F238E27FC236}">
                <a16:creationId xmlns:a16="http://schemas.microsoft.com/office/drawing/2014/main" id="{3A3D73E4-EE50-4A86-88BD-B3A9E4DC4BD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74058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2A321-CDEF-4BE9-B05F-4D7DEA2D176F}"/>
              </a:ext>
            </a:extLst>
          </p:cNvPr>
          <p:cNvSpPr>
            <a:spLocks noGrp="1"/>
          </p:cNvSpPr>
          <p:nvPr>
            <p:ph type="title"/>
          </p:nvPr>
        </p:nvSpPr>
        <p:spPr/>
        <p:txBody>
          <a:bodyPr/>
          <a:lstStyle/>
          <a:p>
            <a:r>
              <a:rPr lang="en-US"/>
              <a:t>Facebook (FB) Custom Own Posts Table (new) | SCS Dairy MY - 6 of 6</a:t>
            </a:r>
          </a:p>
        </p:txBody>
      </p:sp>
      <p:graphicFrame>
        <p:nvGraphicFramePr>
          <p:cNvPr id="5" name="Table Placeholder 4">
            <a:extLst>
              <a:ext uri="{FF2B5EF4-FFF2-40B4-BE49-F238E27FC236}">
                <a16:creationId xmlns:a16="http://schemas.microsoft.com/office/drawing/2014/main" id="{EE388F2A-55D2-48B2-9DAD-CF96D92E55EA}"/>
              </a:ext>
            </a:extLst>
          </p:cNvPr>
          <p:cNvGraphicFramePr>
            <a:graphicFrameLocks noGrp="1"/>
          </p:cNvGraphicFramePr>
          <p:nvPr>
            <p:ph type="tbl" sz="quarter" idx="13"/>
            <p:extLst>
              <p:ext uri="{D42A27DB-BD31-4B8C-83A1-F6EECF244321}">
                <p14:modId xmlns:p14="http://schemas.microsoft.com/office/powerpoint/2010/main" val="4182525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981601"/>
                    </a:ext>
                  </a:extLst>
                </a:gridCol>
                <a:gridCol w="822960">
                  <a:extLst>
                    <a:ext uri="{9D8B030D-6E8A-4147-A177-3AD203B41FA5}">
                      <a16:colId xmlns:a16="http://schemas.microsoft.com/office/drawing/2014/main" val="817849127"/>
                    </a:ext>
                  </a:extLst>
                </a:gridCol>
                <a:gridCol w="822960">
                  <a:extLst>
                    <a:ext uri="{9D8B030D-6E8A-4147-A177-3AD203B41FA5}">
                      <a16:colId xmlns:a16="http://schemas.microsoft.com/office/drawing/2014/main" val="47357854"/>
                    </a:ext>
                  </a:extLst>
                </a:gridCol>
                <a:gridCol w="822960">
                  <a:extLst>
                    <a:ext uri="{9D8B030D-6E8A-4147-A177-3AD203B41FA5}">
                      <a16:colId xmlns:a16="http://schemas.microsoft.com/office/drawing/2014/main" val="245719874"/>
                    </a:ext>
                  </a:extLst>
                </a:gridCol>
                <a:gridCol w="822960">
                  <a:extLst>
                    <a:ext uri="{9D8B030D-6E8A-4147-A177-3AD203B41FA5}">
                      <a16:colId xmlns:a16="http://schemas.microsoft.com/office/drawing/2014/main" val="3282023609"/>
                    </a:ext>
                  </a:extLst>
                </a:gridCol>
                <a:gridCol w="822960">
                  <a:extLst>
                    <a:ext uri="{9D8B030D-6E8A-4147-A177-3AD203B41FA5}">
                      <a16:colId xmlns:a16="http://schemas.microsoft.com/office/drawing/2014/main" val="103212491"/>
                    </a:ext>
                  </a:extLst>
                </a:gridCol>
                <a:gridCol w="822960">
                  <a:extLst>
                    <a:ext uri="{9D8B030D-6E8A-4147-A177-3AD203B41FA5}">
                      <a16:colId xmlns:a16="http://schemas.microsoft.com/office/drawing/2014/main" val="13845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8186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- 2019-04-15 13:05:11 </a:t>
                      </a:r>
                      <a:r>
                        <a:rPr kumimoji="0" lang="en-US" sz="1000" b="0" i="0" u="none" strike="noStrike" kern="1200" cap="none" spc="0" normalizeH="0" baseline="0" noProof="0">
                          <a:ln>
                            <a:noFill/>
                          </a:ln>
                          <a:solidFill>
                            <a:prstClr val="black"/>
                          </a:solidFill>
                          <a:effectLst/>
                          <a:uLnTx/>
                          <a:uFillTx/>
                          <a:latin typeface="+mn-lt"/>
                          <a:ea typeface="+mn-ea"/>
                          <a:cs typeface="+mn-cs"/>
                        </a:rPr>
                        <a:t> 
 Sometimes all you need is a delicious red velvet cupcake with cream cheese icing to convey your feelings!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8217511"/>
                  </a:ext>
                </a:extLst>
              </a:tr>
            </a:tbl>
          </a:graphicData>
        </a:graphic>
      </p:graphicFrame>
      <p:sp>
        <p:nvSpPr>
          <p:cNvPr id="4" name="Text Placeholder 3">
            <a:extLst>
              <a:ext uri="{FF2B5EF4-FFF2-40B4-BE49-F238E27FC236}">
                <a16:creationId xmlns:a16="http://schemas.microsoft.com/office/drawing/2014/main" id="{7F467CB1-23B4-4996-836B-E0BE33C89DE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563394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876EA-32AB-4A62-B79D-66C59CD7179A}"/>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A853F1CA-CD89-49C7-84B6-D3FAAB8E7EA4}"/>
              </a:ext>
            </a:extLst>
          </p:cNvPr>
          <p:cNvGraphicFramePr>
            <a:graphicFrameLocks noGrp="1"/>
          </p:cNvGraphicFramePr>
          <p:nvPr>
            <p:ph type="chart" sz="quarter" idx="13"/>
            <p:extLst>
              <p:ext uri="{D42A27DB-BD31-4B8C-83A1-F6EECF244321}">
                <p14:modId xmlns:p14="http://schemas.microsoft.com/office/powerpoint/2010/main" val="4156773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DADDF1-84C7-4C49-A8C7-D485EA9DF394}"/>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88603337-3EF0-4139-8AAA-437A931118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0649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4D867-F7FE-4BFC-B4FC-EFFE1F752437}"/>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25911744-D659-4E3D-AC8D-F5FD0A779ADE}"/>
              </a:ext>
            </a:extLst>
          </p:cNvPr>
          <p:cNvGraphicFramePr>
            <a:graphicFrameLocks noGrp="1"/>
          </p:cNvGraphicFramePr>
          <p:nvPr>
            <p:ph type="chart" sz="quarter" idx="13"/>
            <p:extLst>
              <p:ext uri="{D42A27DB-BD31-4B8C-83A1-F6EECF244321}">
                <p14:modId xmlns:p14="http://schemas.microsoft.com/office/powerpoint/2010/main" val="555626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3C6D9A-528A-45F6-AC79-856845CE6A1E}"/>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2E36B655-4114-4F58-B803-A438B65BDB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693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650E7-68F9-4179-9DDE-A22D8CD8363B}"/>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5A360C7A-3380-4A05-AD92-704664FA1558}"/>
              </a:ext>
            </a:extLst>
          </p:cNvPr>
          <p:cNvGraphicFramePr>
            <a:graphicFrameLocks noGrp="1"/>
          </p:cNvGraphicFramePr>
          <p:nvPr>
            <p:ph type="chart" sz="quarter" idx="13"/>
            <p:extLst>
              <p:ext uri="{D42A27DB-BD31-4B8C-83A1-F6EECF244321}">
                <p14:modId xmlns:p14="http://schemas.microsoft.com/office/powerpoint/2010/main" val="4035613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193F3A-C481-4F68-BCDF-BBF1ACCB31A2}"/>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9B36A865-4DFC-4DE1-8AA6-9D93E0FA0D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8090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7BC56-E7AF-493D-B503-4D25CDDD428E}"/>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645E44C0-0BA8-4566-864F-650110F51AD0}"/>
              </a:ext>
            </a:extLst>
          </p:cNvPr>
          <p:cNvGraphicFramePr>
            <a:graphicFrameLocks noGrp="1"/>
          </p:cNvGraphicFramePr>
          <p:nvPr>
            <p:ph type="chart" sz="quarter" idx="13"/>
            <p:extLst>
              <p:ext uri="{D42A27DB-BD31-4B8C-83A1-F6EECF244321}">
                <p14:modId xmlns:p14="http://schemas.microsoft.com/office/powerpoint/2010/main" val="2272844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4195B7-FC3C-4F8A-9B0D-E64C3C8568FF}"/>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407F812D-02AB-43CE-9FF4-5C85A4ADE1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0303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4960F-2022-4B2E-9655-843DD2B55278}"/>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7C396DCE-B7AC-4675-9A0F-9E14A4DF0C28}"/>
              </a:ext>
            </a:extLst>
          </p:cNvPr>
          <p:cNvGraphicFramePr>
            <a:graphicFrameLocks noGrp="1"/>
          </p:cNvGraphicFramePr>
          <p:nvPr>
            <p:ph type="tbl" sz="quarter" idx="13"/>
            <p:extLst>
              <p:ext uri="{D42A27DB-BD31-4B8C-83A1-F6EECF244321}">
                <p14:modId xmlns:p14="http://schemas.microsoft.com/office/powerpoint/2010/main" val="1926867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18532868"/>
                    </a:ext>
                  </a:extLst>
                </a:gridCol>
                <a:gridCol w="1645920">
                  <a:extLst>
                    <a:ext uri="{9D8B030D-6E8A-4147-A177-3AD203B41FA5}">
                      <a16:colId xmlns:a16="http://schemas.microsoft.com/office/drawing/2014/main" val="3569153180"/>
                    </a:ext>
                  </a:extLst>
                </a:gridCol>
                <a:gridCol w="1645920">
                  <a:extLst>
                    <a:ext uri="{9D8B030D-6E8A-4147-A177-3AD203B41FA5}">
                      <a16:colId xmlns:a16="http://schemas.microsoft.com/office/drawing/2014/main" val="1570999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1695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21.7 %</a:t>
                      </a:r>
                    </a:p>
                  </a:txBody>
                  <a:tcPr/>
                </a:tc>
                <a:extLst>
                  <a:ext uri="{0D108BD9-81ED-4DB2-BD59-A6C34878D82A}">
                    <a16:rowId xmlns:a16="http://schemas.microsoft.com/office/drawing/2014/main" val="1196463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879562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2821784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1614363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1517669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91827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04042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956365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986927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590854060"/>
                  </a:ext>
                </a:extLst>
              </a:tr>
            </a:tbl>
          </a:graphicData>
        </a:graphic>
      </p:graphicFrame>
      <p:sp>
        <p:nvSpPr>
          <p:cNvPr id="4" name="Text Placeholder 3">
            <a:extLst>
              <a:ext uri="{FF2B5EF4-FFF2-40B4-BE49-F238E27FC236}">
                <a16:creationId xmlns:a16="http://schemas.microsoft.com/office/drawing/2014/main" id="{16DF4C5F-A502-4289-A6DE-5481CA5C383B}"/>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005544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EFE66-3237-41DD-BED0-608094C93F6C}"/>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5CEEC5BE-82C7-4396-8829-2CAD065CC00E}"/>
              </a:ext>
            </a:extLst>
          </p:cNvPr>
          <p:cNvGraphicFramePr>
            <a:graphicFrameLocks noGrp="1"/>
          </p:cNvGraphicFramePr>
          <p:nvPr>
            <p:ph type="tbl" sz="quarter" idx="13"/>
            <p:extLst>
              <p:ext uri="{D42A27DB-BD31-4B8C-83A1-F6EECF244321}">
                <p14:modId xmlns:p14="http://schemas.microsoft.com/office/powerpoint/2010/main" val="1970573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17079177"/>
                    </a:ext>
                  </a:extLst>
                </a:gridCol>
                <a:gridCol w="1645920">
                  <a:extLst>
                    <a:ext uri="{9D8B030D-6E8A-4147-A177-3AD203B41FA5}">
                      <a16:colId xmlns:a16="http://schemas.microsoft.com/office/drawing/2014/main" val="902993603"/>
                    </a:ext>
                  </a:extLst>
                </a:gridCol>
                <a:gridCol w="1645920">
                  <a:extLst>
                    <a:ext uri="{9D8B030D-6E8A-4147-A177-3AD203B41FA5}">
                      <a16:colId xmlns:a16="http://schemas.microsoft.com/office/drawing/2014/main" val="2592665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2658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453525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496914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153033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16103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274284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019809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638606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196689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523808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086930157"/>
                  </a:ext>
                </a:extLst>
              </a:tr>
            </a:tbl>
          </a:graphicData>
        </a:graphic>
      </p:graphicFrame>
      <p:sp>
        <p:nvSpPr>
          <p:cNvPr id="4" name="Text Placeholder 3">
            <a:extLst>
              <a:ext uri="{FF2B5EF4-FFF2-40B4-BE49-F238E27FC236}">
                <a16:creationId xmlns:a16="http://schemas.microsoft.com/office/drawing/2014/main" id="{413C598A-81AA-445D-A8B4-5FD40AC410B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183065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67D0C-A2DA-45E5-9DFB-567C87C7AB34}"/>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8D24B29F-B84F-46D8-A80F-B57902926248}"/>
              </a:ext>
            </a:extLst>
          </p:cNvPr>
          <p:cNvGraphicFramePr>
            <a:graphicFrameLocks noGrp="1"/>
          </p:cNvGraphicFramePr>
          <p:nvPr>
            <p:ph type="tbl" sz="quarter" idx="13"/>
            <p:extLst>
              <p:ext uri="{D42A27DB-BD31-4B8C-83A1-F6EECF244321}">
                <p14:modId xmlns:p14="http://schemas.microsoft.com/office/powerpoint/2010/main" val="2182602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59981886"/>
                    </a:ext>
                  </a:extLst>
                </a:gridCol>
                <a:gridCol w="1645920">
                  <a:extLst>
                    <a:ext uri="{9D8B030D-6E8A-4147-A177-3AD203B41FA5}">
                      <a16:colId xmlns:a16="http://schemas.microsoft.com/office/drawing/2014/main" val="3828157539"/>
                    </a:ext>
                  </a:extLst>
                </a:gridCol>
                <a:gridCol w="1645920">
                  <a:extLst>
                    <a:ext uri="{9D8B030D-6E8A-4147-A177-3AD203B41FA5}">
                      <a16:colId xmlns:a16="http://schemas.microsoft.com/office/drawing/2014/main" val="1465294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8580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2092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95408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646550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16953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511626837"/>
                  </a:ext>
                </a:extLst>
              </a:tr>
            </a:tbl>
          </a:graphicData>
        </a:graphic>
      </p:graphicFrame>
      <p:sp>
        <p:nvSpPr>
          <p:cNvPr id="4" name="Text Placeholder 3">
            <a:extLst>
              <a:ext uri="{FF2B5EF4-FFF2-40B4-BE49-F238E27FC236}">
                <a16:creationId xmlns:a16="http://schemas.microsoft.com/office/drawing/2014/main" id="{255DF5EF-BFF7-489D-93C0-90693353850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611435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17550-E61F-46E4-9CA8-52854391976F}"/>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6D2DCA82-81EB-4240-88B2-40D702000839}"/>
              </a:ext>
            </a:extLst>
          </p:cNvPr>
          <p:cNvGraphicFramePr>
            <a:graphicFrameLocks noGrp="1"/>
          </p:cNvGraphicFramePr>
          <p:nvPr>
            <p:ph type="tbl" sz="quarter" idx="13"/>
            <p:extLst>
              <p:ext uri="{D42A27DB-BD31-4B8C-83A1-F6EECF244321}">
                <p14:modId xmlns:p14="http://schemas.microsoft.com/office/powerpoint/2010/main" val="1911221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7788128"/>
                    </a:ext>
                  </a:extLst>
                </a:gridCol>
                <a:gridCol w="658368">
                  <a:extLst>
                    <a:ext uri="{9D8B030D-6E8A-4147-A177-3AD203B41FA5}">
                      <a16:colId xmlns:a16="http://schemas.microsoft.com/office/drawing/2014/main" val="936386185"/>
                    </a:ext>
                  </a:extLst>
                </a:gridCol>
                <a:gridCol w="658368">
                  <a:extLst>
                    <a:ext uri="{9D8B030D-6E8A-4147-A177-3AD203B41FA5}">
                      <a16:colId xmlns:a16="http://schemas.microsoft.com/office/drawing/2014/main" val="1078773132"/>
                    </a:ext>
                  </a:extLst>
                </a:gridCol>
                <a:gridCol w="658368">
                  <a:extLst>
                    <a:ext uri="{9D8B030D-6E8A-4147-A177-3AD203B41FA5}">
                      <a16:colId xmlns:a16="http://schemas.microsoft.com/office/drawing/2014/main" val="3337797683"/>
                    </a:ext>
                  </a:extLst>
                </a:gridCol>
                <a:gridCol w="658368">
                  <a:extLst>
                    <a:ext uri="{9D8B030D-6E8A-4147-A177-3AD203B41FA5}">
                      <a16:colId xmlns:a16="http://schemas.microsoft.com/office/drawing/2014/main" val="4249393668"/>
                    </a:ext>
                  </a:extLst>
                </a:gridCol>
                <a:gridCol w="658368">
                  <a:extLst>
                    <a:ext uri="{9D8B030D-6E8A-4147-A177-3AD203B41FA5}">
                      <a16:colId xmlns:a16="http://schemas.microsoft.com/office/drawing/2014/main" val="113792882"/>
                    </a:ext>
                  </a:extLst>
                </a:gridCol>
                <a:gridCol w="658368">
                  <a:extLst>
                    <a:ext uri="{9D8B030D-6E8A-4147-A177-3AD203B41FA5}">
                      <a16:colId xmlns:a16="http://schemas.microsoft.com/office/drawing/2014/main" val="1536379857"/>
                    </a:ext>
                  </a:extLst>
                </a:gridCol>
                <a:gridCol w="658368">
                  <a:extLst>
                    <a:ext uri="{9D8B030D-6E8A-4147-A177-3AD203B41FA5}">
                      <a16:colId xmlns:a16="http://schemas.microsoft.com/office/drawing/2014/main" val="2924385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7743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- 2019-04-29 14:23:00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The French loved fancy butter—who’s surprised? In the 18th and 19th centuries, dairymaids created expensive butters and sold them in Paris for foodies from Europe and North America. One hot commodity was perfumed butter, made by layering unsalted butter with flowers.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90728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- 2019-04-27 12:19:00 </a:t>
                      </a:r>
                      <a:r>
                        <a:rPr kumimoji="0" lang="en-US" sz="1000" b="0" i="0" u="none" strike="noStrike" kern="1200" cap="none" spc="0" normalizeH="0" baseline="0" noProof="0">
                          <a:ln>
                            <a:noFill/>
                          </a:ln>
                          <a:solidFill>
                            <a:prstClr val="black"/>
                          </a:solidFill>
                          <a:effectLst/>
                          <a:uLnTx/>
                          <a:uFillTx/>
                          <a:latin typeface="+mn-lt"/>
                          <a:ea typeface="+mn-ea"/>
                          <a:cs typeface="+mn-cs"/>
                        </a:rPr>
                        <a:t> 
 Warm cupcakes will release steam when you put them in an airtight container. This can create sticky cupcake tops (which makes it harder for the frosting to stick) and cause cupcakes to peel away from their liners (which is no fun at all).
For best results, remove just-out-of-the-oven cupcakes to a wire cooling rack and let them cool, uncovered, for at least one hour. Cupcakes should be completely cool to the touch before you put them away.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6213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- 2019-04-26 21:13:59 </a:t>
                      </a:r>
                      <a:r>
                        <a:rPr kumimoji="0" lang="en-US" sz="1000" b="0" i="0" u="none" strike="noStrike" kern="1200" cap="none" spc="0" normalizeH="0" baseline="0" noProof="0">
                          <a:ln>
                            <a:noFill/>
                          </a:ln>
                          <a:solidFill>
                            <a:prstClr val="black"/>
                          </a:solidFill>
                          <a:effectLst/>
                          <a:uLnTx/>
                          <a:uFillTx/>
                          <a:latin typeface="+mn-lt"/>
                          <a:ea typeface="+mn-ea"/>
                          <a:cs typeface="+mn-cs"/>
                        </a:rPr>
                        <a:t> 
 Happy Earth Day from SCS! Let’s all contribute to making our planet a better place to live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84553120"/>
                  </a:ext>
                </a:extLst>
              </a:tr>
            </a:tbl>
          </a:graphicData>
        </a:graphic>
      </p:graphicFrame>
      <p:sp>
        <p:nvSpPr>
          <p:cNvPr id="4" name="Text Placeholder 3">
            <a:extLst>
              <a:ext uri="{FF2B5EF4-FFF2-40B4-BE49-F238E27FC236}">
                <a16:creationId xmlns:a16="http://schemas.microsoft.com/office/drawing/2014/main" id="{A848402F-10BD-4F83-8DFB-8A45EB9B262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275279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5FAF-792C-46ED-8AC0-92F4050D03F4}"/>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FDA2FD7B-DFEF-4EBD-9307-D3E7E1DA84C4}"/>
              </a:ext>
            </a:extLst>
          </p:cNvPr>
          <p:cNvGraphicFramePr>
            <a:graphicFrameLocks noGrp="1"/>
          </p:cNvGraphicFramePr>
          <p:nvPr>
            <p:ph type="tbl" sz="quarter" idx="13"/>
            <p:extLst>
              <p:ext uri="{D42A27DB-BD31-4B8C-83A1-F6EECF244321}">
                <p14:modId xmlns:p14="http://schemas.microsoft.com/office/powerpoint/2010/main" val="3607333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0522854"/>
                    </a:ext>
                  </a:extLst>
                </a:gridCol>
                <a:gridCol w="658368">
                  <a:extLst>
                    <a:ext uri="{9D8B030D-6E8A-4147-A177-3AD203B41FA5}">
                      <a16:colId xmlns:a16="http://schemas.microsoft.com/office/drawing/2014/main" val="186840746"/>
                    </a:ext>
                  </a:extLst>
                </a:gridCol>
                <a:gridCol w="658368">
                  <a:extLst>
                    <a:ext uri="{9D8B030D-6E8A-4147-A177-3AD203B41FA5}">
                      <a16:colId xmlns:a16="http://schemas.microsoft.com/office/drawing/2014/main" val="685821482"/>
                    </a:ext>
                  </a:extLst>
                </a:gridCol>
                <a:gridCol w="658368">
                  <a:extLst>
                    <a:ext uri="{9D8B030D-6E8A-4147-A177-3AD203B41FA5}">
                      <a16:colId xmlns:a16="http://schemas.microsoft.com/office/drawing/2014/main" val="737248539"/>
                    </a:ext>
                  </a:extLst>
                </a:gridCol>
                <a:gridCol w="658368">
                  <a:extLst>
                    <a:ext uri="{9D8B030D-6E8A-4147-A177-3AD203B41FA5}">
                      <a16:colId xmlns:a16="http://schemas.microsoft.com/office/drawing/2014/main" val="1423305122"/>
                    </a:ext>
                  </a:extLst>
                </a:gridCol>
                <a:gridCol w="658368">
                  <a:extLst>
                    <a:ext uri="{9D8B030D-6E8A-4147-A177-3AD203B41FA5}">
                      <a16:colId xmlns:a16="http://schemas.microsoft.com/office/drawing/2014/main" val="1532225934"/>
                    </a:ext>
                  </a:extLst>
                </a:gridCol>
                <a:gridCol w="658368">
                  <a:extLst>
                    <a:ext uri="{9D8B030D-6E8A-4147-A177-3AD203B41FA5}">
                      <a16:colId xmlns:a16="http://schemas.microsoft.com/office/drawing/2014/main" val="2948599296"/>
                    </a:ext>
                  </a:extLst>
                </a:gridCol>
                <a:gridCol w="658368">
                  <a:extLst>
                    <a:ext uri="{9D8B030D-6E8A-4147-A177-3AD203B41FA5}">
                      <a16:colId xmlns:a16="http://schemas.microsoft.com/office/drawing/2014/main" val="2028434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30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- 2019-04-26 21:06:43 </a:t>
                      </a:r>
                      <a:r>
                        <a:rPr kumimoji="0" lang="en-US" sz="1000" b="0" i="0" u="none" strike="noStrike" kern="1200" cap="none" spc="0" normalizeH="0" baseline="0" noProof="0">
                          <a:ln>
                            <a:noFill/>
                          </a:ln>
                          <a:solidFill>
                            <a:prstClr val="black"/>
                          </a:solidFill>
                          <a:effectLst/>
                          <a:uLnTx/>
                          <a:uFillTx/>
                          <a:latin typeface="+mn-lt"/>
                          <a:ea typeface="+mn-ea"/>
                          <a:cs typeface="+mn-cs"/>
                        </a:rPr>
                        <a:t> 
 These Blackberry and Chocolate Chip Cupcakes are very delicious, moist and so perfect with a cup of coffee.
Blackberry and Chocolate Chip Cupcakes
Ingredients:
155g SCS butter, melted
225g self-raising flour, sifted
150g caster sugar
3 eggs
60ml fresh milk
Vanilla extract
100g chocolate chips
210g fresh/frozen blackberries
Icing sugar for dusting
Instructions:
1. Preheat oven to 160 °C. Place flour, sugar, butter, eggs, milk and vanilla in a bowl and whisk at low speed until well combined. Add the chocolate chips and blackberries and fold through to combine.
2. Spoon the mixture in a 12 holes muffin pan lined with cupcake cases and bake for 30-35 minutes or until cooked when tested with a skewer.
3. Allow to cool on a wire rack and dust with icing sugar to serve.
Source: https://www.anncoojournal.com/blackberry-and-chocolate-chip-cupcakes/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219514"/>
                  </a:ext>
                </a:extLst>
              </a:tr>
            </a:tbl>
          </a:graphicData>
        </a:graphic>
      </p:graphicFrame>
      <p:sp>
        <p:nvSpPr>
          <p:cNvPr id="4" name="Text Placeholder 3">
            <a:extLst>
              <a:ext uri="{FF2B5EF4-FFF2-40B4-BE49-F238E27FC236}">
                <a16:creationId xmlns:a16="http://schemas.microsoft.com/office/drawing/2014/main" id="{740025A8-2017-408B-B97C-4FDF46584D12}"/>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483167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5856F-E73D-4FA4-8A94-0E62606EB4BC}"/>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5FF2AF22-63EA-4BA9-AF04-743011875E4F}"/>
              </a:ext>
            </a:extLst>
          </p:cNvPr>
          <p:cNvGraphicFramePr>
            <a:graphicFrameLocks noGrp="1"/>
          </p:cNvGraphicFramePr>
          <p:nvPr>
            <p:ph type="tbl" sz="quarter" idx="13"/>
            <p:extLst>
              <p:ext uri="{D42A27DB-BD31-4B8C-83A1-F6EECF244321}">
                <p14:modId xmlns:p14="http://schemas.microsoft.com/office/powerpoint/2010/main" val="976131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7013157"/>
                    </a:ext>
                  </a:extLst>
                </a:gridCol>
                <a:gridCol w="658368">
                  <a:extLst>
                    <a:ext uri="{9D8B030D-6E8A-4147-A177-3AD203B41FA5}">
                      <a16:colId xmlns:a16="http://schemas.microsoft.com/office/drawing/2014/main" val="3339615051"/>
                    </a:ext>
                  </a:extLst>
                </a:gridCol>
                <a:gridCol w="658368">
                  <a:extLst>
                    <a:ext uri="{9D8B030D-6E8A-4147-A177-3AD203B41FA5}">
                      <a16:colId xmlns:a16="http://schemas.microsoft.com/office/drawing/2014/main" val="1296061704"/>
                    </a:ext>
                  </a:extLst>
                </a:gridCol>
                <a:gridCol w="658368">
                  <a:extLst>
                    <a:ext uri="{9D8B030D-6E8A-4147-A177-3AD203B41FA5}">
                      <a16:colId xmlns:a16="http://schemas.microsoft.com/office/drawing/2014/main" val="1850447654"/>
                    </a:ext>
                  </a:extLst>
                </a:gridCol>
                <a:gridCol w="658368">
                  <a:extLst>
                    <a:ext uri="{9D8B030D-6E8A-4147-A177-3AD203B41FA5}">
                      <a16:colId xmlns:a16="http://schemas.microsoft.com/office/drawing/2014/main" val="3804518565"/>
                    </a:ext>
                  </a:extLst>
                </a:gridCol>
                <a:gridCol w="658368">
                  <a:extLst>
                    <a:ext uri="{9D8B030D-6E8A-4147-A177-3AD203B41FA5}">
                      <a16:colId xmlns:a16="http://schemas.microsoft.com/office/drawing/2014/main" val="2657907229"/>
                    </a:ext>
                  </a:extLst>
                </a:gridCol>
                <a:gridCol w="658368">
                  <a:extLst>
                    <a:ext uri="{9D8B030D-6E8A-4147-A177-3AD203B41FA5}">
                      <a16:colId xmlns:a16="http://schemas.microsoft.com/office/drawing/2014/main" val="850803673"/>
                    </a:ext>
                  </a:extLst>
                </a:gridCol>
                <a:gridCol w="658368">
                  <a:extLst>
                    <a:ext uri="{9D8B030D-6E8A-4147-A177-3AD203B41FA5}">
                      <a16:colId xmlns:a16="http://schemas.microsoft.com/office/drawing/2014/main" val="2072897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0635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- 2019-04-23 14:59:27 </a:t>
                      </a:r>
                      <a:r>
                        <a:rPr kumimoji="0" lang="en-US" sz="1000" b="0" i="0" u="none" strike="noStrike" kern="1200" cap="none" spc="0" normalizeH="0" baseline="0" noProof="0">
                          <a:ln>
                            <a:noFill/>
                          </a:ln>
                          <a:solidFill>
                            <a:prstClr val="black"/>
                          </a:solidFill>
                          <a:effectLst/>
                          <a:uLnTx/>
                          <a:uFillTx/>
                          <a:latin typeface="+mn-lt"/>
                          <a:ea typeface="+mn-ea"/>
                          <a:cs typeface="+mn-cs"/>
                        </a:rPr>
                        <a:t> 
 Chocolate cupcakes and a cup of warm coffee can sometimes be the best company for you!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09295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- 2019-04-22 04:39:31 </a:t>
                      </a:r>
                      <a:r>
                        <a:rPr kumimoji="0" lang="en-US" sz="1000" b="0" i="0" u="none" strike="noStrike" kern="1200" cap="none" spc="0" normalizeH="0" baseline="0" noProof="0">
                          <a:ln>
                            <a:noFill/>
                          </a:ln>
                          <a:solidFill>
                            <a:prstClr val="black"/>
                          </a:solidFill>
                          <a:effectLst/>
                          <a:uLnTx/>
                          <a:uFillTx/>
                          <a:latin typeface="+mn-lt"/>
                          <a:ea typeface="+mn-ea"/>
                          <a:cs typeface="+mn-cs"/>
                        </a:rPr>
                        <a:t> 
 Did you know? In California during the 1880s, sub-par butter was being passed off as butter from a well known dairy. To protect their business, dairy companies started stamping their butter, trademarking it to combat the counterfeiters.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018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- 2019-04-19 18:02:11 </a:t>
                      </a:r>
                      <a:r>
                        <a:rPr kumimoji="0" lang="en-US" sz="1000" b="0" i="0" u="none" strike="noStrike" kern="1200" cap="none" spc="0" normalizeH="0" baseline="0" noProof="0">
                          <a:ln>
                            <a:noFill/>
                          </a:ln>
                          <a:solidFill>
                            <a:prstClr val="black"/>
                          </a:solidFill>
                          <a:effectLst/>
                          <a:uLnTx/>
                          <a:uFillTx/>
                          <a:latin typeface="+mn-lt"/>
                          <a:ea typeface="+mn-ea"/>
                          <a:cs typeface="+mn-cs"/>
                        </a:rPr>
                        <a:t> 
 Dry cupcakes are no fun, and cupcakes left out too long will definitely dry out. When you frost cupcakes, the frosting acts like a light seal to help the cupcakes retain moisture. Be sure to cover the entire exposed top of the cupcake with frosting as best as you can, and your cupcakes will retain their moisture for longer.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79131647"/>
                  </a:ext>
                </a:extLst>
              </a:tr>
            </a:tbl>
          </a:graphicData>
        </a:graphic>
      </p:graphicFrame>
      <p:sp>
        <p:nvSpPr>
          <p:cNvPr id="4" name="Text Placeholder 3">
            <a:extLst>
              <a:ext uri="{FF2B5EF4-FFF2-40B4-BE49-F238E27FC236}">
                <a16:creationId xmlns:a16="http://schemas.microsoft.com/office/drawing/2014/main" id="{58610D79-C2A6-4336-B6DF-DDA6ADA5F50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024601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1B689-A9DF-46A0-A8E6-08D988F758E1}"/>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3B11A517-B399-451F-ADB8-25F8626CA90E}"/>
              </a:ext>
            </a:extLst>
          </p:cNvPr>
          <p:cNvGraphicFramePr>
            <a:graphicFrameLocks noGrp="1"/>
          </p:cNvGraphicFramePr>
          <p:nvPr>
            <p:ph type="tbl" sz="quarter" idx="13"/>
            <p:extLst>
              <p:ext uri="{D42A27DB-BD31-4B8C-83A1-F6EECF244321}">
                <p14:modId xmlns:p14="http://schemas.microsoft.com/office/powerpoint/2010/main" val="2698106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9768959"/>
                    </a:ext>
                  </a:extLst>
                </a:gridCol>
                <a:gridCol w="658368">
                  <a:extLst>
                    <a:ext uri="{9D8B030D-6E8A-4147-A177-3AD203B41FA5}">
                      <a16:colId xmlns:a16="http://schemas.microsoft.com/office/drawing/2014/main" val="462905438"/>
                    </a:ext>
                  </a:extLst>
                </a:gridCol>
                <a:gridCol w="658368">
                  <a:extLst>
                    <a:ext uri="{9D8B030D-6E8A-4147-A177-3AD203B41FA5}">
                      <a16:colId xmlns:a16="http://schemas.microsoft.com/office/drawing/2014/main" val="1608869521"/>
                    </a:ext>
                  </a:extLst>
                </a:gridCol>
                <a:gridCol w="658368">
                  <a:extLst>
                    <a:ext uri="{9D8B030D-6E8A-4147-A177-3AD203B41FA5}">
                      <a16:colId xmlns:a16="http://schemas.microsoft.com/office/drawing/2014/main" val="1758284234"/>
                    </a:ext>
                  </a:extLst>
                </a:gridCol>
                <a:gridCol w="658368">
                  <a:extLst>
                    <a:ext uri="{9D8B030D-6E8A-4147-A177-3AD203B41FA5}">
                      <a16:colId xmlns:a16="http://schemas.microsoft.com/office/drawing/2014/main" val="2315228820"/>
                    </a:ext>
                  </a:extLst>
                </a:gridCol>
                <a:gridCol w="658368">
                  <a:extLst>
                    <a:ext uri="{9D8B030D-6E8A-4147-A177-3AD203B41FA5}">
                      <a16:colId xmlns:a16="http://schemas.microsoft.com/office/drawing/2014/main" val="282323590"/>
                    </a:ext>
                  </a:extLst>
                </a:gridCol>
                <a:gridCol w="658368">
                  <a:extLst>
                    <a:ext uri="{9D8B030D-6E8A-4147-A177-3AD203B41FA5}">
                      <a16:colId xmlns:a16="http://schemas.microsoft.com/office/drawing/2014/main" val="2310194871"/>
                    </a:ext>
                  </a:extLst>
                </a:gridCol>
                <a:gridCol w="658368">
                  <a:extLst>
                    <a:ext uri="{9D8B030D-6E8A-4147-A177-3AD203B41FA5}">
                      <a16:colId xmlns:a16="http://schemas.microsoft.com/office/drawing/2014/main" val="528459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672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- 2019-04-17 14:00:11 </a:t>
                      </a:r>
                      <a:r>
                        <a:rPr kumimoji="0" lang="en-US" sz="1000" b="0" i="0" u="none" strike="noStrike" kern="1200" cap="none" spc="0" normalizeH="0" baseline="0" noProof="0">
                          <a:ln>
                            <a:noFill/>
                          </a:ln>
                          <a:solidFill>
                            <a:prstClr val="black"/>
                          </a:solidFill>
                          <a:effectLst/>
                          <a:uLnTx/>
                          <a:uFillTx/>
                          <a:latin typeface="+mn-lt"/>
                          <a:ea typeface="+mn-ea"/>
                          <a:cs typeface="+mn-cs"/>
                        </a:rPr>
                        <a:t> 
 These mini cheese cupcakes are very easy to make and super delicious!
Mini Blueberry Cheese Cupcakes
Ingredients:
250g SCS cream cheese, room temperature
65g dairy whipping cream
55g caster sugar
2 large eggs + 1 egg yolk
1 tsp lemon zest
1 tsp lemon juice
1 tsp vanilla extract
2 tbsp plain flour
100g blueberry filling
Instructions:
1.Preheat oven to 160°C. Line muffin pan with 6 paper cases.
2. Beat cream cheese and sugar at low speed. 
Gradually add in whipping cream and beat the cream cheese at medium speed to smooth and creamy. Add lemon zest, lemon juice and vanilla extract, mix well.
3. Add eggs one at time. Beating well after each addition until just combined at low speed. Lastly add 2 tablespoon of plain flour into it and mix well.
4. Divide cream cheese mixture evenly into cases. Bake in water bath for 20 minutes or just until set. Set aside to cool completely.
5. Warm up the blueberry filling. Top cheesecake with blueberry filling over it and place in refrigerator to chill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07556946"/>
                  </a:ext>
                </a:extLst>
              </a:tr>
            </a:tbl>
          </a:graphicData>
        </a:graphic>
      </p:graphicFrame>
      <p:sp>
        <p:nvSpPr>
          <p:cNvPr id="4" name="Text Placeholder 3">
            <a:extLst>
              <a:ext uri="{FF2B5EF4-FFF2-40B4-BE49-F238E27FC236}">
                <a16:creationId xmlns:a16="http://schemas.microsoft.com/office/drawing/2014/main" id="{6617B04E-A1BD-48B9-AFF9-DA0F40FFE7EF}"/>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008392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FF18B-45AF-4A36-96F5-48240BD821B0}"/>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50A2E3A2-A39F-4B1E-90CD-50BC0FD6DF8C}"/>
              </a:ext>
            </a:extLst>
          </p:cNvPr>
          <p:cNvGraphicFramePr>
            <a:graphicFrameLocks noGrp="1"/>
          </p:cNvGraphicFramePr>
          <p:nvPr>
            <p:ph type="tbl" sz="quarter" idx="13"/>
            <p:extLst>
              <p:ext uri="{D42A27DB-BD31-4B8C-83A1-F6EECF244321}">
                <p14:modId xmlns:p14="http://schemas.microsoft.com/office/powerpoint/2010/main" val="3797977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09814127"/>
                    </a:ext>
                  </a:extLst>
                </a:gridCol>
                <a:gridCol w="658368">
                  <a:extLst>
                    <a:ext uri="{9D8B030D-6E8A-4147-A177-3AD203B41FA5}">
                      <a16:colId xmlns:a16="http://schemas.microsoft.com/office/drawing/2014/main" val="1400738602"/>
                    </a:ext>
                  </a:extLst>
                </a:gridCol>
                <a:gridCol w="658368">
                  <a:extLst>
                    <a:ext uri="{9D8B030D-6E8A-4147-A177-3AD203B41FA5}">
                      <a16:colId xmlns:a16="http://schemas.microsoft.com/office/drawing/2014/main" val="224120059"/>
                    </a:ext>
                  </a:extLst>
                </a:gridCol>
                <a:gridCol w="658368">
                  <a:extLst>
                    <a:ext uri="{9D8B030D-6E8A-4147-A177-3AD203B41FA5}">
                      <a16:colId xmlns:a16="http://schemas.microsoft.com/office/drawing/2014/main" val="1579386638"/>
                    </a:ext>
                  </a:extLst>
                </a:gridCol>
                <a:gridCol w="658368">
                  <a:extLst>
                    <a:ext uri="{9D8B030D-6E8A-4147-A177-3AD203B41FA5}">
                      <a16:colId xmlns:a16="http://schemas.microsoft.com/office/drawing/2014/main" val="689907147"/>
                    </a:ext>
                  </a:extLst>
                </a:gridCol>
                <a:gridCol w="658368">
                  <a:extLst>
                    <a:ext uri="{9D8B030D-6E8A-4147-A177-3AD203B41FA5}">
                      <a16:colId xmlns:a16="http://schemas.microsoft.com/office/drawing/2014/main" val="3007048930"/>
                    </a:ext>
                  </a:extLst>
                </a:gridCol>
                <a:gridCol w="658368">
                  <a:extLst>
                    <a:ext uri="{9D8B030D-6E8A-4147-A177-3AD203B41FA5}">
                      <a16:colId xmlns:a16="http://schemas.microsoft.com/office/drawing/2014/main" val="1565102833"/>
                    </a:ext>
                  </a:extLst>
                </a:gridCol>
                <a:gridCol w="658368">
                  <a:extLst>
                    <a:ext uri="{9D8B030D-6E8A-4147-A177-3AD203B41FA5}">
                      <a16:colId xmlns:a16="http://schemas.microsoft.com/office/drawing/2014/main" val="3773399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2728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- 2019-04-15 13:05:11 </a:t>
                      </a:r>
                      <a:r>
                        <a:rPr kumimoji="0" lang="en-US" sz="1000" b="0" i="0" u="none" strike="noStrike" kern="1200" cap="none" spc="0" normalizeH="0" baseline="0" noProof="0">
                          <a:ln>
                            <a:noFill/>
                          </a:ln>
                          <a:solidFill>
                            <a:prstClr val="black"/>
                          </a:solidFill>
                          <a:effectLst/>
                          <a:uLnTx/>
                          <a:uFillTx/>
                          <a:latin typeface="+mn-lt"/>
                          <a:ea typeface="+mn-ea"/>
                          <a:cs typeface="+mn-cs"/>
                        </a:rPr>
                        <a:t> 
 Sometimes all you need is a delicious red velvet cupcake with cream cheese icing to convey your feelings!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46171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- 2019-04-13 13:56:08 </a:t>
                      </a:r>
                      <a:r>
                        <a:rPr kumimoji="0" lang="en-US" sz="1000" b="0" i="0" u="none" strike="noStrike" kern="1200" cap="none" spc="0" normalizeH="0" baseline="0" noProof="0">
                          <a:ln>
                            <a:noFill/>
                          </a:ln>
                          <a:solidFill>
                            <a:prstClr val="black"/>
                          </a:solidFill>
                          <a:effectLst/>
                          <a:uLnTx/>
                          <a:uFillTx/>
                          <a:latin typeface="+mn-lt"/>
                          <a:ea typeface="+mn-ea"/>
                          <a:cs typeface="+mn-cs"/>
                        </a:rPr>
                        <a:t> 
 Did you know? By the 1860s, butter had become so in demand in France that Emperor Napoleon III offered prize money for an inexpensive substitute to supplement France’s inadequate butter supplies.
Do you also love butter as much as the French 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95351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- 2019-04-11 14:19:11 </a:t>
                      </a:r>
                      <a:r>
                        <a:rPr kumimoji="0" lang="en-US" sz="1000" b="0" i="0" u="none" strike="noStrike" kern="1200" cap="none" spc="0" normalizeH="0" baseline="0" noProof="0">
                          <a:ln>
                            <a:noFill/>
                          </a:ln>
                          <a:solidFill>
                            <a:prstClr val="black"/>
                          </a:solidFill>
                          <a:effectLst/>
                          <a:uLnTx/>
                          <a:uFillTx/>
                          <a:latin typeface="+mn-lt"/>
                          <a:ea typeface="+mn-ea"/>
                          <a:cs typeface="+mn-cs"/>
                        </a:rPr>
                        <a:t> 
 Let cupcakes cool for no more than a few minutes in their baking pans before you remove them to a wire rack. The heat from the pan can cause the cupcakes to overcook, which will dry them out.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47372806"/>
                  </a:ext>
                </a:extLst>
              </a:tr>
            </a:tbl>
          </a:graphicData>
        </a:graphic>
      </p:graphicFrame>
      <p:sp>
        <p:nvSpPr>
          <p:cNvPr id="4" name="Text Placeholder 3">
            <a:extLst>
              <a:ext uri="{FF2B5EF4-FFF2-40B4-BE49-F238E27FC236}">
                <a16:creationId xmlns:a16="http://schemas.microsoft.com/office/drawing/2014/main" id="{B8D9A2AE-DB22-4A98-9E16-B049E2854F4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262450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20447-0073-4396-9342-823067714C75}"/>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BC64FE0D-912A-4F55-A00A-C994E560BE6F}"/>
              </a:ext>
            </a:extLst>
          </p:cNvPr>
          <p:cNvGraphicFramePr>
            <a:graphicFrameLocks noGrp="1"/>
          </p:cNvGraphicFramePr>
          <p:nvPr>
            <p:ph type="tbl" sz="quarter" idx="13"/>
            <p:extLst>
              <p:ext uri="{D42A27DB-BD31-4B8C-83A1-F6EECF244321}">
                <p14:modId xmlns:p14="http://schemas.microsoft.com/office/powerpoint/2010/main" val="642260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1304916"/>
                    </a:ext>
                  </a:extLst>
                </a:gridCol>
                <a:gridCol w="658368">
                  <a:extLst>
                    <a:ext uri="{9D8B030D-6E8A-4147-A177-3AD203B41FA5}">
                      <a16:colId xmlns:a16="http://schemas.microsoft.com/office/drawing/2014/main" val="4231267224"/>
                    </a:ext>
                  </a:extLst>
                </a:gridCol>
                <a:gridCol w="658368">
                  <a:extLst>
                    <a:ext uri="{9D8B030D-6E8A-4147-A177-3AD203B41FA5}">
                      <a16:colId xmlns:a16="http://schemas.microsoft.com/office/drawing/2014/main" val="1425913658"/>
                    </a:ext>
                  </a:extLst>
                </a:gridCol>
                <a:gridCol w="658368">
                  <a:extLst>
                    <a:ext uri="{9D8B030D-6E8A-4147-A177-3AD203B41FA5}">
                      <a16:colId xmlns:a16="http://schemas.microsoft.com/office/drawing/2014/main" val="4226925571"/>
                    </a:ext>
                  </a:extLst>
                </a:gridCol>
                <a:gridCol w="658368">
                  <a:extLst>
                    <a:ext uri="{9D8B030D-6E8A-4147-A177-3AD203B41FA5}">
                      <a16:colId xmlns:a16="http://schemas.microsoft.com/office/drawing/2014/main" val="3423866625"/>
                    </a:ext>
                  </a:extLst>
                </a:gridCol>
                <a:gridCol w="658368">
                  <a:extLst>
                    <a:ext uri="{9D8B030D-6E8A-4147-A177-3AD203B41FA5}">
                      <a16:colId xmlns:a16="http://schemas.microsoft.com/office/drawing/2014/main" val="2966228796"/>
                    </a:ext>
                  </a:extLst>
                </a:gridCol>
                <a:gridCol w="658368">
                  <a:extLst>
                    <a:ext uri="{9D8B030D-6E8A-4147-A177-3AD203B41FA5}">
                      <a16:colId xmlns:a16="http://schemas.microsoft.com/office/drawing/2014/main" val="3923415985"/>
                    </a:ext>
                  </a:extLst>
                </a:gridCol>
                <a:gridCol w="658368">
                  <a:extLst>
                    <a:ext uri="{9D8B030D-6E8A-4147-A177-3AD203B41FA5}">
                      <a16:colId xmlns:a16="http://schemas.microsoft.com/office/drawing/2014/main" val="751642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947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- 2019-04-09 10:52:58 </a:t>
                      </a:r>
                      <a:r>
                        <a:rPr kumimoji="0" lang="en-US" sz="1000" b="0" i="0" u="none" strike="noStrike" kern="1200" cap="none" spc="0" normalizeH="0" baseline="0" noProof="0">
                          <a:ln>
                            <a:noFill/>
                          </a:ln>
                          <a:solidFill>
                            <a:prstClr val="black"/>
                          </a:solidFill>
                          <a:effectLst/>
                          <a:uLnTx/>
                          <a:uFillTx/>
                          <a:latin typeface="+mn-lt"/>
                          <a:ea typeface="+mn-ea"/>
                          <a:cs typeface="+mn-cs"/>
                        </a:rPr>
                        <a:t> 
 These Lime Cupcakes are buttery, zesty and 
refreshing and they blend well with the soft lime frosting.
Lime Cupcakes
Ingredients:
150g SCS butter, softened
2 large eggs
100g caster sugar
75g yoghurt
115g self-raising flour
zest of 2 limes
½ tbsp lime juice
Topping
70g SCS butter, room temperature
100g icing sugar, sifted
1 tbsp lime juice
Zest of 1 lime
Instructions
1. Preheat the oven to 160°C. Line muffin pan with 9 cupcake papers.
2. Lightly beat eggs, add butter and sugar, then mix until light and fluffy.
3. Add yoghurt and flour, stir to combine with a hand whisk. Add lime zest and lime juice, mix well again.
4. Divide the mixture evenly into the cake cases. Bake for 25-35 minutes until risen and golden brown. Allow to cool before icing.
5. Topping: Combine the topping ingredients, mix with a rubber spatula or wooden spoon, and spread onto cakes. Top with lime candy or decorate as desired.
Source: https://www.anncoojournal.com/lime-cupcakes/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51534211"/>
                  </a:ext>
                </a:extLst>
              </a:tr>
            </a:tbl>
          </a:graphicData>
        </a:graphic>
      </p:graphicFrame>
      <p:sp>
        <p:nvSpPr>
          <p:cNvPr id="4" name="Text Placeholder 3">
            <a:extLst>
              <a:ext uri="{FF2B5EF4-FFF2-40B4-BE49-F238E27FC236}">
                <a16:creationId xmlns:a16="http://schemas.microsoft.com/office/drawing/2014/main" id="{B3B7C74B-6E15-41D0-90A9-1DD74204CB4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4001118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666BF-EB8F-46DE-9BF8-F2FCB3956791}"/>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50B6C00E-ADC0-4943-A2BE-CD353BCC438B}"/>
              </a:ext>
            </a:extLst>
          </p:cNvPr>
          <p:cNvGraphicFramePr>
            <a:graphicFrameLocks noGrp="1"/>
          </p:cNvGraphicFramePr>
          <p:nvPr>
            <p:ph type="tbl" sz="quarter" idx="13"/>
            <p:extLst>
              <p:ext uri="{D42A27DB-BD31-4B8C-83A1-F6EECF244321}">
                <p14:modId xmlns:p14="http://schemas.microsoft.com/office/powerpoint/2010/main" val="1895885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3666861"/>
                    </a:ext>
                  </a:extLst>
                </a:gridCol>
                <a:gridCol w="658368">
                  <a:extLst>
                    <a:ext uri="{9D8B030D-6E8A-4147-A177-3AD203B41FA5}">
                      <a16:colId xmlns:a16="http://schemas.microsoft.com/office/drawing/2014/main" val="2536714296"/>
                    </a:ext>
                  </a:extLst>
                </a:gridCol>
                <a:gridCol w="658368">
                  <a:extLst>
                    <a:ext uri="{9D8B030D-6E8A-4147-A177-3AD203B41FA5}">
                      <a16:colId xmlns:a16="http://schemas.microsoft.com/office/drawing/2014/main" val="1516493790"/>
                    </a:ext>
                  </a:extLst>
                </a:gridCol>
                <a:gridCol w="658368">
                  <a:extLst>
                    <a:ext uri="{9D8B030D-6E8A-4147-A177-3AD203B41FA5}">
                      <a16:colId xmlns:a16="http://schemas.microsoft.com/office/drawing/2014/main" val="308296559"/>
                    </a:ext>
                  </a:extLst>
                </a:gridCol>
                <a:gridCol w="658368">
                  <a:extLst>
                    <a:ext uri="{9D8B030D-6E8A-4147-A177-3AD203B41FA5}">
                      <a16:colId xmlns:a16="http://schemas.microsoft.com/office/drawing/2014/main" val="941192012"/>
                    </a:ext>
                  </a:extLst>
                </a:gridCol>
                <a:gridCol w="658368">
                  <a:extLst>
                    <a:ext uri="{9D8B030D-6E8A-4147-A177-3AD203B41FA5}">
                      <a16:colId xmlns:a16="http://schemas.microsoft.com/office/drawing/2014/main" val="2715967342"/>
                    </a:ext>
                  </a:extLst>
                </a:gridCol>
                <a:gridCol w="658368">
                  <a:extLst>
                    <a:ext uri="{9D8B030D-6E8A-4147-A177-3AD203B41FA5}">
                      <a16:colId xmlns:a16="http://schemas.microsoft.com/office/drawing/2014/main" val="3912555293"/>
                    </a:ext>
                  </a:extLst>
                </a:gridCol>
                <a:gridCol w="658368">
                  <a:extLst>
                    <a:ext uri="{9D8B030D-6E8A-4147-A177-3AD203B41FA5}">
                      <a16:colId xmlns:a16="http://schemas.microsoft.com/office/drawing/2014/main" val="1116170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8849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- 2019-04-07 19:21:59 </a:t>
                      </a:r>
                      <a:r>
                        <a:rPr kumimoji="0" lang="en-US" sz="1000" b="0" i="0" u="none" strike="noStrike" kern="1200" cap="none" spc="0" normalizeH="0" baseline="0" noProof="0">
                          <a:ln>
                            <a:noFill/>
                          </a:ln>
                          <a:solidFill>
                            <a:prstClr val="black"/>
                          </a:solidFill>
                          <a:effectLst/>
                          <a:uLnTx/>
                          <a:uFillTx/>
                          <a:latin typeface="+mn-lt"/>
                          <a:ea typeface="+mn-ea"/>
                          <a:cs typeface="+mn-cs"/>
                        </a:rPr>
                        <a:t> 
 Did you know? In Ireland, one of the most 
common archaeological finds are barrels of 
butter buried in bogs. Apparently, the butter was stored this way to preserve it and keep it safe from thieves.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2960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- 2019-04-05 13:33:59 </a:t>
                      </a:r>
                      <a:r>
                        <a:rPr kumimoji="0" lang="en-US" sz="1000" b="0" i="0" u="none" strike="noStrike" kern="1200" cap="none" spc="0" normalizeH="0" baseline="0" noProof="0">
                          <a:ln>
                            <a:noFill/>
                          </a:ln>
                          <a:solidFill>
                            <a:prstClr val="black"/>
                          </a:solidFill>
                          <a:effectLst/>
                          <a:uLnTx/>
                          <a:uFillTx/>
                          <a:latin typeface="+mn-lt"/>
                          <a:ea typeface="+mn-ea"/>
                          <a:cs typeface="+mn-cs"/>
                        </a:rPr>
                        <a:t> 
 A healthy and delicious cheese sandwich with 
fresh veggies is the perfect lunch for your kid.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4597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- 2019-04-03 18:38:47 </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worse than pulling a tray of 
cupcakes out of the oven and discovering they all lie in one of two categories: overcooked or 
practically raw inside. The easiest way to ensure a uniform baking time is to make sure you’re putting the exact same amount of batter in each cupcake liner.
The best way to ensure even batter distribution is to use a large scoop for standard-sized 
cupcakes and a small cookie scoop for minis. 
Fill the liners about 2/3 of the way for best 
results.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28825448"/>
                  </a:ext>
                </a:extLst>
              </a:tr>
            </a:tbl>
          </a:graphicData>
        </a:graphic>
      </p:graphicFrame>
      <p:sp>
        <p:nvSpPr>
          <p:cNvPr id="4" name="Text Placeholder 3">
            <a:extLst>
              <a:ext uri="{FF2B5EF4-FFF2-40B4-BE49-F238E27FC236}">
                <a16:creationId xmlns:a16="http://schemas.microsoft.com/office/drawing/2014/main" id="{EDDA85E3-3F51-43E8-A6C0-52F1685A874B}"/>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392511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00180-49DE-4CA8-8B6E-C9794BA63FA9}"/>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93390803-9723-4999-8C0B-5EF0A08A25F7}"/>
              </a:ext>
            </a:extLst>
          </p:cNvPr>
          <p:cNvGraphicFramePr>
            <a:graphicFrameLocks noGrp="1"/>
          </p:cNvGraphicFramePr>
          <p:nvPr>
            <p:ph type="tbl" sz="quarter" idx="13"/>
            <p:extLst>
              <p:ext uri="{D42A27DB-BD31-4B8C-83A1-F6EECF244321}">
                <p14:modId xmlns:p14="http://schemas.microsoft.com/office/powerpoint/2010/main" val="3041549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6600992"/>
                    </a:ext>
                  </a:extLst>
                </a:gridCol>
                <a:gridCol w="658368">
                  <a:extLst>
                    <a:ext uri="{9D8B030D-6E8A-4147-A177-3AD203B41FA5}">
                      <a16:colId xmlns:a16="http://schemas.microsoft.com/office/drawing/2014/main" val="3510512807"/>
                    </a:ext>
                  </a:extLst>
                </a:gridCol>
                <a:gridCol w="658368">
                  <a:extLst>
                    <a:ext uri="{9D8B030D-6E8A-4147-A177-3AD203B41FA5}">
                      <a16:colId xmlns:a16="http://schemas.microsoft.com/office/drawing/2014/main" val="2918082208"/>
                    </a:ext>
                  </a:extLst>
                </a:gridCol>
                <a:gridCol w="658368">
                  <a:extLst>
                    <a:ext uri="{9D8B030D-6E8A-4147-A177-3AD203B41FA5}">
                      <a16:colId xmlns:a16="http://schemas.microsoft.com/office/drawing/2014/main" val="1747539494"/>
                    </a:ext>
                  </a:extLst>
                </a:gridCol>
                <a:gridCol w="658368">
                  <a:extLst>
                    <a:ext uri="{9D8B030D-6E8A-4147-A177-3AD203B41FA5}">
                      <a16:colId xmlns:a16="http://schemas.microsoft.com/office/drawing/2014/main" val="3341697068"/>
                    </a:ext>
                  </a:extLst>
                </a:gridCol>
                <a:gridCol w="658368">
                  <a:extLst>
                    <a:ext uri="{9D8B030D-6E8A-4147-A177-3AD203B41FA5}">
                      <a16:colId xmlns:a16="http://schemas.microsoft.com/office/drawing/2014/main" val="3337284583"/>
                    </a:ext>
                  </a:extLst>
                </a:gridCol>
                <a:gridCol w="658368">
                  <a:extLst>
                    <a:ext uri="{9D8B030D-6E8A-4147-A177-3AD203B41FA5}">
                      <a16:colId xmlns:a16="http://schemas.microsoft.com/office/drawing/2014/main" val="1103040219"/>
                    </a:ext>
                  </a:extLst>
                </a:gridCol>
                <a:gridCol w="658368">
                  <a:extLst>
                    <a:ext uri="{9D8B030D-6E8A-4147-A177-3AD203B41FA5}">
                      <a16:colId xmlns:a16="http://schemas.microsoft.com/office/drawing/2014/main" val="2299207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6782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- 2019-04-01 12:59:22 </a:t>
                      </a:r>
                      <a:r>
                        <a:rPr kumimoji="0" lang="en-US" sz="1000" b="0" i="0" u="none" strike="noStrike" kern="1200" cap="none" spc="0" normalizeH="0" baseline="0" noProof="0">
                          <a:ln>
                            <a:noFill/>
                          </a:ln>
                          <a:solidFill>
                            <a:prstClr val="black"/>
                          </a:solidFill>
                          <a:effectLst/>
                          <a:uLnTx/>
                          <a:uFillTx/>
                          <a:latin typeface="+mn-lt"/>
                          <a:ea typeface="+mn-ea"/>
                          <a:cs typeface="+mn-cs"/>
                        </a:rPr>
                        <a:t> 
 These cranberry butter cupcakes are fluffy, tangy, citrusy and buttery.
Cranberry Butter Cupcakes
Ingredients:
115g SCS salted butter
70g caster sugar
2 large eggs lightly beaten
100g self-raising flour sifted
30ml fresh milk
60g dried cranberries cut into smaller pieces and dust with flour
Zest from 1 lemon
1 tbsp lemon juice
1 tsp vanilla extract
Instructions:
1. Sift the self-raising flour and set aside.
2. Beat the butter, sugar and lemon zest till light and creamy.
3. Slowly add in the beaten eggs, until mixture 
incorporated, mix well. Add in lemon juice and vanilla extract, mix well.
4. On low speed, fold in the flour, alternating with the milk. Mix till well incorporated.
5. Add in the dried cranberries and fold well with a rubber spatula.
6. Scoop the batter into the 9 cupcake liners in the muffin pan.
7. Bake in a preheated oven at 180°C for about 25 minutes, test with a skewer till it comes out clean.
Source:https://www.anncoojournal.com/recipe/cranberry-butter-cupcakes/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37232324"/>
                  </a:ext>
                </a:extLst>
              </a:tr>
            </a:tbl>
          </a:graphicData>
        </a:graphic>
      </p:graphicFrame>
      <p:sp>
        <p:nvSpPr>
          <p:cNvPr id="4" name="Text Placeholder 3">
            <a:extLst>
              <a:ext uri="{FF2B5EF4-FFF2-40B4-BE49-F238E27FC236}">
                <a16:creationId xmlns:a16="http://schemas.microsoft.com/office/drawing/2014/main" id="{AFC2255F-E007-4708-9719-62A22B0B6E0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1679368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1046</Words>
  <Application>Microsoft Office PowerPoint</Application>
  <PresentationFormat>On-screen Show (4:3)</PresentationFormat>
  <Paragraphs>438</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6</vt:lpstr>
      <vt:lpstr>Facebook (FB) Custom Own Posts Table (new) | SCS Dairy MY - 2 of 6</vt:lpstr>
      <vt:lpstr>Facebook (FB) Custom Own Posts Table (new) | SCS Dairy MY - 3 of 6</vt:lpstr>
      <vt:lpstr>Facebook (FB) Custom Own Posts Table (new) | SCS Dairy MY - 4 of 6</vt:lpstr>
      <vt:lpstr>Facebook (FB) Custom Own Posts Table (new) | SCS Dairy MY - 5 of 6</vt:lpstr>
      <vt:lpstr>Facebook (FB)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2019-05-14T14:16:36Z</dcterms:created>
  <dcterms:modified xsi:type="dcterms:W3CDTF">2019-05-14T14:17:25Z</dcterms:modified>
</cp:coreProperties>
</file>