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A02C-7373-4721-90E8-C6E4FC3EBD85}"/>
              </a:ext>
            </a:extLst>
          </p:cNvPr>
          <p:cNvSpPr>
            <a:spLocks noGrp="1"/>
          </p:cNvSpPr>
          <p:nvPr>
            <p:ph type="title"/>
          </p:nvPr>
        </p:nvSpPr>
        <p:spPr/>
        <p:txBody>
          <a:bodyPr/>
          <a:lstStyle/>
          <a:p>
            <a:r>
              <a:rPr lang="en-US"/>
              <a:t>Facebook (FB) Custom Own Posts Table (new) | The Coffee Bean &amp; Tea Leaf - Malaysia - 1 of 6</a:t>
            </a:r>
          </a:p>
        </p:txBody>
      </p:sp>
      <p:graphicFrame>
        <p:nvGraphicFramePr>
          <p:cNvPr id="5" name="Table Placeholder 4">
            <a:extLst>
              <a:ext uri="{FF2B5EF4-FFF2-40B4-BE49-F238E27FC236}">
                <a16:creationId xmlns:a16="http://schemas.microsoft.com/office/drawing/2014/main" id="{9845CDB6-77C2-42A9-9ADD-752D63E4CD02}"/>
              </a:ext>
            </a:extLst>
          </p:cNvPr>
          <p:cNvGraphicFramePr>
            <a:graphicFrameLocks noGrp="1"/>
          </p:cNvGraphicFramePr>
          <p:nvPr>
            <p:ph type="tbl" sz="quarter" idx="13"/>
            <p:extLst>
              <p:ext uri="{D42A27DB-BD31-4B8C-83A1-F6EECF244321}">
                <p14:modId xmlns:p14="http://schemas.microsoft.com/office/powerpoint/2010/main" val="1669322183"/>
              </p:ext>
            </p:extLst>
          </p:nvPr>
        </p:nvGraphicFramePr>
        <p:xfrm>
          <a:off x="457200" y="1731963"/>
          <a:ext cx="8229600" cy="37084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6929161"/>
                    </a:ext>
                  </a:extLst>
                </a:gridCol>
                <a:gridCol w="822960">
                  <a:extLst>
                    <a:ext uri="{9D8B030D-6E8A-4147-A177-3AD203B41FA5}">
                      <a16:colId xmlns:a16="http://schemas.microsoft.com/office/drawing/2014/main" val="1840407850"/>
                    </a:ext>
                  </a:extLst>
                </a:gridCol>
                <a:gridCol w="822960">
                  <a:extLst>
                    <a:ext uri="{9D8B030D-6E8A-4147-A177-3AD203B41FA5}">
                      <a16:colId xmlns:a16="http://schemas.microsoft.com/office/drawing/2014/main" val="3055615516"/>
                    </a:ext>
                  </a:extLst>
                </a:gridCol>
                <a:gridCol w="822960">
                  <a:extLst>
                    <a:ext uri="{9D8B030D-6E8A-4147-A177-3AD203B41FA5}">
                      <a16:colId xmlns:a16="http://schemas.microsoft.com/office/drawing/2014/main" val="808646432"/>
                    </a:ext>
                  </a:extLst>
                </a:gridCol>
                <a:gridCol w="822960">
                  <a:extLst>
                    <a:ext uri="{9D8B030D-6E8A-4147-A177-3AD203B41FA5}">
                      <a16:colId xmlns:a16="http://schemas.microsoft.com/office/drawing/2014/main" val="2108064657"/>
                    </a:ext>
                  </a:extLst>
                </a:gridCol>
                <a:gridCol w="822960">
                  <a:extLst>
                    <a:ext uri="{9D8B030D-6E8A-4147-A177-3AD203B41FA5}">
                      <a16:colId xmlns:a16="http://schemas.microsoft.com/office/drawing/2014/main" val="505364638"/>
                    </a:ext>
                  </a:extLst>
                </a:gridCol>
                <a:gridCol w="822960">
                  <a:extLst>
                    <a:ext uri="{9D8B030D-6E8A-4147-A177-3AD203B41FA5}">
                      <a16:colId xmlns:a16="http://schemas.microsoft.com/office/drawing/2014/main" val="182053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3208482"/>
                  </a:ext>
                </a:extLst>
              </a:tr>
            </a:tbl>
          </a:graphicData>
        </a:graphic>
      </p:graphicFrame>
      <p:sp>
        <p:nvSpPr>
          <p:cNvPr id="4" name="Text Placeholder 3">
            <a:extLst>
              <a:ext uri="{FF2B5EF4-FFF2-40B4-BE49-F238E27FC236}">
                <a16:creationId xmlns:a16="http://schemas.microsoft.com/office/drawing/2014/main" id="{B980BA5B-E46B-4670-94E7-F509ABCFB27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068569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D3AA-5522-41D3-8194-4868F08E0C0E}"/>
              </a:ext>
            </a:extLst>
          </p:cNvPr>
          <p:cNvSpPr>
            <a:spLocks noGrp="1"/>
          </p:cNvSpPr>
          <p:nvPr>
            <p:ph type="title"/>
          </p:nvPr>
        </p:nvSpPr>
        <p:spPr/>
        <p:txBody>
          <a:bodyPr/>
          <a:lstStyle/>
          <a:p>
            <a:r>
              <a:rPr lang="en-US"/>
              <a:t>Facebook (FB) Custom Own Posts Table (new) | The Coffee Bean &amp; Tea Leaf - Malaysia - 2 of 6</a:t>
            </a:r>
          </a:p>
        </p:txBody>
      </p:sp>
      <p:graphicFrame>
        <p:nvGraphicFramePr>
          <p:cNvPr id="5" name="Table Placeholder 4">
            <a:extLst>
              <a:ext uri="{FF2B5EF4-FFF2-40B4-BE49-F238E27FC236}">
                <a16:creationId xmlns:a16="http://schemas.microsoft.com/office/drawing/2014/main" id="{8543B2C1-0F86-4328-B9E5-BF67770AAC89}"/>
              </a:ext>
            </a:extLst>
          </p:cNvPr>
          <p:cNvGraphicFramePr>
            <a:graphicFrameLocks noGrp="1"/>
          </p:cNvGraphicFramePr>
          <p:nvPr>
            <p:ph type="tbl" sz="quarter" idx="13"/>
            <p:extLst>
              <p:ext uri="{D42A27DB-BD31-4B8C-83A1-F6EECF244321}">
                <p14:modId xmlns:p14="http://schemas.microsoft.com/office/powerpoint/2010/main" val="198614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44772796"/>
                    </a:ext>
                  </a:extLst>
                </a:gridCol>
                <a:gridCol w="822960">
                  <a:extLst>
                    <a:ext uri="{9D8B030D-6E8A-4147-A177-3AD203B41FA5}">
                      <a16:colId xmlns:a16="http://schemas.microsoft.com/office/drawing/2014/main" val="517042507"/>
                    </a:ext>
                  </a:extLst>
                </a:gridCol>
                <a:gridCol w="822960">
                  <a:extLst>
                    <a:ext uri="{9D8B030D-6E8A-4147-A177-3AD203B41FA5}">
                      <a16:colId xmlns:a16="http://schemas.microsoft.com/office/drawing/2014/main" val="259739355"/>
                    </a:ext>
                  </a:extLst>
                </a:gridCol>
                <a:gridCol w="822960">
                  <a:extLst>
                    <a:ext uri="{9D8B030D-6E8A-4147-A177-3AD203B41FA5}">
                      <a16:colId xmlns:a16="http://schemas.microsoft.com/office/drawing/2014/main" val="2978133860"/>
                    </a:ext>
                  </a:extLst>
                </a:gridCol>
                <a:gridCol w="822960">
                  <a:extLst>
                    <a:ext uri="{9D8B030D-6E8A-4147-A177-3AD203B41FA5}">
                      <a16:colId xmlns:a16="http://schemas.microsoft.com/office/drawing/2014/main" val="3605842392"/>
                    </a:ext>
                  </a:extLst>
                </a:gridCol>
                <a:gridCol w="822960">
                  <a:extLst>
                    <a:ext uri="{9D8B030D-6E8A-4147-A177-3AD203B41FA5}">
                      <a16:colId xmlns:a16="http://schemas.microsoft.com/office/drawing/2014/main" val="198833586"/>
                    </a:ext>
                  </a:extLst>
                </a:gridCol>
                <a:gridCol w="822960">
                  <a:extLst>
                    <a:ext uri="{9D8B030D-6E8A-4147-A177-3AD203B41FA5}">
                      <a16:colId xmlns:a16="http://schemas.microsoft.com/office/drawing/2014/main" val="369977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649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- 2019-04-12 19:19:06 </a:t>
                      </a:r>
                      <a:r>
                        <a:rPr kumimoji="0" lang="en-US" sz="1000" b="0" i="0" u="none" strike="noStrike" kern="1200" cap="none" spc="0" normalizeH="0" baseline="0" noProof="0">
                          <a:ln>
                            <a:noFill/>
                          </a:ln>
                          <a:solidFill>
                            <a:prstClr val="black"/>
                          </a:solidFill>
                          <a:effectLst/>
                          <a:uLnTx/>
                          <a:uFillTx/>
                          <a:latin typeface="+mn-lt"/>
                          <a:ea typeface="+mn-ea"/>
                          <a:cs typeface="+mn-cs"/>
                        </a:rPr>
                        <a:t> 
 Winter is coming… to The Coffee Bean and Tea Leaf Mid Valley Megamall outlet (Concourse Floor) ❄️ In collaboration with HBO Asia, we are giving away *FREE GAME OF THRONES-inspired beverages! 
Follow these easy steps to redeem this exclusive beverage! And get prepared to catch the first episode of the final season of GAME OF THRONES on Monday, April 15, 9am (encore at 10pm) on HBO!
Step 1: "LIKE" the post about the redemption on CB&amp;TL Facebook / Instagram
Step 2: REDEEM your *FREE GAME OF THRONES-inspired beverage from the counter
* Beverages are while stocks last, at 200 per day only on April 13, 14, 15, 19, 20, 21, 27 and 28.
*Also we've got a CONTEST running on Instagram just for you fans! Click on the link and take part in the fun to win some amazing Game of Thrones merchandise! 
https://www.instagram.com/p/BwJ04frh20K/?utm_source=ig_share_sheet&amp;igshid=7hoxnk8qfi9m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716158"/>
                  </a:ext>
                </a:extLst>
              </a:tr>
            </a:tbl>
          </a:graphicData>
        </a:graphic>
      </p:graphicFrame>
      <p:sp>
        <p:nvSpPr>
          <p:cNvPr id="4" name="Text Placeholder 3">
            <a:extLst>
              <a:ext uri="{FF2B5EF4-FFF2-40B4-BE49-F238E27FC236}">
                <a16:creationId xmlns:a16="http://schemas.microsoft.com/office/drawing/2014/main" id="{7936AD63-703A-46EA-AEAB-220FDFDA945D}"/>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252832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183F3-D172-46B5-AC53-9BCFFEAF7527}"/>
              </a:ext>
            </a:extLst>
          </p:cNvPr>
          <p:cNvSpPr>
            <a:spLocks noGrp="1"/>
          </p:cNvSpPr>
          <p:nvPr>
            <p:ph type="title"/>
          </p:nvPr>
        </p:nvSpPr>
        <p:spPr/>
        <p:txBody>
          <a:bodyPr/>
          <a:lstStyle/>
          <a:p>
            <a:r>
              <a:rPr lang="en-US"/>
              <a:t>Facebook (FB) Custom Own Posts Table (new) | The Coffee Bean &amp; Tea Leaf - Malaysia - 3 of 6</a:t>
            </a:r>
          </a:p>
        </p:txBody>
      </p:sp>
      <p:graphicFrame>
        <p:nvGraphicFramePr>
          <p:cNvPr id="5" name="Table Placeholder 4">
            <a:extLst>
              <a:ext uri="{FF2B5EF4-FFF2-40B4-BE49-F238E27FC236}">
                <a16:creationId xmlns:a16="http://schemas.microsoft.com/office/drawing/2014/main" id="{5D257BF8-9D59-41BA-AA8E-F57F21292065}"/>
              </a:ext>
            </a:extLst>
          </p:cNvPr>
          <p:cNvGraphicFramePr>
            <a:graphicFrameLocks noGrp="1"/>
          </p:cNvGraphicFramePr>
          <p:nvPr>
            <p:ph type="tbl" sz="quarter" idx="13"/>
            <p:extLst>
              <p:ext uri="{D42A27DB-BD31-4B8C-83A1-F6EECF244321}">
                <p14:modId xmlns:p14="http://schemas.microsoft.com/office/powerpoint/2010/main" val="304947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32262285"/>
                    </a:ext>
                  </a:extLst>
                </a:gridCol>
                <a:gridCol w="822960">
                  <a:extLst>
                    <a:ext uri="{9D8B030D-6E8A-4147-A177-3AD203B41FA5}">
                      <a16:colId xmlns:a16="http://schemas.microsoft.com/office/drawing/2014/main" val="3371124820"/>
                    </a:ext>
                  </a:extLst>
                </a:gridCol>
                <a:gridCol w="822960">
                  <a:extLst>
                    <a:ext uri="{9D8B030D-6E8A-4147-A177-3AD203B41FA5}">
                      <a16:colId xmlns:a16="http://schemas.microsoft.com/office/drawing/2014/main" val="1154391741"/>
                    </a:ext>
                  </a:extLst>
                </a:gridCol>
                <a:gridCol w="822960">
                  <a:extLst>
                    <a:ext uri="{9D8B030D-6E8A-4147-A177-3AD203B41FA5}">
                      <a16:colId xmlns:a16="http://schemas.microsoft.com/office/drawing/2014/main" val="3094931413"/>
                    </a:ext>
                  </a:extLst>
                </a:gridCol>
                <a:gridCol w="822960">
                  <a:extLst>
                    <a:ext uri="{9D8B030D-6E8A-4147-A177-3AD203B41FA5}">
                      <a16:colId xmlns:a16="http://schemas.microsoft.com/office/drawing/2014/main" val="2195216215"/>
                    </a:ext>
                  </a:extLst>
                </a:gridCol>
                <a:gridCol w="822960">
                  <a:extLst>
                    <a:ext uri="{9D8B030D-6E8A-4147-A177-3AD203B41FA5}">
                      <a16:colId xmlns:a16="http://schemas.microsoft.com/office/drawing/2014/main" val="3849127320"/>
                    </a:ext>
                  </a:extLst>
                </a:gridCol>
                <a:gridCol w="822960">
                  <a:extLst>
                    <a:ext uri="{9D8B030D-6E8A-4147-A177-3AD203B41FA5}">
                      <a16:colId xmlns:a16="http://schemas.microsoft.com/office/drawing/2014/main" val="580892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826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- 2019-04-04 10:30:00 </a:t>
                      </a:r>
                      <a:r>
                        <a:rPr kumimoji="0" lang="en-US" sz="1000" b="0" i="0" u="none" strike="noStrike" kern="1200" cap="none" spc="0" normalizeH="0" baseline="0" noProof="0">
                          <a:ln>
                            <a:noFill/>
                          </a:ln>
                          <a:solidFill>
                            <a:prstClr val="black"/>
                          </a:solidFill>
                          <a:effectLst/>
                          <a:uLnTx/>
                          <a:uFillTx/>
                          <a:latin typeface="+mn-lt"/>
                          <a:ea typeface="+mn-ea"/>
                          <a:cs typeface="+mn-cs"/>
                        </a:rPr>
                        <a:t> 
 Fresh from our bakery to your table, our brand new bagels make for a perfectly wholesome meal. Introducing the Blueberry Custard, Cinnamon Walnut, and Cranberry Oatmeal Bagels! 😋
Enjoy 10% off when you purchase 4 or more bagels for take-away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0596681"/>
                  </a:ext>
                </a:extLst>
              </a:tr>
            </a:tbl>
          </a:graphicData>
        </a:graphic>
      </p:graphicFrame>
      <p:sp>
        <p:nvSpPr>
          <p:cNvPr id="4" name="Text Placeholder 3">
            <a:extLst>
              <a:ext uri="{FF2B5EF4-FFF2-40B4-BE49-F238E27FC236}">
                <a16:creationId xmlns:a16="http://schemas.microsoft.com/office/drawing/2014/main" id="{E458BE52-E966-4A28-803D-DA3E0D17867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739163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769D4-DEDF-4022-ABCC-8E863B013C23}"/>
              </a:ext>
            </a:extLst>
          </p:cNvPr>
          <p:cNvSpPr>
            <a:spLocks noGrp="1"/>
          </p:cNvSpPr>
          <p:nvPr>
            <p:ph type="title"/>
          </p:nvPr>
        </p:nvSpPr>
        <p:spPr/>
        <p:txBody>
          <a:bodyPr/>
          <a:lstStyle/>
          <a:p>
            <a:r>
              <a:rPr lang="en-US"/>
              <a:t>Facebook (FB) Custom Own Posts Table (new) | The Coffee Bean &amp; Tea Leaf - Malaysia - 4 of 6</a:t>
            </a:r>
          </a:p>
        </p:txBody>
      </p:sp>
      <p:graphicFrame>
        <p:nvGraphicFramePr>
          <p:cNvPr id="5" name="Table Placeholder 4">
            <a:extLst>
              <a:ext uri="{FF2B5EF4-FFF2-40B4-BE49-F238E27FC236}">
                <a16:creationId xmlns:a16="http://schemas.microsoft.com/office/drawing/2014/main" id="{C59FA747-405A-4ADD-9224-24AF9D830415}"/>
              </a:ext>
            </a:extLst>
          </p:cNvPr>
          <p:cNvGraphicFramePr>
            <a:graphicFrameLocks noGrp="1"/>
          </p:cNvGraphicFramePr>
          <p:nvPr>
            <p:ph type="tbl" sz="quarter" idx="13"/>
            <p:extLst>
              <p:ext uri="{D42A27DB-BD31-4B8C-83A1-F6EECF244321}">
                <p14:modId xmlns:p14="http://schemas.microsoft.com/office/powerpoint/2010/main" val="320083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48758551"/>
                    </a:ext>
                  </a:extLst>
                </a:gridCol>
                <a:gridCol w="822960">
                  <a:extLst>
                    <a:ext uri="{9D8B030D-6E8A-4147-A177-3AD203B41FA5}">
                      <a16:colId xmlns:a16="http://schemas.microsoft.com/office/drawing/2014/main" val="2355212443"/>
                    </a:ext>
                  </a:extLst>
                </a:gridCol>
                <a:gridCol w="822960">
                  <a:extLst>
                    <a:ext uri="{9D8B030D-6E8A-4147-A177-3AD203B41FA5}">
                      <a16:colId xmlns:a16="http://schemas.microsoft.com/office/drawing/2014/main" val="1020271038"/>
                    </a:ext>
                  </a:extLst>
                </a:gridCol>
                <a:gridCol w="822960">
                  <a:extLst>
                    <a:ext uri="{9D8B030D-6E8A-4147-A177-3AD203B41FA5}">
                      <a16:colId xmlns:a16="http://schemas.microsoft.com/office/drawing/2014/main" val="3053493619"/>
                    </a:ext>
                  </a:extLst>
                </a:gridCol>
                <a:gridCol w="822960">
                  <a:extLst>
                    <a:ext uri="{9D8B030D-6E8A-4147-A177-3AD203B41FA5}">
                      <a16:colId xmlns:a16="http://schemas.microsoft.com/office/drawing/2014/main" val="3794083326"/>
                    </a:ext>
                  </a:extLst>
                </a:gridCol>
                <a:gridCol w="822960">
                  <a:extLst>
                    <a:ext uri="{9D8B030D-6E8A-4147-A177-3AD203B41FA5}">
                      <a16:colId xmlns:a16="http://schemas.microsoft.com/office/drawing/2014/main" val="3317437812"/>
                    </a:ext>
                  </a:extLst>
                </a:gridCol>
                <a:gridCol w="822960">
                  <a:extLst>
                    <a:ext uri="{9D8B030D-6E8A-4147-A177-3AD203B41FA5}">
                      <a16:colId xmlns:a16="http://schemas.microsoft.com/office/drawing/2014/main" val="384876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8663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- 2019-04-18 21:36:04 </a:t>
                      </a:r>
                      <a:r>
                        <a:rPr kumimoji="0" lang="en-US" sz="1000" b="0" i="0" u="none" strike="noStrike" kern="1200" cap="none" spc="0" normalizeH="0" baseline="0" noProof="0">
                          <a:ln>
                            <a:noFill/>
                          </a:ln>
                          <a:solidFill>
                            <a:prstClr val="black"/>
                          </a:solidFill>
                          <a:effectLst/>
                          <a:uLnTx/>
                          <a:uFillTx/>
                          <a:latin typeface="+mn-lt"/>
                          <a:ea typeface="+mn-ea"/>
                          <a:cs typeface="+mn-cs"/>
                        </a:rPr>
                        <a:t> 
 Winter is here. The Coffee Bean and Tea Leaf Mid Valley Megamall outlet (Concourse Floor), ❄ in collaboration with HBO Asia, is giving away *FREE GAME OF THRONES-inspired beverages!   
While you wait to catch the premiere of the second episode of GAME OF THRONES on Monday, April 22, 9am (encore at 10pm) on HBO, redeem this exclusive beverage first!  
Step 1: "LIKE" the post about the redemption on CB&amp;TL Facebook / Instagram  
Step 2: REDEEM your free *GAME OF THRONES-inspired beverage from the counter  
* Beverages are while stocks last, at 200 per day only on April 19, 20, 21, 27 and 28.  
*Also we've got a CONTEST running on Instagram just for you fans! Click on the link and take part in the fun to win some amazing Game of Thrones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4216498"/>
                  </a:ext>
                </a:extLst>
              </a:tr>
            </a:tbl>
          </a:graphicData>
        </a:graphic>
      </p:graphicFrame>
      <p:sp>
        <p:nvSpPr>
          <p:cNvPr id="4" name="Text Placeholder 3">
            <a:extLst>
              <a:ext uri="{FF2B5EF4-FFF2-40B4-BE49-F238E27FC236}">
                <a16:creationId xmlns:a16="http://schemas.microsoft.com/office/drawing/2014/main" id="{9470FC8A-4E24-4577-9E93-5F6F95B8475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39337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CCD99-4C79-4DD9-8EE8-768326868D11}"/>
              </a:ext>
            </a:extLst>
          </p:cNvPr>
          <p:cNvSpPr>
            <a:spLocks noGrp="1"/>
          </p:cNvSpPr>
          <p:nvPr>
            <p:ph type="title"/>
          </p:nvPr>
        </p:nvSpPr>
        <p:spPr/>
        <p:txBody>
          <a:bodyPr/>
          <a:lstStyle/>
          <a:p>
            <a:r>
              <a:rPr lang="en-US"/>
              <a:t>Facebook (FB) Custom Own Posts Table (new) | The Coffee Bean &amp; Tea Leaf - Malaysia - 5 of 6</a:t>
            </a:r>
          </a:p>
        </p:txBody>
      </p:sp>
      <p:graphicFrame>
        <p:nvGraphicFramePr>
          <p:cNvPr id="5" name="Table Placeholder 4">
            <a:extLst>
              <a:ext uri="{FF2B5EF4-FFF2-40B4-BE49-F238E27FC236}">
                <a16:creationId xmlns:a16="http://schemas.microsoft.com/office/drawing/2014/main" id="{4B8FA956-607E-4A31-AEB9-E9E0EB059787}"/>
              </a:ext>
            </a:extLst>
          </p:cNvPr>
          <p:cNvGraphicFramePr>
            <a:graphicFrameLocks noGrp="1"/>
          </p:cNvGraphicFramePr>
          <p:nvPr>
            <p:ph type="tbl" sz="quarter" idx="13"/>
            <p:extLst>
              <p:ext uri="{D42A27DB-BD31-4B8C-83A1-F6EECF244321}">
                <p14:modId xmlns:p14="http://schemas.microsoft.com/office/powerpoint/2010/main" val="2716317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7468019"/>
                    </a:ext>
                  </a:extLst>
                </a:gridCol>
                <a:gridCol w="822960">
                  <a:extLst>
                    <a:ext uri="{9D8B030D-6E8A-4147-A177-3AD203B41FA5}">
                      <a16:colId xmlns:a16="http://schemas.microsoft.com/office/drawing/2014/main" val="195383760"/>
                    </a:ext>
                  </a:extLst>
                </a:gridCol>
                <a:gridCol w="822960">
                  <a:extLst>
                    <a:ext uri="{9D8B030D-6E8A-4147-A177-3AD203B41FA5}">
                      <a16:colId xmlns:a16="http://schemas.microsoft.com/office/drawing/2014/main" val="15898656"/>
                    </a:ext>
                  </a:extLst>
                </a:gridCol>
                <a:gridCol w="822960">
                  <a:extLst>
                    <a:ext uri="{9D8B030D-6E8A-4147-A177-3AD203B41FA5}">
                      <a16:colId xmlns:a16="http://schemas.microsoft.com/office/drawing/2014/main" val="3894975438"/>
                    </a:ext>
                  </a:extLst>
                </a:gridCol>
                <a:gridCol w="822960">
                  <a:extLst>
                    <a:ext uri="{9D8B030D-6E8A-4147-A177-3AD203B41FA5}">
                      <a16:colId xmlns:a16="http://schemas.microsoft.com/office/drawing/2014/main" val="4093418263"/>
                    </a:ext>
                  </a:extLst>
                </a:gridCol>
                <a:gridCol w="822960">
                  <a:extLst>
                    <a:ext uri="{9D8B030D-6E8A-4147-A177-3AD203B41FA5}">
                      <a16:colId xmlns:a16="http://schemas.microsoft.com/office/drawing/2014/main" val="531430328"/>
                    </a:ext>
                  </a:extLst>
                </a:gridCol>
                <a:gridCol w="822960">
                  <a:extLst>
                    <a:ext uri="{9D8B030D-6E8A-4147-A177-3AD203B41FA5}">
                      <a16:colId xmlns:a16="http://schemas.microsoft.com/office/drawing/2014/main" val="277124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1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- 2019-04-05 10:00:00 </a:t>
                      </a:r>
                      <a:r>
                        <a:rPr kumimoji="0" lang="en-US" sz="1000" b="0" i="0" u="none" strike="noStrike" kern="1200" cap="none" spc="0" normalizeH="0" baseline="0" noProof="0">
                          <a:ln>
                            <a:noFill/>
                          </a:ln>
                          <a:solidFill>
                            <a:prstClr val="black"/>
                          </a:solidFill>
                          <a:effectLst/>
                          <a:uLnTx/>
                          <a:uFillTx/>
                          <a:latin typeface="+mn-lt"/>
                          <a:ea typeface="+mn-ea"/>
                          <a:cs typeface="+mn-cs"/>
                        </a:rPr>
                        <a:t> 
 The wait is finally over! Presenting to you our Ristretto, Gibraltar Americano, and Gibraltar Latte beverages for espresso enthusiasts! 😀
P.S. It's only available in selected outlets, find out where now! https://www.coffeebean.com.my/promotions/espresso-reimagined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6030704"/>
                  </a:ext>
                </a:extLst>
              </a:tr>
            </a:tbl>
          </a:graphicData>
        </a:graphic>
      </p:graphicFrame>
      <p:sp>
        <p:nvSpPr>
          <p:cNvPr id="4" name="Text Placeholder 3">
            <a:extLst>
              <a:ext uri="{FF2B5EF4-FFF2-40B4-BE49-F238E27FC236}">
                <a16:creationId xmlns:a16="http://schemas.microsoft.com/office/drawing/2014/main" id="{A52B008D-2433-4C3C-87FF-8EF22D520AE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542401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D6CE-CFE7-41B6-8197-E05DFB1F7FBE}"/>
              </a:ext>
            </a:extLst>
          </p:cNvPr>
          <p:cNvSpPr>
            <a:spLocks noGrp="1"/>
          </p:cNvSpPr>
          <p:nvPr>
            <p:ph type="title"/>
          </p:nvPr>
        </p:nvSpPr>
        <p:spPr/>
        <p:txBody>
          <a:bodyPr/>
          <a:lstStyle/>
          <a:p>
            <a:r>
              <a:rPr lang="en-US"/>
              <a:t>Facebook (FB) Custom Own Posts Table (new) | The Coffee Bean &amp; Tea Leaf - Malaysia - 6 of 6</a:t>
            </a:r>
          </a:p>
        </p:txBody>
      </p:sp>
      <p:graphicFrame>
        <p:nvGraphicFramePr>
          <p:cNvPr id="5" name="Table Placeholder 4">
            <a:extLst>
              <a:ext uri="{FF2B5EF4-FFF2-40B4-BE49-F238E27FC236}">
                <a16:creationId xmlns:a16="http://schemas.microsoft.com/office/drawing/2014/main" id="{286D65BE-AAE1-4AFF-B501-E9DF9B769ADE}"/>
              </a:ext>
            </a:extLst>
          </p:cNvPr>
          <p:cNvGraphicFramePr>
            <a:graphicFrameLocks noGrp="1"/>
          </p:cNvGraphicFramePr>
          <p:nvPr>
            <p:ph type="tbl" sz="quarter" idx="13"/>
            <p:extLst>
              <p:ext uri="{D42A27DB-BD31-4B8C-83A1-F6EECF244321}">
                <p14:modId xmlns:p14="http://schemas.microsoft.com/office/powerpoint/2010/main" val="169407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0609340"/>
                    </a:ext>
                  </a:extLst>
                </a:gridCol>
                <a:gridCol w="822960">
                  <a:extLst>
                    <a:ext uri="{9D8B030D-6E8A-4147-A177-3AD203B41FA5}">
                      <a16:colId xmlns:a16="http://schemas.microsoft.com/office/drawing/2014/main" val="3706313750"/>
                    </a:ext>
                  </a:extLst>
                </a:gridCol>
                <a:gridCol w="822960">
                  <a:extLst>
                    <a:ext uri="{9D8B030D-6E8A-4147-A177-3AD203B41FA5}">
                      <a16:colId xmlns:a16="http://schemas.microsoft.com/office/drawing/2014/main" val="2742470539"/>
                    </a:ext>
                  </a:extLst>
                </a:gridCol>
                <a:gridCol w="822960">
                  <a:extLst>
                    <a:ext uri="{9D8B030D-6E8A-4147-A177-3AD203B41FA5}">
                      <a16:colId xmlns:a16="http://schemas.microsoft.com/office/drawing/2014/main" val="2102197324"/>
                    </a:ext>
                  </a:extLst>
                </a:gridCol>
                <a:gridCol w="822960">
                  <a:extLst>
                    <a:ext uri="{9D8B030D-6E8A-4147-A177-3AD203B41FA5}">
                      <a16:colId xmlns:a16="http://schemas.microsoft.com/office/drawing/2014/main" val="2453436463"/>
                    </a:ext>
                  </a:extLst>
                </a:gridCol>
                <a:gridCol w="822960">
                  <a:extLst>
                    <a:ext uri="{9D8B030D-6E8A-4147-A177-3AD203B41FA5}">
                      <a16:colId xmlns:a16="http://schemas.microsoft.com/office/drawing/2014/main" val="3250068987"/>
                    </a:ext>
                  </a:extLst>
                </a:gridCol>
                <a:gridCol w="822960">
                  <a:extLst>
                    <a:ext uri="{9D8B030D-6E8A-4147-A177-3AD203B41FA5}">
                      <a16:colId xmlns:a16="http://schemas.microsoft.com/office/drawing/2014/main" val="2392493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6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The Coffee Bean &amp; Tea Leaf - Malaysia - 2019-04-23 11:41:23 </a:t>
                      </a:r>
                      <a:r>
                        <a:rPr kumimoji="0" lang="en-US" sz="1000" b="0" i="0" u="none" strike="noStrike" kern="1200" cap="none" spc="0" normalizeH="0" baseline="0" noProof="0">
                          <a:ln>
                            <a:noFill/>
                          </a:ln>
                          <a:solidFill>
                            <a:prstClr val="black"/>
                          </a:solidFill>
                          <a:effectLst/>
                          <a:uLnTx/>
                          <a:uFillTx/>
                          <a:latin typeface="+mn-lt"/>
                          <a:ea typeface="+mn-ea"/>
                          <a:cs typeface="+mn-cs"/>
                        </a:rPr>
                        <a:t> 
 We value our communities and want to make a sustainable difference in the world. Our teams are hard at work to ensure we find eco-friendly solutions to the products we offer that both protect the environment and ensures our guests' experience remains intact. 
While we work through these initiatives, we recognize we can all make small changes to make a difference. As we celebrate Earth Day, here are a few things you can do today to contribute to a greener planet 🌎:
1. Keep your drinks warm in Malaysia's rainy season and go green at the same time by using our travel mugs.
2. Don't have a travel mug or forgot yours? We'll always have an available option on our retail wall. Psst: Be kind to Mother Nature and pair it with one of our bamboo straws or paper straws!
3. Reduce waste by recycling coffee grounds and using it in your daily life from making organic fertilizers to DIY face scrubs! Don't have any? Get some from us for free at selected 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2972035"/>
                  </a:ext>
                </a:extLst>
              </a:tr>
            </a:tbl>
          </a:graphicData>
        </a:graphic>
      </p:graphicFrame>
      <p:sp>
        <p:nvSpPr>
          <p:cNvPr id="4" name="Text Placeholder 3">
            <a:extLst>
              <a:ext uri="{FF2B5EF4-FFF2-40B4-BE49-F238E27FC236}">
                <a16:creationId xmlns:a16="http://schemas.microsoft.com/office/drawing/2014/main" id="{C7290DE1-33B7-4FBE-A521-EE5CAFB1DF1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748241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315</Words>
  <Application>Microsoft Office PowerPoint</Application>
  <PresentationFormat>On-screen Show (4:3)</PresentationFormat>
  <Paragraphs>89</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(FB) Custom Own Posts Table (new) | The Coffee Bean &amp; Tea Leaf - Malaysia - 1 of 6</vt:lpstr>
      <vt:lpstr>Facebook (FB) Custom Own Posts Table (new) | The Coffee Bean &amp; Tea Leaf - Malaysia - 2 of 6</vt:lpstr>
      <vt:lpstr>Facebook (FB) Custom Own Posts Table (new) | The Coffee Bean &amp; Tea Leaf - Malaysia - 3 of 6</vt:lpstr>
      <vt:lpstr>Facebook (FB) Custom Own Posts Table (new) | The Coffee Bean &amp; Tea Leaf - Malaysia - 4 of 6</vt:lpstr>
      <vt:lpstr>Facebook (FB) Custom Own Posts Table (new) | The Coffee Bean &amp; Tea Leaf - Malaysia - 5 of 6</vt:lpstr>
      <vt:lpstr>Facebook (FB) Custom Own Posts Table (new) | The Coffee Bean &amp; Tea Leaf - Malaysia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Custom Own Posts Table (new) | The Coffee Bean &amp; Tea Leaf - Malaysia - 1 of 6</dc:title>
  <dc:creator>Frederik Peiniger</dc:creator>
  <cp:lastModifiedBy>Frederik Peiniger</cp:lastModifiedBy>
  <cp:revision>1</cp:revision>
  <dcterms:created xsi:type="dcterms:W3CDTF">2019-05-14T13:54:04Z</dcterms:created>
  <dcterms:modified xsi:type="dcterms:W3CDTF">2019-05-14T13:54:22Z</dcterms:modified>
</cp:coreProperties>
</file>