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The Coffee Bean &amp; Tea Leaf - Malaysia</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411659</c:v>
                </c:pt>
                <c:pt idx="1">
                  <c:v>394303</c:v>
                </c:pt>
                <c:pt idx="2">
                  <c:v>346091</c:v>
                </c:pt>
                <c:pt idx="3">
                  <c:v>292119</c:v>
                </c:pt>
                <c:pt idx="4">
                  <c:v>335216</c:v>
                </c:pt>
                <c:pt idx="5">
                  <c:v>487283</c:v>
                </c:pt>
                <c:pt idx="6">
                  <c:v>452888</c:v>
                </c:pt>
                <c:pt idx="7">
                  <c:v>355029</c:v>
                </c:pt>
                <c:pt idx="8">
                  <c:v>345153</c:v>
                </c:pt>
                <c:pt idx="9">
                  <c:v>316577</c:v>
                </c:pt>
                <c:pt idx="10">
                  <c:v>341265</c:v>
                </c:pt>
                <c:pt idx="11">
                  <c:v>441322</c:v>
                </c:pt>
                <c:pt idx="12">
                  <c:v>435779</c:v>
                </c:pt>
                <c:pt idx="13">
                  <c:v>458393</c:v>
                </c:pt>
                <c:pt idx="14">
                  <c:v>403952</c:v>
                </c:pt>
                <c:pt idx="15">
                  <c:v>444320</c:v>
                </c:pt>
                <c:pt idx="16">
                  <c:v>411979</c:v>
                </c:pt>
                <c:pt idx="17">
                  <c:v>424058</c:v>
                </c:pt>
                <c:pt idx="18">
                  <c:v>412428</c:v>
                </c:pt>
                <c:pt idx="19">
                  <c:v>361389</c:v>
                </c:pt>
                <c:pt idx="20">
                  <c:v>417731</c:v>
                </c:pt>
                <c:pt idx="21">
                  <c:v>402411</c:v>
                </c:pt>
                <c:pt idx="22">
                  <c:v>359269</c:v>
                </c:pt>
                <c:pt idx="23">
                  <c:v>378566</c:v>
                </c:pt>
                <c:pt idx="24">
                  <c:v>324948</c:v>
                </c:pt>
                <c:pt idx="25">
                  <c:v>332555</c:v>
                </c:pt>
                <c:pt idx="26">
                  <c:v>366316</c:v>
                </c:pt>
                <c:pt idx="27">
                  <c:v>406908</c:v>
                </c:pt>
                <c:pt idx="28">
                  <c:v>382565</c:v>
                </c:pt>
                <c:pt idx="29">
                  <c:v>366684</c:v>
                </c:pt>
              </c:numCache>
            </c:numRef>
          </c:val>
          <c:smooth val="0"/>
          <c:extLst>
            <c:ext xmlns:c16="http://schemas.microsoft.com/office/drawing/2014/chart" uri="{C3380CC4-5D6E-409C-BE32-E72D297353CC}">
              <c16:uniqueId val="{00000000-89B1-4ED2-AE80-586E2912B871}"/>
            </c:ext>
          </c:extLst>
        </c:ser>
        <c:dLbls>
          <c:showLegendKey val="0"/>
          <c:showVal val="0"/>
          <c:showCatName val="0"/>
          <c:showSerName val="0"/>
          <c:showPercent val="0"/>
          <c:showBubbleSize val="0"/>
        </c:dLbls>
        <c:smooth val="0"/>
        <c:axId val="304035600"/>
        <c:axId val="304041504"/>
      </c:lineChart>
      <c:dateAx>
        <c:axId val="304035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041504"/>
        <c:crosses val="autoZero"/>
        <c:auto val="1"/>
        <c:lblOffset val="100"/>
        <c:baseTimeUnit val="days"/>
      </c:dateAx>
      <c:valAx>
        <c:axId val="304041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035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The Coffee Bean &amp; Tea Leaf - Malaysia</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5958</c:v>
                </c:pt>
                <c:pt idx="1">
                  <c:v>6685</c:v>
                </c:pt>
                <c:pt idx="2">
                  <c:v>6062</c:v>
                </c:pt>
                <c:pt idx="3">
                  <c:v>4684</c:v>
                </c:pt>
                <c:pt idx="4">
                  <c:v>5714</c:v>
                </c:pt>
                <c:pt idx="5">
                  <c:v>5921</c:v>
                </c:pt>
                <c:pt idx="6">
                  <c:v>5853</c:v>
                </c:pt>
                <c:pt idx="7">
                  <c:v>4283</c:v>
                </c:pt>
                <c:pt idx="8">
                  <c:v>3961</c:v>
                </c:pt>
                <c:pt idx="9">
                  <c:v>3764</c:v>
                </c:pt>
                <c:pt idx="10">
                  <c:v>4283</c:v>
                </c:pt>
                <c:pt idx="11">
                  <c:v>5750</c:v>
                </c:pt>
                <c:pt idx="12">
                  <c:v>5413</c:v>
                </c:pt>
                <c:pt idx="13">
                  <c:v>4173</c:v>
                </c:pt>
                <c:pt idx="14">
                  <c:v>4291</c:v>
                </c:pt>
                <c:pt idx="15">
                  <c:v>5661</c:v>
                </c:pt>
                <c:pt idx="16">
                  <c:v>5133</c:v>
                </c:pt>
                <c:pt idx="17">
                  <c:v>5242</c:v>
                </c:pt>
                <c:pt idx="18">
                  <c:v>4349</c:v>
                </c:pt>
                <c:pt idx="19">
                  <c:v>3612</c:v>
                </c:pt>
                <c:pt idx="20">
                  <c:v>4010</c:v>
                </c:pt>
                <c:pt idx="21">
                  <c:v>4082</c:v>
                </c:pt>
                <c:pt idx="22">
                  <c:v>4655</c:v>
                </c:pt>
                <c:pt idx="23">
                  <c:v>4227</c:v>
                </c:pt>
                <c:pt idx="24">
                  <c:v>3126</c:v>
                </c:pt>
                <c:pt idx="25">
                  <c:v>3192</c:v>
                </c:pt>
                <c:pt idx="26">
                  <c:v>3279</c:v>
                </c:pt>
                <c:pt idx="27">
                  <c:v>4082</c:v>
                </c:pt>
                <c:pt idx="28">
                  <c:v>3989</c:v>
                </c:pt>
                <c:pt idx="29">
                  <c:v>3624</c:v>
                </c:pt>
              </c:numCache>
            </c:numRef>
          </c:val>
          <c:smooth val="0"/>
          <c:extLst>
            <c:ext xmlns:c16="http://schemas.microsoft.com/office/drawing/2014/chart" uri="{C3380CC4-5D6E-409C-BE32-E72D297353CC}">
              <c16:uniqueId val="{00000000-387F-45B2-B386-3279D31AAAE6}"/>
            </c:ext>
          </c:extLst>
        </c:ser>
        <c:dLbls>
          <c:showLegendKey val="0"/>
          <c:showVal val="0"/>
          <c:showCatName val="0"/>
          <c:showSerName val="0"/>
          <c:showPercent val="0"/>
          <c:showBubbleSize val="0"/>
        </c:dLbls>
        <c:smooth val="0"/>
        <c:axId val="306426728"/>
        <c:axId val="306426400"/>
      </c:lineChart>
      <c:dateAx>
        <c:axId val="306426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426400"/>
        <c:crosses val="autoZero"/>
        <c:auto val="1"/>
        <c:lblOffset val="100"/>
        <c:baseTimeUnit val="days"/>
      </c:dateAx>
      <c:valAx>
        <c:axId val="306426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42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The Coffee Bean &amp; Tea Leaf - Malaysia</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47</c:v>
                </c:pt>
                <c:pt idx="1">
                  <c:v>38</c:v>
                </c:pt>
                <c:pt idx="2">
                  <c:v>0</c:v>
                </c:pt>
                <c:pt idx="3">
                  <c:v>474</c:v>
                </c:pt>
                <c:pt idx="4">
                  <c:v>269</c:v>
                </c:pt>
                <c:pt idx="5">
                  <c:v>0</c:v>
                </c:pt>
                <c:pt idx="6">
                  <c:v>0</c:v>
                </c:pt>
                <c:pt idx="7">
                  <c:v>0</c:v>
                </c:pt>
                <c:pt idx="8">
                  <c:v>0</c:v>
                </c:pt>
                <c:pt idx="9">
                  <c:v>68</c:v>
                </c:pt>
                <c:pt idx="10">
                  <c:v>135</c:v>
                </c:pt>
                <c:pt idx="11">
                  <c:v>289</c:v>
                </c:pt>
                <c:pt idx="12">
                  <c:v>87</c:v>
                </c:pt>
                <c:pt idx="13">
                  <c:v>0</c:v>
                </c:pt>
                <c:pt idx="14">
                  <c:v>0</c:v>
                </c:pt>
                <c:pt idx="15">
                  <c:v>0</c:v>
                </c:pt>
                <c:pt idx="16">
                  <c:v>28</c:v>
                </c:pt>
                <c:pt idx="17">
                  <c:v>480</c:v>
                </c:pt>
                <c:pt idx="18">
                  <c:v>0</c:v>
                </c:pt>
                <c:pt idx="19">
                  <c:v>42</c:v>
                </c:pt>
                <c:pt idx="20">
                  <c:v>0</c:v>
                </c:pt>
                <c:pt idx="21">
                  <c:v>0</c:v>
                </c:pt>
                <c:pt idx="22">
                  <c:v>134</c:v>
                </c:pt>
                <c:pt idx="23">
                  <c:v>0</c:v>
                </c:pt>
                <c:pt idx="24">
                  <c:v>0</c:v>
                </c:pt>
                <c:pt idx="25">
                  <c:v>130</c:v>
                </c:pt>
                <c:pt idx="26">
                  <c:v>0</c:v>
                </c:pt>
                <c:pt idx="27">
                  <c:v>0</c:v>
                </c:pt>
                <c:pt idx="28">
                  <c:v>29</c:v>
                </c:pt>
                <c:pt idx="29">
                  <c:v>0</c:v>
                </c:pt>
              </c:numCache>
            </c:numRef>
          </c:val>
          <c:smooth val="0"/>
          <c:extLst>
            <c:ext xmlns:c16="http://schemas.microsoft.com/office/drawing/2014/chart" uri="{C3380CC4-5D6E-409C-BE32-E72D297353CC}">
              <c16:uniqueId val="{00000000-800C-4D54-8F9D-F3F2233AFE46}"/>
            </c:ext>
          </c:extLst>
        </c:ser>
        <c:dLbls>
          <c:showLegendKey val="0"/>
          <c:showVal val="0"/>
          <c:showCatName val="0"/>
          <c:showSerName val="0"/>
          <c:showPercent val="0"/>
          <c:showBubbleSize val="0"/>
        </c:dLbls>
        <c:smooth val="0"/>
        <c:axId val="306795952"/>
        <c:axId val="306799560"/>
      </c:lineChart>
      <c:dateAx>
        <c:axId val="306795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99560"/>
        <c:crosses val="autoZero"/>
        <c:auto val="1"/>
        <c:lblOffset val="100"/>
        <c:baseTimeUnit val="days"/>
      </c:dateAx>
      <c:valAx>
        <c:axId val="306799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95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The Coffee Bean &amp; Tea Leaf - Malaysia</c:v>
                </c:pt>
              </c:strCache>
            </c:strRef>
          </c:cat>
          <c:val>
            <c:numRef>
              <c:f>Sheet1!$B$2</c:f>
              <c:numCache>
                <c:formatCode>General</c:formatCode>
                <c:ptCount val="1"/>
                <c:pt idx="0">
                  <c:v>2878</c:v>
                </c:pt>
              </c:numCache>
            </c:numRef>
          </c:val>
          <c:extLst>
            <c:ext xmlns:c16="http://schemas.microsoft.com/office/drawing/2014/chart" uri="{C3380CC4-5D6E-409C-BE32-E72D297353CC}">
              <c16:uniqueId val="{00000000-C3C4-4300-ACEC-DB9473A3EE4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The Coffee Bean &amp; Tea Leaf - Malaysia</c:v>
                </c:pt>
              </c:strCache>
            </c:strRef>
          </c:cat>
          <c:val>
            <c:numRef>
              <c:f>Sheet1!$C$2</c:f>
              <c:numCache>
                <c:formatCode>General</c:formatCode>
                <c:ptCount val="1"/>
                <c:pt idx="0">
                  <c:v>81</c:v>
                </c:pt>
              </c:numCache>
            </c:numRef>
          </c:val>
          <c:extLst>
            <c:ext xmlns:c16="http://schemas.microsoft.com/office/drawing/2014/chart" uri="{C3380CC4-5D6E-409C-BE32-E72D297353CC}">
              <c16:uniqueId val="{00000001-C3C4-4300-ACEC-DB9473A3EE40}"/>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The Coffee Bean &amp; Tea Leaf - Malaysia</c:v>
                </c:pt>
              </c:strCache>
            </c:strRef>
          </c:cat>
          <c:val>
            <c:numRef>
              <c:f>Sheet1!$D$2</c:f>
              <c:numCache>
                <c:formatCode>General</c:formatCode>
                <c:ptCount val="1"/>
                <c:pt idx="0">
                  <c:v>8</c:v>
                </c:pt>
              </c:numCache>
            </c:numRef>
          </c:val>
          <c:extLst>
            <c:ext xmlns:c16="http://schemas.microsoft.com/office/drawing/2014/chart" uri="{C3380CC4-5D6E-409C-BE32-E72D297353CC}">
              <c16:uniqueId val="{00000002-C3C4-4300-ACEC-DB9473A3EE40}"/>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The Coffee Bean &amp; Tea Leaf - Malaysia</c:v>
                </c:pt>
              </c:strCache>
            </c:strRef>
          </c:cat>
          <c:val>
            <c:numRef>
              <c:f>Sheet1!$E$2</c:f>
              <c:numCache>
                <c:formatCode>General</c:formatCode>
                <c:ptCount val="1"/>
                <c:pt idx="0">
                  <c:v>27</c:v>
                </c:pt>
              </c:numCache>
            </c:numRef>
          </c:val>
          <c:extLst>
            <c:ext xmlns:c16="http://schemas.microsoft.com/office/drawing/2014/chart" uri="{C3380CC4-5D6E-409C-BE32-E72D297353CC}">
              <c16:uniqueId val="{00000003-C3C4-4300-ACEC-DB9473A3EE4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The Coffee Bean &amp; Tea Leaf - Malaysia</c:v>
                </c:pt>
              </c:strCache>
            </c:strRef>
          </c:cat>
          <c:val>
            <c:numRef>
              <c:f>Sheet1!$F$2</c:f>
              <c:numCache>
                <c:formatCode>General</c:formatCode>
                <c:ptCount val="1"/>
                <c:pt idx="0">
                  <c:v>1</c:v>
                </c:pt>
              </c:numCache>
            </c:numRef>
          </c:val>
          <c:extLst>
            <c:ext xmlns:c16="http://schemas.microsoft.com/office/drawing/2014/chart" uri="{C3380CC4-5D6E-409C-BE32-E72D297353CC}">
              <c16:uniqueId val="{00000004-C3C4-4300-ACEC-DB9473A3EE4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The Coffee Bean &amp; Tea Leaf - Malaysia</c:v>
                </c:pt>
              </c:strCache>
            </c:strRef>
          </c:cat>
          <c:val>
            <c:numRef>
              <c:f>Sheet1!$G$2</c:f>
              <c:numCache>
                <c:formatCode>General</c:formatCode>
                <c:ptCount val="1"/>
                <c:pt idx="0">
                  <c:v>1</c:v>
                </c:pt>
              </c:numCache>
            </c:numRef>
          </c:val>
          <c:extLst>
            <c:ext xmlns:c16="http://schemas.microsoft.com/office/drawing/2014/chart" uri="{C3380CC4-5D6E-409C-BE32-E72D297353CC}">
              <c16:uniqueId val="{00000005-C3C4-4300-ACEC-DB9473A3EE4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The Coffee Bean &amp; Tea Leaf - Malaysia</c:v>
                </c:pt>
              </c:strCache>
            </c:strRef>
          </c:cat>
          <c:val>
            <c:numRef>
              <c:f>Sheet1!$H$2</c:f>
              <c:numCache>
                <c:formatCode>General</c:formatCode>
                <c:ptCount val="1"/>
                <c:pt idx="0">
                  <c:v>95</c:v>
                </c:pt>
              </c:numCache>
            </c:numRef>
          </c:val>
          <c:extLst>
            <c:ext xmlns:c16="http://schemas.microsoft.com/office/drawing/2014/chart" uri="{C3380CC4-5D6E-409C-BE32-E72D297353CC}">
              <c16:uniqueId val="{00000006-C3C4-4300-ACEC-DB9473A3EE4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The Coffee Bean &amp; Tea Leaf - Malaysia</c:v>
                </c:pt>
              </c:strCache>
            </c:strRef>
          </c:cat>
          <c:val>
            <c:numRef>
              <c:f>Sheet1!$I$2</c:f>
              <c:numCache>
                <c:formatCode>General</c:formatCode>
                <c:ptCount val="1"/>
                <c:pt idx="0">
                  <c:v>271</c:v>
                </c:pt>
              </c:numCache>
            </c:numRef>
          </c:val>
          <c:extLst>
            <c:ext xmlns:c16="http://schemas.microsoft.com/office/drawing/2014/chart" uri="{C3380CC4-5D6E-409C-BE32-E72D297353CC}">
              <c16:uniqueId val="{00000007-C3C4-4300-ACEC-DB9473A3EE40}"/>
            </c:ext>
          </c:extLst>
        </c:ser>
        <c:dLbls>
          <c:showLegendKey val="0"/>
          <c:showVal val="0"/>
          <c:showCatName val="0"/>
          <c:showSerName val="0"/>
          <c:showPercent val="0"/>
          <c:showBubbleSize val="0"/>
        </c:dLbls>
        <c:gapWidth val="150"/>
        <c:overlap val="100"/>
        <c:axId val="306797592"/>
        <c:axId val="306423776"/>
      </c:barChart>
      <c:catAx>
        <c:axId val="306797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423776"/>
        <c:crosses val="autoZero"/>
        <c:auto val="1"/>
        <c:lblAlgn val="ctr"/>
        <c:lblOffset val="100"/>
        <c:noMultiLvlLbl val="0"/>
      </c:catAx>
      <c:valAx>
        <c:axId val="3064237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97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The Coffee Bean &amp; Tea Leaf -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1.95775597659394E-2</c:v>
                </c:pt>
                <c:pt idx="1">
                  <c:v>6.97450566661591E-2</c:v>
                </c:pt>
                <c:pt idx="2">
                  <c:v>3.1541624067346799E-2</c:v>
                </c:pt>
                <c:pt idx="3">
                  <c:v>0.21190895709613999</c:v>
                </c:pt>
                <c:pt idx="4">
                  <c:v>0.13736921102434099</c:v>
                </c:pt>
                <c:pt idx="5">
                  <c:v>4.2689956711840102E-2</c:v>
                </c:pt>
              </c:numCache>
            </c:numRef>
          </c:val>
          <c:extLst>
            <c:ext xmlns:c16="http://schemas.microsoft.com/office/drawing/2014/chart" uri="{C3380CC4-5D6E-409C-BE32-E72D297353CC}">
              <c16:uniqueId val="{00000000-AD27-4CF7-BA17-327D8D470997}"/>
            </c:ext>
          </c:extLst>
        </c:ser>
        <c:dLbls>
          <c:showLegendKey val="0"/>
          <c:showVal val="0"/>
          <c:showCatName val="0"/>
          <c:showSerName val="0"/>
          <c:showPercent val="0"/>
          <c:showBubbleSize val="0"/>
        </c:dLbls>
        <c:gapWidth val="219"/>
        <c:overlap val="-27"/>
        <c:axId val="303699888"/>
        <c:axId val="304035272"/>
      </c:barChart>
      <c:catAx>
        <c:axId val="303699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035272"/>
        <c:crosses val="autoZero"/>
        <c:auto val="1"/>
        <c:lblAlgn val="ctr"/>
        <c:lblOffset val="100"/>
        <c:noMultiLvlLbl val="0"/>
      </c:catAx>
      <c:valAx>
        <c:axId val="304035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99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840</c:v>
                </c:pt>
                <c:pt idx="1">
                  <c:v>15371</c:v>
                </c:pt>
                <c:pt idx="2">
                  <c:v>32664</c:v>
                </c:pt>
                <c:pt idx="3">
                  <c:v>18048</c:v>
                </c:pt>
                <c:pt idx="4">
                  <c:v>5241</c:v>
                </c:pt>
                <c:pt idx="5">
                  <c:v>1709</c:v>
                </c:pt>
                <c:pt idx="6">
                  <c:v>1182</c:v>
                </c:pt>
              </c:numCache>
            </c:numRef>
          </c:val>
          <c:extLst>
            <c:ext xmlns:c16="http://schemas.microsoft.com/office/drawing/2014/chart" uri="{C3380CC4-5D6E-409C-BE32-E72D297353CC}">
              <c16:uniqueId val="{00000000-74EC-479B-A94A-C3D04953C897}"/>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1679</c:v>
                </c:pt>
                <c:pt idx="1">
                  <c:v>25712</c:v>
                </c:pt>
                <c:pt idx="2">
                  <c:v>46929</c:v>
                </c:pt>
                <c:pt idx="3">
                  <c:v>25706</c:v>
                </c:pt>
                <c:pt idx="4">
                  <c:v>6432</c:v>
                </c:pt>
                <c:pt idx="5">
                  <c:v>1846</c:v>
                </c:pt>
                <c:pt idx="6">
                  <c:v>1229</c:v>
                </c:pt>
              </c:numCache>
            </c:numRef>
          </c:val>
          <c:extLst>
            <c:ext xmlns:c16="http://schemas.microsoft.com/office/drawing/2014/chart" uri="{C3380CC4-5D6E-409C-BE32-E72D297353CC}">
              <c16:uniqueId val="{00000001-74EC-479B-A94A-C3D04953C897}"/>
            </c:ext>
          </c:extLst>
        </c:ser>
        <c:dLbls>
          <c:showLegendKey val="0"/>
          <c:showVal val="0"/>
          <c:showCatName val="0"/>
          <c:showSerName val="0"/>
          <c:showPercent val="0"/>
          <c:showBubbleSize val="0"/>
        </c:dLbls>
        <c:gapWidth val="219"/>
        <c:overlap val="-27"/>
        <c:axId val="365240056"/>
        <c:axId val="365239400"/>
      </c:barChart>
      <c:catAx>
        <c:axId val="365240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239400"/>
        <c:crosses val="autoZero"/>
        <c:auto val="1"/>
        <c:lblAlgn val="ctr"/>
        <c:lblOffset val="100"/>
        <c:noMultiLvlLbl val="0"/>
      </c:catAx>
      <c:valAx>
        <c:axId val="365239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240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The Coffee Bean &amp; Tea Leaf - Malaysia</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2.6928995383600801E-2</c:v>
                </c:pt>
                <c:pt idx="1">
                  <c:v>2.6905928089788901E-2</c:v>
                </c:pt>
                <c:pt idx="2">
                  <c:v>0</c:v>
                </c:pt>
                <c:pt idx="3">
                  <c:v>0.28232327385357597</c:v>
                </c:pt>
                <c:pt idx="4">
                  <c:v>0.177491454115172</c:v>
                </c:pt>
                <c:pt idx="5">
                  <c:v>0</c:v>
                </c:pt>
                <c:pt idx="6">
                  <c:v>0</c:v>
                </c:pt>
                <c:pt idx="7">
                  <c:v>0</c:v>
                </c:pt>
                <c:pt idx="8">
                  <c:v>0</c:v>
                </c:pt>
                <c:pt idx="9">
                  <c:v>4.7591175392627201E-2</c:v>
                </c:pt>
                <c:pt idx="10">
                  <c:v>7.76737265884824E-2</c:v>
                </c:pt>
                <c:pt idx="11">
                  <c:v>0.18178935397804299</c:v>
                </c:pt>
                <c:pt idx="12">
                  <c:v>6.2815099657521106E-2</c:v>
                </c:pt>
                <c:pt idx="13">
                  <c:v>0</c:v>
                </c:pt>
                <c:pt idx="14">
                  <c:v>0</c:v>
                </c:pt>
                <c:pt idx="15">
                  <c:v>0</c:v>
                </c:pt>
                <c:pt idx="16">
                  <c:v>1.5772098613686902E-2</c:v>
                </c:pt>
                <c:pt idx="17">
                  <c:v>0.27823818710431197</c:v>
                </c:pt>
                <c:pt idx="18">
                  <c:v>0</c:v>
                </c:pt>
                <c:pt idx="19">
                  <c:v>2.2785222155916E-2</c:v>
                </c:pt>
                <c:pt idx="20">
                  <c:v>0</c:v>
                </c:pt>
                <c:pt idx="21">
                  <c:v>0</c:v>
                </c:pt>
                <c:pt idx="22">
                  <c:v>8.3685932466895305E-2</c:v>
                </c:pt>
                <c:pt idx="23">
                  <c:v>0</c:v>
                </c:pt>
                <c:pt idx="24">
                  <c:v>0</c:v>
                </c:pt>
                <c:pt idx="25">
                  <c:v>7.39944585171943E-2</c:v>
                </c:pt>
                <c:pt idx="26">
                  <c:v>0</c:v>
                </c:pt>
                <c:pt idx="27">
                  <c:v>0</c:v>
                </c:pt>
                <c:pt idx="28">
                  <c:v>1.7066011331831499E-2</c:v>
                </c:pt>
                <c:pt idx="29">
                  <c:v>0</c:v>
                </c:pt>
              </c:numCache>
            </c:numRef>
          </c:val>
          <c:smooth val="0"/>
          <c:extLst>
            <c:ext xmlns:c16="http://schemas.microsoft.com/office/drawing/2014/chart" uri="{C3380CC4-5D6E-409C-BE32-E72D297353CC}">
              <c16:uniqueId val="{00000000-30EF-4D70-90D9-54326380D2F0}"/>
            </c:ext>
          </c:extLst>
        </c:ser>
        <c:dLbls>
          <c:showLegendKey val="0"/>
          <c:showVal val="0"/>
          <c:showCatName val="0"/>
          <c:showSerName val="0"/>
          <c:showPercent val="0"/>
          <c:showBubbleSize val="0"/>
        </c:dLbls>
        <c:smooth val="0"/>
        <c:axId val="367312024"/>
        <c:axId val="367316288"/>
      </c:lineChart>
      <c:dateAx>
        <c:axId val="367312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316288"/>
        <c:crosses val="autoZero"/>
        <c:auto val="1"/>
        <c:lblOffset val="100"/>
        <c:baseTimeUnit val="days"/>
      </c:dateAx>
      <c:valAx>
        <c:axId val="367316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312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The Coffee Bean &amp; Tea Leaf - Malaysia</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182039</c:v>
                </c:pt>
                <c:pt idx="1">
                  <c:v>182194</c:v>
                </c:pt>
                <c:pt idx="2">
                  <c:v>182351</c:v>
                </c:pt>
                <c:pt idx="3">
                  <c:v>182479</c:v>
                </c:pt>
                <c:pt idx="4">
                  <c:v>182610</c:v>
                </c:pt>
                <c:pt idx="5">
                  <c:v>182749</c:v>
                </c:pt>
                <c:pt idx="6">
                  <c:v>182784</c:v>
                </c:pt>
                <c:pt idx="7">
                  <c:v>182796</c:v>
                </c:pt>
                <c:pt idx="8">
                  <c:v>182805</c:v>
                </c:pt>
                <c:pt idx="9">
                  <c:v>182810</c:v>
                </c:pt>
                <c:pt idx="10">
                  <c:v>182823</c:v>
                </c:pt>
                <c:pt idx="11">
                  <c:v>182985</c:v>
                </c:pt>
                <c:pt idx="12">
                  <c:v>183169</c:v>
                </c:pt>
                <c:pt idx="13">
                  <c:v>183370</c:v>
                </c:pt>
                <c:pt idx="14">
                  <c:v>183612</c:v>
                </c:pt>
                <c:pt idx="15">
                  <c:v>183798</c:v>
                </c:pt>
                <c:pt idx="16">
                  <c:v>183941</c:v>
                </c:pt>
                <c:pt idx="17">
                  <c:v>184090</c:v>
                </c:pt>
                <c:pt idx="18">
                  <c:v>184239</c:v>
                </c:pt>
                <c:pt idx="19">
                  <c:v>184421</c:v>
                </c:pt>
                <c:pt idx="20">
                  <c:v>184614</c:v>
                </c:pt>
                <c:pt idx="21">
                  <c:v>184744</c:v>
                </c:pt>
                <c:pt idx="22">
                  <c:v>184892</c:v>
                </c:pt>
                <c:pt idx="23">
                  <c:v>185012</c:v>
                </c:pt>
                <c:pt idx="24">
                  <c:v>185091</c:v>
                </c:pt>
                <c:pt idx="25">
                  <c:v>185208</c:v>
                </c:pt>
                <c:pt idx="26">
                  <c:v>185343</c:v>
                </c:pt>
                <c:pt idx="27">
                  <c:v>185484</c:v>
                </c:pt>
                <c:pt idx="28">
                  <c:v>185624</c:v>
                </c:pt>
                <c:pt idx="29">
                  <c:v>185730</c:v>
                </c:pt>
              </c:numCache>
            </c:numRef>
          </c:val>
          <c:smooth val="0"/>
          <c:extLst>
            <c:ext xmlns:c16="http://schemas.microsoft.com/office/drawing/2014/chart" uri="{C3380CC4-5D6E-409C-BE32-E72D297353CC}">
              <c16:uniqueId val="{00000000-909C-4B93-850F-80B0B1E9A776}"/>
            </c:ext>
          </c:extLst>
        </c:ser>
        <c:dLbls>
          <c:showLegendKey val="0"/>
          <c:showVal val="0"/>
          <c:showCatName val="0"/>
          <c:showSerName val="0"/>
          <c:showPercent val="0"/>
          <c:showBubbleSize val="0"/>
        </c:dLbls>
        <c:smooth val="0"/>
        <c:axId val="367307104"/>
        <c:axId val="367308744"/>
      </c:lineChart>
      <c:dateAx>
        <c:axId val="367307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308744"/>
        <c:crosses val="autoZero"/>
        <c:auto val="1"/>
        <c:lblOffset val="100"/>
        <c:baseTimeUnit val="days"/>
      </c:dateAx>
      <c:valAx>
        <c:axId val="367308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307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The Coffee Bean &amp; Tea Leaf - Malaysia</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515</c:v>
                </c:pt>
                <c:pt idx="1">
                  <c:v>1830</c:v>
                </c:pt>
                <c:pt idx="2">
                  <c:v>472</c:v>
                </c:pt>
                <c:pt idx="3">
                  <c:v>422</c:v>
                </c:pt>
                <c:pt idx="4">
                  <c:v>504</c:v>
                </c:pt>
                <c:pt idx="5">
                  <c:v>1667</c:v>
                </c:pt>
                <c:pt idx="6">
                  <c:v>540</c:v>
                </c:pt>
                <c:pt idx="7">
                  <c:v>465</c:v>
                </c:pt>
                <c:pt idx="8">
                  <c:v>3320</c:v>
                </c:pt>
                <c:pt idx="9">
                  <c:v>362</c:v>
                </c:pt>
                <c:pt idx="10">
                  <c:v>434</c:v>
                </c:pt>
                <c:pt idx="11">
                  <c:v>919</c:v>
                </c:pt>
                <c:pt idx="12">
                  <c:v>935</c:v>
                </c:pt>
                <c:pt idx="13">
                  <c:v>1072</c:v>
                </c:pt>
                <c:pt idx="14">
                  <c:v>818</c:v>
                </c:pt>
                <c:pt idx="15">
                  <c:v>1352</c:v>
                </c:pt>
                <c:pt idx="16">
                  <c:v>1151</c:v>
                </c:pt>
                <c:pt idx="17">
                  <c:v>529</c:v>
                </c:pt>
                <c:pt idx="18">
                  <c:v>1626</c:v>
                </c:pt>
                <c:pt idx="19">
                  <c:v>711</c:v>
                </c:pt>
                <c:pt idx="20">
                  <c:v>1149</c:v>
                </c:pt>
                <c:pt idx="21">
                  <c:v>702</c:v>
                </c:pt>
                <c:pt idx="22">
                  <c:v>653</c:v>
                </c:pt>
                <c:pt idx="23">
                  <c:v>2817</c:v>
                </c:pt>
                <c:pt idx="24">
                  <c:v>2392</c:v>
                </c:pt>
                <c:pt idx="25">
                  <c:v>572</c:v>
                </c:pt>
                <c:pt idx="26">
                  <c:v>579</c:v>
                </c:pt>
                <c:pt idx="27">
                  <c:v>1110</c:v>
                </c:pt>
                <c:pt idx="28">
                  <c:v>2084</c:v>
                </c:pt>
                <c:pt idx="29">
                  <c:v>3211</c:v>
                </c:pt>
              </c:numCache>
            </c:numRef>
          </c:val>
          <c:smooth val="0"/>
          <c:extLst>
            <c:ext xmlns:c16="http://schemas.microsoft.com/office/drawing/2014/chart" uri="{C3380CC4-5D6E-409C-BE32-E72D297353CC}">
              <c16:uniqueId val="{00000000-464A-4457-9D28-D9043592DAB8}"/>
            </c:ext>
          </c:extLst>
        </c:ser>
        <c:dLbls>
          <c:showLegendKey val="0"/>
          <c:showVal val="0"/>
          <c:showCatName val="0"/>
          <c:showSerName val="0"/>
          <c:showPercent val="0"/>
          <c:showBubbleSize val="0"/>
        </c:dLbls>
        <c:smooth val="0"/>
        <c:axId val="367317928"/>
        <c:axId val="367318256"/>
      </c:lineChart>
      <c:dateAx>
        <c:axId val="367317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318256"/>
        <c:crosses val="autoZero"/>
        <c:auto val="1"/>
        <c:lblOffset val="100"/>
        <c:baseTimeUnit val="days"/>
      </c:dateAx>
      <c:valAx>
        <c:axId val="367318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317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3D4DD-9019-4FEB-A002-603FEA73403C}"/>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D5CEFD36-FA5D-4905-ABFA-B264899D95F9}"/>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339553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80D8C-8626-4766-B108-93EE70AA9446}"/>
              </a:ext>
            </a:extLst>
          </p:cNvPr>
          <p:cNvSpPr>
            <a:spLocks noGrp="1"/>
          </p:cNvSpPr>
          <p:nvPr>
            <p:ph type="title"/>
          </p:nvPr>
        </p:nvSpPr>
        <p:spPr/>
        <p:txBody>
          <a:bodyPr/>
          <a:lstStyle/>
          <a:p>
            <a:r>
              <a:rPr lang="en-US"/>
              <a:t>Facebook Key Metrics Table | The Coffee Bean &amp; Tea Leaf - Malaysia</a:t>
            </a:r>
          </a:p>
        </p:txBody>
      </p:sp>
      <p:graphicFrame>
        <p:nvGraphicFramePr>
          <p:cNvPr id="5" name="Table Placeholder 4">
            <a:extLst>
              <a:ext uri="{FF2B5EF4-FFF2-40B4-BE49-F238E27FC236}">
                <a16:creationId xmlns:a16="http://schemas.microsoft.com/office/drawing/2014/main" id="{AFF36280-652C-4EFA-A512-97721988C3CB}"/>
              </a:ext>
            </a:extLst>
          </p:cNvPr>
          <p:cNvGraphicFramePr>
            <a:graphicFrameLocks noGrp="1"/>
          </p:cNvGraphicFramePr>
          <p:nvPr>
            <p:ph type="tbl" sz="quarter" idx="13"/>
            <p:extLst>
              <p:ext uri="{D42A27DB-BD31-4B8C-83A1-F6EECF244321}">
                <p14:modId xmlns:p14="http://schemas.microsoft.com/office/powerpoint/2010/main" val="3993967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82519797"/>
                    </a:ext>
                  </a:extLst>
                </a:gridCol>
                <a:gridCol w="740664">
                  <a:extLst>
                    <a:ext uri="{9D8B030D-6E8A-4147-A177-3AD203B41FA5}">
                      <a16:colId xmlns:a16="http://schemas.microsoft.com/office/drawing/2014/main" val="2327331578"/>
                    </a:ext>
                  </a:extLst>
                </a:gridCol>
                <a:gridCol w="740664">
                  <a:extLst>
                    <a:ext uri="{9D8B030D-6E8A-4147-A177-3AD203B41FA5}">
                      <a16:colId xmlns:a16="http://schemas.microsoft.com/office/drawing/2014/main" val="1021639403"/>
                    </a:ext>
                  </a:extLst>
                </a:gridCol>
                <a:gridCol w="740664">
                  <a:extLst>
                    <a:ext uri="{9D8B030D-6E8A-4147-A177-3AD203B41FA5}">
                      <a16:colId xmlns:a16="http://schemas.microsoft.com/office/drawing/2014/main" val="3289622150"/>
                    </a:ext>
                  </a:extLst>
                </a:gridCol>
                <a:gridCol w="740664">
                  <a:extLst>
                    <a:ext uri="{9D8B030D-6E8A-4147-A177-3AD203B41FA5}">
                      <a16:colId xmlns:a16="http://schemas.microsoft.com/office/drawing/2014/main" val="2038666098"/>
                    </a:ext>
                  </a:extLst>
                </a:gridCol>
                <a:gridCol w="740664">
                  <a:extLst>
                    <a:ext uri="{9D8B030D-6E8A-4147-A177-3AD203B41FA5}">
                      <a16:colId xmlns:a16="http://schemas.microsoft.com/office/drawing/2014/main" val="2623792386"/>
                    </a:ext>
                  </a:extLst>
                </a:gridCol>
                <a:gridCol w="740664">
                  <a:extLst>
                    <a:ext uri="{9D8B030D-6E8A-4147-A177-3AD203B41FA5}">
                      <a16:colId xmlns:a16="http://schemas.microsoft.com/office/drawing/2014/main" val="241938079"/>
                    </a:ext>
                  </a:extLst>
                </a:gridCol>
                <a:gridCol w="740664">
                  <a:extLst>
                    <a:ext uri="{9D8B030D-6E8A-4147-A177-3AD203B41FA5}">
                      <a16:colId xmlns:a16="http://schemas.microsoft.com/office/drawing/2014/main" val="1804916344"/>
                    </a:ext>
                  </a:extLst>
                </a:gridCol>
                <a:gridCol w="740664">
                  <a:extLst>
                    <a:ext uri="{9D8B030D-6E8A-4147-A177-3AD203B41FA5}">
                      <a16:colId xmlns:a16="http://schemas.microsoft.com/office/drawing/2014/main" val="2895049566"/>
                    </a:ext>
                  </a:extLst>
                </a:gridCol>
                <a:gridCol w="740664">
                  <a:extLst>
                    <a:ext uri="{9D8B030D-6E8A-4147-A177-3AD203B41FA5}">
                      <a16:colId xmlns:a16="http://schemas.microsoft.com/office/drawing/2014/main" val="387803637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45544925"/>
                  </a:ext>
                </a:extLst>
              </a:tr>
              <a:tr h="370840">
                <a:tc>
                  <a:txBody>
                    <a:bodyPr/>
                    <a:lstStyle/>
                    <a:p>
                      <a:r>
                        <a:rPr lang="en-US" sz="1000"/>
                        <a:t>The Coffee Bean &amp; Tea Leaf - Malaysia</a:t>
                      </a:r>
                    </a:p>
                  </a:txBody>
                  <a:tcPr/>
                </a:tc>
                <a:tc>
                  <a:txBody>
                    <a:bodyPr/>
                    <a:lstStyle/>
                    <a:p>
                      <a:r>
                        <a:rPr lang="en-US" sz="1000"/>
                        <a:t>185730</a:t>
                      </a:r>
                    </a:p>
                  </a:txBody>
                  <a:tcPr/>
                </a:tc>
                <a:tc>
                  <a:txBody>
                    <a:bodyPr/>
                    <a:lstStyle/>
                    <a:p>
                      <a:r>
                        <a:rPr lang="en-US" sz="1000"/>
                        <a:t>3848</a:t>
                      </a:r>
                    </a:p>
                  </a:txBody>
                  <a:tcPr/>
                </a:tc>
                <a:tc>
                  <a:txBody>
                    <a:bodyPr/>
                    <a:lstStyle/>
                    <a:p>
                      <a:r>
                        <a:rPr lang="en-US" sz="1000"/>
                        <a:t>20</a:t>
                      </a:r>
                    </a:p>
                  </a:txBody>
                  <a:tcPr/>
                </a:tc>
                <a:tc>
                  <a:txBody>
                    <a:bodyPr/>
                    <a:lstStyle/>
                    <a:p>
                      <a:r>
                        <a:rPr lang="en-US" sz="1000"/>
                        <a:t>2996</a:t>
                      </a:r>
                    </a:p>
                  </a:txBody>
                  <a:tcPr/>
                </a:tc>
                <a:tc>
                  <a:txBody>
                    <a:bodyPr/>
                    <a:lstStyle/>
                    <a:p>
                      <a:r>
                        <a:rPr lang="en-US" sz="1000"/>
                        <a:t>95</a:t>
                      </a:r>
                    </a:p>
                  </a:txBody>
                  <a:tcPr/>
                </a:tc>
                <a:tc>
                  <a:txBody>
                    <a:bodyPr/>
                    <a:lstStyle/>
                    <a:p>
                      <a:r>
                        <a:rPr lang="en-US" sz="1000"/>
                        <a:t>271</a:t>
                      </a:r>
                    </a:p>
                  </a:txBody>
                  <a:tcPr/>
                </a:tc>
                <a:tc>
                  <a:txBody>
                    <a:bodyPr/>
                    <a:lstStyle/>
                    <a:p>
                      <a:r>
                        <a:rPr lang="en-US" sz="1000"/>
                        <a:t>3</a:t>
                      </a:r>
                    </a:p>
                  </a:txBody>
                  <a:tcPr/>
                </a:tc>
                <a:tc>
                  <a:txBody>
                    <a:bodyPr/>
                    <a:lstStyle/>
                    <a:p>
                      <a:r>
                        <a:rPr lang="en-US" sz="1000"/>
                        <a:t>0.0915 %</a:t>
                      </a:r>
                    </a:p>
                  </a:txBody>
                  <a:tcPr/>
                </a:tc>
                <a:tc>
                  <a:txBody>
                    <a:bodyPr/>
                    <a:lstStyle/>
                    <a:p>
                      <a:r>
                        <a:rPr lang="en-US" sz="1000"/>
                        <a:t>0.0 %</a:t>
                      </a:r>
                    </a:p>
                  </a:txBody>
                  <a:tcPr/>
                </a:tc>
                <a:extLst>
                  <a:ext uri="{0D108BD9-81ED-4DB2-BD59-A6C34878D82A}">
                    <a16:rowId xmlns:a16="http://schemas.microsoft.com/office/drawing/2014/main" val="2533651565"/>
                  </a:ext>
                </a:extLst>
              </a:tr>
            </a:tbl>
          </a:graphicData>
        </a:graphic>
      </p:graphicFrame>
      <p:sp>
        <p:nvSpPr>
          <p:cNvPr id="4" name="Text Placeholder 3">
            <a:extLst>
              <a:ext uri="{FF2B5EF4-FFF2-40B4-BE49-F238E27FC236}">
                <a16:creationId xmlns:a16="http://schemas.microsoft.com/office/drawing/2014/main" id="{4AB58C0E-EE14-4643-ABE2-DAB02D48133C}"/>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533444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B7500-4915-473D-A414-85B78B07128D}"/>
              </a:ext>
            </a:extLst>
          </p:cNvPr>
          <p:cNvSpPr>
            <a:spLocks noGrp="1"/>
          </p:cNvSpPr>
          <p:nvPr>
            <p:ph type="title"/>
          </p:nvPr>
        </p:nvSpPr>
        <p:spPr/>
        <p:txBody>
          <a:bodyPr/>
          <a:lstStyle/>
          <a:p>
            <a:r>
              <a:rPr lang="en-US"/>
              <a:t>Facebook Reach | The Coffee Bean &amp; Tea Leaf - Malaysia</a:t>
            </a:r>
          </a:p>
        </p:txBody>
      </p:sp>
      <p:graphicFrame>
        <p:nvGraphicFramePr>
          <p:cNvPr id="6" name="Chart Placeholder 5">
            <a:extLst>
              <a:ext uri="{FF2B5EF4-FFF2-40B4-BE49-F238E27FC236}">
                <a16:creationId xmlns:a16="http://schemas.microsoft.com/office/drawing/2014/main" id="{D2BDE5B8-1A33-4C2E-9BA4-A5B40B1B5498}"/>
              </a:ext>
            </a:extLst>
          </p:cNvPr>
          <p:cNvGraphicFramePr>
            <a:graphicFrameLocks noGrp="1"/>
          </p:cNvGraphicFramePr>
          <p:nvPr>
            <p:ph type="chart" sz="quarter" idx="13"/>
            <p:extLst>
              <p:ext uri="{D42A27DB-BD31-4B8C-83A1-F6EECF244321}">
                <p14:modId xmlns:p14="http://schemas.microsoft.com/office/powerpoint/2010/main" val="29835346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5A4BF0-8DEF-4AF9-812B-723137584543}"/>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DE3DFC76-ACA8-44EA-85F4-000F9E0E40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7186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E9E-98C0-47EF-A0D0-EBA5D26F85D7}"/>
              </a:ext>
            </a:extLst>
          </p:cNvPr>
          <p:cNvSpPr>
            <a:spLocks noGrp="1"/>
          </p:cNvSpPr>
          <p:nvPr>
            <p:ph type="title"/>
          </p:nvPr>
        </p:nvSpPr>
        <p:spPr/>
        <p:txBody>
          <a:bodyPr/>
          <a:lstStyle/>
          <a:p>
            <a:r>
              <a:rPr lang="en-US"/>
              <a:t>Facebook Engaged Users | The Coffee Bean &amp; Tea Leaf - Malaysia</a:t>
            </a:r>
          </a:p>
        </p:txBody>
      </p:sp>
      <p:graphicFrame>
        <p:nvGraphicFramePr>
          <p:cNvPr id="6" name="Chart Placeholder 5">
            <a:extLst>
              <a:ext uri="{FF2B5EF4-FFF2-40B4-BE49-F238E27FC236}">
                <a16:creationId xmlns:a16="http://schemas.microsoft.com/office/drawing/2014/main" id="{A2144BB4-325B-4FDA-A21E-53209CD515B3}"/>
              </a:ext>
            </a:extLst>
          </p:cNvPr>
          <p:cNvGraphicFramePr>
            <a:graphicFrameLocks noGrp="1"/>
          </p:cNvGraphicFramePr>
          <p:nvPr>
            <p:ph type="chart" sz="quarter" idx="13"/>
            <p:extLst>
              <p:ext uri="{D42A27DB-BD31-4B8C-83A1-F6EECF244321}">
                <p14:modId xmlns:p14="http://schemas.microsoft.com/office/powerpoint/2010/main" val="7730618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A5E969-EA75-4D27-BD44-889987B1A892}"/>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5655BDAD-4F59-4737-952D-830456B22F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7762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A4B72-22CC-4953-ADF0-6772AF969FB1}"/>
              </a:ext>
            </a:extLst>
          </p:cNvPr>
          <p:cNvSpPr>
            <a:spLocks noGrp="1"/>
          </p:cNvSpPr>
          <p:nvPr>
            <p:ph type="title"/>
          </p:nvPr>
        </p:nvSpPr>
        <p:spPr/>
        <p:txBody>
          <a:bodyPr/>
          <a:lstStyle/>
          <a:p>
            <a:r>
              <a:rPr lang="en-US"/>
              <a:t>Facebook Average Reactions Per Post | The Coffee Bean &amp; Tea Leaf - Malaysia</a:t>
            </a:r>
          </a:p>
        </p:txBody>
      </p:sp>
      <p:graphicFrame>
        <p:nvGraphicFramePr>
          <p:cNvPr id="6" name="Chart Placeholder 5">
            <a:extLst>
              <a:ext uri="{FF2B5EF4-FFF2-40B4-BE49-F238E27FC236}">
                <a16:creationId xmlns:a16="http://schemas.microsoft.com/office/drawing/2014/main" id="{399FC3C9-8003-4124-818D-C7DEE56625E7}"/>
              </a:ext>
            </a:extLst>
          </p:cNvPr>
          <p:cNvGraphicFramePr>
            <a:graphicFrameLocks noGrp="1"/>
          </p:cNvGraphicFramePr>
          <p:nvPr>
            <p:ph type="chart" sz="quarter" idx="13"/>
            <p:extLst>
              <p:ext uri="{D42A27DB-BD31-4B8C-83A1-F6EECF244321}">
                <p14:modId xmlns:p14="http://schemas.microsoft.com/office/powerpoint/2010/main" val="34211244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44BAA2-18F3-4291-8F92-6DF94B34EC7B}"/>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BB277452-1A49-4A26-A71F-6B6B67AD2F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54298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6C608-15A4-4FB5-A47B-BAB4B0D8E84D}"/>
              </a:ext>
            </a:extLst>
          </p:cNvPr>
          <p:cNvSpPr>
            <a:spLocks noGrp="1"/>
          </p:cNvSpPr>
          <p:nvPr>
            <p:ph type="title"/>
          </p:nvPr>
        </p:nvSpPr>
        <p:spPr/>
        <p:txBody>
          <a:bodyPr/>
          <a:lstStyle/>
          <a:p>
            <a:r>
              <a:rPr lang="en-US"/>
              <a:t>Facebook Interactions Distribution | The Coffee Bean &amp; Tea Leaf - Malaysia</a:t>
            </a:r>
          </a:p>
        </p:txBody>
      </p:sp>
      <p:graphicFrame>
        <p:nvGraphicFramePr>
          <p:cNvPr id="6" name="Chart Placeholder 5">
            <a:extLst>
              <a:ext uri="{FF2B5EF4-FFF2-40B4-BE49-F238E27FC236}">
                <a16:creationId xmlns:a16="http://schemas.microsoft.com/office/drawing/2014/main" id="{0476DAF5-6F6F-453F-AE96-E5EECBE184EC}"/>
              </a:ext>
            </a:extLst>
          </p:cNvPr>
          <p:cNvGraphicFramePr>
            <a:graphicFrameLocks noGrp="1"/>
          </p:cNvGraphicFramePr>
          <p:nvPr>
            <p:ph type="chart" sz="quarter" idx="13"/>
            <p:extLst>
              <p:ext uri="{D42A27DB-BD31-4B8C-83A1-F6EECF244321}">
                <p14:modId xmlns:p14="http://schemas.microsoft.com/office/powerpoint/2010/main" val="35436890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8852E8-9586-440B-BEC5-CA125DEC123A}"/>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E79CE287-BACA-44C9-83CD-DE3A8B4568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2565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45A8F-A805-4FD5-B656-33F70F21F621}"/>
              </a:ext>
            </a:extLst>
          </p:cNvPr>
          <p:cNvSpPr>
            <a:spLocks noGrp="1"/>
          </p:cNvSpPr>
          <p:nvPr>
            <p:ph type="title"/>
          </p:nvPr>
        </p:nvSpPr>
        <p:spPr/>
        <p:txBody>
          <a:bodyPr/>
          <a:lstStyle/>
          <a:p>
            <a:r>
              <a:rPr lang="en-US"/>
              <a:t>Facebook Interaction Rate By Weekday | The Coffee Bean &amp; Tea Leaf - Malaysia</a:t>
            </a:r>
          </a:p>
        </p:txBody>
      </p:sp>
      <p:graphicFrame>
        <p:nvGraphicFramePr>
          <p:cNvPr id="6" name="Chart Placeholder 5">
            <a:extLst>
              <a:ext uri="{FF2B5EF4-FFF2-40B4-BE49-F238E27FC236}">
                <a16:creationId xmlns:a16="http://schemas.microsoft.com/office/drawing/2014/main" id="{DE26DB73-BBA2-4828-A45F-48C1A00A482B}"/>
              </a:ext>
            </a:extLst>
          </p:cNvPr>
          <p:cNvGraphicFramePr>
            <a:graphicFrameLocks noGrp="1"/>
          </p:cNvGraphicFramePr>
          <p:nvPr>
            <p:ph type="chart" sz="quarter" idx="13"/>
            <p:extLst>
              <p:ext uri="{D42A27DB-BD31-4B8C-83A1-F6EECF244321}">
                <p14:modId xmlns:p14="http://schemas.microsoft.com/office/powerpoint/2010/main" val="3618351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0D93EC-7C9C-4FAE-BD89-E566091D2B02}"/>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8140150B-77CA-41CD-A71E-7EBE167F7C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8970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5E80-EB3F-4BAC-A750-D786A752E9ED}"/>
              </a:ext>
            </a:extLst>
          </p:cNvPr>
          <p:cNvSpPr>
            <a:spLocks noGrp="1"/>
          </p:cNvSpPr>
          <p:nvPr>
            <p:ph type="title"/>
          </p:nvPr>
        </p:nvSpPr>
        <p:spPr/>
        <p:txBody>
          <a:bodyPr/>
          <a:lstStyle/>
          <a:p>
            <a:r>
              <a:rPr lang="en-US"/>
              <a:t>Facebook (FB) Custom Own Posts Table (new) | The Coffee Bean &amp; Tea Leaf - Malaysia - 1 of 6</a:t>
            </a:r>
          </a:p>
        </p:txBody>
      </p:sp>
      <p:graphicFrame>
        <p:nvGraphicFramePr>
          <p:cNvPr id="5" name="Table Placeholder 4">
            <a:extLst>
              <a:ext uri="{FF2B5EF4-FFF2-40B4-BE49-F238E27FC236}">
                <a16:creationId xmlns:a16="http://schemas.microsoft.com/office/drawing/2014/main" id="{E0DB65E5-9A02-4AE7-B698-E0ADAEF9CA94}"/>
              </a:ext>
            </a:extLst>
          </p:cNvPr>
          <p:cNvGraphicFramePr>
            <a:graphicFrameLocks noGrp="1"/>
          </p:cNvGraphicFramePr>
          <p:nvPr>
            <p:ph type="tbl" sz="quarter" idx="13"/>
            <p:extLst>
              <p:ext uri="{D42A27DB-BD31-4B8C-83A1-F6EECF244321}">
                <p14:modId xmlns:p14="http://schemas.microsoft.com/office/powerpoint/2010/main" val="1066168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1855570"/>
                    </a:ext>
                  </a:extLst>
                </a:gridCol>
                <a:gridCol w="822960">
                  <a:extLst>
                    <a:ext uri="{9D8B030D-6E8A-4147-A177-3AD203B41FA5}">
                      <a16:colId xmlns:a16="http://schemas.microsoft.com/office/drawing/2014/main" val="4074906550"/>
                    </a:ext>
                  </a:extLst>
                </a:gridCol>
                <a:gridCol w="822960">
                  <a:extLst>
                    <a:ext uri="{9D8B030D-6E8A-4147-A177-3AD203B41FA5}">
                      <a16:colId xmlns:a16="http://schemas.microsoft.com/office/drawing/2014/main" val="289544701"/>
                    </a:ext>
                  </a:extLst>
                </a:gridCol>
                <a:gridCol w="822960">
                  <a:extLst>
                    <a:ext uri="{9D8B030D-6E8A-4147-A177-3AD203B41FA5}">
                      <a16:colId xmlns:a16="http://schemas.microsoft.com/office/drawing/2014/main" val="4071130449"/>
                    </a:ext>
                  </a:extLst>
                </a:gridCol>
                <a:gridCol w="822960">
                  <a:extLst>
                    <a:ext uri="{9D8B030D-6E8A-4147-A177-3AD203B41FA5}">
                      <a16:colId xmlns:a16="http://schemas.microsoft.com/office/drawing/2014/main" val="2210793027"/>
                    </a:ext>
                  </a:extLst>
                </a:gridCol>
                <a:gridCol w="822960">
                  <a:extLst>
                    <a:ext uri="{9D8B030D-6E8A-4147-A177-3AD203B41FA5}">
                      <a16:colId xmlns:a16="http://schemas.microsoft.com/office/drawing/2014/main" val="2310456414"/>
                    </a:ext>
                  </a:extLst>
                </a:gridCol>
                <a:gridCol w="822960">
                  <a:extLst>
                    <a:ext uri="{9D8B030D-6E8A-4147-A177-3AD203B41FA5}">
                      <a16:colId xmlns:a16="http://schemas.microsoft.com/office/drawing/2014/main" val="3212826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0719619"/>
                  </a:ext>
                </a:extLst>
              </a:tr>
            </a:tbl>
          </a:graphicData>
        </a:graphic>
      </p:graphicFrame>
      <p:sp>
        <p:nvSpPr>
          <p:cNvPr id="4" name="Text Placeholder 3">
            <a:extLst>
              <a:ext uri="{FF2B5EF4-FFF2-40B4-BE49-F238E27FC236}">
                <a16:creationId xmlns:a16="http://schemas.microsoft.com/office/drawing/2014/main" id="{529D1E45-7730-4EDA-BBC1-4CAE0FEEFE74}"/>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398080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B647C-486B-4476-A459-691755A833D1}"/>
              </a:ext>
            </a:extLst>
          </p:cNvPr>
          <p:cNvSpPr>
            <a:spLocks noGrp="1"/>
          </p:cNvSpPr>
          <p:nvPr>
            <p:ph type="title"/>
          </p:nvPr>
        </p:nvSpPr>
        <p:spPr/>
        <p:txBody>
          <a:bodyPr/>
          <a:lstStyle/>
          <a:p>
            <a:r>
              <a:rPr lang="en-US"/>
              <a:t>Facebook (FB) Custom Own Posts Table (new) | The Coffee Bean &amp; Tea Leaf - Malaysia - 2 of 6</a:t>
            </a:r>
          </a:p>
        </p:txBody>
      </p:sp>
      <p:graphicFrame>
        <p:nvGraphicFramePr>
          <p:cNvPr id="5" name="Table Placeholder 4">
            <a:extLst>
              <a:ext uri="{FF2B5EF4-FFF2-40B4-BE49-F238E27FC236}">
                <a16:creationId xmlns:a16="http://schemas.microsoft.com/office/drawing/2014/main" id="{062C9239-8C29-4813-873F-E2DE0B7EA141}"/>
              </a:ext>
            </a:extLst>
          </p:cNvPr>
          <p:cNvGraphicFramePr>
            <a:graphicFrameLocks noGrp="1"/>
          </p:cNvGraphicFramePr>
          <p:nvPr>
            <p:ph type="tbl" sz="quarter" idx="13"/>
            <p:extLst>
              <p:ext uri="{D42A27DB-BD31-4B8C-83A1-F6EECF244321}">
                <p14:modId xmlns:p14="http://schemas.microsoft.com/office/powerpoint/2010/main" val="1034298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05133912"/>
                    </a:ext>
                  </a:extLst>
                </a:gridCol>
                <a:gridCol w="822960">
                  <a:extLst>
                    <a:ext uri="{9D8B030D-6E8A-4147-A177-3AD203B41FA5}">
                      <a16:colId xmlns:a16="http://schemas.microsoft.com/office/drawing/2014/main" val="3633183021"/>
                    </a:ext>
                  </a:extLst>
                </a:gridCol>
                <a:gridCol w="822960">
                  <a:extLst>
                    <a:ext uri="{9D8B030D-6E8A-4147-A177-3AD203B41FA5}">
                      <a16:colId xmlns:a16="http://schemas.microsoft.com/office/drawing/2014/main" val="3060017264"/>
                    </a:ext>
                  </a:extLst>
                </a:gridCol>
                <a:gridCol w="822960">
                  <a:extLst>
                    <a:ext uri="{9D8B030D-6E8A-4147-A177-3AD203B41FA5}">
                      <a16:colId xmlns:a16="http://schemas.microsoft.com/office/drawing/2014/main" val="3240902407"/>
                    </a:ext>
                  </a:extLst>
                </a:gridCol>
                <a:gridCol w="822960">
                  <a:extLst>
                    <a:ext uri="{9D8B030D-6E8A-4147-A177-3AD203B41FA5}">
                      <a16:colId xmlns:a16="http://schemas.microsoft.com/office/drawing/2014/main" val="3674987347"/>
                    </a:ext>
                  </a:extLst>
                </a:gridCol>
                <a:gridCol w="822960">
                  <a:extLst>
                    <a:ext uri="{9D8B030D-6E8A-4147-A177-3AD203B41FA5}">
                      <a16:colId xmlns:a16="http://schemas.microsoft.com/office/drawing/2014/main" val="3749086847"/>
                    </a:ext>
                  </a:extLst>
                </a:gridCol>
                <a:gridCol w="822960">
                  <a:extLst>
                    <a:ext uri="{9D8B030D-6E8A-4147-A177-3AD203B41FA5}">
                      <a16:colId xmlns:a16="http://schemas.microsoft.com/office/drawing/2014/main" val="643531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0379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- 2019-04-12 19:19:06 </a:t>
                      </a:r>
                      <a:r>
                        <a:rPr kumimoji="0" lang="en-US" sz="1000" b="0" i="0" u="none" strike="noStrike" kern="1200" cap="none" spc="0" normalizeH="0" baseline="0" noProof="0">
                          <a:ln>
                            <a:noFill/>
                          </a:ln>
                          <a:solidFill>
                            <a:prstClr val="black"/>
                          </a:solidFill>
                          <a:effectLst/>
                          <a:uLnTx/>
                          <a:uFillTx/>
                          <a:latin typeface="+mn-lt"/>
                          <a:ea typeface="+mn-ea"/>
                          <a:cs typeface="+mn-cs"/>
                        </a:rPr>
                        <a:t> 
 Winter is coming… to The Coffee Bean and Tea Leaf Mid Valley Megamall outlet (Concourse Floor) ❄️ In collaboration with HBO Asia, we are giving away *FREE GAME OF THRONES-inspired beverages! 
Follow these easy steps to redeem this exclusive beverage! And get prepared to catch the first episode of the final season of GAME OF THRONES on Monday, April 15, 9am (encore at 10pm) on HBO!
Step 1: "LIKE" the post about the redemption on CB&amp;TL Facebook / Instagram
Step 2: REDEEM your *FREE GAME OF THRONES-inspired beverage from the counter
* Beverages are while stocks last, at 200 per day only on April 13, 14, 15, 19, 20, 21, 27 and 28.
*Also we've got a CONTEST running on Instagram just for you fans! Click on the link and take part in the fun to win some amazing Game of Thrones merchandise! 
https://www.instagram.com/p/BwJ04frh20K/?utm_source=ig_share_sheet&amp;igshid=7hoxnk8qfi9m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61444701"/>
                  </a:ext>
                </a:extLst>
              </a:tr>
            </a:tbl>
          </a:graphicData>
        </a:graphic>
      </p:graphicFrame>
      <p:sp>
        <p:nvSpPr>
          <p:cNvPr id="4" name="Text Placeholder 3">
            <a:extLst>
              <a:ext uri="{FF2B5EF4-FFF2-40B4-BE49-F238E27FC236}">
                <a16:creationId xmlns:a16="http://schemas.microsoft.com/office/drawing/2014/main" id="{4DBBA892-E8ED-47AE-9B40-A593A8BC3700}"/>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782037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20567-8D99-49E4-ABE7-22BA00C3826E}"/>
              </a:ext>
            </a:extLst>
          </p:cNvPr>
          <p:cNvSpPr>
            <a:spLocks noGrp="1"/>
          </p:cNvSpPr>
          <p:nvPr>
            <p:ph type="title"/>
          </p:nvPr>
        </p:nvSpPr>
        <p:spPr/>
        <p:txBody>
          <a:bodyPr/>
          <a:lstStyle/>
          <a:p>
            <a:r>
              <a:rPr lang="en-US"/>
              <a:t>Facebook (FB) Custom Own Posts Table (new) | The Coffee Bean &amp; Tea Leaf - Malaysia - 3 of 6</a:t>
            </a:r>
          </a:p>
        </p:txBody>
      </p:sp>
      <p:graphicFrame>
        <p:nvGraphicFramePr>
          <p:cNvPr id="5" name="Table Placeholder 4">
            <a:extLst>
              <a:ext uri="{FF2B5EF4-FFF2-40B4-BE49-F238E27FC236}">
                <a16:creationId xmlns:a16="http://schemas.microsoft.com/office/drawing/2014/main" id="{1171C922-AB2F-49DA-9F57-3AEB337301C0}"/>
              </a:ext>
            </a:extLst>
          </p:cNvPr>
          <p:cNvGraphicFramePr>
            <a:graphicFrameLocks noGrp="1"/>
          </p:cNvGraphicFramePr>
          <p:nvPr>
            <p:ph type="tbl" sz="quarter" idx="13"/>
            <p:extLst>
              <p:ext uri="{D42A27DB-BD31-4B8C-83A1-F6EECF244321}">
                <p14:modId xmlns:p14="http://schemas.microsoft.com/office/powerpoint/2010/main" val="936308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90816164"/>
                    </a:ext>
                  </a:extLst>
                </a:gridCol>
                <a:gridCol w="822960">
                  <a:extLst>
                    <a:ext uri="{9D8B030D-6E8A-4147-A177-3AD203B41FA5}">
                      <a16:colId xmlns:a16="http://schemas.microsoft.com/office/drawing/2014/main" val="2319652744"/>
                    </a:ext>
                  </a:extLst>
                </a:gridCol>
                <a:gridCol w="822960">
                  <a:extLst>
                    <a:ext uri="{9D8B030D-6E8A-4147-A177-3AD203B41FA5}">
                      <a16:colId xmlns:a16="http://schemas.microsoft.com/office/drawing/2014/main" val="3249058596"/>
                    </a:ext>
                  </a:extLst>
                </a:gridCol>
                <a:gridCol w="822960">
                  <a:extLst>
                    <a:ext uri="{9D8B030D-6E8A-4147-A177-3AD203B41FA5}">
                      <a16:colId xmlns:a16="http://schemas.microsoft.com/office/drawing/2014/main" val="1105826737"/>
                    </a:ext>
                  </a:extLst>
                </a:gridCol>
                <a:gridCol w="822960">
                  <a:extLst>
                    <a:ext uri="{9D8B030D-6E8A-4147-A177-3AD203B41FA5}">
                      <a16:colId xmlns:a16="http://schemas.microsoft.com/office/drawing/2014/main" val="3489637307"/>
                    </a:ext>
                  </a:extLst>
                </a:gridCol>
                <a:gridCol w="822960">
                  <a:extLst>
                    <a:ext uri="{9D8B030D-6E8A-4147-A177-3AD203B41FA5}">
                      <a16:colId xmlns:a16="http://schemas.microsoft.com/office/drawing/2014/main" val="211363279"/>
                    </a:ext>
                  </a:extLst>
                </a:gridCol>
                <a:gridCol w="822960">
                  <a:extLst>
                    <a:ext uri="{9D8B030D-6E8A-4147-A177-3AD203B41FA5}">
                      <a16:colId xmlns:a16="http://schemas.microsoft.com/office/drawing/2014/main" val="1539136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1044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- 2019-04-04 10:30:00 </a:t>
                      </a:r>
                      <a:r>
                        <a:rPr kumimoji="0" lang="en-US" sz="1000" b="0" i="0" u="none" strike="noStrike" kern="1200" cap="none" spc="0" normalizeH="0" baseline="0" noProof="0">
                          <a:ln>
                            <a:noFill/>
                          </a:ln>
                          <a:solidFill>
                            <a:prstClr val="black"/>
                          </a:solidFill>
                          <a:effectLst/>
                          <a:uLnTx/>
                          <a:uFillTx/>
                          <a:latin typeface="+mn-lt"/>
                          <a:ea typeface="+mn-ea"/>
                          <a:cs typeface="+mn-cs"/>
                        </a:rPr>
                        <a:t> 
 Fresh from our bakery to your table, our brand new bagels make for a perfectly wholesome meal. Introducing the Blueberry Custard, Cinnamon Walnut, and Cranberry Oatmeal Bagels! 😋
Enjoy 10% off when you purchase 4 or more bagels for take-away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68223994"/>
                  </a:ext>
                </a:extLst>
              </a:tr>
            </a:tbl>
          </a:graphicData>
        </a:graphic>
      </p:graphicFrame>
      <p:sp>
        <p:nvSpPr>
          <p:cNvPr id="4" name="Text Placeholder 3">
            <a:extLst>
              <a:ext uri="{FF2B5EF4-FFF2-40B4-BE49-F238E27FC236}">
                <a16:creationId xmlns:a16="http://schemas.microsoft.com/office/drawing/2014/main" id="{2F02F5BC-FF93-443F-990A-2345BAFAA133}"/>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9210436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EA7CE-ED81-43D9-9234-3B1F02DEAE01}"/>
              </a:ext>
            </a:extLst>
          </p:cNvPr>
          <p:cNvSpPr>
            <a:spLocks noGrp="1"/>
          </p:cNvSpPr>
          <p:nvPr>
            <p:ph type="title"/>
          </p:nvPr>
        </p:nvSpPr>
        <p:spPr/>
        <p:txBody>
          <a:bodyPr/>
          <a:lstStyle/>
          <a:p>
            <a:r>
              <a:rPr lang="en-US"/>
              <a:t>Facebook (FB) Custom Own Posts Table (new) | The Coffee Bean &amp; Tea Leaf - Malaysia - 4 of 6</a:t>
            </a:r>
          </a:p>
        </p:txBody>
      </p:sp>
      <p:graphicFrame>
        <p:nvGraphicFramePr>
          <p:cNvPr id="5" name="Table Placeholder 4">
            <a:extLst>
              <a:ext uri="{FF2B5EF4-FFF2-40B4-BE49-F238E27FC236}">
                <a16:creationId xmlns:a16="http://schemas.microsoft.com/office/drawing/2014/main" id="{90CE3C11-49B5-4420-AC05-7B83542D5456}"/>
              </a:ext>
            </a:extLst>
          </p:cNvPr>
          <p:cNvGraphicFramePr>
            <a:graphicFrameLocks noGrp="1"/>
          </p:cNvGraphicFramePr>
          <p:nvPr>
            <p:ph type="tbl" sz="quarter" idx="13"/>
            <p:extLst>
              <p:ext uri="{D42A27DB-BD31-4B8C-83A1-F6EECF244321}">
                <p14:modId xmlns:p14="http://schemas.microsoft.com/office/powerpoint/2010/main" val="2688082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00148414"/>
                    </a:ext>
                  </a:extLst>
                </a:gridCol>
                <a:gridCol w="822960">
                  <a:extLst>
                    <a:ext uri="{9D8B030D-6E8A-4147-A177-3AD203B41FA5}">
                      <a16:colId xmlns:a16="http://schemas.microsoft.com/office/drawing/2014/main" val="950652191"/>
                    </a:ext>
                  </a:extLst>
                </a:gridCol>
                <a:gridCol w="822960">
                  <a:extLst>
                    <a:ext uri="{9D8B030D-6E8A-4147-A177-3AD203B41FA5}">
                      <a16:colId xmlns:a16="http://schemas.microsoft.com/office/drawing/2014/main" val="3188071269"/>
                    </a:ext>
                  </a:extLst>
                </a:gridCol>
                <a:gridCol w="822960">
                  <a:extLst>
                    <a:ext uri="{9D8B030D-6E8A-4147-A177-3AD203B41FA5}">
                      <a16:colId xmlns:a16="http://schemas.microsoft.com/office/drawing/2014/main" val="2058058740"/>
                    </a:ext>
                  </a:extLst>
                </a:gridCol>
                <a:gridCol w="822960">
                  <a:extLst>
                    <a:ext uri="{9D8B030D-6E8A-4147-A177-3AD203B41FA5}">
                      <a16:colId xmlns:a16="http://schemas.microsoft.com/office/drawing/2014/main" val="3557304199"/>
                    </a:ext>
                  </a:extLst>
                </a:gridCol>
                <a:gridCol w="822960">
                  <a:extLst>
                    <a:ext uri="{9D8B030D-6E8A-4147-A177-3AD203B41FA5}">
                      <a16:colId xmlns:a16="http://schemas.microsoft.com/office/drawing/2014/main" val="1217422094"/>
                    </a:ext>
                  </a:extLst>
                </a:gridCol>
                <a:gridCol w="822960">
                  <a:extLst>
                    <a:ext uri="{9D8B030D-6E8A-4147-A177-3AD203B41FA5}">
                      <a16:colId xmlns:a16="http://schemas.microsoft.com/office/drawing/2014/main" val="4149405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1192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- 2019-04-18 21:36:04 </a:t>
                      </a:r>
                      <a:r>
                        <a:rPr kumimoji="0" lang="en-US" sz="1000" b="0" i="0" u="none" strike="noStrike" kern="1200" cap="none" spc="0" normalizeH="0" baseline="0" noProof="0">
                          <a:ln>
                            <a:noFill/>
                          </a:ln>
                          <a:solidFill>
                            <a:prstClr val="black"/>
                          </a:solidFill>
                          <a:effectLst/>
                          <a:uLnTx/>
                          <a:uFillTx/>
                          <a:latin typeface="+mn-lt"/>
                          <a:ea typeface="+mn-ea"/>
                          <a:cs typeface="+mn-cs"/>
                        </a:rPr>
                        <a:t> 
 Winter is here. The Coffee Bean and Tea Leaf Mid Valley Megamall outlet (Concourse Floor), ❄ in collaboration with HBO Asia, is giving away *FREE GAME OF THRONES-inspired beverages!   
While you wait to catch the premiere of the second episode of GAME OF THRONES on Monday, April 22, 9am (encore at 10pm) on HBO, redeem this exclusive beverage first!  
Step 1: "LIKE" the post about the redemption on CB&amp;TL Facebook / Instagram  
Step 2: REDEEM your free *GAME OF THRONES-inspired beverage from the counter  
* Beverages are while stocks last, at 200 per day only on April 19, 20, 21, 27 and 28.  
*Also we've got a CONTEST running on Instagram just for you fans! Click on the link and take part in the fun to win some amazing Game of Thrones merchandise!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6526539"/>
                  </a:ext>
                </a:extLst>
              </a:tr>
            </a:tbl>
          </a:graphicData>
        </a:graphic>
      </p:graphicFrame>
      <p:sp>
        <p:nvSpPr>
          <p:cNvPr id="4" name="Text Placeholder 3">
            <a:extLst>
              <a:ext uri="{FF2B5EF4-FFF2-40B4-BE49-F238E27FC236}">
                <a16:creationId xmlns:a16="http://schemas.microsoft.com/office/drawing/2014/main" id="{86D9584C-0DB1-4C23-94FA-D2F429B7AE31}"/>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937441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FECE7-E886-41ED-AA38-D7CB9E4F84B2}"/>
              </a:ext>
            </a:extLst>
          </p:cNvPr>
          <p:cNvSpPr>
            <a:spLocks noGrp="1"/>
          </p:cNvSpPr>
          <p:nvPr>
            <p:ph type="title"/>
          </p:nvPr>
        </p:nvSpPr>
        <p:spPr/>
        <p:txBody>
          <a:bodyPr/>
          <a:lstStyle/>
          <a:p>
            <a:r>
              <a:rPr lang="en-US"/>
              <a:t>Facebook (FB) Custom Own Posts Table (new) | The Coffee Bean &amp; Tea Leaf - Malaysia - 5 of 6</a:t>
            </a:r>
          </a:p>
        </p:txBody>
      </p:sp>
      <p:graphicFrame>
        <p:nvGraphicFramePr>
          <p:cNvPr id="5" name="Table Placeholder 4">
            <a:extLst>
              <a:ext uri="{FF2B5EF4-FFF2-40B4-BE49-F238E27FC236}">
                <a16:creationId xmlns:a16="http://schemas.microsoft.com/office/drawing/2014/main" id="{DC197961-D9BF-4361-8E0B-58AD7CA62EA3}"/>
              </a:ext>
            </a:extLst>
          </p:cNvPr>
          <p:cNvGraphicFramePr>
            <a:graphicFrameLocks noGrp="1"/>
          </p:cNvGraphicFramePr>
          <p:nvPr>
            <p:ph type="tbl" sz="quarter" idx="13"/>
            <p:extLst>
              <p:ext uri="{D42A27DB-BD31-4B8C-83A1-F6EECF244321}">
                <p14:modId xmlns:p14="http://schemas.microsoft.com/office/powerpoint/2010/main" val="2287646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02466539"/>
                    </a:ext>
                  </a:extLst>
                </a:gridCol>
                <a:gridCol w="822960">
                  <a:extLst>
                    <a:ext uri="{9D8B030D-6E8A-4147-A177-3AD203B41FA5}">
                      <a16:colId xmlns:a16="http://schemas.microsoft.com/office/drawing/2014/main" val="475180388"/>
                    </a:ext>
                  </a:extLst>
                </a:gridCol>
                <a:gridCol w="822960">
                  <a:extLst>
                    <a:ext uri="{9D8B030D-6E8A-4147-A177-3AD203B41FA5}">
                      <a16:colId xmlns:a16="http://schemas.microsoft.com/office/drawing/2014/main" val="200615684"/>
                    </a:ext>
                  </a:extLst>
                </a:gridCol>
                <a:gridCol w="822960">
                  <a:extLst>
                    <a:ext uri="{9D8B030D-6E8A-4147-A177-3AD203B41FA5}">
                      <a16:colId xmlns:a16="http://schemas.microsoft.com/office/drawing/2014/main" val="20165914"/>
                    </a:ext>
                  </a:extLst>
                </a:gridCol>
                <a:gridCol w="822960">
                  <a:extLst>
                    <a:ext uri="{9D8B030D-6E8A-4147-A177-3AD203B41FA5}">
                      <a16:colId xmlns:a16="http://schemas.microsoft.com/office/drawing/2014/main" val="789633322"/>
                    </a:ext>
                  </a:extLst>
                </a:gridCol>
                <a:gridCol w="822960">
                  <a:extLst>
                    <a:ext uri="{9D8B030D-6E8A-4147-A177-3AD203B41FA5}">
                      <a16:colId xmlns:a16="http://schemas.microsoft.com/office/drawing/2014/main" val="3373775696"/>
                    </a:ext>
                  </a:extLst>
                </a:gridCol>
                <a:gridCol w="822960">
                  <a:extLst>
                    <a:ext uri="{9D8B030D-6E8A-4147-A177-3AD203B41FA5}">
                      <a16:colId xmlns:a16="http://schemas.microsoft.com/office/drawing/2014/main" val="1253226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0724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- 2019-04-05 10:00:00 </a:t>
                      </a:r>
                      <a:r>
                        <a:rPr kumimoji="0" lang="en-US" sz="1000" b="0" i="0" u="none" strike="noStrike" kern="1200" cap="none" spc="0" normalizeH="0" baseline="0" noProof="0">
                          <a:ln>
                            <a:noFill/>
                          </a:ln>
                          <a:solidFill>
                            <a:prstClr val="black"/>
                          </a:solidFill>
                          <a:effectLst/>
                          <a:uLnTx/>
                          <a:uFillTx/>
                          <a:latin typeface="+mn-lt"/>
                          <a:ea typeface="+mn-ea"/>
                          <a:cs typeface="+mn-cs"/>
                        </a:rPr>
                        <a:t> 
 The wait is finally over! Presenting to you our Ristretto, Gibraltar Americano, and Gibraltar Latte beverages for espresso enthusiasts! 😀
P.S. It's only available in selected outlets, find out where now! https://www.coffeebean.com.my/promotions/espresso-reimagined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58120609"/>
                  </a:ext>
                </a:extLst>
              </a:tr>
            </a:tbl>
          </a:graphicData>
        </a:graphic>
      </p:graphicFrame>
      <p:sp>
        <p:nvSpPr>
          <p:cNvPr id="4" name="Text Placeholder 3">
            <a:extLst>
              <a:ext uri="{FF2B5EF4-FFF2-40B4-BE49-F238E27FC236}">
                <a16:creationId xmlns:a16="http://schemas.microsoft.com/office/drawing/2014/main" id="{7D73C07E-2436-4BD0-A9EE-7AC3E42CD8CE}"/>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6549651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FDA78-C2B6-4AEF-AF1E-B0EB49CFFCE8}"/>
              </a:ext>
            </a:extLst>
          </p:cNvPr>
          <p:cNvSpPr>
            <a:spLocks noGrp="1"/>
          </p:cNvSpPr>
          <p:nvPr>
            <p:ph type="title"/>
          </p:nvPr>
        </p:nvSpPr>
        <p:spPr/>
        <p:txBody>
          <a:bodyPr/>
          <a:lstStyle/>
          <a:p>
            <a:r>
              <a:rPr lang="en-US"/>
              <a:t>Facebook (FB) Custom Own Posts Table (new) | The Coffee Bean &amp; Tea Leaf - Malaysia - 6 of 6</a:t>
            </a:r>
          </a:p>
        </p:txBody>
      </p:sp>
      <p:graphicFrame>
        <p:nvGraphicFramePr>
          <p:cNvPr id="5" name="Table Placeholder 4">
            <a:extLst>
              <a:ext uri="{FF2B5EF4-FFF2-40B4-BE49-F238E27FC236}">
                <a16:creationId xmlns:a16="http://schemas.microsoft.com/office/drawing/2014/main" id="{C09EB8FE-5E3C-4F81-A19F-2D9D9215815D}"/>
              </a:ext>
            </a:extLst>
          </p:cNvPr>
          <p:cNvGraphicFramePr>
            <a:graphicFrameLocks noGrp="1"/>
          </p:cNvGraphicFramePr>
          <p:nvPr>
            <p:ph type="tbl" sz="quarter" idx="13"/>
            <p:extLst>
              <p:ext uri="{D42A27DB-BD31-4B8C-83A1-F6EECF244321}">
                <p14:modId xmlns:p14="http://schemas.microsoft.com/office/powerpoint/2010/main" val="81302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42345185"/>
                    </a:ext>
                  </a:extLst>
                </a:gridCol>
                <a:gridCol w="822960">
                  <a:extLst>
                    <a:ext uri="{9D8B030D-6E8A-4147-A177-3AD203B41FA5}">
                      <a16:colId xmlns:a16="http://schemas.microsoft.com/office/drawing/2014/main" val="3091515259"/>
                    </a:ext>
                  </a:extLst>
                </a:gridCol>
                <a:gridCol w="822960">
                  <a:extLst>
                    <a:ext uri="{9D8B030D-6E8A-4147-A177-3AD203B41FA5}">
                      <a16:colId xmlns:a16="http://schemas.microsoft.com/office/drawing/2014/main" val="1621030063"/>
                    </a:ext>
                  </a:extLst>
                </a:gridCol>
                <a:gridCol w="822960">
                  <a:extLst>
                    <a:ext uri="{9D8B030D-6E8A-4147-A177-3AD203B41FA5}">
                      <a16:colId xmlns:a16="http://schemas.microsoft.com/office/drawing/2014/main" val="591907200"/>
                    </a:ext>
                  </a:extLst>
                </a:gridCol>
                <a:gridCol w="822960">
                  <a:extLst>
                    <a:ext uri="{9D8B030D-6E8A-4147-A177-3AD203B41FA5}">
                      <a16:colId xmlns:a16="http://schemas.microsoft.com/office/drawing/2014/main" val="2110188087"/>
                    </a:ext>
                  </a:extLst>
                </a:gridCol>
                <a:gridCol w="822960">
                  <a:extLst>
                    <a:ext uri="{9D8B030D-6E8A-4147-A177-3AD203B41FA5}">
                      <a16:colId xmlns:a16="http://schemas.microsoft.com/office/drawing/2014/main" val="2413131203"/>
                    </a:ext>
                  </a:extLst>
                </a:gridCol>
                <a:gridCol w="822960">
                  <a:extLst>
                    <a:ext uri="{9D8B030D-6E8A-4147-A177-3AD203B41FA5}">
                      <a16:colId xmlns:a16="http://schemas.microsoft.com/office/drawing/2014/main" val="2845207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510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- 2019-04-23 11:41:23 </a:t>
                      </a:r>
                      <a:r>
                        <a:rPr kumimoji="0" lang="en-US" sz="1000" b="0" i="0" u="none" strike="noStrike" kern="1200" cap="none" spc="0" normalizeH="0" baseline="0" noProof="0">
                          <a:ln>
                            <a:noFill/>
                          </a:ln>
                          <a:solidFill>
                            <a:prstClr val="black"/>
                          </a:solidFill>
                          <a:effectLst/>
                          <a:uLnTx/>
                          <a:uFillTx/>
                          <a:latin typeface="+mn-lt"/>
                          <a:ea typeface="+mn-ea"/>
                          <a:cs typeface="+mn-cs"/>
                        </a:rPr>
                        <a:t> 
 We value our communities and want to make a sustainable difference in the world. Our teams are hard at work to ensure we find eco-friendly solutions to the products we offer that both protect the environment and ensures our guests' experience remains intact. 
While we work through these initiatives, we recognize we can all make small changes to make a difference. As we celebrate Earth Day, here are a few things you can do today to contribute to a greener planet 🌎:
1. Keep your drinks warm in Malaysia's rainy season and go green at the same time by using our travel mugs.
2. Don't have a travel mug or forgot yours? We'll always have an available option on our retail wall. Psst: Be kind to Mother Nature and pair it with one of our bamboo straws or paper straws!
3. Reduce waste by recycling coffee grounds and using it in your daily life from making organic fertilizers to DIY face scrubs! Don't have any? Get some from us for free at selected outlets.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49405673"/>
                  </a:ext>
                </a:extLst>
              </a:tr>
            </a:tbl>
          </a:graphicData>
        </a:graphic>
      </p:graphicFrame>
      <p:sp>
        <p:nvSpPr>
          <p:cNvPr id="4" name="Text Placeholder 3">
            <a:extLst>
              <a:ext uri="{FF2B5EF4-FFF2-40B4-BE49-F238E27FC236}">
                <a16:creationId xmlns:a16="http://schemas.microsoft.com/office/drawing/2014/main" id="{706D5119-F525-4676-AAE8-FB59AA7EEBAF}"/>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547703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34B23-14DE-4B66-A8C9-3B22A004B417}"/>
              </a:ext>
            </a:extLst>
          </p:cNvPr>
          <p:cNvSpPr>
            <a:spLocks noGrp="1"/>
          </p:cNvSpPr>
          <p:nvPr>
            <p:ph type="title"/>
          </p:nvPr>
        </p:nvSpPr>
        <p:spPr/>
        <p:txBody>
          <a:bodyPr/>
          <a:lstStyle/>
          <a:p>
            <a:r>
              <a:rPr lang="en-US"/>
              <a:t>Facebook Fan Demographics | The Coffee Bean &amp; Tea Leaf - Malaysia</a:t>
            </a:r>
          </a:p>
        </p:txBody>
      </p:sp>
      <p:graphicFrame>
        <p:nvGraphicFramePr>
          <p:cNvPr id="6" name="Chart Placeholder 5">
            <a:extLst>
              <a:ext uri="{FF2B5EF4-FFF2-40B4-BE49-F238E27FC236}">
                <a16:creationId xmlns:a16="http://schemas.microsoft.com/office/drawing/2014/main" id="{4E152682-1544-4727-BDB9-287F8B892339}"/>
              </a:ext>
            </a:extLst>
          </p:cNvPr>
          <p:cNvGraphicFramePr>
            <a:graphicFrameLocks noGrp="1"/>
          </p:cNvGraphicFramePr>
          <p:nvPr>
            <p:ph type="chart" sz="quarter" idx="13"/>
            <p:extLst>
              <p:ext uri="{D42A27DB-BD31-4B8C-83A1-F6EECF244321}">
                <p14:modId xmlns:p14="http://schemas.microsoft.com/office/powerpoint/2010/main" val="935784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036ADC-330B-4998-A1D2-8C2E14093DB3}"/>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05925F4C-C50C-40D0-950A-9BB80BCC68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454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1072F-6FC2-4CAD-A5DD-6CCF369F83BC}"/>
              </a:ext>
            </a:extLst>
          </p:cNvPr>
          <p:cNvSpPr>
            <a:spLocks noGrp="1"/>
          </p:cNvSpPr>
          <p:nvPr>
            <p:ph type="title"/>
          </p:nvPr>
        </p:nvSpPr>
        <p:spPr/>
        <p:txBody>
          <a:bodyPr/>
          <a:lstStyle/>
          <a:p>
            <a:r>
              <a:rPr lang="en-US"/>
              <a:t>Facebook Interaction Rate | The Coffee Bean &amp; Tea Leaf - Malaysia</a:t>
            </a:r>
          </a:p>
        </p:txBody>
      </p:sp>
      <p:graphicFrame>
        <p:nvGraphicFramePr>
          <p:cNvPr id="6" name="Chart Placeholder 5">
            <a:extLst>
              <a:ext uri="{FF2B5EF4-FFF2-40B4-BE49-F238E27FC236}">
                <a16:creationId xmlns:a16="http://schemas.microsoft.com/office/drawing/2014/main" id="{E8F8647F-1023-4297-A782-D0D536EEB612}"/>
              </a:ext>
            </a:extLst>
          </p:cNvPr>
          <p:cNvGraphicFramePr>
            <a:graphicFrameLocks noGrp="1"/>
          </p:cNvGraphicFramePr>
          <p:nvPr>
            <p:ph type="chart" sz="quarter" idx="13"/>
            <p:extLst>
              <p:ext uri="{D42A27DB-BD31-4B8C-83A1-F6EECF244321}">
                <p14:modId xmlns:p14="http://schemas.microsoft.com/office/powerpoint/2010/main" val="11263883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9D88F3-61EB-46AF-8E34-CDA9A28BE0C5}"/>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5EA90233-E8F3-45B0-8BEE-B54F5831BB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889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24656-B1A9-4E35-832C-6586CA6D3ACE}"/>
              </a:ext>
            </a:extLst>
          </p:cNvPr>
          <p:cNvSpPr>
            <a:spLocks noGrp="1"/>
          </p:cNvSpPr>
          <p:nvPr>
            <p:ph type="title"/>
          </p:nvPr>
        </p:nvSpPr>
        <p:spPr/>
        <p:txBody>
          <a:bodyPr/>
          <a:lstStyle/>
          <a:p>
            <a:r>
              <a:rPr lang="en-US"/>
              <a:t>Facebook Fans Total | The Coffee Bean &amp; Tea Leaf - Malaysia</a:t>
            </a:r>
          </a:p>
        </p:txBody>
      </p:sp>
      <p:graphicFrame>
        <p:nvGraphicFramePr>
          <p:cNvPr id="6" name="Chart Placeholder 5">
            <a:extLst>
              <a:ext uri="{FF2B5EF4-FFF2-40B4-BE49-F238E27FC236}">
                <a16:creationId xmlns:a16="http://schemas.microsoft.com/office/drawing/2014/main" id="{963E6D2B-9A03-4814-9D54-8F9322FD76D5}"/>
              </a:ext>
            </a:extLst>
          </p:cNvPr>
          <p:cNvGraphicFramePr>
            <a:graphicFrameLocks noGrp="1"/>
          </p:cNvGraphicFramePr>
          <p:nvPr>
            <p:ph type="chart" sz="quarter" idx="13"/>
            <p:extLst>
              <p:ext uri="{D42A27DB-BD31-4B8C-83A1-F6EECF244321}">
                <p14:modId xmlns:p14="http://schemas.microsoft.com/office/powerpoint/2010/main" val="18823992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25163D-E897-46B1-8A35-01D2EA6131B9}"/>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11119235-BF05-4B49-899F-88369F4BB5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38150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F3FCB-CB91-4692-9BCC-45385475F376}"/>
              </a:ext>
            </a:extLst>
          </p:cNvPr>
          <p:cNvSpPr>
            <a:spLocks noGrp="1"/>
          </p:cNvSpPr>
          <p:nvPr>
            <p:ph type="title"/>
          </p:nvPr>
        </p:nvSpPr>
        <p:spPr/>
        <p:txBody>
          <a:bodyPr/>
          <a:lstStyle/>
          <a:p>
            <a:r>
              <a:rPr lang="en-US"/>
              <a:t>Facebook Page Views | The Coffee Bean &amp; Tea Leaf - Malaysia</a:t>
            </a:r>
          </a:p>
        </p:txBody>
      </p:sp>
      <p:graphicFrame>
        <p:nvGraphicFramePr>
          <p:cNvPr id="6" name="Chart Placeholder 5">
            <a:extLst>
              <a:ext uri="{FF2B5EF4-FFF2-40B4-BE49-F238E27FC236}">
                <a16:creationId xmlns:a16="http://schemas.microsoft.com/office/drawing/2014/main" id="{E3CE88C3-1807-4F2A-A2F9-709F793783D4}"/>
              </a:ext>
            </a:extLst>
          </p:cNvPr>
          <p:cNvGraphicFramePr>
            <a:graphicFrameLocks noGrp="1"/>
          </p:cNvGraphicFramePr>
          <p:nvPr>
            <p:ph type="chart" sz="quarter" idx="13"/>
            <p:extLst>
              <p:ext uri="{D42A27DB-BD31-4B8C-83A1-F6EECF244321}">
                <p14:modId xmlns:p14="http://schemas.microsoft.com/office/powerpoint/2010/main" val="6523676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F8777A-1290-4ED0-A909-644F4A550F13}"/>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879FE5F3-80CD-452E-A88B-11C5806E30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994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5B27A-9911-4B9C-9F3A-5C29B8CC97C9}"/>
              </a:ext>
            </a:extLst>
          </p:cNvPr>
          <p:cNvSpPr>
            <a:spLocks noGrp="1"/>
          </p:cNvSpPr>
          <p:nvPr>
            <p:ph type="title"/>
          </p:nvPr>
        </p:nvSpPr>
        <p:spPr/>
        <p:txBody>
          <a:bodyPr/>
          <a:lstStyle/>
          <a:p>
            <a:r>
              <a:rPr lang="en-US"/>
              <a:t>Facebook Fans By City Table | The Coffee Bean &amp; Tea Leaf - Malaysia - 1 of 3</a:t>
            </a:r>
          </a:p>
        </p:txBody>
      </p:sp>
      <p:graphicFrame>
        <p:nvGraphicFramePr>
          <p:cNvPr id="5" name="Table Placeholder 4">
            <a:extLst>
              <a:ext uri="{FF2B5EF4-FFF2-40B4-BE49-F238E27FC236}">
                <a16:creationId xmlns:a16="http://schemas.microsoft.com/office/drawing/2014/main" id="{32C4AC61-155B-4545-BC18-400F882E421A}"/>
              </a:ext>
            </a:extLst>
          </p:cNvPr>
          <p:cNvGraphicFramePr>
            <a:graphicFrameLocks noGrp="1"/>
          </p:cNvGraphicFramePr>
          <p:nvPr>
            <p:ph type="tbl" sz="quarter" idx="13"/>
            <p:extLst>
              <p:ext uri="{D42A27DB-BD31-4B8C-83A1-F6EECF244321}">
                <p14:modId xmlns:p14="http://schemas.microsoft.com/office/powerpoint/2010/main" val="553518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68132561"/>
                    </a:ext>
                  </a:extLst>
                </a:gridCol>
                <a:gridCol w="1645920">
                  <a:extLst>
                    <a:ext uri="{9D8B030D-6E8A-4147-A177-3AD203B41FA5}">
                      <a16:colId xmlns:a16="http://schemas.microsoft.com/office/drawing/2014/main" val="461435162"/>
                    </a:ext>
                  </a:extLst>
                </a:gridCol>
                <a:gridCol w="1645920">
                  <a:extLst>
                    <a:ext uri="{9D8B030D-6E8A-4147-A177-3AD203B41FA5}">
                      <a16:colId xmlns:a16="http://schemas.microsoft.com/office/drawing/2014/main" val="4224683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171147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29.0 %</a:t>
                      </a:r>
                    </a:p>
                  </a:txBody>
                  <a:tcPr/>
                </a:tc>
                <a:extLst>
                  <a:ext uri="{0D108BD9-81ED-4DB2-BD59-A6C34878D82A}">
                    <a16:rowId xmlns:a16="http://schemas.microsoft.com/office/drawing/2014/main" val="3661441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7.3 %</a:t>
                      </a:r>
                    </a:p>
                  </a:txBody>
                  <a:tcPr/>
                </a:tc>
                <a:extLst>
                  <a:ext uri="{0D108BD9-81ED-4DB2-BD59-A6C34878D82A}">
                    <a16:rowId xmlns:a16="http://schemas.microsoft.com/office/drawing/2014/main" val="3730617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extLst>
                  <a:ext uri="{0D108BD9-81ED-4DB2-BD59-A6C34878D82A}">
                    <a16:rowId xmlns:a16="http://schemas.microsoft.com/office/drawing/2014/main" val="1509822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705725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3985928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859468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829517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435886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457371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784279415"/>
                  </a:ext>
                </a:extLst>
              </a:tr>
            </a:tbl>
          </a:graphicData>
        </a:graphic>
      </p:graphicFrame>
      <p:sp>
        <p:nvSpPr>
          <p:cNvPr id="4" name="Text Placeholder 3">
            <a:extLst>
              <a:ext uri="{FF2B5EF4-FFF2-40B4-BE49-F238E27FC236}">
                <a16:creationId xmlns:a16="http://schemas.microsoft.com/office/drawing/2014/main" id="{5451D067-2019-45D4-AC20-0DBBBFE19094}"/>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9305531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C8ECC-6831-42A7-BAAA-7619B62B23F8}"/>
              </a:ext>
            </a:extLst>
          </p:cNvPr>
          <p:cNvSpPr>
            <a:spLocks noGrp="1"/>
          </p:cNvSpPr>
          <p:nvPr>
            <p:ph type="title"/>
          </p:nvPr>
        </p:nvSpPr>
        <p:spPr/>
        <p:txBody>
          <a:bodyPr/>
          <a:lstStyle/>
          <a:p>
            <a:r>
              <a:rPr lang="en-US"/>
              <a:t>Facebook Fans By City Table | The Coffee Bean &amp; Tea Leaf - Malaysia - 2 of 3</a:t>
            </a:r>
          </a:p>
        </p:txBody>
      </p:sp>
      <p:graphicFrame>
        <p:nvGraphicFramePr>
          <p:cNvPr id="5" name="Table Placeholder 4">
            <a:extLst>
              <a:ext uri="{FF2B5EF4-FFF2-40B4-BE49-F238E27FC236}">
                <a16:creationId xmlns:a16="http://schemas.microsoft.com/office/drawing/2014/main" id="{C69293BF-1179-4E4A-B046-E81F1E344275}"/>
              </a:ext>
            </a:extLst>
          </p:cNvPr>
          <p:cNvGraphicFramePr>
            <a:graphicFrameLocks noGrp="1"/>
          </p:cNvGraphicFramePr>
          <p:nvPr>
            <p:ph type="tbl" sz="quarter" idx="13"/>
            <p:extLst>
              <p:ext uri="{D42A27DB-BD31-4B8C-83A1-F6EECF244321}">
                <p14:modId xmlns:p14="http://schemas.microsoft.com/office/powerpoint/2010/main" val="4117603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05205030"/>
                    </a:ext>
                  </a:extLst>
                </a:gridCol>
                <a:gridCol w="1645920">
                  <a:extLst>
                    <a:ext uri="{9D8B030D-6E8A-4147-A177-3AD203B41FA5}">
                      <a16:colId xmlns:a16="http://schemas.microsoft.com/office/drawing/2014/main" val="3287556567"/>
                    </a:ext>
                  </a:extLst>
                </a:gridCol>
                <a:gridCol w="1645920">
                  <a:extLst>
                    <a:ext uri="{9D8B030D-6E8A-4147-A177-3AD203B41FA5}">
                      <a16:colId xmlns:a16="http://schemas.microsoft.com/office/drawing/2014/main" val="2264093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532446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088034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702798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645880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698424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237802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469507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354896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70029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075056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655951834"/>
                  </a:ext>
                </a:extLst>
              </a:tr>
            </a:tbl>
          </a:graphicData>
        </a:graphic>
      </p:graphicFrame>
      <p:sp>
        <p:nvSpPr>
          <p:cNvPr id="4" name="Text Placeholder 3">
            <a:extLst>
              <a:ext uri="{FF2B5EF4-FFF2-40B4-BE49-F238E27FC236}">
                <a16:creationId xmlns:a16="http://schemas.microsoft.com/office/drawing/2014/main" id="{8B723B8F-90F7-4420-B18C-44D758A26641}"/>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878061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FCC73-4267-46C4-85AE-654D7B6F00E3}"/>
              </a:ext>
            </a:extLst>
          </p:cNvPr>
          <p:cNvSpPr>
            <a:spLocks noGrp="1"/>
          </p:cNvSpPr>
          <p:nvPr>
            <p:ph type="title"/>
          </p:nvPr>
        </p:nvSpPr>
        <p:spPr/>
        <p:txBody>
          <a:bodyPr/>
          <a:lstStyle/>
          <a:p>
            <a:r>
              <a:rPr lang="en-US"/>
              <a:t>Facebook Fans By City Table | The Coffee Bean &amp; Tea Leaf - Malaysia - 3 of 3</a:t>
            </a:r>
          </a:p>
        </p:txBody>
      </p:sp>
      <p:graphicFrame>
        <p:nvGraphicFramePr>
          <p:cNvPr id="5" name="Table Placeholder 4">
            <a:extLst>
              <a:ext uri="{FF2B5EF4-FFF2-40B4-BE49-F238E27FC236}">
                <a16:creationId xmlns:a16="http://schemas.microsoft.com/office/drawing/2014/main" id="{CDA04479-6685-4CC9-8328-36F85AB8E367}"/>
              </a:ext>
            </a:extLst>
          </p:cNvPr>
          <p:cNvGraphicFramePr>
            <a:graphicFrameLocks noGrp="1"/>
          </p:cNvGraphicFramePr>
          <p:nvPr>
            <p:ph type="tbl" sz="quarter" idx="13"/>
            <p:extLst>
              <p:ext uri="{D42A27DB-BD31-4B8C-83A1-F6EECF244321}">
                <p14:modId xmlns:p14="http://schemas.microsoft.com/office/powerpoint/2010/main" val="1225833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7220483"/>
                    </a:ext>
                  </a:extLst>
                </a:gridCol>
                <a:gridCol w="1645920">
                  <a:extLst>
                    <a:ext uri="{9D8B030D-6E8A-4147-A177-3AD203B41FA5}">
                      <a16:colId xmlns:a16="http://schemas.microsoft.com/office/drawing/2014/main" val="2787697058"/>
                    </a:ext>
                  </a:extLst>
                </a:gridCol>
                <a:gridCol w="1645920">
                  <a:extLst>
                    <a:ext uri="{9D8B030D-6E8A-4147-A177-3AD203B41FA5}">
                      <a16:colId xmlns:a16="http://schemas.microsoft.com/office/drawing/2014/main" val="637967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858264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25103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714369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725950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Butterworth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783947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648299993"/>
                  </a:ext>
                </a:extLst>
              </a:tr>
            </a:tbl>
          </a:graphicData>
        </a:graphic>
      </p:graphicFrame>
      <p:sp>
        <p:nvSpPr>
          <p:cNvPr id="4" name="Text Placeholder 3">
            <a:extLst>
              <a:ext uri="{FF2B5EF4-FFF2-40B4-BE49-F238E27FC236}">
                <a16:creationId xmlns:a16="http://schemas.microsoft.com/office/drawing/2014/main" id="{23D065B6-1BEB-4026-B77E-7DD2B41F9A8D}"/>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4162780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9569D-6FF1-42D9-97BB-2DECB4C3B930}"/>
              </a:ext>
            </a:extLst>
          </p:cNvPr>
          <p:cNvSpPr>
            <a:spLocks noGrp="1"/>
          </p:cNvSpPr>
          <p:nvPr>
            <p:ph type="title"/>
          </p:nvPr>
        </p:nvSpPr>
        <p:spPr/>
        <p:txBody>
          <a:bodyPr/>
          <a:lstStyle/>
          <a:p>
            <a:r>
              <a:rPr lang="en-US"/>
              <a:t>Facebook Own Posts Table | The Coffee Bean &amp; Tea Leaf - Malaysia - 1 of 14</a:t>
            </a:r>
          </a:p>
        </p:txBody>
      </p:sp>
      <p:graphicFrame>
        <p:nvGraphicFramePr>
          <p:cNvPr id="5" name="Table Placeholder 4">
            <a:extLst>
              <a:ext uri="{FF2B5EF4-FFF2-40B4-BE49-F238E27FC236}">
                <a16:creationId xmlns:a16="http://schemas.microsoft.com/office/drawing/2014/main" id="{60F980A3-CB00-44D7-B21B-24573FD3D847}"/>
              </a:ext>
            </a:extLst>
          </p:cNvPr>
          <p:cNvGraphicFramePr>
            <a:graphicFrameLocks noGrp="1"/>
          </p:cNvGraphicFramePr>
          <p:nvPr>
            <p:ph type="tbl" sz="quarter" idx="13"/>
            <p:extLst>
              <p:ext uri="{D42A27DB-BD31-4B8C-83A1-F6EECF244321}">
                <p14:modId xmlns:p14="http://schemas.microsoft.com/office/powerpoint/2010/main" val="3234423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24930437"/>
                    </a:ext>
                  </a:extLst>
                </a:gridCol>
                <a:gridCol w="658368">
                  <a:extLst>
                    <a:ext uri="{9D8B030D-6E8A-4147-A177-3AD203B41FA5}">
                      <a16:colId xmlns:a16="http://schemas.microsoft.com/office/drawing/2014/main" val="3533263626"/>
                    </a:ext>
                  </a:extLst>
                </a:gridCol>
                <a:gridCol w="658368">
                  <a:extLst>
                    <a:ext uri="{9D8B030D-6E8A-4147-A177-3AD203B41FA5}">
                      <a16:colId xmlns:a16="http://schemas.microsoft.com/office/drawing/2014/main" val="1038363959"/>
                    </a:ext>
                  </a:extLst>
                </a:gridCol>
                <a:gridCol w="658368">
                  <a:extLst>
                    <a:ext uri="{9D8B030D-6E8A-4147-A177-3AD203B41FA5}">
                      <a16:colId xmlns:a16="http://schemas.microsoft.com/office/drawing/2014/main" val="2784415352"/>
                    </a:ext>
                  </a:extLst>
                </a:gridCol>
                <a:gridCol w="658368">
                  <a:extLst>
                    <a:ext uri="{9D8B030D-6E8A-4147-A177-3AD203B41FA5}">
                      <a16:colId xmlns:a16="http://schemas.microsoft.com/office/drawing/2014/main" val="2885293247"/>
                    </a:ext>
                  </a:extLst>
                </a:gridCol>
                <a:gridCol w="658368">
                  <a:extLst>
                    <a:ext uri="{9D8B030D-6E8A-4147-A177-3AD203B41FA5}">
                      <a16:colId xmlns:a16="http://schemas.microsoft.com/office/drawing/2014/main" val="2248638101"/>
                    </a:ext>
                  </a:extLst>
                </a:gridCol>
                <a:gridCol w="658368">
                  <a:extLst>
                    <a:ext uri="{9D8B030D-6E8A-4147-A177-3AD203B41FA5}">
                      <a16:colId xmlns:a16="http://schemas.microsoft.com/office/drawing/2014/main" val="2149515883"/>
                    </a:ext>
                  </a:extLst>
                </a:gridCol>
                <a:gridCol w="658368">
                  <a:extLst>
                    <a:ext uri="{9D8B030D-6E8A-4147-A177-3AD203B41FA5}">
                      <a16:colId xmlns:a16="http://schemas.microsoft.com/office/drawing/2014/main" val="3784454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92741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- 2019-04-29 19:03:56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32075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- 2019-04-29 18:49:30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1989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- 2019-04-29 10:00:01 </a:t>
                      </a:r>
                      <a:r>
                        <a:rPr kumimoji="0" lang="en-US" sz="1000" b="0" i="0" u="none" strike="noStrike" kern="1200" cap="none" spc="0" normalizeH="0" baseline="0" noProof="0">
                          <a:ln>
                            <a:noFill/>
                          </a:ln>
                          <a:solidFill>
                            <a:prstClr val="black"/>
                          </a:solidFill>
                          <a:effectLst/>
                          <a:uLnTx/>
                          <a:uFillTx/>
                          <a:latin typeface="+mn-lt"/>
                          <a:ea typeface="+mn-ea"/>
                          <a:cs typeface="+mn-cs"/>
                        </a:rPr>
                        <a:t> 
 Grab a cup of our Matcha Sakura Ice Blended® drink and latte to start your week right! You'll love the refreshing blend of Matcha and Sakura that'll brighten up your week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8714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- 2019-04-26 19:36:02 </a:t>
                      </a:r>
                      <a:r>
                        <a:rPr kumimoji="0" lang="en-US" sz="1000" b="0" i="0" u="none" strike="noStrike" kern="1200" cap="none" spc="0" normalizeH="0" baseline="0" noProof="0">
                          <a:ln>
                            <a:noFill/>
                          </a:ln>
                          <a:solidFill>
                            <a:prstClr val="black"/>
                          </a:solidFill>
                          <a:effectLst/>
                          <a:uLnTx/>
                          <a:uFillTx/>
                          <a:latin typeface="+mn-lt"/>
                          <a:ea typeface="+mn-ea"/>
                          <a:cs typeface="+mn-cs"/>
                        </a:rPr>
                        <a:t> 
 Get fueled for the beginning of the weekend with the aroma of espresso in the Ristretto, Gibraltar Americano, and Gibraltar Latte beverages!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9104269"/>
                  </a:ext>
                </a:extLst>
              </a:tr>
            </a:tbl>
          </a:graphicData>
        </a:graphic>
      </p:graphicFrame>
      <p:sp>
        <p:nvSpPr>
          <p:cNvPr id="4" name="Text Placeholder 3">
            <a:extLst>
              <a:ext uri="{FF2B5EF4-FFF2-40B4-BE49-F238E27FC236}">
                <a16:creationId xmlns:a16="http://schemas.microsoft.com/office/drawing/2014/main" id="{95BAA39C-7C44-4738-A02C-0C2E3FC36AB6}"/>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4676521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28ACA-E9AA-47F6-BB2D-8A1D304F5F40}"/>
              </a:ext>
            </a:extLst>
          </p:cNvPr>
          <p:cNvSpPr>
            <a:spLocks noGrp="1"/>
          </p:cNvSpPr>
          <p:nvPr>
            <p:ph type="title"/>
          </p:nvPr>
        </p:nvSpPr>
        <p:spPr/>
        <p:txBody>
          <a:bodyPr/>
          <a:lstStyle/>
          <a:p>
            <a:r>
              <a:rPr lang="en-US"/>
              <a:t>Facebook Own Posts Table | The Coffee Bean &amp; Tea Leaf - Malaysia - 2 of 14</a:t>
            </a:r>
          </a:p>
        </p:txBody>
      </p:sp>
      <p:graphicFrame>
        <p:nvGraphicFramePr>
          <p:cNvPr id="5" name="Table Placeholder 4">
            <a:extLst>
              <a:ext uri="{FF2B5EF4-FFF2-40B4-BE49-F238E27FC236}">
                <a16:creationId xmlns:a16="http://schemas.microsoft.com/office/drawing/2014/main" id="{289A6AD1-7833-48B4-A7E0-2860D9968A49}"/>
              </a:ext>
            </a:extLst>
          </p:cNvPr>
          <p:cNvGraphicFramePr>
            <a:graphicFrameLocks noGrp="1"/>
          </p:cNvGraphicFramePr>
          <p:nvPr>
            <p:ph type="tbl" sz="quarter" idx="13"/>
            <p:extLst>
              <p:ext uri="{D42A27DB-BD31-4B8C-83A1-F6EECF244321}">
                <p14:modId xmlns:p14="http://schemas.microsoft.com/office/powerpoint/2010/main" val="3727945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55508611"/>
                    </a:ext>
                  </a:extLst>
                </a:gridCol>
                <a:gridCol w="658368">
                  <a:extLst>
                    <a:ext uri="{9D8B030D-6E8A-4147-A177-3AD203B41FA5}">
                      <a16:colId xmlns:a16="http://schemas.microsoft.com/office/drawing/2014/main" val="627964696"/>
                    </a:ext>
                  </a:extLst>
                </a:gridCol>
                <a:gridCol w="658368">
                  <a:extLst>
                    <a:ext uri="{9D8B030D-6E8A-4147-A177-3AD203B41FA5}">
                      <a16:colId xmlns:a16="http://schemas.microsoft.com/office/drawing/2014/main" val="679097569"/>
                    </a:ext>
                  </a:extLst>
                </a:gridCol>
                <a:gridCol w="658368">
                  <a:extLst>
                    <a:ext uri="{9D8B030D-6E8A-4147-A177-3AD203B41FA5}">
                      <a16:colId xmlns:a16="http://schemas.microsoft.com/office/drawing/2014/main" val="2991991131"/>
                    </a:ext>
                  </a:extLst>
                </a:gridCol>
                <a:gridCol w="658368">
                  <a:extLst>
                    <a:ext uri="{9D8B030D-6E8A-4147-A177-3AD203B41FA5}">
                      <a16:colId xmlns:a16="http://schemas.microsoft.com/office/drawing/2014/main" val="170529414"/>
                    </a:ext>
                  </a:extLst>
                </a:gridCol>
                <a:gridCol w="658368">
                  <a:extLst>
                    <a:ext uri="{9D8B030D-6E8A-4147-A177-3AD203B41FA5}">
                      <a16:colId xmlns:a16="http://schemas.microsoft.com/office/drawing/2014/main" val="203627287"/>
                    </a:ext>
                  </a:extLst>
                </a:gridCol>
                <a:gridCol w="658368">
                  <a:extLst>
                    <a:ext uri="{9D8B030D-6E8A-4147-A177-3AD203B41FA5}">
                      <a16:colId xmlns:a16="http://schemas.microsoft.com/office/drawing/2014/main" val="2735712570"/>
                    </a:ext>
                  </a:extLst>
                </a:gridCol>
                <a:gridCol w="658368">
                  <a:extLst>
                    <a:ext uri="{9D8B030D-6E8A-4147-A177-3AD203B41FA5}">
                      <a16:colId xmlns:a16="http://schemas.microsoft.com/office/drawing/2014/main" val="781066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9166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- 2019-04-26 14:00:56 </a:t>
                      </a:r>
                      <a:r>
                        <a:rPr kumimoji="0" lang="en-US" sz="1000" b="0" i="0" u="none" strike="noStrike" kern="1200" cap="none" spc="0" normalizeH="0" baseline="0" noProof="0">
                          <a:ln>
                            <a:noFill/>
                          </a:ln>
                          <a:solidFill>
                            <a:prstClr val="black"/>
                          </a:solidFill>
                          <a:effectLst/>
                          <a:uLnTx/>
                          <a:uFillTx/>
                          <a:latin typeface="+mn-lt"/>
                          <a:ea typeface="+mn-ea"/>
                          <a:cs typeface="+mn-cs"/>
                        </a:rPr>
                        <a:t> 
 Your last chance to get *FREE GAME OF THRONES-inspired beverages specially made for fans at The Coffee Bean and Tea Leaf Mid Valley Megamall outlet (Concourse Floor), an exclusive giveaway together with HBO Asia!
Follow these easy steps to redeem your very own GAME OF THRONES beverage! And watch new episodes of GAME OF THRONES every Monday, 9am (encore at 10pm) on HBO! 
Step 1: "LIKE" the post about the redemption on CB&amp;TL Facebook / Instagram
Step 2: REDEEM your free *GAME OF THRONES-inspired beverage from the counter
* Beverages are while stocks last, at 200 per day only on April 27 and 28.
*Also we've got a CONTEST running on Instagram just for you fans! Click on the link and take part in the fun to win some amazing Game of Thrones merchandise!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66889101"/>
                  </a:ext>
                </a:extLst>
              </a:tr>
            </a:tbl>
          </a:graphicData>
        </a:graphic>
      </p:graphicFrame>
      <p:sp>
        <p:nvSpPr>
          <p:cNvPr id="4" name="Text Placeholder 3">
            <a:extLst>
              <a:ext uri="{FF2B5EF4-FFF2-40B4-BE49-F238E27FC236}">
                <a16:creationId xmlns:a16="http://schemas.microsoft.com/office/drawing/2014/main" id="{32CB89A2-5C55-4658-ABA1-236C2B9A48DE}"/>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931852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21753-4039-42EA-90CD-E9A31A97C2AF}"/>
              </a:ext>
            </a:extLst>
          </p:cNvPr>
          <p:cNvSpPr>
            <a:spLocks noGrp="1"/>
          </p:cNvSpPr>
          <p:nvPr>
            <p:ph type="title"/>
          </p:nvPr>
        </p:nvSpPr>
        <p:spPr/>
        <p:txBody>
          <a:bodyPr/>
          <a:lstStyle/>
          <a:p>
            <a:r>
              <a:rPr lang="en-US"/>
              <a:t>Facebook Own Posts Table | The Coffee Bean &amp; Tea Leaf - Malaysia - 3 of 14</a:t>
            </a:r>
          </a:p>
        </p:txBody>
      </p:sp>
      <p:graphicFrame>
        <p:nvGraphicFramePr>
          <p:cNvPr id="5" name="Table Placeholder 4">
            <a:extLst>
              <a:ext uri="{FF2B5EF4-FFF2-40B4-BE49-F238E27FC236}">
                <a16:creationId xmlns:a16="http://schemas.microsoft.com/office/drawing/2014/main" id="{E50D9E2C-218D-476A-B20A-30066CB9AB03}"/>
              </a:ext>
            </a:extLst>
          </p:cNvPr>
          <p:cNvGraphicFramePr>
            <a:graphicFrameLocks noGrp="1"/>
          </p:cNvGraphicFramePr>
          <p:nvPr>
            <p:ph type="tbl" sz="quarter" idx="13"/>
            <p:extLst>
              <p:ext uri="{D42A27DB-BD31-4B8C-83A1-F6EECF244321}">
                <p14:modId xmlns:p14="http://schemas.microsoft.com/office/powerpoint/2010/main" val="3213025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88299661"/>
                    </a:ext>
                  </a:extLst>
                </a:gridCol>
                <a:gridCol w="658368">
                  <a:extLst>
                    <a:ext uri="{9D8B030D-6E8A-4147-A177-3AD203B41FA5}">
                      <a16:colId xmlns:a16="http://schemas.microsoft.com/office/drawing/2014/main" val="1548833632"/>
                    </a:ext>
                  </a:extLst>
                </a:gridCol>
                <a:gridCol w="658368">
                  <a:extLst>
                    <a:ext uri="{9D8B030D-6E8A-4147-A177-3AD203B41FA5}">
                      <a16:colId xmlns:a16="http://schemas.microsoft.com/office/drawing/2014/main" val="2036227114"/>
                    </a:ext>
                  </a:extLst>
                </a:gridCol>
                <a:gridCol w="658368">
                  <a:extLst>
                    <a:ext uri="{9D8B030D-6E8A-4147-A177-3AD203B41FA5}">
                      <a16:colId xmlns:a16="http://schemas.microsoft.com/office/drawing/2014/main" val="4136633866"/>
                    </a:ext>
                  </a:extLst>
                </a:gridCol>
                <a:gridCol w="658368">
                  <a:extLst>
                    <a:ext uri="{9D8B030D-6E8A-4147-A177-3AD203B41FA5}">
                      <a16:colId xmlns:a16="http://schemas.microsoft.com/office/drawing/2014/main" val="3690135138"/>
                    </a:ext>
                  </a:extLst>
                </a:gridCol>
                <a:gridCol w="658368">
                  <a:extLst>
                    <a:ext uri="{9D8B030D-6E8A-4147-A177-3AD203B41FA5}">
                      <a16:colId xmlns:a16="http://schemas.microsoft.com/office/drawing/2014/main" val="3940560199"/>
                    </a:ext>
                  </a:extLst>
                </a:gridCol>
                <a:gridCol w="658368">
                  <a:extLst>
                    <a:ext uri="{9D8B030D-6E8A-4147-A177-3AD203B41FA5}">
                      <a16:colId xmlns:a16="http://schemas.microsoft.com/office/drawing/2014/main" val="1972761502"/>
                    </a:ext>
                  </a:extLst>
                </a:gridCol>
                <a:gridCol w="658368">
                  <a:extLst>
                    <a:ext uri="{9D8B030D-6E8A-4147-A177-3AD203B41FA5}">
                      <a16:colId xmlns:a16="http://schemas.microsoft.com/office/drawing/2014/main" val="657658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33903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- 2019-04-23 22:32:20 </a:t>
                      </a:r>
                      <a:r>
                        <a:rPr kumimoji="0" lang="en-US" sz="1000" b="0" i="0" u="none" strike="noStrike" kern="1200" cap="none" spc="0" normalizeH="0" baseline="0" noProof="0">
                          <a:ln>
                            <a:noFill/>
                          </a:ln>
                          <a:solidFill>
                            <a:prstClr val="black"/>
                          </a:solidFill>
                          <a:effectLst/>
                          <a:uLnTx/>
                          <a:uFillTx/>
                          <a:latin typeface="+mn-lt"/>
                          <a:ea typeface="+mn-ea"/>
                          <a:cs typeface="+mn-cs"/>
                        </a:rPr>
                        <a:t> 
 To all Johor-ians, we hope you are as excited as we are in welcoming our new store opening at The Mall, Mid Valley Southkey today! So suit up and head over to the mall to enjoy these exclusive promotions available only at our new outlet ☕!​
1. Buy 1 Free 1 PROMO – Peach Jasmine Beverages* (valid from 23 April – 2 May 2019, customer to pay for the higher priced Peach Jasmine beverage and claim the equal or lower priced Peach Jasmine beverage as free)​
2. Get a FREE Bagel with a minimum TCB Card top-up of RM150 ​(valid from 23 - 29 April 2019 with limited stocks available, not applicable to Bagels set, only for ala carte)​
3. Fukamushi Sencha Pyramid Tea Bag Giveaway for first 15 paying customers everyday!* (valid from 23 – 27 April 2019)​
Opening Hours: ​
Daily 10am - 10pm​
Address:​
G-016, The Mall Mid Valley Southkey,​
Persiaran Southkey 1,​
Southkey, 80150 Johor Bahru, Johor​
*Terms and Conditions apply.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6929536"/>
                  </a:ext>
                </a:extLst>
              </a:tr>
            </a:tbl>
          </a:graphicData>
        </a:graphic>
      </p:graphicFrame>
      <p:sp>
        <p:nvSpPr>
          <p:cNvPr id="4" name="Text Placeholder 3">
            <a:extLst>
              <a:ext uri="{FF2B5EF4-FFF2-40B4-BE49-F238E27FC236}">
                <a16:creationId xmlns:a16="http://schemas.microsoft.com/office/drawing/2014/main" id="{4044BFC2-84D4-474D-9FB8-64F746040135}"/>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2054262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87FA4-B6B9-4753-AD93-C3F3F8649CC6}"/>
              </a:ext>
            </a:extLst>
          </p:cNvPr>
          <p:cNvSpPr>
            <a:spLocks noGrp="1"/>
          </p:cNvSpPr>
          <p:nvPr>
            <p:ph type="title"/>
          </p:nvPr>
        </p:nvSpPr>
        <p:spPr/>
        <p:txBody>
          <a:bodyPr/>
          <a:lstStyle/>
          <a:p>
            <a:r>
              <a:rPr lang="en-US"/>
              <a:t>Facebook Own Posts Table | The Coffee Bean &amp; Tea Leaf - Malaysia - 4 of 14</a:t>
            </a:r>
          </a:p>
        </p:txBody>
      </p:sp>
      <p:graphicFrame>
        <p:nvGraphicFramePr>
          <p:cNvPr id="5" name="Table Placeholder 4">
            <a:extLst>
              <a:ext uri="{FF2B5EF4-FFF2-40B4-BE49-F238E27FC236}">
                <a16:creationId xmlns:a16="http://schemas.microsoft.com/office/drawing/2014/main" id="{8E2579F4-B2A4-4DA8-8A72-DC9A65C1D1AF}"/>
              </a:ext>
            </a:extLst>
          </p:cNvPr>
          <p:cNvGraphicFramePr>
            <a:graphicFrameLocks noGrp="1"/>
          </p:cNvGraphicFramePr>
          <p:nvPr>
            <p:ph type="tbl" sz="quarter" idx="13"/>
            <p:extLst>
              <p:ext uri="{D42A27DB-BD31-4B8C-83A1-F6EECF244321}">
                <p14:modId xmlns:p14="http://schemas.microsoft.com/office/powerpoint/2010/main" val="3479226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94911270"/>
                    </a:ext>
                  </a:extLst>
                </a:gridCol>
                <a:gridCol w="658368">
                  <a:extLst>
                    <a:ext uri="{9D8B030D-6E8A-4147-A177-3AD203B41FA5}">
                      <a16:colId xmlns:a16="http://schemas.microsoft.com/office/drawing/2014/main" val="3940847496"/>
                    </a:ext>
                  </a:extLst>
                </a:gridCol>
                <a:gridCol w="658368">
                  <a:extLst>
                    <a:ext uri="{9D8B030D-6E8A-4147-A177-3AD203B41FA5}">
                      <a16:colId xmlns:a16="http://schemas.microsoft.com/office/drawing/2014/main" val="3231027176"/>
                    </a:ext>
                  </a:extLst>
                </a:gridCol>
                <a:gridCol w="658368">
                  <a:extLst>
                    <a:ext uri="{9D8B030D-6E8A-4147-A177-3AD203B41FA5}">
                      <a16:colId xmlns:a16="http://schemas.microsoft.com/office/drawing/2014/main" val="1552961902"/>
                    </a:ext>
                  </a:extLst>
                </a:gridCol>
                <a:gridCol w="658368">
                  <a:extLst>
                    <a:ext uri="{9D8B030D-6E8A-4147-A177-3AD203B41FA5}">
                      <a16:colId xmlns:a16="http://schemas.microsoft.com/office/drawing/2014/main" val="1908901970"/>
                    </a:ext>
                  </a:extLst>
                </a:gridCol>
                <a:gridCol w="658368">
                  <a:extLst>
                    <a:ext uri="{9D8B030D-6E8A-4147-A177-3AD203B41FA5}">
                      <a16:colId xmlns:a16="http://schemas.microsoft.com/office/drawing/2014/main" val="1466100191"/>
                    </a:ext>
                  </a:extLst>
                </a:gridCol>
                <a:gridCol w="658368">
                  <a:extLst>
                    <a:ext uri="{9D8B030D-6E8A-4147-A177-3AD203B41FA5}">
                      <a16:colId xmlns:a16="http://schemas.microsoft.com/office/drawing/2014/main" val="677909940"/>
                    </a:ext>
                  </a:extLst>
                </a:gridCol>
                <a:gridCol w="658368">
                  <a:extLst>
                    <a:ext uri="{9D8B030D-6E8A-4147-A177-3AD203B41FA5}">
                      <a16:colId xmlns:a16="http://schemas.microsoft.com/office/drawing/2014/main" val="506342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75730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- 2019-04-23 11:42:56 </a:t>
                      </a:r>
                      <a:r>
                        <a:rPr kumimoji="0" lang="en-US" sz="1000" b="0" i="0" u="none" strike="noStrike" kern="1200" cap="none" spc="0" normalizeH="0" baseline="0" noProof="0">
                          <a:ln>
                            <a:noFill/>
                          </a:ln>
                          <a:solidFill>
                            <a:prstClr val="black"/>
                          </a:solidFill>
                          <a:effectLst/>
                          <a:uLnTx/>
                          <a:uFillTx/>
                          <a:latin typeface="+mn-lt"/>
                          <a:ea typeface="+mn-ea"/>
                          <a:cs typeface="+mn-cs"/>
                        </a:rPr>
                        <a:t> 
 Happy International Earth Day earthlings! In celebration of Earth Day today, we are pleased to announce a promotion just for our TCB card members! Top up a minimum of RM 150 to redeem a free Bamboo Straw from us today and be part of the initiative to protect Mother Earth! 🌎
Available while stocks last!
#internationalearthday #earthday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4464156"/>
                  </a:ext>
                </a:extLst>
              </a:tr>
            </a:tbl>
          </a:graphicData>
        </a:graphic>
      </p:graphicFrame>
      <p:sp>
        <p:nvSpPr>
          <p:cNvPr id="4" name="Text Placeholder 3">
            <a:extLst>
              <a:ext uri="{FF2B5EF4-FFF2-40B4-BE49-F238E27FC236}">
                <a16:creationId xmlns:a16="http://schemas.microsoft.com/office/drawing/2014/main" id="{259EF21D-D5F4-4037-9552-2157AE987E1E}"/>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9028004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B41DF-FD55-4B63-A07D-49D10EB3A5ED}"/>
              </a:ext>
            </a:extLst>
          </p:cNvPr>
          <p:cNvSpPr>
            <a:spLocks noGrp="1"/>
          </p:cNvSpPr>
          <p:nvPr>
            <p:ph type="title"/>
          </p:nvPr>
        </p:nvSpPr>
        <p:spPr/>
        <p:txBody>
          <a:bodyPr/>
          <a:lstStyle/>
          <a:p>
            <a:r>
              <a:rPr lang="en-US"/>
              <a:t>Facebook Own Posts Table | The Coffee Bean &amp; Tea Leaf - Malaysia - 5 of 14</a:t>
            </a:r>
          </a:p>
        </p:txBody>
      </p:sp>
      <p:graphicFrame>
        <p:nvGraphicFramePr>
          <p:cNvPr id="5" name="Table Placeholder 4">
            <a:extLst>
              <a:ext uri="{FF2B5EF4-FFF2-40B4-BE49-F238E27FC236}">
                <a16:creationId xmlns:a16="http://schemas.microsoft.com/office/drawing/2014/main" id="{405F0171-9340-4055-88FC-07936B4D1D3C}"/>
              </a:ext>
            </a:extLst>
          </p:cNvPr>
          <p:cNvGraphicFramePr>
            <a:graphicFrameLocks noGrp="1"/>
          </p:cNvGraphicFramePr>
          <p:nvPr>
            <p:ph type="tbl" sz="quarter" idx="13"/>
            <p:extLst>
              <p:ext uri="{D42A27DB-BD31-4B8C-83A1-F6EECF244321}">
                <p14:modId xmlns:p14="http://schemas.microsoft.com/office/powerpoint/2010/main" val="1485241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43042935"/>
                    </a:ext>
                  </a:extLst>
                </a:gridCol>
                <a:gridCol w="658368">
                  <a:extLst>
                    <a:ext uri="{9D8B030D-6E8A-4147-A177-3AD203B41FA5}">
                      <a16:colId xmlns:a16="http://schemas.microsoft.com/office/drawing/2014/main" val="3799540928"/>
                    </a:ext>
                  </a:extLst>
                </a:gridCol>
                <a:gridCol w="658368">
                  <a:extLst>
                    <a:ext uri="{9D8B030D-6E8A-4147-A177-3AD203B41FA5}">
                      <a16:colId xmlns:a16="http://schemas.microsoft.com/office/drawing/2014/main" val="1357527846"/>
                    </a:ext>
                  </a:extLst>
                </a:gridCol>
                <a:gridCol w="658368">
                  <a:extLst>
                    <a:ext uri="{9D8B030D-6E8A-4147-A177-3AD203B41FA5}">
                      <a16:colId xmlns:a16="http://schemas.microsoft.com/office/drawing/2014/main" val="2993332883"/>
                    </a:ext>
                  </a:extLst>
                </a:gridCol>
                <a:gridCol w="658368">
                  <a:extLst>
                    <a:ext uri="{9D8B030D-6E8A-4147-A177-3AD203B41FA5}">
                      <a16:colId xmlns:a16="http://schemas.microsoft.com/office/drawing/2014/main" val="745906835"/>
                    </a:ext>
                  </a:extLst>
                </a:gridCol>
                <a:gridCol w="658368">
                  <a:extLst>
                    <a:ext uri="{9D8B030D-6E8A-4147-A177-3AD203B41FA5}">
                      <a16:colId xmlns:a16="http://schemas.microsoft.com/office/drawing/2014/main" val="3802833831"/>
                    </a:ext>
                  </a:extLst>
                </a:gridCol>
                <a:gridCol w="658368">
                  <a:extLst>
                    <a:ext uri="{9D8B030D-6E8A-4147-A177-3AD203B41FA5}">
                      <a16:colId xmlns:a16="http://schemas.microsoft.com/office/drawing/2014/main" val="2603786238"/>
                    </a:ext>
                  </a:extLst>
                </a:gridCol>
                <a:gridCol w="658368">
                  <a:extLst>
                    <a:ext uri="{9D8B030D-6E8A-4147-A177-3AD203B41FA5}">
                      <a16:colId xmlns:a16="http://schemas.microsoft.com/office/drawing/2014/main" val="282030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7822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- 2019-04-23 11:41:23 </a:t>
                      </a:r>
                      <a:r>
                        <a:rPr kumimoji="0" lang="en-US" sz="1000" b="0" i="0" u="none" strike="noStrike" kern="1200" cap="none" spc="0" normalizeH="0" baseline="0" noProof="0">
                          <a:ln>
                            <a:noFill/>
                          </a:ln>
                          <a:solidFill>
                            <a:prstClr val="black"/>
                          </a:solidFill>
                          <a:effectLst/>
                          <a:uLnTx/>
                          <a:uFillTx/>
                          <a:latin typeface="+mn-lt"/>
                          <a:ea typeface="+mn-ea"/>
                          <a:cs typeface="+mn-cs"/>
                        </a:rPr>
                        <a:t> 
 We value our communities and want to make a sustainable difference in the world. Our teams are hard at work to ensure we find eco-friendly solutions to the products we offer that both protect the environment and ensures our guests' experience remains intact. 
While we work through these initiatives, we recognize we can all make small changes to make a difference. As we celebrate Earth Day, here are a few things you can do today to contribute to a greener planet 🌎:
1. Keep your drinks warm in Malaysia's rainy season and go green at the same time by using our travel mugs.
2. Don't have a travel mug or forgot yours? We'll always have an available option on our retail wall. Psst: Be kind to Mother Nature and pair it with one of our bamboo straws or paper straws!
3. Reduce waste by recycling coffee grounds and using it in your daily life from making organic fertilizers to DIY face scrubs! Don't have any? Get some from us for free at selected outlets.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5849918"/>
                  </a:ext>
                </a:extLst>
              </a:tr>
            </a:tbl>
          </a:graphicData>
        </a:graphic>
      </p:graphicFrame>
      <p:sp>
        <p:nvSpPr>
          <p:cNvPr id="4" name="Text Placeholder 3">
            <a:extLst>
              <a:ext uri="{FF2B5EF4-FFF2-40B4-BE49-F238E27FC236}">
                <a16:creationId xmlns:a16="http://schemas.microsoft.com/office/drawing/2014/main" id="{05D4B6E6-465A-4D9D-8AD9-29C886792929}"/>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1910578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A2146-9173-4A7A-B01C-F0B28BC96329}"/>
              </a:ext>
            </a:extLst>
          </p:cNvPr>
          <p:cNvSpPr>
            <a:spLocks noGrp="1"/>
          </p:cNvSpPr>
          <p:nvPr>
            <p:ph type="title"/>
          </p:nvPr>
        </p:nvSpPr>
        <p:spPr/>
        <p:txBody>
          <a:bodyPr/>
          <a:lstStyle/>
          <a:p>
            <a:r>
              <a:rPr lang="en-US"/>
              <a:t>Facebook Own Posts Table | The Coffee Bean &amp; Tea Leaf - Malaysia - 6 of 14</a:t>
            </a:r>
          </a:p>
        </p:txBody>
      </p:sp>
      <p:graphicFrame>
        <p:nvGraphicFramePr>
          <p:cNvPr id="5" name="Table Placeholder 4">
            <a:extLst>
              <a:ext uri="{FF2B5EF4-FFF2-40B4-BE49-F238E27FC236}">
                <a16:creationId xmlns:a16="http://schemas.microsoft.com/office/drawing/2014/main" id="{1CB93433-0C13-4715-B459-8AC720C78C6A}"/>
              </a:ext>
            </a:extLst>
          </p:cNvPr>
          <p:cNvGraphicFramePr>
            <a:graphicFrameLocks noGrp="1"/>
          </p:cNvGraphicFramePr>
          <p:nvPr>
            <p:ph type="tbl" sz="quarter" idx="13"/>
            <p:extLst>
              <p:ext uri="{D42A27DB-BD31-4B8C-83A1-F6EECF244321}">
                <p14:modId xmlns:p14="http://schemas.microsoft.com/office/powerpoint/2010/main" val="79654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93070996"/>
                    </a:ext>
                  </a:extLst>
                </a:gridCol>
                <a:gridCol w="658368">
                  <a:extLst>
                    <a:ext uri="{9D8B030D-6E8A-4147-A177-3AD203B41FA5}">
                      <a16:colId xmlns:a16="http://schemas.microsoft.com/office/drawing/2014/main" val="1676623474"/>
                    </a:ext>
                  </a:extLst>
                </a:gridCol>
                <a:gridCol w="658368">
                  <a:extLst>
                    <a:ext uri="{9D8B030D-6E8A-4147-A177-3AD203B41FA5}">
                      <a16:colId xmlns:a16="http://schemas.microsoft.com/office/drawing/2014/main" val="2087240452"/>
                    </a:ext>
                  </a:extLst>
                </a:gridCol>
                <a:gridCol w="658368">
                  <a:extLst>
                    <a:ext uri="{9D8B030D-6E8A-4147-A177-3AD203B41FA5}">
                      <a16:colId xmlns:a16="http://schemas.microsoft.com/office/drawing/2014/main" val="659328540"/>
                    </a:ext>
                  </a:extLst>
                </a:gridCol>
                <a:gridCol w="658368">
                  <a:extLst>
                    <a:ext uri="{9D8B030D-6E8A-4147-A177-3AD203B41FA5}">
                      <a16:colId xmlns:a16="http://schemas.microsoft.com/office/drawing/2014/main" val="2777283005"/>
                    </a:ext>
                  </a:extLst>
                </a:gridCol>
                <a:gridCol w="658368">
                  <a:extLst>
                    <a:ext uri="{9D8B030D-6E8A-4147-A177-3AD203B41FA5}">
                      <a16:colId xmlns:a16="http://schemas.microsoft.com/office/drawing/2014/main" val="1496551408"/>
                    </a:ext>
                  </a:extLst>
                </a:gridCol>
                <a:gridCol w="658368">
                  <a:extLst>
                    <a:ext uri="{9D8B030D-6E8A-4147-A177-3AD203B41FA5}">
                      <a16:colId xmlns:a16="http://schemas.microsoft.com/office/drawing/2014/main" val="4019269442"/>
                    </a:ext>
                  </a:extLst>
                </a:gridCol>
                <a:gridCol w="658368">
                  <a:extLst>
                    <a:ext uri="{9D8B030D-6E8A-4147-A177-3AD203B41FA5}">
                      <a16:colId xmlns:a16="http://schemas.microsoft.com/office/drawing/2014/main" val="1489910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12763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- 2019-04-20 12:55:38 </a:t>
                      </a:r>
                      <a:r>
                        <a:rPr kumimoji="0" lang="en-US" sz="1000" b="0" i="0" u="none" strike="noStrike" kern="1200" cap="none" spc="0" normalizeH="0" baseline="0" noProof="0">
                          <a:ln>
                            <a:noFill/>
                          </a:ln>
                          <a:solidFill>
                            <a:prstClr val="black"/>
                          </a:solidFill>
                          <a:effectLst/>
                          <a:uLnTx/>
                          <a:uFillTx/>
                          <a:latin typeface="+mn-lt"/>
                          <a:ea typeface="+mn-ea"/>
                          <a:cs typeface="+mn-cs"/>
                        </a:rPr>
                        <a:t> 
 We hope you got your running shoes on Johor-ians! 👟You won’t want to miss out on the opening of our new store at The Mall Mid Valley Southkey this coming 23rd of April! 
So lace up and head over to the mall to enjoy these opening promotions exclusively available at our new outlet!
1. Buy 1 Free 1 PROMO – Peach Jasmine Beverages* (valid from 23 April – 2 May 2019, customer to pay for the higher priced Peach Jasmine beverage and claim the equal or lower priced Peach Jasmine beverage as free)
2. Get a FREE Bagel with a minimum TCB Card top-up of RM150 
(valid from 23 - 29 April 2019 with limited stocks available, not applicable to Bagels set, only for ala carte)
3. Fukamushi Sencha Pyramid Tea Bag Giveaway for first 15 paying customers everyday!* (valid from 23 – 27 April 2019)
Opening Date &amp; Time:
23 April 2019 at 10am
Address:
G-016, The Mall Mid Valley Southkey,</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Persiaran Southkey 1,</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Southkey, 80150 Johor Bahru, Johor
*Terms and Conditions apply.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8848998"/>
                  </a:ext>
                </a:extLst>
              </a:tr>
            </a:tbl>
          </a:graphicData>
        </a:graphic>
      </p:graphicFrame>
      <p:sp>
        <p:nvSpPr>
          <p:cNvPr id="4" name="Text Placeholder 3">
            <a:extLst>
              <a:ext uri="{FF2B5EF4-FFF2-40B4-BE49-F238E27FC236}">
                <a16:creationId xmlns:a16="http://schemas.microsoft.com/office/drawing/2014/main" id="{AD66DCF4-ED07-43EE-A4D7-B5EE2E1569C4}"/>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2148393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2405A-C125-4DDA-8038-800B42ED9C1D}"/>
              </a:ext>
            </a:extLst>
          </p:cNvPr>
          <p:cNvSpPr>
            <a:spLocks noGrp="1"/>
          </p:cNvSpPr>
          <p:nvPr>
            <p:ph type="title"/>
          </p:nvPr>
        </p:nvSpPr>
        <p:spPr/>
        <p:txBody>
          <a:bodyPr/>
          <a:lstStyle/>
          <a:p>
            <a:r>
              <a:rPr lang="en-US"/>
              <a:t>Facebook Own Posts Table | The Coffee Bean &amp; Tea Leaf - Malaysia - 7 of 14</a:t>
            </a:r>
          </a:p>
        </p:txBody>
      </p:sp>
      <p:graphicFrame>
        <p:nvGraphicFramePr>
          <p:cNvPr id="5" name="Table Placeholder 4">
            <a:extLst>
              <a:ext uri="{FF2B5EF4-FFF2-40B4-BE49-F238E27FC236}">
                <a16:creationId xmlns:a16="http://schemas.microsoft.com/office/drawing/2014/main" id="{A6E6AF9B-F781-4F74-84F9-A5D38617DF02}"/>
              </a:ext>
            </a:extLst>
          </p:cNvPr>
          <p:cNvGraphicFramePr>
            <a:graphicFrameLocks noGrp="1"/>
          </p:cNvGraphicFramePr>
          <p:nvPr>
            <p:ph type="tbl" sz="quarter" idx="13"/>
            <p:extLst>
              <p:ext uri="{D42A27DB-BD31-4B8C-83A1-F6EECF244321}">
                <p14:modId xmlns:p14="http://schemas.microsoft.com/office/powerpoint/2010/main" val="2489538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98226956"/>
                    </a:ext>
                  </a:extLst>
                </a:gridCol>
                <a:gridCol w="658368">
                  <a:extLst>
                    <a:ext uri="{9D8B030D-6E8A-4147-A177-3AD203B41FA5}">
                      <a16:colId xmlns:a16="http://schemas.microsoft.com/office/drawing/2014/main" val="1721299802"/>
                    </a:ext>
                  </a:extLst>
                </a:gridCol>
                <a:gridCol w="658368">
                  <a:extLst>
                    <a:ext uri="{9D8B030D-6E8A-4147-A177-3AD203B41FA5}">
                      <a16:colId xmlns:a16="http://schemas.microsoft.com/office/drawing/2014/main" val="29104151"/>
                    </a:ext>
                  </a:extLst>
                </a:gridCol>
                <a:gridCol w="658368">
                  <a:extLst>
                    <a:ext uri="{9D8B030D-6E8A-4147-A177-3AD203B41FA5}">
                      <a16:colId xmlns:a16="http://schemas.microsoft.com/office/drawing/2014/main" val="1234754643"/>
                    </a:ext>
                  </a:extLst>
                </a:gridCol>
                <a:gridCol w="658368">
                  <a:extLst>
                    <a:ext uri="{9D8B030D-6E8A-4147-A177-3AD203B41FA5}">
                      <a16:colId xmlns:a16="http://schemas.microsoft.com/office/drawing/2014/main" val="2831728125"/>
                    </a:ext>
                  </a:extLst>
                </a:gridCol>
                <a:gridCol w="658368">
                  <a:extLst>
                    <a:ext uri="{9D8B030D-6E8A-4147-A177-3AD203B41FA5}">
                      <a16:colId xmlns:a16="http://schemas.microsoft.com/office/drawing/2014/main" val="1332673730"/>
                    </a:ext>
                  </a:extLst>
                </a:gridCol>
                <a:gridCol w="658368">
                  <a:extLst>
                    <a:ext uri="{9D8B030D-6E8A-4147-A177-3AD203B41FA5}">
                      <a16:colId xmlns:a16="http://schemas.microsoft.com/office/drawing/2014/main" val="2146034688"/>
                    </a:ext>
                  </a:extLst>
                </a:gridCol>
                <a:gridCol w="658368">
                  <a:extLst>
                    <a:ext uri="{9D8B030D-6E8A-4147-A177-3AD203B41FA5}">
                      <a16:colId xmlns:a16="http://schemas.microsoft.com/office/drawing/2014/main" val="1324462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02485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- 2019-04-18 21:36:04 </a:t>
                      </a:r>
                      <a:r>
                        <a:rPr kumimoji="0" lang="en-US" sz="1000" b="0" i="0" u="none" strike="noStrike" kern="1200" cap="none" spc="0" normalizeH="0" baseline="0" noProof="0">
                          <a:ln>
                            <a:noFill/>
                          </a:ln>
                          <a:solidFill>
                            <a:prstClr val="black"/>
                          </a:solidFill>
                          <a:effectLst/>
                          <a:uLnTx/>
                          <a:uFillTx/>
                          <a:latin typeface="+mn-lt"/>
                          <a:ea typeface="+mn-ea"/>
                          <a:cs typeface="+mn-cs"/>
                        </a:rPr>
                        <a:t> 
 Winter is here. The Coffee Bean and Tea Leaf Mid Valley Megamall outlet (Concourse Floor), ❄ in collaboration with HBO Asia, is giving away *FREE GAME OF THRONES-inspired beverages!   
While you wait to catch the premiere of the second episode of GAME OF THRONES on Monday, April 22, 9am (encore at 10pm) on HBO, redeem this exclusive beverage first!  
Step 1: "LIKE" the post about the redemption on CB&amp;TL Facebook / Instagram  
Step 2: REDEEM your free *GAME OF THRONES-inspired beverage from the counter  
* Beverages are while stocks last, at 200 per day only on April 19, 20, 21, 27 and 28.  
*Also we've got a CONTEST running on Instagram just for you fans! Click on the link and take part in the fun to win some amazing Game of Thrones merchandise!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4300907"/>
                  </a:ext>
                </a:extLst>
              </a:tr>
            </a:tbl>
          </a:graphicData>
        </a:graphic>
      </p:graphicFrame>
      <p:sp>
        <p:nvSpPr>
          <p:cNvPr id="4" name="Text Placeholder 3">
            <a:extLst>
              <a:ext uri="{FF2B5EF4-FFF2-40B4-BE49-F238E27FC236}">
                <a16:creationId xmlns:a16="http://schemas.microsoft.com/office/drawing/2014/main" id="{0F2334C4-9DAE-4611-A222-A8142853D049}"/>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9398423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81AD3-EE45-4941-AD15-794A663577E9}"/>
              </a:ext>
            </a:extLst>
          </p:cNvPr>
          <p:cNvSpPr>
            <a:spLocks noGrp="1"/>
          </p:cNvSpPr>
          <p:nvPr>
            <p:ph type="title"/>
          </p:nvPr>
        </p:nvSpPr>
        <p:spPr/>
        <p:txBody>
          <a:bodyPr/>
          <a:lstStyle/>
          <a:p>
            <a:r>
              <a:rPr lang="en-US"/>
              <a:t>Facebook Own Posts Table | The Coffee Bean &amp; Tea Leaf - Malaysia - 8 of 14</a:t>
            </a:r>
          </a:p>
        </p:txBody>
      </p:sp>
      <p:graphicFrame>
        <p:nvGraphicFramePr>
          <p:cNvPr id="5" name="Table Placeholder 4">
            <a:extLst>
              <a:ext uri="{FF2B5EF4-FFF2-40B4-BE49-F238E27FC236}">
                <a16:creationId xmlns:a16="http://schemas.microsoft.com/office/drawing/2014/main" id="{366B5912-582F-4471-8C80-FD61AC8C87F2}"/>
              </a:ext>
            </a:extLst>
          </p:cNvPr>
          <p:cNvGraphicFramePr>
            <a:graphicFrameLocks noGrp="1"/>
          </p:cNvGraphicFramePr>
          <p:nvPr>
            <p:ph type="tbl" sz="quarter" idx="13"/>
            <p:extLst>
              <p:ext uri="{D42A27DB-BD31-4B8C-83A1-F6EECF244321}">
                <p14:modId xmlns:p14="http://schemas.microsoft.com/office/powerpoint/2010/main" val="4018961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05755491"/>
                    </a:ext>
                  </a:extLst>
                </a:gridCol>
                <a:gridCol w="658368">
                  <a:extLst>
                    <a:ext uri="{9D8B030D-6E8A-4147-A177-3AD203B41FA5}">
                      <a16:colId xmlns:a16="http://schemas.microsoft.com/office/drawing/2014/main" val="626217871"/>
                    </a:ext>
                  </a:extLst>
                </a:gridCol>
                <a:gridCol w="658368">
                  <a:extLst>
                    <a:ext uri="{9D8B030D-6E8A-4147-A177-3AD203B41FA5}">
                      <a16:colId xmlns:a16="http://schemas.microsoft.com/office/drawing/2014/main" val="2647196132"/>
                    </a:ext>
                  </a:extLst>
                </a:gridCol>
                <a:gridCol w="658368">
                  <a:extLst>
                    <a:ext uri="{9D8B030D-6E8A-4147-A177-3AD203B41FA5}">
                      <a16:colId xmlns:a16="http://schemas.microsoft.com/office/drawing/2014/main" val="2705260496"/>
                    </a:ext>
                  </a:extLst>
                </a:gridCol>
                <a:gridCol w="658368">
                  <a:extLst>
                    <a:ext uri="{9D8B030D-6E8A-4147-A177-3AD203B41FA5}">
                      <a16:colId xmlns:a16="http://schemas.microsoft.com/office/drawing/2014/main" val="1988411209"/>
                    </a:ext>
                  </a:extLst>
                </a:gridCol>
                <a:gridCol w="658368">
                  <a:extLst>
                    <a:ext uri="{9D8B030D-6E8A-4147-A177-3AD203B41FA5}">
                      <a16:colId xmlns:a16="http://schemas.microsoft.com/office/drawing/2014/main" val="2675412666"/>
                    </a:ext>
                  </a:extLst>
                </a:gridCol>
                <a:gridCol w="658368">
                  <a:extLst>
                    <a:ext uri="{9D8B030D-6E8A-4147-A177-3AD203B41FA5}">
                      <a16:colId xmlns:a16="http://schemas.microsoft.com/office/drawing/2014/main" val="3297481364"/>
                    </a:ext>
                  </a:extLst>
                </a:gridCol>
                <a:gridCol w="658368">
                  <a:extLst>
                    <a:ext uri="{9D8B030D-6E8A-4147-A177-3AD203B41FA5}">
                      <a16:colId xmlns:a16="http://schemas.microsoft.com/office/drawing/2014/main" val="3957431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3359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- 2019-04-17 10:00:00 </a:t>
                      </a:r>
                      <a:r>
                        <a:rPr kumimoji="0" lang="en-US" sz="1000" b="0" i="0" u="none" strike="noStrike" kern="1200" cap="none" spc="0" normalizeH="0" baseline="0" noProof="0">
                          <a:ln>
                            <a:noFill/>
                          </a:ln>
                          <a:solidFill>
                            <a:prstClr val="black"/>
                          </a:solidFill>
                          <a:effectLst/>
                          <a:uLnTx/>
                          <a:uFillTx/>
                          <a:latin typeface="+mn-lt"/>
                          <a:ea typeface="+mn-ea"/>
                          <a:cs typeface="+mn-cs"/>
                        </a:rPr>
                        <a:t> 
 We hope you got your running shoes on Johor-ians! 👟 You won’t want to miss out on the opening of our new store at The Mall Mid Valley Southkey this coming 18th of April! 
So lace up and head over to the mall to enjoy these opening promotions exclusively available at our new outlet! ☕
1. Buy 1 Free 1 PROMO – Peach Jasmine Beverages* (valid from 18 April – 2 May 2019, customer to pay for the higher priced Peach Jasmine beverage and claim the equal or lower priced Peach Jasmine beverage as free)
2. Get a FREE Bagel with a minimum TCB Card top-up of RM150 
(valid from 18 - 24 April 2019 with limited stocks available, not applicable to Bagels set, only for ala carte)
3. Fukamushi Sencha Pyramid Tea Bag Giveaway for first 15 paying customers everyday!* (valid from 18 – 22 April 2019)
Opening Date &amp; Time:
18 April 2019 at 10am
Address:
G-016, The Mall Mid Valley Southkey,</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Persiaran Southkey 1,</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Southkey, 80150 Johor Bahru, Johor
*Terms and Conditions apply.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73661357"/>
                  </a:ext>
                </a:extLst>
              </a:tr>
            </a:tbl>
          </a:graphicData>
        </a:graphic>
      </p:graphicFrame>
      <p:sp>
        <p:nvSpPr>
          <p:cNvPr id="4" name="Text Placeholder 3">
            <a:extLst>
              <a:ext uri="{FF2B5EF4-FFF2-40B4-BE49-F238E27FC236}">
                <a16:creationId xmlns:a16="http://schemas.microsoft.com/office/drawing/2014/main" id="{8563B584-C436-4815-9942-E34D69220F85}"/>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5302247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5EED3-1E96-44B4-9294-4C676CC0AAA7}"/>
              </a:ext>
            </a:extLst>
          </p:cNvPr>
          <p:cNvSpPr>
            <a:spLocks noGrp="1"/>
          </p:cNvSpPr>
          <p:nvPr>
            <p:ph type="title"/>
          </p:nvPr>
        </p:nvSpPr>
        <p:spPr/>
        <p:txBody>
          <a:bodyPr/>
          <a:lstStyle/>
          <a:p>
            <a:r>
              <a:rPr lang="en-US"/>
              <a:t>Facebook Own Posts Table | The Coffee Bean &amp; Tea Leaf - Malaysia - 9 of 14</a:t>
            </a:r>
          </a:p>
        </p:txBody>
      </p:sp>
      <p:graphicFrame>
        <p:nvGraphicFramePr>
          <p:cNvPr id="5" name="Table Placeholder 4">
            <a:extLst>
              <a:ext uri="{FF2B5EF4-FFF2-40B4-BE49-F238E27FC236}">
                <a16:creationId xmlns:a16="http://schemas.microsoft.com/office/drawing/2014/main" id="{6D57EAC8-5C97-43BA-98A7-14E53D991B40}"/>
              </a:ext>
            </a:extLst>
          </p:cNvPr>
          <p:cNvGraphicFramePr>
            <a:graphicFrameLocks noGrp="1"/>
          </p:cNvGraphicFramePr>
          <p:nvPr>
            <p:ph type="tbl" sz="quarter" idx="13"/>
            <p:extLst>
              <p:ext uri="{D42A27DB-BD31-4B8C-83A1-F6EECF244321}">
                <p14:modId xmlns:p14="http://schemas.microsoft.com/office/powerpoint/2010/main" val="400050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55617307"/>
                    </a:ext>
                  </a:extLst>
                </a:gridCol>
                <a:gridCol w="658368">
                  <a:extLst>
                    <a:ext uri="{9D8B030D-6E8A-4147-A177-3AD203B41FA5}">
                      <a16:colId xmlns:a16="http://schemas.microsoft.com/office/drawing/2014/main" val="2643007231"/>
                    </a:ext>
                  </a:extLst>
                </a:gridCol>
                <a:gridCol w="658368">
                  <a:extLst>
                    <a:ext uri="{9D8B030D-6E8A-4147-A177-3AD203B41FA5}">
                      <a16:colId xmlns:a16="http://schemas.microsoft.com/office/drawing/2014/main" val="708486303"/>
                    </a:ext>
                  </a:extLst>
                </a:gridCol>
                <a:gridCol w="658368">
                  <a:extLst>
                    <a:ext uri="{9D8B030D-6E8A-4147-A177-3AD203B41FA5}">
                      <a16:colId xmlns:a16="http://schemas.microsoft.com/office/drawing/2014/main" val="3578649153"/>
                    </a:ext>
                  </a:extLst>
                </a:gridCol>
                <a:gridCol w="658368">
                  <a:extLst>
                    <a:ext uri="{9D8B030D-6E8A-4147-A177-3AD203B41FA5}">
                      <a16:colId xmlns:a16="http://schemas.microsoft.com/office/drawing/2014/main" val="2116186481"/>
                    </a:ext>
                  </a:extLst>
                </a:gridCol>
                <a:gridCol w="658368">
                  <a:extLst>
                    <a:ext uri="{9D8B030D-6E8A-4147-A177-3AD203B41FA5}">
                      <a16:colId xmlns:a16="http://schemas.microsoft.com/office/drawing/2014/main" val="842705190"/>
                    </a:ext>
                  </a:extLst>
                </a:gridCol>
                <a:gridCol w="658368">
                  <a:extLst>
                    <a:ext uri="{9D8B030D-6E8A-4147-A177-3AD203B41FA5}">
                      <a16:colId xmlns:a16="http://schemas.microsoft.com/office/drawing/2014/main" val="776236213"/>
                    </a:ext>
                  </a:extLst>
                </a:gridCol>
                <a:gridCol w="658368">
                  <a:extLst>
                    <a:ext uri="{9D8B030D-6E8A-4147-A177-3AD203B41FA5}">
                      <a16:colId xmlns:a16="http://schemas.microsoft.com/office/drawing/2014/main" val="1765513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8423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- 2019-04-13 12:01:29 </a:t>
                      </a:r>
                      <a:r>
                        <a:rPr kumimoji="0" lang="en-US" sz="1000" b="0" i="0" u="none" strike="noStrike" kern="1200" cap="none" spc="0" normalizeH="0" baseline="0" noProof="0">
                          <a:ln>
                            <a:noFill/>
                          </a:ln>
                          <a:solidFill>
                            <a:prstClr val="black"/>
                          </a:solidFill>
                          <a:effectLst/>
                          <a:uLnTx/>
                          <a:uFillTx/>
                          <a:latin typeface="+mn-lt"/>
                          <a:ea typeface="+mn-ea"/>
                          <a:cs typeface="+mn-cs"/>
                        </a:rPr>
                        <a:t> 
 Our G Hotel outlet in Penang is now re-opened and ready to serve you Penang-ites with love again! 🥳
Missed us? Drop by our stylish new space and sip on these attractive re-opening promotions exclusively available at our G Hotel store!
1. Buy 1 Free 1 PROMO –Cappuccino Ice Blended® Beverages* (valid from 13 – 20 April 2019, customer to pay for the higher priced Cappuccino Ice Blended® beverage and claim the equal or lower priced Cappuccino Ice Blended® beverage as free)
2. FREE Reindeer Mug with a minimum TCB Card top-up of RM150 or get it at only RM20 with a minimum TCB Card top-up of RM100!* 
(valid from 13 April 2019 onwards with limited stocks available)
3. Fukamushi Sencha Pyramid Tea Bag Giveaway for first 10 paying customers everyday!* (valid from 13 – 17 April 2019)
Opening Date and Time:
13th of April, 8am
Address:
Unit No. G-03 Retail Space 1,
Ground Floor, G Hotel
168A, Persiaran Gurney
10250 Penang
*Terms and Conditions apply.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3278930"/>
                  </a:ext>
                </a:extLst>
              </a:tr>
            </a:tbl>
          </a:graphicData>
        </a:graphic>
      </p:graphicFrame>
      <p:sp>
        <p:nvSpPr>
          <p:cNvPr id="4" name="Text Placeholder 3">
            <a:extLst>
              <a:ext uri="{FF2B5EF4-FFF2-40B4-BE49-F238E27FC236}">
                <a16:creationId xmlns:a16="http://schemas.microsoft.com/office/drawing/2014/main" id="{2995012E-0B07-434F-8833-460C166D7E98}"/>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2470492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769D3-ECF4-47E0-B4D5-DA32E2FD4D51}"/>
              </a:ext>
            </a:extLst>
          </p:cNvPr>
          <p:cNvSpPr>
            <a:spLocks noGrp="1"/>
          </p:cNvSpPr>
          <p:nvPr>
            <p:ph type="title"/>
          </p:nvPr>
        </p:nvSpPr>
        <p:spPr/>
        <p:txBody>
          <a:bodyPr/>
          <a:lstStyle/>
          <a:p>
            <a:r>
              <a:rPr lang="en-US"/>
              <a:t>Facebook Own Posts Table | The Coffee Bean &amp; Tea Leaf - Malaysia - 10 of 14</a:t>
            </a:r>
          </a:p>
        </p:txBody>
      </p:sp>
      <p:graphicFrame>
        <p:nvGraphicFramePr>
          <p:cNvPr id="5" name="Table Placeholder 4">
            <a:extLst>
              <a:ext uri="{FF2B5EF4-FFF2-40B4-BE49-F238E27FC236}">
                <a16:creationId xmlns:a16="http://schemas.microsoft.com/office/drawing/2014/main" id="{E5B8265A-A944-4BCC-9A9E-FB8EFA31A8F7}"/>
              </a:ext>
            </a:extLst>
          </p:cNvPr>
          <p:cNvGraphicFramePr>
            <a:graphicFrameLocks noGrp="1"/>
          </p:cNvGraphicFramePr>
          <p:nvPr>
            <p:ph type="tbl" sz="quarter" idx="13"/>
            <p:extLst>
              <p:ext uri="{D42A27DB-BD31-4B8C-83A1-F6EECF244321}">
                <p14:modId xmlns:p14="http://schemas.microsoft.com/office/powerpoint/2010/main" val="475546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9261457"/>
                    </a:ext>
                  </a:extLst>
                </a:gridCol>
                <a:gridCol w="658368">
                  <a:extLst>
                    <a:ext uri="{9D8B030D-6E8A-4147-A177-3AD203B41FA5}">
                      <a16:colId xmlns:a16="http://schemas.microsoft.com/office/drawing/2014/main" val="1275032904"/>
                    </a:ext>
                  </a:extLst>
                </a:gridCol>
                <a:gridCol w="658368">
                  <a:extLst>
                    <a:ext uri="{9D8B030D-6E8A-4147-A177-3AD203B41FA5}">
                      <a16:colId xmlns:a16="http://schemas.microsoft.com/office/drawing/2014/main" val="1160769375"/>
                    </a:ext>
                  </a:extLst>
                </a:gridCol>
                <a:gridCol w="658368">
                  <a:extLst>
                    <a:ext uri="{9D8B030D-6E8A-4147-A177-3AD203B41FA5}">
                      <a16:colId xmlns:a16="http://schemas.microsoft.com/office/drawing/2014/main" val="4184451236"/>
                    </a:ext>
                  </a:extLst>
                </a:gridCol>
                <a:gridCol w="658368">
                  <a:extLst>
                    <a:ext uri="{9D8B030D-6E8A-4147-A177-3AD203B41FA5}">
                      <a16:colId xmlns:a16="http://schemas.microsoft.com/office/drawing/2014/main" val="3543604996"/>
                    </a:ext>
                  </a:extLst>
                </a:gridCol>
                <a:gridCol w="658368">
                  <a:extLst>
                    <a:ext uri="{9D8B030D-6E8A-4147-A177-3AD203B41FA5}">
                      <a16:colId xmlns:a16="http://schemas.microsoft.com/office/drawing/2014/main" val="1767125789"/>
                    </a:ext>
                  </a:extLst>
                </a:gridCol>
                <a:gridCol w="658368">
                  <a:extLst>
                    <a:ext uri="{9D8B030D-6E8A-4147-A177-3AD203B41FA5}">
                      <a16:colId xmlns:a16="http://schemas.microsoft.com/office/drawing/2014/main" val="376368630"/>
                    </a:ext>
                  </a:extLst>
                </a:gridCol>
                <a:gridCol w="658368">
                  <a:extLst>
                    <a:ext uri="{9D8B030D-6E8A-4147-A177-3AD203B41FA5}">
                      <a16:colId xmlns:a16="http://schemas.microsoft.com/office/drawing/2014/main" val="766308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6753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- 2019-04-12 19:19:06 </a:t>
                      </a:r>
                      <a:r>
                        <a:rPr kumimoji="0" lang="en-US" sz="1000" b="0" i="0" u="none" strike="noStrike" kern="1200" cap="none" spc="0" normalizeH="0" baseline="0" noProof="0">
                          <a:ln>
                            <a:noFill/>
                          </a:ln>
                          <a:solidFill>
                            <a:prstClr val="black"/>
                          </a:solidFill>
                          <a:effectLst/>
                          <a:uLnTx/>
                          <a:uFillTx/>
                          <a:latin typeface="+mn-lt"/>
                          <a:ea typeface="+mn-ea"/>
                          <a:cs typeface="+mn-cs"/>
                        </a:rPr>
                        <a:t> 
 Winter is coming… to The Coffee Bean and Tea Leaf Mid Valley Megamall outlet (Concourse Floor) ❄️ In collaboration with HBO Asia, we are giving away *FREE GAME OF THRONES-inspired beverages! 
Follow these easy steps to redeem this exclusive beverage! And get prepared to catch the first episode of the final season of GAME OF THRONES on Monday, April 15, 9am (encore at 10pm) on HBO!
Step 1: "LIKE" the post about the redemption on CB&amp;TL Facebook / Instagram
Step 2: REDEEM your *FREE GAME OF THRONES-inspired beverage from the counter
* Beverages are while stocks last, at 200 per day only on April 13, 14, 15, 19, 20, 21, 27 and 28.
*Also we've got a CONTEST running on Instagram just for you fans! Click on the link and take part in the fun to win some amazing Game of Thrones merchandise! 
https://www.instagram.com/p/BwJ04frh20K/?utm_source=ig_share_sheet&amp;igshid=7hoxnk8qfi9m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0240638"/>
                  </a:ext>
                </a:extLst>
              </a:tr>
            </a:tbl>
          </a:graphicData>
        </a:graphic>
      </p:graphicFrame>
      <p:sp>
        <p:nvSpPr>
          <p:cNvPr id="4" name="Text Placeholder 3">
            <a:extLst>
              <a:ext uri="{FF2B5EF4-FFF2-40B4-BE49-F238E27FC236}">
                <a16:creationId xmlns:a16="http://schemas.microsoft.com/office/drawing/2014/main" id="{8A3DC7D4-9550-4D8F-B796-FFFDCD818B02}"/>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6171051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D640E-3C48-4CDB-8510-C7D0E3ADC677}"/>
              </a:ext>
            </a:extLst>
          </p:cNvPr>
          <p:cNvSpPr>
            <a:spLocks noGrp="1"/>
          </p:cNvSpPr>
          <p:nvPr>
            <p:ph type="title"/>
          </p:nvPr>
        </p:nvSpPr>
        <p:spPr/>
        <p:txBody>
          <a:bodyPr/>
          <a:lstStyle/>
          <a:p>
            <a:r>
              <a:rPr lang="en-US"/>
              <a:t>Facebook Own Posts Table | The Coffee Bean &amp; Tea Leaf - Malaysia - 11 of 14</a:t>
            </a:r>
          </a:p>
        </p:txBody>
      </p:sp>
      <p:graphicFrame>
        <p:nvGraphicFramePr>
          <p:cNvPr id="5" name="Table Placeholder 4">
            <a:extLst>
              <a:ext uri="{FF2B5EF4-FFF2-40B4-BE49-F238E27FC236}">
                <a16:creationId xmlns:a16="http://schemas.microsoft.com/office/drawing/2014/main" id="{42AC7243-F860-4828-BA95-5E8AAA0CE4F9}"/>
              </a:ext>
            </a:extLst>
          </p:cNvPr>
          <p:cNvGraphicFramePr>
            <a:graphicFrameLocks noGrp="1"/>
          </p:cNvGraphicFramePr>
          <p:nvPr>
            <p:ph type="tbl" sz="quarter" idx="13"/>
            <p:extLst>
              <p:ext uri="{D42A27DB-BD31-4B8C-83A1-F6EECF244321}">
                <p14:modId xmlns:p14="http://schemas.microsoft.com/office/powerpoint/2010/main" val="2983632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92155611"/>
                    </a:ext>
                  </a:extLst>
                </a:gridCol>
                <a:gridCol w="658368">
                  <a:extLst>
                    <a:ext uri="{9D8B030D-6E8A-4147-A177-3AD203B41FA5}">
                      <a16:colId xmlns:a16="http://schemas.microsoft.com/office/drawing/2014/main" val="1266676554"/>
                    </a:ext>
                  </a:extLst>
                </a:gridCol>
                <a:gridCol w="658368">
                  <a:extLst>
                    <a:ext uri="{9D8B030D-6E8A-4147-A177-3AD203B41FA5}">
                      <a16:colId xmlns:a16="http://schemas.microsoft.com/office/drawing/2014/main" val="2090566759"/>
                    </a:ext>
                  </a:extLst>
                </a:gridCol>
                <a:gridCol w="658368">
                  <a:extLst>
                    <a:ext uri="{9D8B030D-6E8A-4147-A177-3AD203B41FA5}">
                      <a16:colId xmlns:a16="http://schemas.microsoft.com/office/drawing/2014/main" val="311872647"/>
                    </a:ext>
                  </a:extLst>
                </a:gridCol>
                <a:gridCol w="658368">
                  <a:extLst>
                    <a:ext uri="{9D8B030D-6E8A-4147-A177-3AD203B41FA5}">
                      <a16:colId xmlns:a16="http://schemas.microsoft.com/office/drawing/2014/main" val="164603703"/>
                    </a:ext>
                  </a:extLst>
                </a:gridCol>
                <a:gridCol w="658368">
                  <a:extLst>
                    <a:ext uri="{9D8B030D-6E8A-4147-A177-3AD203B41FA5}">
                      <a16:colId xmlns:a16="http://schemas.microsoft.com/office/drawing/2014/main" val="1882347567"/>
                    </a:ext>
                  </a:extLst>
                </a:gridCol>
                <a:gridCol w="658368">
                  <a:extLst>
                    <a:ext uri="{9D8B030D-6E8A-4147-A177-3AD203B41FA5}">
                      <a16:colId xmlns:a16="http://schemas.microsoft.com/office/drawing/2014/main" val="3600449202"/>
                    </a:ext>
                  </a:extLst>
                </a:gridCol>
                <a:gridCol w="658368">
                  <a:extLst>
                    <a:ext uri="{9D8B030D-6E8A-4147-A177-3AD203B41FA5}">
                      <a16:colId xmlns:a16="http://schemas.microsoft.com/office/drawing/2014/main" val="1624243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47708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- 2019-04-12 11:07:53 </a:t>
                      </a:r>
                      <a:r>
                        <a:rPr kumimoji="0" lang="en-US" sz="1000" b="0" i="0" u="none" strike="noStrike" kern="1200" cap="none" spc="0" normalizeH="0" baseline="0" noProof="0">
                          <a:ln>
                            <a:noFill/>
                          </a:ln>
                          <a:solidFill>
                            <a:prstClr val="black"/>
                          </a:solidFill>
                          <a:effectLst/>
                          <a:uLnTx/>
                          <a:uFillTx/>
                          <a:latin typeface="+mn-lt"/>
                          <a:ea typeface="+mn-ea"/>
                          <a:cs typeface="+mn-cs"/>
                        </a:rPr>
                        <a:t> 
 Who's excited for the final season of GAME OF THRONES? We are! Find out what we and HBO Asia have in store for you fans. Check out our Instagram page @coffeebeanmy later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92853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- 2019-04-11 18:41:16 </a:t>
                      </a:r>
                      <a:r>
                        <a:rPr kumimoji="0" lang="en-US" sz="1000" b="0" i="0" u="none" strike="noStrike" kern="1200" cap="none" spc="0" normalizeH="0" baseline="0" noProof="0">
                          <a:ln>
                            <a:noFill/>
                          </a:ln>
                          <a:solidFill>
                            <a:prstClr val="black"/>
                          </a:solidFill>
                          <a:effectLst/>
                          <a:uLnTx/>
                          <a:uFillTx/>
                          <a:latin typeface="+mn-lt"/>
                          <a:ea typeface="+mn-ea"/>
                          <a:cs typeface="+mn-cs"/>
                        </a:rPr>
                        <a:t> 
 Keep your beverages warm and be on the go with our new range of stylish tumblers: Heritage White and Silhouette Wood 😍
Available in-stores and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0514039"/>
                  </a:ext>
                </a:extLst>
              </a:tr>
            </a:tbl>
          </a:graphicData>
        </a:graphic>
      </p:graphicFrame>
      <p:sp>
        <p:nvSpPr>
          <p:cNvPr id="4" name="Text Placeholder 3">
            <a:extLst>
              <a:ext uri="{FF2B5EF4-FFF2-40B4-BE49-F238E27FC236}">
                <a16:creationId xmlns:a16="http://schemas.microsoft.com/office/drawing/2014/main" id="{3271E33B-01D2-4955-8A03-3F8454428D66}"/>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177574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EDD6C-191A-48FD-9FC5-B3EC07E4A188}"/>
              </a:ext>
            </a:extLst>
          </p:cNvPr>
          <p:cNvSpPr>
            <a:spLocks noGrp="1"/>
          </p:cNvSpPr>
          <p:nvPr>
            <p:ph type="title"/>
          </p:nvPr>
        </p:nvSpPr>
        <p:spPr/>
        <p:txBody>
          <a:bodyPr/>
          <a:lstStyle/>
          <a:p>
            <a:r>
              <a:rPr lang="en-US"/>
              <a:t>Facebook Own Posts Table | The Coffee Bean &amp; Tea Leaf - Malaysia - 12 of 14</a:t>
            </a:r>
          </a:p>
        </p:txBody>
      </p:sp>
      <p:graphicFrame>
        <p:nvGraphicFramePr>
          <p:cNvPr id="5" name="Table Placeholder 4">
            <a:extLst>
              <a:ext uri="{FF2B5EF4-FFF2-40B4-BE49-F238E27FC236}">
                <a16:creationId xmlns:a16="http://schemas.microsoft.com/office/drawing/2014/main" id="{46641BA5-EF15-4B89-BC2C-DA478CF515D5}"/>
              </a:ext>
            </a:extLst>
          </p:cNvPr>
          <p:cNvGraphicFramePr>
            <a:graphicFrameLocks noGrp="1"/>
          </p:cNvGraphicFramePr>
          <p:nvPr>
            <p:ph type="tbl" sz="quarter" idx="13"/>
            <p:extLst>
              <p:ext uri="{D42A27DB-BD31-4B8C-83A1-F6EECF244321}">
                <p14:modId xmlns:p14="http://schemas.microsoft.com/office/powerpoint/2010/main" val="704481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61590100"/>
                    </a:ext>
                  </a:extLst>
                </a:gridCol>
                <a:gridCol w="658368">
                  <a:extLst>
                    <a:ext uri="{9D8B030D-6E8A-4147-A177-3AD203B41FA5}">
                      <a16:colId xmlns:a16="http://schemas.microsoft.com/office/drawing/2014/main" val="3049196160"/>
                    </a:ext>
                  </a:extLst>
                </a:gridCol>
                <a:gridCol w="658368">
                  <a:extLst>
                    <a:ext uri="{9D8B030D-6E8A-4147-A177-3AD203B41FA5}">
                      <a16:colId xmlns:a16="http://schemas.microsoft.com/office/drawing/2014/main" val="1444671541"/>
                    </a:ext>
                  </a:extLst>
                </a:gridCol>
                <a:gridCol w="658368">
                  <a:extLst>
                    <a:ext uri="{9D8B030D-6E8A-4147-A177-3AD203B41FA5}">
                      <a16:colId xmlns:a16="http://schemas.microsoft.com/office/drawing/2014/main" val="252580706"/>
                    </a:ext>
                  </a:extLst>
                </a:gridCol>
                <a:gridCol w="658368">
                  <a:extLst>
                    <a:ext uri="{9D8B030D-6E8A-4147-A177-3AD203B41FA5}">
                      <a16:colId xmlns:a16="http://schemas.microsoft.com/office/drawing/2014/main" val="2435517113"/>
                    </a:ext>
                  </a:extLst>
                </a:gridCol>
                <a:gridCol w="658368">
                  <a:extLst>
                    <a:ext uri="{9D8B030D-6E8A-4147-A177-3AD203B41FA5}">
                      <a16:colId xmlns:a16="http://schemas.microsoft.com/office/drawing/2014/main" val="704842572"/>
                    </a:ext>
                  </a:extLst>
                </a:gridCol>
                <a:gridCol w="658368">
                  <a:extLst>
                    <a:ext uri="{9D8B030D-6E8A-4147-A177-3AD203B41FA5}">
                      <a16:colId xmlns:a16="http://schemas.microsoft.com/office/drawing/2014/main" val="1932706369"/>
                    </a:ext>
                  </a:extLst>
                </a:gridCol>
                <a:gridCol w="658368">
                  <a:extLst>
                    <a:ext uri="{9D8B030D-6E8A-4147-A177-3AD203B41FA5}">
                      <a16:colId xmlns:a16="http://schemas.microsoft.com/office/drawing/2014/main" val="3867446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07850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- 2019-04-10 17:20:03 </a:t>
                      </a:r>
                      <a:r>
                        <a:rPr kumimoji="0" lang="en-US" sz="1000" b="0" i="0" u="none" strike="noStrike" kern="1200" cap="none" spc="0" normalizeH="0" baseline="0" noProof="0">
                          <a:ln>
                            <a:noFill/>
                          </a:ln>
                          <a:solidFill>
                            <a:prstClr val="black"/>
                          </a:solidFill>
                          <a:effectLst/>
                          <a:uLnTx/>
                          <a:uFillTx/>
                          <a:latin typeface="+mn-lt"/>
                          <a:ea typeface="+mn-ea"/>
                          <a:cs typeface="+mn-cs"/>
                        </a:rPr>
                        <a:t> 
 Do you smell that? It’s the smell of coffee beans at G Hotel in Penang! We’ll be brewing excitement and love for Penang-ites this coming April 13th with the re-opening of our outlet ☕
Come join us and enjoy these re-opening promotions exclusively available at our G Hotel store!
1. Buy 1 Free 1 PROMO – Cappuccino Ice Blended® Beverages* (valid from 13 – 20 April 2019, customer to pay for the higher priced Cappuccino Ice Blended® beverage and claim the equal or lower priced Cappuccino Ice Blended® beverage as free)
2. FREE Reindeer Mug with a minimum TCB Card top-up of RM150 or get it at only RM20 with a minimum TCB Card top-up of RM100!* 
(valid from 13 April 2019 onwards with limited stocks available)
3. Fukamushi Sencha Pyramid Tea Bag Giveaway for first 10 paying customers everyday!* (valid from 13 – 17 April 2019)
Opening Date &amp; Time:
13 April 2019 at 8am
Address:
Unit No. G-03 Retail Space 1,
Ground Floor, G Hotel
168A, Persiaran Gurney
10250 Penang
*Terms and Conditions appl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0968949"/>
                  </a:ext>
                </a:extLst>
              </a:tr>
            </a:tbl>
          </a:graphicData>
        </a:graphic>
      </p:graphicFrame>
      <p:sp>
        <p:nvSpPr>
          <p:cNvPr id="4" name="Text Placeholder 3">
            <a:extLst>
              <a:ext uri="{FF2B5EF4-FFF2-40B4-BE49-F238E27FC236}">
                <a16:creationId xmlns:a16="http://schemas.microsoft.com/office/drawing/2014/main" id="{659E565F-827E-4C92-B0ED-61868C3732A8}"/>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4659959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6255F-60C5-44D0-B690-A99AD5F76ABE}"/>
              </a:ext>
            </a:extLst>
          </p:cNvPr>
          <p:cNvSpPr>
            <a:spLocks noGrp="1"/>
          </p:cNvSpPr>
          <p:nvPr>
            <p:ph type="title"/>
          </p:nvPr>
        </p:nvSpPr>
        <p:spPr/>
        <p:txBody>
          <a:bodyPr/>
          <a:lstStyle/>
          <a:p>
            <a:r>
              <a:rPr lang="en-US"/>
              <a:t>Facebook Own Posts Table | The Coffee Bean &amp; Tea Leaf - Malaysia - 13 of 14</a:t>
            </a:r>
          </a:p>
        </p:txBody>
      </p:sp>
      <p:graphicFrame>
        <p:nvGraphicFramePr>
          <p:cNvPr id="5" name="Table Placeholder 4">
            <a:extLst>
              <a:ext uri="{FF2B5EF4-FFF2-40B4-BE49-F238E27FC236}">
                <a16:creationId xmlns:a16="http://schemas.microsoft.com/office/drawing/2014/main" id="{89D6D7A5-6A30-453D-8BA1-B83809B7DFAD}"/>
              </a:ext>
            </a:extLst>
          </p:cNvPr>
          <p:cNvGraphicFramePr>
            <a:graphicFrameLocks noGrp="1"/>
          </p:cNvGraphicFramePr>
          <p:nvPr>
            <p:ph type="tbl" sz="quarter" idx="13"/>
            <p:extLst>
              <p:ext uri="{D42A27DB-BD31-4B8C-83A1-F6EECF244321}">
                <p14:modId xmlns:p14="http://schemas.microsoft.com/office/powerpoint/2010/main" val="356745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10131241"/>
                    </a:ext>
                  </a:extLst>
                </a:gridCol>
                <a:gridCol w="658368">
                  <a:extLst>
                    <a:ext uri="{9D8B030D-6E8A-4147-A177-3AD203B41FA5}">
                      <a16:colId xmlns:a16="http://schemas.microsoft.com/office/drawing/2014/main" val="2573286720"/>
                    </a:ext>
                  </a:extLst>
                </a:gridCol>
                <a:gridCol w="658368">
                  <a:extLst>
                    <a:ext uri="{9D8B030D-6E8A-4147-A177-3AD203B41FA5}">
                      <a16:colId xmlns:a16="http://schemas.microsoft.com/office/drawing/2014/main" val="3397175024"/>
                    </a:ext>
                  </a:extLst>
                </a:gridCol>
                <a:gridCol w="658368">
                  <a:extLst>
                    <a:ext uri="{9D8B030D-6E8A-4147-A177-3AD203B41FA5}">
                      <a16:colId xmlns:a16="http://schemas.microsoft.com/office/drawing/2014/main" val="933565635"/>
                    </a:ext>
                  </a:extLst>
                </a:gridCol>
                <a:gridCol w="658368">
                  <a:extLst>
                    <a:ext uri="{9D8B030D-6E8A-4147-A177-3AD203B41FA5}">
                      <a16:colId xmlns:a16="http://schemas.microsoft.com/office/drawing/2014/main" val="2593290506"/>
                    </a:ext>
                  </a:extLst>
                </a:gridCol>
                <a:gridCol w="658368">
                  <a:extLst>
                    <a:ext uri="{9D8B030D-6E8A-4147-A177-3AD203B41FA5}">
                      <a16:colId xmlns:a16="http://schemas.microsoft.com/office/drawing/2014/main" val="18884443"/>
                    </a:ext>
                  </a:extLst>
                </a:gridCol>
                <a:gridCol w="658368">
                  <a:extLst>
                    <a:ext uri="{9D8B030D-6E8A-4147-A177-3AD203B41FA5}">
                      <a16:colId xmlns:a16="http://schemas.microsoft.com/office/drawing/2014/main" val="2002942153"/>
                    </a:ext>
                  </a:extLst>
                </a:gridCol>
                <a:gridCol w="658368">
                  <a:extLst>
                    <a:ext uri="{9D8B030D-6E8A-4147-A177-3AD203B41FA5}">
                      <a16:colId xmlns:a16="http://schemas.microsoft.com/office/drawing/2014/main" val="1925758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9770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- 2019-04-05 10:00:00 </a:t>
                      </a:r>
                      <a:r>
                        <a:rPr kumimoji="0" lang="en-US" sz="1000" b="0" i="0" u="none" strike="noStrike" kern="1200" cap="none" spc="0" normalizeH="0" baseline="0" noProof="0">
                          <a:ln>
                            <a:noFill/>
                          </a:ln>
                          <a:solidFill>
                            <a:prstClr val="black"/>
                          </a:solidFill>
                          <a:effectLst/>
                          <a:uLnTx/>
                          <a:uFillTx/>
                          <a:latin typeface="+mn-lt"/>
                          <a:ea typeface="+mn-ea"/>
                          <a:cs typeface="+mn-cs"/>
                        </a:rPr>
                        <a:t> 
 The wait is finally over! Presenting to you our Ristretto, Gibraltar Americano, and Gibraltar Latte beverages for espresso enthusiasts! 😀
P.S. It's only available in selected outlets, find out where now! https://www.coffeebean.com.my/promotions/espresso-reimagined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5065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- 2019-04-04 10:30:00 </a:t>
                      </a:r>
                      <a:r>
                        <a:rPr kumimoji="0" lang="en-US" sz="1000" b="0" i="0" u="none" strike="noStrike" kern="1200" cap="none" spc="0" normalizeH="0" baseline="0" noProof="0">
                          <a:ln>
                            <a:noFill/>
                          </a:ln>
                          <a:solidFill>
                            <a:prstClr val="black"/>
                          </a:solidFill>
                          <a:effectLst/>
                          <a:uLnTx/>
                          <a:uFillTx/>
                          <a:latin typeface="+mn-lt"/>
                          <a:ea typeface="+mn-ea"/>
                          <a:cs typeface="+mn-cs"/>
                        </a:rPr>
                        <a:t> 
 Fresh from our bakery to your table, our brand new bagels make for a perfectly wholesome meal. Introducing the Blueberry Custard, Cinnamon Walnut, and Cranberry Oatmeal Bagels! 😋
Enjoy 10% off when you purchase 4 or more bagels for take-away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06143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- 2019-04-02 14:40:28 </a:t>
                      </a:r>
                      <a:r>
                        <a:rPr kumimoji="0" lang="en-US" sz="1000" b="0" i="0" u="none" strike="noStrike" kern="1200" cap="none" spc="0" normalizeH="0" baseline="0" noProof="0">
                          <a:ln>
                            <a:noFill/>
                          </a:ln>
                          <a:solidFill>
                            <a:prstClr val="black"/>
                          </a:solidFill>
                          <a:effectLst/>
                          <a:uLnTx/>
                          <a:uFillTx/>
                          <a:latin typeface="+mn-lt"/>
                          <a:ea typeface="+mn-ea"/>
                          <a:cs typeface="+mn-cs"/>
                        </a:rPr>
                        <a:t> 
 We're brewing up a storm again! Can you guess what delicious flavor we have for you coffee lovers this time?
Hint: it may not be tall, but it's dark and mysterious ☕️😉 Stay tuned on the 5th of April to find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4952999"/>
                  </a:ext>
                </a:extLst>
              </a:tr>
            </a:tbl>
          </a:graphicData>
        </a:graphic>
      </p:graphicFrame>
      <p:sp>
        <p:nvSpPr>
          <p:cNvPr id="4" name="Text Placeholder 3">
            <a:extLst>
              <a:ext uri="{FF2B5EF4-FFF2-40B4-BE49-F238E27FC236}">
                <a16:creationId xmlns:a16="http://schemas.microsoft.com/office/drawing/2014/main" id="{CFA7871F-355C-4FF5-ABC3-758E34726E09}"/>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5708019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9506B-F7C5-4F4E-BC0C-1CDC9ACFC096}"/>
              </a:ext>
            </a:extLst>
          </p:cNvPr>
          <p:cNvSpPr>
            <a:spLocks noGrp="1"/>
          </p:cNvSpPr>
          <p:nvPr>
            <p:ph type="title"/>
          </p:nvPr>
        </p:nvSpPr>
        <p:spPr/>
        <p:txBody>
          <a:bodyPr/>
          <a:lstStyle/>
          <a:p>
            <a:r>
              <a:rPr lang="en-US"/>
              <a:t>Facebook Own Posts Table | The Coffee Bean &amp; Tea Leaf - Malaysia - 14 of 14</a:t>
            </a:r>
          </a:p>
        </p:txBody>
      </p:sp>
      <p:graphicFrame>
        <p:nvGraphicFramePr>
          <p:cNvPr id="5" name="Table Placeholder 4">
            <a:extLst>
              <a:ext uri="{FF2B5EF4-FFF2-40B4-BE49-F238E27FC236}">
                <a16:creationId xmlns:a16="http://schemas.microsoft.com/office/drawing/2014/main" id="{4DF2336D-7C86-487B-AD25-4EF003F25003}"/>
              </a:ext>
            </a:extLst>
          </p:cNvPr>
          <p:cNvGraphicFramePr>
            <a:graphicFrameLocks noGrp="1"/>
          </p:cNvGraphicFramePr>
          <p:nvPr>
            <p:ph type="tbl" sz="quarter" idx="13"/>
            <p:extLst>
              <p:ext uri="{D42A27DB-BD31-4B8C-83A1-F6EECF244321}">
                <p14:modId xmlns:p14="http://schemas.microsoft.com/office/powerpoint/2010/main" val="2232701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37418855"/>
                    </a:ext>
                  </a:extLst>
                </a:gridCol>
                <a:gridCol w="658368">
                  <a:extLst>
                    <a:ext uri="{9D8B030D-6E8A-4147-A177-3AD203B41FA5}">
                      <a16:colId xmlns:a16="http://schemas.microsoft.com/office/drawing/2014/main" val="801368213"/>
                    </a:ext>
                  </a:extLst>
                </a:gridCol>
                <a:gridCol w="658368">
                  <a:extLst>
                    <a:ext uri="{9D8B030D-6E8A-4147-A177-3AD203B41FA5}">
                      <a16:colId xmlns:a16="http://schemas.microsoft.com/office/drawing/2014/main" val="3807224857"/>
                    </a:ext>
                  </a:extLst>
                </a:gridCol>
                <a:gridCol w="658368">
                  <a:extLst>
                    <a:ext uri="{9D8B030D-6E8A-4147-A177-3AD203B41FA5}">
                      <a16:colId xmlns:a16="http://schemas.microsoft.com/office/drawing/2014/main" val="894886170"/>
                    </a:ext>
                  </a:extLst>
                </a:gridCol>
                <a:gridCol w="658368">
                  <a:extLst>
                    <a:ext uri="{9D8B030D-6E8A-4147-A177-3AD203B41FA5}">
                      <a16:colId xmlns:a16="http://schemas.microsoft.com/office/drawing/2014/main" val="1644894927"/>
                    </a:ext>
                  </a:extLst>
                </a:gridCol>
                <a:gridCol w="658368">
                  <a:extLst>
                    <a:ext uri="{9D8B030D-6E8A-4147-A177-3AD203B41FA5}">
                      <a16:colId xmlns:a16="http://schemas.microsoft.com/office/drawing/2014/main" val="1579718285"/>
                    </a:ext>
                  </a:extLst>
                </a:gridCol>
                <a:gridCol w="658368">
                  <a:extLst>
                    <a:ext uri="{9D8B030D-6E8A-4147-A177-3AD203B41FA5}">
                      <a16:colId xmlns:a16="http://schemas.microsoft.com/office/drawing/2014/main" val="875994565"/>
                    </a:ext>
                  </a:extLst>
                </a:gridCol>
                <a:gridCol w="658368">
                  <a:extLst>
                    <a:ext uri="{9D8B030D-6E8A-4147-A177-3AD203B41FA5}">
                      <a16:colId xmlns:a16="http://schemas.microsoft.com/office/drawing/2014/main" val="1226665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25433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- 2019-04-01 12:45:08 </a:t>
                      </a:r>
                      <a:r>
                        <a:rPr kumimoji="0" lang="en-US" sz="1000" b="0" i="0" u="none" strike="noStrike" kern="1200" cap="none" spc="0" normalizeH="0" baseline="0" noProof="0">
                          <a:ln>
                            <a:noFill/>
                          </a:ln>
                          <a:solidFill>
                            <a:prstClr val="black"/>
                          </a:solidFill>
                          <a:effectLst/>
                          <a:uLnTx/>
                          <a:uFillTx/>
                          <a:latin typeface="+mn-lt"/>
                          <a:ea typeface="+mn-ea"/>
                          <a:cs typeface="+mn-cs"/>
                        </a:rPr>
                        <a:t> 
 Happy April Fools Day! Get clever and crafty this April Fools with the "spilled coffee" prank to give your friends and family a little scare 🤪
Materials: Ceramic or microwavable coffee mug/cup, hot gun glue sticks, wax or parchment paper, and some brown acrylic ink/paint 
1. Microwave the hot gun glue sticks in the coffee mug until they are melted.
2. Mix in the brown acrylic ink until the desired shade of brown resembles coffee.
3.Place wax or parchment paper to protect the bottom of microwave, then tip the coffee mug on its side with the "coffee" still inside and microwave for a couple of minutes monitoring it closely. 
4. Let cool it for a few moments after microwaving.
5. Set up your masterpiece on a laptop or anywhere desired and watch the prank unfold! 
#HappyAprilFools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8615799"/>
                  </a:ext>
                </a:extLst>
              </a:tr>
            </a:tbl>
          </a:graphicData>
        </a:graphic>
      </p:graphicFrame>
      <p:sp>
        <p:nvSpPr>
          <p:cNvPr id="4" name="Text Placeholder 3">
            <a:extLst>
              <a:ext uri="{FF2B5EF4-FFF2-40B4-BE49-F238E27FC236}">
                <a16:creationId xmlns:a16="http://schemas.microsoft.com/office/drawing/2014/main" id="{92291C2B-0C94-4059-B653-88349F2D4C16}"/>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6348805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1555</Words>
  <Application>Microsoft Office PowerPoint</Application>
  <PresentationFormat>On-screen Show (4:3)</PresentationFormat>
  <Paragraphs>530</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MASTER TEMPLATE</vt:lpstr>
      <vt:lpstr>Facebook Key Metrics Table | The Coffee Bean &amp; Tea Leaf - Malaysia</vt:lpstr>
      <vt:lpstr>Facebook Reach | The Coffee Bean &amp; Tea Leaf - Malaysia</vt:lpstr>
      <vt:lpstr>Facebook Engaged Users | The Coffee Bean &amp; Tea Leaf - Malaysia</vt:lpstr>
      <vt:lpstr>Facebook Average Reactions Per Post | The Coffee Bean &amp; Tea Leaf - Malaysia</vt:lpstr>
      <vt:lpstr>Facebook Interactions Distribution | The Coffee Bean &amp; Tea Leaf - Malaysia</vt:lpstr>
      <vt:lpstr>Facebook Interaction Rate By Weekday | The Coffee Bean &amp; Tea Leaf - Malaysia</vt:lpstr>
      <vt:lpstr>Facebook (FB) Custom Own Posts Table (new) | The Coffee Bean &amp; Tea Leaf - Malaysia - 1 of 6</vt:lpstr>
      <vt:lpstr>Facebook (FB) Custom Own Posts Table (new) | The Coffee Bean &amp; Tea Leaf - Malaysia - 2 of 6</vt:lpstr>
      <vt:lpstr>Facebook (FB) Custom Own Posts Table (new) | The Coffee Bean &amp; Tea Leaf - Malaysia - 3 of 6</vt:lpstr>
      <vt:lpstr>Facebook (FB) Custom Own Posts Table (new) | The Coffee Bean &amp; Tea Leaf - Malaysia - 4 of 6</vt:lpstr>
      <vt:lpstr>Facebook (FB) Custom Own Posts Table (new) | The Coffee Bean &amp; Tea Leaf - Malaysia - 5 of 6</vt:lpstr>
      <vt:lpstr>Facebook (FB) Custom Own Posts Table (new) | The Coffee Bean &amp; Tea Leaf - Malaysia - 6 of 6</vt:lpstr>
      <vt:lpstr>Facebook Fan Demographics | The Coffee Bean &amp; Tea Leaf - Malaysia</vt:lpstr>
      <vt:lpstr>Facebook Interaction Rate | The Coffee Bean &amp; Tea Leaf - Malaysia</vt:lpstr>
      <vt:lpstr>Facebook Fans Total | The Coffee Bean &amp; Tea Leaf - Malaysia</vt:lpstr>
      <vt:lpstr>Facebook Page Views | The Coffee Bean &amp; Tea Leaf - Malaysia</vt:lpstr>
      <vt:lpstr>Facebook Fans By City Table | The Coffee Bean &amp; Tea Leaf - Malaysia - 1 of 3</vt:lpstr>
      <vt:lpstr>Facebook Fans By City Table | The Coffee Bean &amp; Tea Leaf - Malaysia - 2 of 3</vt:lpstr>
      <vt:lpstr>Facebook Fans By City Table | The Coffee Bean &amp; Tea Leaf - Malaysia - 3 of 3</vt:lpstr>
      <vt:lpstr>Facebook Own Posts Table | The Coffee Bean &amp; Tea Leaf - Malaysia - 1 of 14</vt:lpstr>
      <vt:lpstr>Facebook Own Posts Table | The Coffee Bean &amp; Tea Leaf - Malaysia - 2 of 14</vt:lpstr>
      <vt:lpstr>Facebook Own Posts Table | The Coffee Bean &amp; Tea Leaf - Malaysia - 3 of 14</vt:lpstr>
      <vt:lpstr>Facebook Own Posts Table | The Coffee Bean &amp; Tea Leaf - Malaysia - 4 of 14</vt:lpstr>
      <vt:lpstr>Facebook Own Posts Table | The Coffee Bean &amp; Tea Leaf - Malaysia - 5 of 14</vt:lpstr>
      <vt:lpstr>Facebook Own Posts Table | The Coffee Bean &amp; Tea Leaf - Malaysia - 6 of 14</vt:lpstr>
      <vt:lpstr>Facebook Own Posts Table | The Coffee Bean &amp; Tea Leaf - Malaysia - 7 of 14</vt:lpstr>
      <vt:lpstr>Facebook Own Posts Table | The Coffee Bean &amp; Tea Leaf - Malaysia - 8 of 14</vt:lpstr>
      <vt:lpstr>Facebook Own Posts Table | The Coffee Bean &amp; Tea Leaf - Malaysia - 9 of 14</vt:lpstr>
      <vt:lpstr>Facebook Own Posts Table | The Coffee Bean &amp; Tea Leaf - Malaysia - 10 of 14</vt:lpstr>
      <vt:lpstr>Facebook Own Posts Table | The Coffee Bean &amp; Tea Leaf - Malaysia - 11 of 14</vt:lpstr>
      <vt:lpstr>Facebook Own Posts Table | The Coffee Bean &amp; Tea Leaf - Malaysia - 12 of 14</vt:lpstr>
      <vt:lpstr>Facebook Own Posts Table | The Coffee Bean &amp; Tea Leaf - Malaysia - 13 of 14</vt:lpstr>
      <vt:lpstr>Facebook Own Posts Table | The Coffee Bean &amp; Tea Leaf - Malaysia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2019-05-14T13:51:29Z</dcterms:created>
  <dcterms:modified xsi:type="dcterms:W3CDTF">2019-05-14T13:52:25Z</dcterms:modified>
</cp:coreProperties>
</file>