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111</c:v>
                </c:pt>
                <c:pt idx="1">
                  <c:v>24</c:v>
                </c:pt>
                <c:pt idx="2">
                  <c:v>5</c:v>
                </c:pt>
                <c:pt idx="3">
                  <c:v>6</c:v>
                </c:pt>
                <c:pt idx="4">
                  <c:v>3</c:v>
                </c:pt>
                <c:pt idx="5">
                  <c:v>64</c:v>
                </c:pt>
                <c:pt idx="6">
                  <c:v>40</c:v>
                </c:pt>
                <c:pt idx="7">
                  <c:v>2641</c:v>
                </c:pt>
                <c:pt idx="8">
                  <c:v>4417</c:v>
                </c:pt>
                <c:pt idx="9">
                  <c:v>118</c:v>
                </c:pt>
                <c:pt idx="10">
                  <c:v>106</c:v>
                </c:pt>
                <c:pt idx="11">
                  <c:v>1234</c:v>
                </c:pt>
                <c:pt idx="12">
                  <c:v>1591</c:v>
                </c:pt>
                <c:pt idx="13">
                  <c:v>2328</c:v>
                </c:pt>
                <c:pt idx="14">
                  <c:v>1988</c:v>
                </c:pt>
                <c:pt idx="15">
                  <c:v>196</c:v>
                </c:pt>
                <c:pt idx="16">
                  <c:v>277</c:v>
                </c:pt>
                <c:pt idx="17">
                  <c:v>273</c:v>
                </c:pt>
                <c:pt idx="18">
                  <c:v>299</c:v>
                </c:pt>
                <c:pt idx="19">
                  <c:v>327</c:v>
                </c:pt>
                <c:pt idx="20">
                  <c:v>164</c:v>
                </c:pt>
                <c:pt idx="21">
                  <c:v>31</c:v>
                </c:pt>
                <c:pt idx="22">
                  <c:v>78</c:v>
                </c:pt>
                <c:pt idx="23">
                  <c:v>18</c:v>
                </c:pt>
                <c:pt idx="24">
                  <c:v>85</c:v>
                </c:pt>
                <c:pt idx="25">
                  <c:v>33</c:v>
                </c:pt>
                <c:pt idx="26">
                  <c:v>1117</c:v>
                </c:pt>
                <c:pt idx="27">
                  <c:v>1998</c:v>
                </c:pt>
                <c:pt idx="28">
                  <c:v>1985</c:v>
                </c:pt>
                <c:pt idx="29">
                  <c:v>15</c:v>
                </c:pt>
                <c:pt idx="30">
                  <c:v>1076</c:v>
                </c:pt>
              </c:numCache>
            </c:numRef>
          </c:val>
          <c:smooth val="0"/>
          <c:extLst>
            <c:ext xmlns:c16="http://schemas.microsoft.com/office/drawing/2014/chart" uri="{C3380CC4-5D6E-409C-BE32-E72D297353CC}">
              <c16:uniqueId val="{00000000-79B0-48C9-A216-D2CCB304867C}"/>
            </c:ext>
          </c:extLst>
        </c:ser>
        <c:dLbls>
          <c:showLegendKey val="0"/>
          <c:showVal val="0"/>
          <c:showCatName val="0"/>
          <c:showSerName val="0"/>
          <c:showPercent val="0"/>
          <c:showBubbleSize val="0"/>
        </c:dLbls>
        <c:smooth val="0"/>
        <c:axId val="312176856"/>
        <c:axId val="312176200"/>
      </c:lineChart>
      <c:dateAx>
        <c:axId val="312176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76200"/>
        <c:crosses val="autoZero"/>
        <c:auto val="1"/>
        <c:lblOffset val="100"/>
        <c:baseTimeUnit val="days"/>
      </c:dateAx>
      <c:valAx>
        <c:axId val="31217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7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5</c:v>
                </c:pt>
                <c:pt idx="1">
                  <c:v>1</c:v>
                </c:pt>
                <c:pt idx="2">
                  <c:v>0</c:v>
                </c:pt>
                <c:pt idx="3">
                  <c:v>0</c:v>
                </c:pt>
                <c:pt idx="4">
                  <c:v>4</c:v>
                </c:pt>
                <c:pt idx="5">
                  <c:v>6</c:v>
                </c:pt>
                <c:pt idx="6">
                  <c:v>2</c:v>
                </c:pt>
                <c:pt idx="7">
                  <c:v>14</c:v>
                </c:pt>
                <c:pt idx="8">
                  <c:v>53</c:v>
                </c:pt>
                <c:pt idx="9">
                  <c:v>33</c:v>
                </c:pt>
                <c:pt idx="10">
                  <c:v>16</c:v>
                </c:pt>
                <c:pt idx="11">
                  <c:v>267</c:v>
                </c:pt>
                <c:pt idx="12">
                  <c:v>73</c:v>
                </c:pt>
                <c:pt idx="13">
                  <c:v>20</c:v>
                </c:pt>
                <c:pt idx="14">
                  <c:v>22</c:v>
                </c:pt>
                <c:pt idx="15">
                  <c:v>21</c:v>
                </c:pt>
                <c:pt idx="16">
                  <c:v>83</c:v>
                </c:pt>
                <c:pt idx="17">
                  <c:v>64</c:v>
                </c:pt>
                <c:pt idx="18">
                  <c:v>23</c:v>
                </c:pt>
                <c:pt idx="19">
                  <c:v>70</c:v>
                </c:pt>
                <c:pt idx="20">
                  <c:v>35</c:v>
                </c:pt>
                <c:pt idx="21">
                  <c:v>5</c:v>
                </c:pt>
                <c:pt idx="22">
                  <c:v>6</c:v>
                </c:pt>
                <c:pt idx="23">
                  <c:v>0</c:v>
                </c:pt>
                <c:pt idx="24">
                  <c:v>3</c:v>
                </c:pt>
                <c:pt idx="25">
                  <c:v>1</c:v>
                </c:pt>
                <c:pt idx="26">
                  <c:v>8</c:v>
                </c:pt>
                <c:pt idx="27">
                  <c:v>1</c:v>
                </c:pt>
                <c:pt idx="28">
                  <c:v>6</c:v>
                </c:pt>
                <c:pt idx="29">
                  <c:v>5</c:v>
                </c:pt>
                <c:pt idx="30">
                  <c:v>144</c:v>
                </c:pt>
              </c:numCache>
            </c:numRef>
          </c:val>
          <c:smooth val="0"/>
          <c:extLst>
            <c:ext xmlns:c16="http://schemas.microsoft.com/office/drawing/2014/chart" uri="{C3380CC4-5D6E-409C-BE32-E72D297353CC}">
              <c16:uniqueId val="{00000000-3D57-49E5-8184-03E78776CB3A}"/>
            </c:ext>
          </c:extLst>
        </c:ser>
        <c:dLbls>
          <c:showLegendKey val="0"/>
          <c:showVal val="0"/>
          <c:showCatName val="0"/>
          <c:showSerName val="0"/>
          <c:showPercent val="0"/>
          <c:showBubbleSize val="0"/>
        </c:dLbls>
        <c:smooth val="0"/>
        <c:axId val="49923392"/>
        <c:axId val="312217880"/>
      </c:lineChart>
      <c:dateAx>
        <c:axId val="49923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17880"/>
        <c:crosses val="autoZero"/>
        <c:auto val="1"/>
        <c:lblOffset val="100"/>
        <c:baseTimeUnit val="days"/>
      </c:dateAx>
      <c:valAx>
        <c:axId val="31221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2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0</c:v>
                </c:pt>
                <c:pt idx="3">
                  <c:v>0</c:v>
                </c:pt>
                <c:pt idx="4">
                  <c:v>0</c:v>
                </c:pt>
                <c:pt idx="5">
                  <c:v>2</c:v>
                </c:pt>
                <c:pt idx="6">
                  <c:v>0</c:v>
                </c:pt>
                <c:pt idx="7">
                  <c:v>91</c:v>
                </c:pt>
                <c:pt idx="8">
                  <c:v>0</c:v>
                </c:pt>
                <c:pt idx="9">
                  <c:v>0</c:v>
                </c:pt>
                <c:pt idx="10">
                  <c:v>118</c:v>
                </c:pt>
                <c:pt idx="11">
                  <c:v>0</c:v>
                </c:pt>
                <c:pt idx="12">
                  <c:v>1</c:v>
                </c:pt>
                <c:pt idx="13">
                  <c:v>0</c:v>
                </c:pt>
                <c:pt idx="14">
                  <c:v>0</c:v>
                </c:pt>
                <c:pt idx="15">
                  <c:v>125</c:v>
                </c:pt>
                <c:pt idx="16">
                  <c:v>0</c:v>
                </c:pt>
                <c:pt idx="17">
                  <c:v>0</c:v>
                </c:pt>
                <c:pt idx="18">
                  <c:v>104</c:v>
                </c:pt>
                <c:pt idx="19">
                  <c:v>0</c:v>
                </c:pt>
                <c:pt idx="20">
                  <c:v>0</c:v>
                </c:pt>
                <c:pt idx="21">
                  <c:v>2</c:v>
                </c:pt>
                <c:pt idx="22">
                  <c:v>0</c:v>
                </c:pt>
                <c:pt idx="23">
                  <c:v>0</c:v>
                </c:pt>
                <c:pt idx="24">
                  <c:v>1</c:v>
                </c:pt>
                <c:pt idx="25">
                  <c:v>0</c:v>
                </c:pt>
                <c:pt idx="26">
                  <c:v>5</c:v>
                </c:pt>
                <c:pt idx="27">
                  <c:v>0</c:v>
                </c:pt>
                <c:pt idx="28">
                  <c:v>0</c:v>
                </c:pt>
                <c:pt idx="29">
                  <c:v>1</c:v>
                </c:pt>
                <c:pt idx="30">
                  <c:v>0</c:v>
                </c:pt>
              </c:numCache>
            </c:numRef>
          </c:val>
          <c:smooth val="0"/>
          <c:extLst>
            <c:ext xmlns:c16="http://schemas.microsoft.com/office/drawing/2014/chart" uri="{C3380CC4-5D6E-409C-BE32-E72D297353CC}">
              <c16:uniqueId val="{00000000-C72F-45A2-9363-129717BCD614}"/>
            </c:ext>
          </c:extLst>
        </c:ser>
        <c:dLbls>
          <c:showLegendKey val="0"/>
          <c:showVal val="0"/>
          <c:showCatName val="0"/>
          <c:showSerName val="0"/>
          <c:showPercent val="0"/>
          <c:showBubbleSize val="0"/>
        </c:dLbls>
        <c:smooth val="0"/>
        <c:axId val="50098488"/>
        <c:axId val="50098816"/>
      </c:lineChart>
      <c:dateAx>
        <c:axId val="50098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8816"/>
        <c:crosses val="autoZero"/>
        <c:auto val="1"/>
        <c:lblOffset val="100"/>
        <c:baseTimeUnit val="days"/>
      </c:dateAx>
      <c:valAx>
        <c:axId val="5009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441</c:v>
                </c:pt>
              </c:numCache>
            </c:numRef>
          </c:val>
          <c:extLst>
            <c:ext xmlns:c16="http://schemas.microsoft.com/office/drawing/2014/chart" uri="{C3380CC4-5D6E-409C-BE32-E72D297353CC}">
              <c16:uniqueId val="{00000000-BAF6-4DD1-8FDD-78252C14E06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8</c:v>
                </c:pt>
              </c:numCache>
            </c:numRef>
          </c:val>
          <c:extLst>
            <c:ext xmlns:c16="http://schemas.microsoft.com/office/drawing/2014/chart" uri="{C3380CC4-5D6E-409C-BE32-E72D297353CC}">
              <c16:uniqueId val="{00000001-BAF6-4DD1-8FDD-78252C14E06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BAF6-4DD1-8FDD-78252C14E06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1</c:v>
                </c:pt>
              </c:numCache>
            </c:numRef>
          </c:val>
          <c:extLst>
            <c:ext xmlns:c16="http://schemas.microsoft.com/office/drawing/2014/chart" uri="{C3380CC4-5D6E-409C-BE32-E72D297353CC}">
              <c16:uniqueId val="{00000003-BAF6-4DD1-8FDD-78252C14E06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BAF6-4DD1-8FDD-78252C14E06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BAF6-4DD1-8FDD-78252C14E06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1</c:v>
                </c:pt>
              </c:numCache>
            </c:numRef>
          </c:val>
          <c:extLst>
            <c:ext xmlns:c16="http://schemas.microsoft.com/office/drawing/2014/chart" uri="{C3380CC4-5D6E-409C-BE32-E72D297353CC}">
              <c16:uniqueId val="{00000006-BAF6-4DD1-8FDD-78252C14E06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2</c:v>
                </c:pt>
              </c:numCache>
            </c:numRef>
          </c:val>
          <c:extLst>
            <c:ext xmlns:c16="http://schemas.microsoft.com/office/drawing/2014/chart" uri="{C3380CC4-5D6E-409C-BE32-E72D297353CC}">
              <c16:uniqueId val="{00000007-BAF6-4DD1-8FDD-78252C14E06C}"/>
            </c:ext>
          </c:extLst>
        </c:ser>
        <c:dLbls>
          <c:showLegendKey val="0"/>
          <c:showVal val="0"/>
          <c:showCatName val="0"/>
          <c:showSerName val="0"/>
          <c:showPercent val="0"/>
          <c:showBubbleSize val="0"/>
        </c:dLbls>
        <c:gapWidth val="150"/>
        <c:overlap val="100"/>
        <c:axId val="48034128"/>
        <c:axId val="48035112"/>
      </c:barChart>
      <c:catAx>
        <c:axId val="4803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35112"/>
        <c:crosses val="autoZero"/>
        <c:auto val="1"/>
        <c:lblAlgn val="ctr"/>
        <c:lblOffset val="100"/>
        <c:noMultiLvlLbl val="0"/>
      </c:catAx>
      <c:valAx>
        <c:axId val="48035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3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3.7406483790523701</c:v>
                </c:pt>
                <c:pt idx="1">
                  <c:v>6.5461346633416504</c:v>
                </c:pt>
                <c:pt idx="2">
                  <c:v>0.18703241895261799</c:v>
                </c:pt>
                <c:pt idx="4">
                  <c:v>2.89900249376559</c:v>
                </c:pt>
                <c:pt idx="5">
                  <c:v>3.9276807980049901</c:v>
                </c:pt>
              </c:numCache>
            </c:numRef>
          </c:val>
          <c:extLst>
            <c:ext xmlns:c16="http://schemas.microsoft.com/office/drawing/2014/chart" uri="{C3380CC4-5D6E-409C-BE32-E72D297353CC}">
              <c16:uniqueId val="{00000000-D2F0-4ECA-9041-365500C59772}"/>
            </c:ext>
          </c:extLst>
        </c:ser>
        <c:dLbls>
          <c:showLegendKey val="0"/>
          <c:showVal val="0"/>
          <c:showCatName val="0"/>
          <c:showSerName val="0"/>
          <c:showPercent val="0"/>
          <c:showBubbleSize val="0"/>
        </c:dLbls>
        <c:gapWidth val="219"/>
        <c:overlap val="-27"/>
        <c:axId val="268200880"/>
        <c:axId val="268198912"/>
      </c:barChart>
      <c:catAx>
        <c:axId val="268200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198912"/>
        <c:crosses val="autoZero"/>
        <c:auto val="1"/>
        <c:lblAlgn val="ctr"/>
        <c:lblOffset val="100"/>
        <c:noMultiLvlLbl val="0"/>
      </c:catAx>
      <c:valAx>
        <c:axId val="26819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0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19</c:v>
                </c:pt>
                <c:pt idx="1">
                  <c:v>425</c:v>
                </c:pt>
                <c:pt idx="2">
                  <c:v>109</c:v>
                </c:pt>
                <c:pt idx="3">
                  <c:v>52</c:v>
                </c:pt>
                <c:pt idx="4">
                  <c:v>18</c:v>
                </c:pt>
                <c:pt idx="5">
                  <c:v>4</c:v>
                </c:pt>
                <c:pt idx="6">
                  <c:v>7</c:v>
                </c:pt>
              </c:numCache>
            </c:numRef>
          </c:val>
          <c:extLst>
            <c:ext xmlns:c16="http://schemas.microsoft.com/office/drawing/2014/chart" uri="{C3380CC4-5D6E-409C-BE32-E72D297353CC}">
              <c16:uniqueId val="{00000000-7482-4F7C-866C-EF056DE2D29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28</c:v>
                </c:pt>
                <c:pt idx="1">
                  <c:v>688</c:v>
                </c:pt>
                <c:pt idx="2">
                  <c:v>126</c:v>
                </c:pt>
                <c:pt idx="3">
                  <c:v>85</c:v>
                </c:pt>
                <c:pt idx="4">
                  <c:v>28</c:v>
                </c:pt>
                <c:pt idx="5">
                  <c:v>7</c:v>
                </c:pt>
                <c:pt idx="6">
                  <c:v>8</c:v>
                </c:pt>
              </c:numCache>
            </c:numRef>
          </c:val>
          <c:extLst>
            <c:ext xmlns:c16="http://schemas.microsoft.com/office/drawing/2014/chart" uri="{C3380CC4-5D6E-409C-BE32-E72D297353CC}">
              <c16:uniqueId val="{00000001-7482-4F7C-866C-EF056DE2D290}"/>
            </c:ext>
          </c:extLst>
        </c:ser>
        <c:dLbls>
          <c:showLegendKey val="0"/>
          <c:showVal val="0"/>
          <c:showCatName val="0"/>
          <c:showSerName val="0"/>
          <c:showPercent val="0"/>
          <c:showBubbleSize val="0"/>
        </c:dLbls>
        <c:gapWidth val="219"/>
        <c:overlap val="-27"/>
        <c:axId val="321518600"/>
        <c:axId val="321518928"/>
      </c:barChart>
      <c:catAx>
        <c:axId val="321518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18928"/>
        <c:crosses val="autoZero"/>
        <c:auto val="1"/>
        <c:lblAlgn val="ctr"/>
        <c:lblOffset val="100"/>
        <c:noMultiLvlLbl val="0"/>
      </c:catAx>
      <c:valAx>
        <c:axId val="32151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1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0</c:v>
                </c:pt>
                <c:pt idx="3">
                  <c:v>0</c:v>
                </c:pt>
                <c:pt idx="4">
                  <c:v>0</c:v>
                </c:pt>
                <c:pt idx="5">
                  <c:v>0.124843945068664</c:v>
                </c:pt>
                <c:pt idx="6">
                  <c:v>0</c:v>
                </c:pt>
                <c:pt idx="7">
                  <c:v>5.6768558951965096</c:v>
                </c:pt>
                <c:pt idx="8">
                  <c:v>0</c:v>
                </c:pt>
                <c:pt idx="9">
                  <c:v>0</c:v>
                </c:pt>
                <c:pt idx="10">
                  <c:v>7.4143302180685398</c:v>
                </c:pt>
                <c:pt idx="11">
                  <c:v>0</c:v>
                </c:pt>
                <c:pt idx="12">
                  <c:v>6.2305295950155798E-2</c:v>
                </c:pt>
                <c:pt idx="13">
                  <c:v>0</c:v>
                </c:pt>
                <c:pt idx="14">
                  <c:v>0</c:v>
                </c:pt>
                <c:pt idx="15">
                  <c:v>7.7833125778331302</c:v>
                </c:pt>
                <c:pt idx="16">
                  <c:v>0</c:v>
                </c:pt>
                <c:pt idx="17">
                  <c:v>0</c:v>
                </c:pt>
                <c:pt idx="18">
                  <c:v>6.5379825653798296</c:v>
                </c:pt>
                <c:pt idx="19">
                  <c:v>0</c:v>
                </c:pt>
                <c:pt idx="20">
                  <c:v>0</c:v>
                </c:pt>
                <c:pt idx="21">
                  <c:v>0.124455507156192</c:v>
                </c:pt>
                <c:pt idx="22">
                  <c:v>0</c:v>
                </c:pt>
                <c:pt idx="23">
                  <c:v>0</c:v>
                </c:pt>
                <c:pt idx="24">
                  <c:v>6.2227753578095797E-2</c:v>
                </c:pt>
                <c:pt idx="25">
                  <c:v>0</c:v>
                </c:pt>
                <c:pt idx="26">
                  <c:v>0.37313432835820898</c:v>
                </c:pt>
                <c:pt idx="27">
                  <c:v>0</c:v>
                </c:pt>
                <c:pt idx="28">
                  <c:v>0</c:v>
                </c:pt>
                <c:pt idx="29">
                  <c:v>6.2189054726368202E-2</c:v>
                </c:pt>
                <c:pt idx="30">
                  <c:v>0</c:v>
                </c:pt>
              </c:numCache>
            </c:numRef>
          </c:val>
          <c:smooth val="0"/>
          <c:extLst>
            <c:ext xmlns:c16="http://schemas.microsoft.com/office/drawing/2014/chart" uri="{C3380CC4-5D6E-409C-BE32-E72D297353CC}">
              <c16:uniqueId val="{00000000-93F3-428B-B90F-F71A0C36ECBA}"/>
            </c:ext>
          </c:extLst>
        </c:ser>
        <c:dLbls>
          <c:showLegendKey val="0"/>
          <c:showVal val="0"/>
          <c:showCatName val="0"/>
          <c:showSerName val="0"/>
          <c:showPercent val="0"/>
          <c:showBubbleSize val="0"/>
        </c:dLbls>
        <c:smooth val="0"/>
        <c:axId val="266237184"/>
        <c:axId val="266236200"/>
      </c:lineChart>
      <c:dateAx>
        <c:axId val="266237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36200"/>
        <c:crosses val="autoZero"/>
        <c:auto val="1"/>
        <c:lblOffset val="100"/>
        <c:baseTimeUnit val="days"/>
      </c:dateAx>
      <c:valAx>
        <c:axId val="26623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3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1601</c:v>
                </c:pt>
                <c:pt idx="1">
                  <c:v>1601</c:v>
                </c:pt>
                <c:pt idx="2">
                  <c:v>1601</c:v>
                </c:pt>
                <c:pt idx="3">
                  <c:v>1601</c:v>
                </c:pt>
                <c:pt idx="4">
                  <c:v>1602</c:v>
                </c:pt>
                <c:pt idx="5">
                  <c:v>1603</c:v>
                </c:pt>
                <c:pt idx="6">
                  <c:v>1603</c:v>
                </c:pt>
                <c:pt idx="7">
                  <c:v>1604</c:v>
                </c:pt>
                <c:pt idx="8">
                  <c:v>1605</c:v>
                </c:pt>
                <c:pt idx="9">
                  <c:v>1605</c:v>
                </c:pt>
                <c:pt idx="10">
                  <c:v>1605</c:v>
                </c:pt>
                <c:pt idx="11">
                  <c:v>1606</c:v>
                </c:pt>
                <c:pt idx="12">
                  <c:v>1605</c:v>
                </c:pt>
                <c:pt idx="13">
                  <c:v>1606</c:v>
                </c:pt>
                <c:pt idx="14">
                  <c:v>1606</c:v>
                </c:pt>
                <c:pt idx="15">
                  <c:v>1606</c:v>
                </c:pt>
                <c:pt idx="16">
                  <c:v>1606</c:v>
                </c:pt>
                <c:pt idx="17">
                  <c:v>1606</c:v>
                </c:pt>
                <c:pt idx="18">
                  <c:v>1606</c:v>
                </c:pt>
                <c:pt idx="19">
                  <c:v>1607</c:v>
                </c:pt>
                <c:pt idx="20">
                  <c:v>1607</c:v>
                </c:pt>
                <c:pt idx="21">
                  <c:v>1607</c:v>
                </c:pt>
                <c:pt idx="22">
                  <c:v>1607</c:v>
                </c:pt>
                <c:pt idx="23">
                  <c:v>1607</c:v>
                </c:pt>
                <c:pt idx="24">
                  <c:v>1607</c:v>
                </c:pt>
                <c:pt idx="25">
                  <c:v>1608</c:v>
                </c:pt>
                <c:pt idx="26">
                  <c:v>1608</c:v>
                </c:pt>
                <c:pt idx="27">
                  <c:v>1608</c:v>
                </c:pt>
                <c:pt idx="28">
                  <c:v>1608</c:v>
                </c:pt>
                <c:pt idx="29">
                  <c:v>1608</c:v>
                </c:pt>
                <c:pt idx="30">
                  <c:v>1608</c:v>
                </c:pt>
              </c:numCache>
            </c:numRef>
          </c:val>
          <c:smooth val="0"/>
          <c:extLst>
            <c:ext xmlns:c16="http://schemas.microsoft.com/office/drawing/2014/chart" uri="{C3380CC4-5D6E-409C-BE32-E72D297353CC}">
              <c16:uniqueId val="{00000000-4C55-4FB2-B1F4-68C169998FB5}"/>
            </c:ext>
          </c:extLst>
        </c:ser>
        <c:dLbls>
          <c:showLegendKey val="0"/>
          <c:showVal val="0"/>
          <c:showCatName val="0"/>
          <c:showSerName val="0"/>
          <c:showPercent val="0"/>
          <c:showBubbleSize val="0"/>
        </c:dLbls>
        <c:smooth val="0"/>
        <c:axId val="307495352"/>
        <c:axId val="307495680"/>
      </c:lineChart>
      <c:dateAx>
        <c:axId val="307495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95680"/>
        <c:crosses val="autoZero"/>
        <c:auto val="1"/>
        <c:lblOffset val="100"/>
        <c:baseTimeUnit val="days"/>
      </c:dateAx>
      <c:valAx>
        <c:axId val="30749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9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4</c:v>
                </c:pt>
                <c:pt idx="1">
                  <c:v>1</c:v>
                </c:pt>
                <c:pt idx="2">
                  <c:v>4</c:v>
                </c:pt>
                <c:pt idx="3">
                  <c:v>0</c:v>
                </c:pt>
                <c:pt idx="4">
                  <c:v>4</c:v>
                </c:pt>
                <c:pt idx="5">
                  <c:v>2</c:v>
                </c:pt>
                <c:pt idx="6">
                  <c:v>0</c:v>
                </c:pt>
                <c:pt idx="7">
                  <c:v>2</c:v>
                </c:pt>
                <c:pt idx="8">
                  <c:v>2</c:v>
                </c:pt>
                <c:pt idx="9">
                  <c:v>3</c:v>
                </c:pt>
                <c:pt idx="10">
                  <c:v>3</c:v>
                </c:pt>
                <c:pt idx="11">
                  <c:v>7</c:v>
                </c:pt>
                <c:pt idx="12">
                  <c:v>5</c:v>
                </c:pt>
                <c:pt idx="13">
                  <c:v>6</c:v>
                </c:pt>
                <c:pt idx="14">
                  <c:v>4</c:v>
                </c:pt>
                <c:pt idx="15">
                  <c:v>1</c:v>
                </c:pt>
                <c:pt idx="16">
                  <c:v>3</c:v>
                </c:pt>
                <c:pt idx="17">
                  <c:v>2</c:v>
                </c:pt>
                <c:pt idx="18">
                  <c:v>3</c:v>
                </c:pt>
                <c:pt idx="19">
                  <c:v>3</c:v>
                </c:pt>
                <c:pt idx="20">
                  <c:v>1</c:v>
                </c:pt>
                <c:pt idx="21">
                  <c:v>2</c:v>
                </c:pt>
                <c:pt idx="22">
                  <c:v>3</c:v>
                </c:pt>
                <c:pt idx="23">
                  <c:v>3</c:v>
                </c:pt>
                <c:pt idx="24">
                  <c:v>21</c:v>
                </c:pt>
                <c:pt idx="25">
                  <c:v>4</c:v>
                </c:pt>
                <c:pt idx="26">
                  <c:v>5</c:v>
                </c:pt>
                <c:pt idx="27">
                  <c:v>1</c:v>
                </c:pt>
                <c:pt idx="28">
                  <c:v>2</c:v>
                </c:pt>
                <c:pt idx="29">
                  <c:v>6</c:v>
                </c:pt>
                <c:pt idx="30">
                  <c:v>2</c:v>
                </c:pt>
              </c:numCache>
            </c:numRef>
          </c:val>
          <c:smooth val="0"/>
          <c:extLst>
            <c:ext xmlns:c16="http://schemas.microsoft.com/office/drawing/2014/chart" uri="{C3380CC4-5D6E-409C-BE32-E72D297353CC}">
              <c16:uniqueId val="{00000000-14FD-46E1-A59C-339848F54E25}"/>
            </c:ext>
          </c:extLst>
        </c:ser>
        <c:dLbls>
          <c:showLegendKey val="0"/>
          <c:showVal val="0"/>
          <c:showCatName val="0"/>
          <c:showSerName val="0"/>
          <c:showPercent val="0"/>
          <c:showBubbleSize val="0"/>
        </c:dLbls>
        <c:smooth val="0"/>
        <c:axId val="265051760"/>
        <c:axId val="265053072"/>
      </c:lineChart>
      <c:dateAx>
        <c:axId val="265051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053072"/>
        <c:crosses val="autoZero"/>
        <c:auto val="1"/>
        <c:lblOffset val="100"/>
        <c:baseTimeUnit val="days"/>
      </c:dateAx>
      <c:valAx>
        <c:axId val="26505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05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D8916-7F42-4FB3-9429-F86B1BA81C5C}"/>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813A771D-F4E2-4146-93FE-422EB7709F18}"/>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4122706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BA103-9C9E-4D2B-8FE7-6FF0650CB51F}"/>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12184AAF-9C7B-474D-8AB7-8B8626E8B294}"/>
              </a:ext>
            </a:extLst>
          </p:cNvPr>
          <p:cNvGraphicFramePr>
            <a:graphicFrameLocks noGrp="1"/>
          </p:cNvGraphicFramePr>
          <p:nvPr>
            <p:ph type="tbl" sz="quarter" idx="13"/>
            <p:extLst>
              <p:ext uri="{D42A27DB-BD31-4B8C-83A1-F6EECF244321}">
                <p14:modId xmlns:p14="http://schemas.microsoft.com/office/powerpoint/2010/main" val="1613083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40179123"/>
                    </a:ext>
                  </a:extLst>
                </a:gridCol>
                <a:gridCol w="740664">
                  <a:extLst>
                    <a:ext uri="{9D8B030D-6E8A-4147-A177-3AD203B41FA5}">
                      <a16:colId xmlns:a16="http://schemas.microsoft.com/office/drawing/2014/main" val="2080077211"/>
                    </a:ext>
                  </a:extLst>
                </a:gridCol>
                <a:gridCol w="740664">
                  <a:extLst>
                    <a:ext uri="{9D8B030D-6E8A-4147-A177-3AD203B41FA5}">
                      <a16:colId xmlns:a16="http://schemas.microsoft.com/office/drawing/2014/main" val="4104438731"/>
                    </a:ext>
                  </a:extLst>
                </a:gridCol>
                <a:gridCol w="740664">
                  <a:extLst>
                    <a:ext uri="{9D8B030D-6E8A-4147-A177-3AD203B41FA5}">
                      <a16:colId xmlns:a16="http://schemas.microsoft.com/office/drawing/2014/main" val="2742356577"/>
                    </a:ext>
                  </a:extLst>
                </a:gridCol>
                <a:gridCol w="740664">
                  <a:extLst>
                    <a:ext uri="{9D8B030D-6E8A-4147-A177-3AD203B41FA5}">
                      <a16:colId xmlns:a16="http://schemas.microsoft.com/office/drawing/2014/main" val="1009076378"/>
                    </a:ext>
                  </a:extLst>
                </a:gridCol>
                <a:gridCol w="740664">
                  <a:extLst>
                    <a:ext uri="{9D8B030D-6E8A-4147-A177-3AD203B41FA5}">
                      <a16:colId xmlns:a16="http://schemas.microsoft.com/office/drawing/2014/main" val="2572045335"/>
                    </a:ext>
                  </a:extLst>
                </a:gridCol>
                <a:gridCol w="740664">
                  <a:extLst>
                    <a:ext uri="{9D8B030D-6E8A-4147-A177-3AD203B41FA5}">
                      <a16:colId xmlns:a16="http://schemas.microsoft.com/office/drawing/2014/main" val="2707653027"/>
                    </a:ext>
                  </a:extLst>
                </a:gridCol>
                <a:gridCol w="740664">
                  <a:extLst>
                    <a:ext uri="{9D8B030D-6E8A-4147-A177-3AD203B41FA5}">
                      <a16:colId xmlns:a16="http://schemas.microsoft.com/office/drawing/2014/main" val="2981289071"/>
                    </a:ext>
                  </a:extLst>
                </a:gridCol>
                <a:gridCol w="740664">
                  <a:extLst>
                    <a:ext uri="{9D8B030D-6E8A-4147-A177-3AD203B41FA5}">
                      <a16:colId xmlns:a16="http://schemas.microsoft.com/office/drawing/2014/main" val="3831582165"/>
                    </a:ext>
                  </a:extLst>
                </a:gridCol>
                <a:gridCol w="740664">
                  <a:extLst>
                    <a:ext uri="{9D8B030D-6E8A-4147-A177-3AD203B41FA5}">
                      <a16:colId xmlns:a16="http://schemas.microsoft.com/office/drawing/2014/main" val="8658996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90484577"/>
                  </a:ext>
                </a:extLst>
              </a:tr>
              <a:tr h="370840">
                <a:tc>
                  <a:txBody>
                    <a:bodyPr/>
                    <a:lstStyle/>
                    <a:p>
                      <a:r>
                        <a:rPr lang="en-US" sz="1000"/>
                        <a:t>Oxford Fajar Pre-University</a:t>
                      </a:r>
                    </a:p>
                  </a:txBody>
                  <a:tcPr/>
                </a:tc>
                <a:tc>
                  <a:txBody>
                    <a:bodyPr/>
                    <a:lstStyle/>
                    <a:p>
                      <a:r>
                        <a:rPr lang="en-US" sz="1000"/>
                        <a:t>1608</a:t>
                      </a:r>
                    </a:p>
                  </a:txBody>
                  <a:tcPr/>
                </a:tc>
                <a:tc>
                  <a:txBody>
                    <a:bodyPr/>
                    <a:lstStyle/>
                    <a:p>
                      <a:r>
                        <a:rPr lang="en-US" sz="1000"/>
                        <a:t>7</a:t>
                      </a:r>
                    </a:p>
                  </a:txBody>
                  <a:tcPr/>
                </a:tc>
                <a:tc>
                  <a:txBody>
                    <a:bodyPr/>
                    <a:lstStyle/>
                    <a:p>
                      <a:r>
                        <a:rPr lang="en-US" sz="1000"/>
                        <a:t>10</a:t>
                      </a:r>
                    </a:p>
                  </a:txBody>
                  <a:tcPr/>
                </a:tc>
                <a:tc>
                  <a:txBody>
                    <a:bodyPr/>
                    <a:lstStyle/>
                    <a:p>
                      <a:r>
                        <a:rPr lang="en-US" sz="1000"/>
                        <a:t>450</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2.8242 %</a:t>
                      </a:r>
                    </a:p>
                  </a:txBody>
                  <a:tcPr/>
                </a:tc>
                <a:tc>
                  <a:txBody>
                    <a:bodyPr/>
                    <a:lstStyle/>
                    <a:p>
                      <a:r>
                        <a:rPr lang="en-US" sz="1000"/>
                        <a:t>0.0 %</a:t>
                      </a:r>
                    </a:p>
                  </a:txBody>
                  <a:tcPr/>
                </a:tc>
                <a:extLst>
                  <a:ext uri="{0D108BD9-81ED-4DB2-BD59-A6C34878D82A}">
                    <a16:rowId xmlns:a16="http://schemas.microsoft.com/office/drawing/2014/main" val="2635006802"/>
                  </a:ext>
                </a:extLst>
              </a:tr>
            </a:tbl>
          </a:graphicData>
        </a:graphic>
      </p:graphicFrame>
      <p:sp>
        <p:nvSpPr>
          <p:cNvPr id="4" name="Text Placeholder 3">
            <a:extLst>
              <a:ext uri="{FF2B5EF4-FFF2-40B4-BE49-F238E27FC236}">
                <a16:creationId xmlns:a16="http://schemas.microsoft.com/office/drawing/2014/main" id="{55182BC8-A3D9-4661-B461-ED2248203AD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65981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ABF18-7004-4E24-B258-FB12F0B3B47E}"/>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CA16C325-C43A-43B7-9302-7387818E697D}"/>
              </a:ext>
            </a:extLst>
          </p:cNvPr>
          <p:cNvGraphicFramePr>
            <a:graphicFrameLocks noGrp="1"/>
          </p:cNvGraphicFramePr>
          <p:nvPr>
            <p:ph type="chart" sz="quarter" idx="13"/>
            <p:extLst>
              <p:ext uri="{D42A27DB-BD31-4B8C-83A1-F6EECF244321}">
                <p14:modId xmlns:p14="http://schemas.microsoft.com/office/powerpoint/2010/main" val="953725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4D91FC-B849-45D2-9FA0-F1EB8C9FF156}"/>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5512BA1A-173C-49C1-ACE7-4B35CEF5B7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5614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2E7-829F-4509-A05A-D343D023476A}"/>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E28E6CD3-8DE2-4C40-9E6B-97B379397225}"/>
              </a:ext>
            </a:extLst>
          </p:cNvPr>
          <p:cNvGraphicFramePr>
            <a:graphicFrameLocks noGrp="1"/>
          </p:cNvGraphicFramePr>
          <p:nvPr>
            <p:ph type="chart" sz="quarter" idx="13"/>
            <p:extLst>
              <p:ext uri="{D42A27DB-BD31-4B8C-83A1-F6EECF244321}">
                <p14:modId xmlns:p14="http://schemas.microsoft.com/office/powerpoint/2010/main" val="636745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56D065-DB1B-4CD1-83DA-BD94EACC2FE9}"/>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5FCCCA12-082C-4B6A-9092-389E7F5129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9765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5CDEC-2915-4B12-A186-456EBA422FB7}"/>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9A0B2BB4-5241-4590-8CD1-692C4B3A1FD6}"/>
              </a:ext>
            </a:extLst>
          </p:cNvPr>
          <p:cNvGraphicFramePr>
            <a:graphicFrameLocks noGrp="1"/>
          </p:cNvGraphicFramePr>
          <p:nvPr>
            <p:ph type="chart" sz="quarter" idx="13"/>
            <p:extLst>
              <p:ext uri="{D42A27DB-BD31-4B8C-83A1-F6EECF244321}">
                <p14:modId xmlns:p14="http://schemas.microsoft.com/office/powerpoint/2010/main" val="1421176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F7D05F-E140-4C64-A72C-91C628DF6102}"/>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329693A4-0264-4758-AC08-1CDA2AFDF8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2990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6E78C-92C8-4378-8F6E-B1251954D49D}"/>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2AB6C33F-7B5D-4EEF-A60F-DA00B2B51F59}"/>
              </a:ext>
            </a:extLst>
          </p:cNvPr>
          <p:cNvGraphicFramePr>
            <a:graphicFrameLocks noGrp="1"/>
          </p:cNvGraphicFramePr>
          <p:nvPr>
            <p:ph type="chart" sz="quarter" idx="13"/>
            <p:extLst>
              <p:ext uri="{D42A27DB-BD31-4B8C-83A1-F6EECF244321}">
                <p14:modId xmlns:p14="http://schemas.microsoft.com/office/powerpoint/2010/main" val="1676794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C1913A-D99C-4B50-BB7D-47861D79AC04}"/>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7F4C202C-2CCE-425C-9A54-6E9DC7C524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3453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14242-4D81-4BE5-A773-2E05E1864A74}"/>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1BD94697-5F14-430B-A7B8-5FDE8639ED8D}"/>
              </a:ext>
            </a:extLst>
          </p:cNvPr>
          <p:cNvGraphicFramePr>
            <a:graphicFrameLocks noGrp="1"/>
          </p:cNvGraphicFramePr>
          <p:nvPr>
            <p:ph type="chart" sz="quarter" idx="13"/>
            <p:extLst>
              <p:ext uri="{D42A27DB-BD31-4B8C-83A1-F6EECF244321}">
                <p14:modId xmlns:p14="http://schemas.microsoft.com/office/powerpoint/2010/main" val="294098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A6D314-0FBB-46AE-A4E7-CDF8F20E719D}"/>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CEE63CF7-2B3D-4A6C-BEBC-20EBA850F5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6331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E2272-C1D1-4587-83B5-C4B2683B9AD8}"/>
              </a:ext>
            </a:extLst>
          </p:cNvPr>
          <p:cNvSpPr>
            <a:spLocks noGrp="1"/>
          </p:cNvSpPr>
          <p:nvPr>
            <p:ph type="title"/>
          </p:nvPr>
        </p:nvSpPr>
        <p:spPr/>
        <p:txBody>
          <a:bodyPr/>
          <a:lstStyle/>
          <a:p>
            <a:r>
              <a:rPr lang="en-US"/>
              <a:t>Facebook (FB) Custom Own Posts Table (new) | Oxford Fajar Pre-University - 1 of 3</a:t>
            </a:r>
          </a:p>
        </p:txBody>
      </p:sp>
      <p:graphicFrame>
        <p:nvGraphicFramePr>
          <p:cNvPr id="5" name="Table Placeholder 4">
            <a:extLst>
              <a:ext uri="{FF2B5EF4-FFF2-40B4-BE49-F238E27FC236}">
                <a16:creationId xmlns:a16="http://schemas.microsoft.com/office/drawing/2014/main" id="{0C0B002B-F3A9-4852-9ED8-9BE4BFC25B94}"/>
              </a:ext>
            </a:extLst>
          </p:cNvPr>
          <p:cNvGraphicFramePr>
            <a:graphicFrameLocks noGrp="1"/>
          </p:cNvGraphicFramePr>
          <p:nvPr>
            <p:ph type="tbl" sz="quarter" idx="13"/>
            <p:extLst>
              <p:ext uri="{D42A27DB-BD31-4B8C-83A1-F6EECF244321}">
                <p14:modId xmlns:p14="http://schemas.microsoft.com/office/powerpoint/2010/main" val="2791819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545329"/>
                    </a:ext>
                  </a:extLst>
                </a:gridCol>
                <a:gridCol w="822960">
                  <a:extLst>
                    <a:ext uri="{9D8B030D-6E8A-4147-A177-3AD203B41FA5}">
                      <a16:colId xmlns:a16="http://schemas.microsoft.com/office/drawing/2014/main" val="882709775"/>
                    </a:ext>
                  </a:extLst>
                </a:gridCol>
                <a:gridCol w="822960">
                  <a:extLst>
                    <a:ext uri="{9D8B030D-6E8A-4147-A177-3AD203B41FA5}">
                      <a16:colId xmlns:a16="http://schemas.microsoft.com/office/drawing/2014/main" val="3976377285"/>
                    </a:ext>
                  </a:extLst>
                </a:gridCol>
                <a:gridCol w="822960">
                  <a:extLst>
                    <a:ext uri="{9D8B030D-6E8A-4147-A177-3AD203B41FA5}">
                      <a16:colId xmlns:a16="http://schemas.microsoft.com/office/drawing/2014/main" val="2925968437"/>
                    </a:ext>
                  </a:extLst>
                </a:gridCol>
                <a:gridCol w="822960">
                  <a:extLst>
                    <a:ext uri="{9D8B030D-6E8A-4147-A177-3AD203B41FA5}">
                      <a16:colId xmlns:a16="http://schemas.microsoft.com/office/drawing/2014/main" val="3656759750"/>
                    </a:ext>
                  </a:extLst>
                </a:gridCol>
                <a:gridCol w="822960">
                  <a:extLst>
                    <a:ext uri="{9D8B030D-6E8A-4147-A177-3AD203B41FA5}">
                      <a16:colId xmlns:a16="http://schemas.microsoft.com/office/drawing/2014/main" val="1683659777"/>
                    </a:ext>
                  </a:extLst>
                </a:gridCol>
                <a:gridCol w="822960">
                  <a:extLst>
                    <a:ext uri="{9D8B030D-6E8A-4147-A177-3AD203B41FA5}">
                      <a16:colId xmlns:a16="http://schemas.microsoft.com/office/drawing/2014/main" val="3584348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661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- 2019-03-16 10:21:00 </a:t>
                      </a:r>
                      <a:r>
                        <a:rPr kumimoji="0" lang="en-US" sz="1000" b="0" i="0" u="none" strike="noStrike" kern="1200" cap="none" spc="0" normalizeH="0" baseline="0" noProof="0">
                          <a:ln>
                            <a:noFill/>
                          </a:ln>
                          <a:solidFill>
                            <a:prstClr val="black"/>
                          </a:solidFill>
                          <a:effectLst/>
                          <a:uLnTx/>
                          <a:uFillTx/>
                          <a:latin typeface="+mn-lt"/>
                          <a:ea typeface="+mn-ea"/>
                          <a:cs typeface="+mn-cs"/>
                        </a:rPr>
                        <a:t> 
 The title of a research article has an almost impossible remit. It needs to accurately capture what was achieved, differentiate it from other works, and of course, attract the attention of the reader, who might be searching a journal’s contents list or the return from a database query. Getting it right is vital.
Is a long title or a short one better? Visit http://bit.ly/2GA1GxM to find out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8279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- 2019-03-11 10:18:00 </a:t>
                      </a:r>
                      <a:r>
                        <a:rPr kumimoji="0" lang="en-US" sz="1000" b="0" i="0" u="none" strike="noStrike" kern="1200" cap="none" spc="0" normalizeH="0" baseline="0" noProof="0">
                          <a:ln>
                            <a:noFill/>
                          </a:ln>
                          <a:solidFill>
                            <a:prstClr val="black"/>
                          </a:solidFill>
                          <a:effectLst/>
                          <a:uLnTx/>
                          <a:uFillTx/>
                          <a:latin typeface="+mn-lt"/>
                          <a:ea typeface="+mn-ea"/>
                          <a:cs typeface="+mn-cs"/>
                        </a:rPr>
                        <a:t> 
 Prepping for IELTS exam? Here are 7 helpful IELTS study tips to help you refine your study habits!
1. You must focus on building your Core English Skills
2. Learn from your weaknesses 
3. Structure your essay writing
4. Practice your speaking
5. Read a diverse range of articles
6. Learn native-like fluency
7. Know the test tips and strategies
Read on for more detail!
http://bit.ly/2T4BeCq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751615"/>
                  </a:ext>
                </a:extLst>
              </a:tr>
            </a:tbl>
          </a:graphicData>
        </a:graphic>
      </p:graphicFrame>
      <p:sp>
        <p:nvSpPr>
          <p:cNvPr id="4" name="Text Placeholder 3">
            <a:extLst>
              <a:ext uri="{FF2B5EF4-FFF2-40B4-BE49-F238E27FC236}">
                <a16:creationId xmlns:a16="http://schemas.microsoft.com/office/drawing/2014/main" id="{13F3F131-0C28-4E54-8B49-0FFFB4B18A8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846127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C9CB4-9EA8-433E-B086-E00156714F85}"/>
              </a:ext>
            </a:extLst>
          </p:cNvPr>
          <p:cNvSpPr>
            <a:spLocks noGrp="1"/>
          </p:cNvSpPr>
          <p:nvPr>
            <p:ph type="title"/>
          </p:nvPr>
        </p:nvSpPr>
        <p:spPr/>
        <p:txBody>
          <a:bodyPr/>
          <a:lstStyle/>
          <a:p>
            <a:r>
              <a:rPr lang="en-US"/>
              <a:t>Facebook (FB) Custom Own Posts Table (new) | Oxford Fajar Pre-University - 2 of 3</a:t>
            </a:r>
          </a:p>
        </p:txBody>
      </p:sp>
      <p:graphicFrame>
        <p:nvGraphicFramePr>
          <p:cNvPr id="5" name="Table Placeholder 4">
            <a:extLst>
              <a:ext uri="{FF2B5EF4-FFF2-40B4-BE49-F238E27FC236}">
                <a16:creationId xmlns:a16="http://schemas.microsoft.com/office/drawing/2014/main" id="{B518EA07-5B38-4E3D-B309-BFA332F7434D}"/>
              </a:ext>
            </a:extLst>
          </p:cNvPr>
          <p:cNvGraphicFramePr>
            <a:graphicFrameLocks noGrp="1"/>
          </p:cNvGraphicFramePr>
          <p:nvPr>
            <p:ph type="tbl" sz="quarter" idx="13"/>
            <p:extLst>
              <p:ext uri="{D42A27DB-BD31-4B8C-83A1-F6EECF244321}">
                <p14:modId xmlns:p14="http://schemas.microsoft.com/office/powerpoint/2010/main" val="3887633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80504797"/>
                    </a:ext>
                  </a:extLst>
                </a:gridCol>
                <a:gridCol w="822960">
                  <a:extLst>
                    <a:ext uri="{9D8B030D-6E8A-4147-A177-3AD203B41FA5}">
                      <a16:colId xmlns:a16="http://schemas.microsoft.com/office/drawing/2014/main" val="2539951601"/>
                    </a:ext>
                  </a:extLst>
                </a:gridCol>
                <a:gridCol w="822960">
                  <a:extLst>
                    <a:ext uri="{9D8B030D-6E8A-4147-A177-3AD203B41FA5}">
                      <a16:colId xmlns:a16="http://schemas.microsoft.com/office/drawing/2014/main" val="4272878190"/>
                    </a:ext>
                  </a:extLst>
                </a:gridCol>
                <a:gridCol w="822960">
                  <a:extLst>
                    <a:ext uri="{9D8B030D-6E8A-4147-A177-3AD203B41FA5}">
                      <a16:colId xmlns:a16="http://schemas.microsoft.com/office/drawing/2014/main" val="2323750960"/>
                    </a:ext>
                  </a:extLst>
                </a:gridCol>
                <a:gridCol w="822960">
                  <a:extLst>
                    <a:ext uri="{9D8B030D-6E8A-4147-A177-3AD203B41FA5}">
                      <a16:colId xmlns:a16="http://schemas.microsoft.com/office/drawing/2014/main" val="1652284404"/>
                    </a:ext>
                  </a:extLst>
                </a:gridCol>
                <a:gridCol w="822960">
                  <a:extLst>
                    <a:ext uri="{9D8B030D-6E8A-4147-A177-3AD203B41FA5}">
                      <a16:colId xmlns:a16="http://schemas.microsoft.com/office/drawing/2014/main" val="1732192691"/>
                    </a:ext>
                  </a:extLst>
                </a:gridCol>
                <a:gridCol w="822960">
                  <a:extLst>
                    <a:ext uri="{9D8B030D-6E8A-4147-A177-3AD203B41FA5}">
                      <a16:colId xmlns:a16="http://schemas.microsoft.com/office/drawing/2014/main" val="2211334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0669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- 2019-03-19 10:23:00 </a:t>
                      </a:r>
                      <a:r>
                        <a:rPr kumimoji="0" lang="en-US" sz="1000" b="0" i="0" u="none" strike="noStrike" kern="1200" cap="none" spc="0" normalizeH="0" baseline="0" noProof="0">
                          <a:ln>
                            <a:noFill/>
                          </a:ln>
                          <a:solidFill>
                            <a:prstClr val="black"/>
                          </a:solidFill>
                          <a:effectLst/>
                          <a:uLnTx/>
                          <a:uFillTx/>
                          <a:latin typeface="+mn-lt"/>
                          <a:ea typeface="+mn-ea"/>
                          <a:cs typeface="+mn-cs"/>
                        </a:rPr>
                        <a:t> 
 Master your knowledge in accounting theories for diploma and degree levels with Oxford Fajar’s Accounting comprehensive textbooks!
Get 20%* rebate when you purchase Oxford Fajar’s University series at Popular this month!
*Terms &amp; Condition:
With any purchase of RM10 and above, except nett-priced items. For selected items with rebate sticker only.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60125726"/>
                  </a:ext>
                </a:extLst>
              </a:tr>
            </a:tbl>
          </a:graphicData>
        </a:graphic>
      </p:graphicFrame>
      <p:sp>
        <p:nvSpPr>
          <p:cNvPr id="4" name="Text Placeholder 3">
            <a:extLst>
              <a:ext uri="{FF2B5EF4-FFF2-40B4-BE49-F238E27FC236}">
                <a16:creationId xmlns:a16="http://schemas.microsoft.com/office/drawing/2014/main" id="{EEBBFE62-E657-4D12-A417-AFC16713652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592931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44F5E-1162-4F5A-81BB-AE095973A0FB}"/>
              </a:ext>
            </a:extLst>
          </p:cNvPr>
          <p:cNvSpPr>
            <a:spLocks noGrp="1"/>
          </p:cNvSpPr>
          <p:nvPr>
            <p:ph type="title"/>
          </p:nvPr>
        </p:nvSpPr>
        <p:spPr/>
        <p:txBody>
          <a:bodyPr/>
          <a:lstStyle/>
          <a:p>
            <a:r>
              <a:rPr lang="en-US"/>
              <a:t>Facebook (FB) Custom Own Posts Table (new) | Oxford Fajar Pre-University - 3 of 3</a:t>
            </a:r>
          </a:p>
        </p:txBody>
      </p:sp>
      <p:graphicFrame>
        <p:nvGraphicFramePr>
          <p:cNvPr id="5" name="Table Placeholder 4">
            <a:extLst>
              <a:ext uri="{FF2B5EF4-FFF2-40B4-BE49-F238E27FC236}">
                <a16:creationId xmlns:a16="http://schemas.microsoft.com/office/drawing/2014/main" id="{370E3B4D-0CD8-4E7C-8A38-DD41A4981B92}"/>
              </a:ext>
            </a:extLst>
          </p:cNvPr>
          <p:cNvGraphicFramePr>
            <a:graphicFrameLocks noGrp="1"/>
          </p:cNvGraphicFramePr>
          <p:nvPr>
            <p:ph type="tbl" sz="quarter" idx="13"/>
            <p:extLst>
              <p:ext uri="{D42A27DB-BD31-4B8C-83A1-F6EECF244321}">
                <p14:modId xmlns:p14="http://schemas.microsoft.com/office/powerpoint/2010/main" val="1008501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19792516"/>
                    </a:ext>
                  </a:extLst>
                </a:gridCol>
                <a:gridCol w="822960">
                  <a:extLst>
                    <a:ext uri="{9D8B030D-6E8A-4147-A177-3AD203B41FA5}">
                      <a16:colId xmlns:a16="http://schemas.microsoft.com/office/drawing/2014/main" val="4138293506"/>
                    </a:ext>
                  </a:extLst>
                </a:gridCol>
                <a:gridCol w="822960">
                  <a:extLst>
                    <a:ext uri="{9D8B030D-6E8A-4147-A177-3AD203B41FA5}">
                      <a16:colId xmlns:a16="http://schemas.microsoft.com/office/drawing/2014/main" val="2777983738"/>
                    </a:ext>
                  </a:extLst>
                </a:gridCol>
                <a:gridCol w="822960">
                  <a:extLst>
                    <a:ext uri="{9D8B030D-6E8A-4147-A177-3AD203B41FA5}">
                      <a16:colId xmlns:a16="http://schemas.microsoft.com/office/drawing/2014/main" val="3467794346"/>
                    </a:ext>
                  </a:extLst>
                </a:gridCol>
                <a:gridCol w="822960">
                  <a:extLst>
                    <a:ext uri="{9D8B030D-6E8A-4147-A177-3AD203B41FA5}">
                      <a16:colId xmlns:a16="http://schemas.microsoft.com/office/drawing/2014/main" val="2327244143"/>
                    </a:ext>
                  </a:extLst>
                </a:gridCol>
                <a:gridCol w="822960">
                  <a:extLst>
                    <a:ext uri="{9D8B030D-6E8A-4147-A177-3AD203B41FA5}">
                      <a16:colId xmlns:a16="http://schemas.microsoft.com/office/drawing/2014/main" val="418760806"/>
                    </a:ext>
                  </a:extLst>
                </a:gridCol>
                <a:gridCol w="822960">
                  <a:extLst>
                    <a:ext uri="{9D8B030D-6E8A-4147-A177-3AD203B41FA5}">
                      <a16:colId xmlns:a16="http://schemas.microsoft.com/office/drawing/2014/main" val="3881550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1434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- 2019-03-08 10:17:00 </a:t>
                      </a:r>
                      <a:r>
                        <a:rPr kumimoji="0" lang="en-US" sz="1000" b="0" i="0" u="none" strike="noStrike" kern="1200" cap="none" spc="0" normalizeH="0" baseline="0" noProof="0">
                          <a:ln>
                            <a:noFill/>
                          </a:ln>
                          <a:solidFill>
                            <a:prstClr val="black"/>
                          </a:solidFill>
                          <a:effectLst/>
                          <a:uLnTx/>
                          <a:uFillTx/>
                          <a:latin typeface="+mn-lt"/>
                          <a:ea typeface="+mn-ea"/>
                          <a:cs typeface="+mn-cs"/>
                        </a:rPr>
                        <a:t> 
 A word whizz a day makes a wiser you! 😊
Pain point, noun
A problem or difficulty, usually one identified by a business as one that it can provide the solution to.
“It was a product that solved a very real pain point for consumers.”
Learn more
https://www.oxfordlearnersdictionaries.com/definition/english/pain-point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123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- 2019-03-27 11:55:00 </a:t>
                      </a:r>
                      <a:r>
                        <a:rPr kumimoji="0" lang="en-US" sz="1000" b="0" i="0" u="none" strike="noStrike" kern="1200" cap="none" spc="0" normalizeH="0" baseline="0" noProof="0">
                          <a:ln>
                            <a:noFill/>
                          </a:ln>
                          <a:solidFill>
                            <a:prstClr val="black"/>
                          </a:solidFill>
                          <a:effectLst/>
                          <a:uLnTx/>
                          <a:uFillTx/>
                          <a:latin typeface="+mn-lt"/>
                          <a:ea typeface="+mn-ea"/>
                          <a:cs typeface="+mn-cs"/>
                        </a:rPr>
                        <a:t> 
 Facing difficulties in writing and expanding your vocabulary to express ideas and opinions?
Oxford Advanced Learner’s Dictionary is the dictionary teachers and students love to use. 
The New Edition comes with Oxford iWriter on CD-ROM and 32-page Oxford Writing Tutor help you plan, write, and review your written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4757622"/>
                  </a:ext>
                </a:extLst>
              </a:tr>
            </a:tbl>
          </a:graphicData>
        </a:graphic>
      </p:graphicFrame>
      <p:sp>
        <p:nvSpPr>
          <p:cNvPr id="4" name="Text Placeholder 3">
            <a:extLst>
              <a:ext uri="{FF2B5EF4-FFF2-40B4-BE49-F238E27FC236}">
                <a16:creationId xmlns:a16="http://schemas.microsoft.com/office/drawing/2014/main" id="{D68BA81F-110C-4E54-8E3A-50575BF38C5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226369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79BC1-6809-43CB-875A-011A86939539}"/>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70016538-9954-4594-8B24-4B71026C38D1}"/>
              </a:ext>
            </a:extLst>
          </p:cNvPr>
          <p:cNvGraphicFramePr>
            <a:graphicFrameLocks noGrp="1"/>
          </p:cNvGraphicFramePr>
          <p:nvPr>
            <p:ph type="chart" sz="quarter" idx="13"/>
            <p:extLst>
              <p:ext uri="{D42A27DB-BD31-4B8C-83A1-F6EECF244321}">
                <p14:modId xmlns:p14="http://schemas.microsoft.com/office/powerpoint/2010/main" val="3179536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2C1AAA-43B8-456A-9EFF-263A7F61119F}"/>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4A2A4D81-EBC0-4C84-BEA6-CE2A6838FC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394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19F13-8508-4D90-8335-F38AF5E79589}"/>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20308876-C939-4AEE-A425-C038F9B5E7A9}"/>
              </a:ext>
            </a:extLst>
          </p:cNvPr>
          <p:cNvGraphicFramePr>
            <a:graphicFrameLocks noGrp="1"/>
          </p:cNvGraphicFramePr>
          <p:nvPr>
            <p:ph type="chart" sz="quarter" idx="13"/>
            <p:extLst>
              <p:ext uri="{D42A27DB-BD31-4B8C-83A1-F6EECF244321}">
                <p14:modId xmlns:p14="http://schemas.microsoft.com/office/powerpoint/2010/main" val="1426687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D38EA6-399A-446A-983E-60B3202DF244}"/>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2EDF885B-B651-42E0-A5E8-CAFD08C635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5173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FDBC8-9E09-4677-B0B6-641D6F449337}"/>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E3D82283-C00C-4970-9812-0808F6C1C0D5}"/>
              </a:ext>
            </a:extLst>
          </p:cNvPr>
          <p:cNvGraphicFramePr>
            <a:graphicFrameLocks noGrp="1"/>
          </p:cNvGraphicFramePr>
          <p:nvPr>
            <p:ph type="chart" sz="quarter" idx="13"/>
            <p:extLst>
              <p:ext uri="{D42A27DB-BD31-4B8C-83A1-F6EECF244321}">
                <p14:modId xmlns:p14="http://schemas.microsoft.com/office/powerpoint/2010/main" val="550333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F39229-CFC6-4334-A7A1-1AC5EE28A4AD}"/>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6D367E83-BBAD-461C-B10B-0ABB620B96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7540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989C1-3124-4213-9E02-C80EB6A48CE6}"/>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016DD5E3-31CB-445D-AB31-0056DE9948CC}"/>
              </a:ext>
            </a:extLst>
          </p:cNvPr>
          <p:cNvGraphicFramePr>
            <a:graphicFrameLocks noGrp="1"/>
          </p:cNvGraphicFramePr>
          <p:nvPr>
            <p:ph type="chart" sz="quarter" idx="13"/>
            <p:extLst>
              <p:ext uri="{D42A27DB-BD31-4B8C-83A1-F6EECF244321}">
                <p14:modId xmlns:p14="http://schemas.microsoft.com/office/powerpoint/2010/main" val="1762901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B5C7EE-A460-44C4-A75C-3D0A4A8A3AA9}"/>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BE648DD3-95E1-4BF4-A675-B7309A1D3C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1659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CD70B-0AC6-43FB-A305-AD359B29BEEF}"/>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259D7CBB-F09F-42EC-B402-FD811679C1AD}"/>
              </a:ext>
            </a:extLst>
          </p:cNvPr>
          <p:cNvGraphicFramePr>
            <a:graphicFrameLocks noGrp="1"/>
          </p:cNvGraphicFramePr>
          <p:nvPr>
            <p:ph type="tbl" sz="quarter" idx="13"/>
            <p:extLst>
              <p:ext uri="{D42A27DB-BD31-4B8C-83A1-F6EECF244321}">
                <p14:modId xmlns:p14="http://schemas.microsoft.com/office/powerpoint/2010/main" val="1130103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32550759"/>
                    </a:ext>
                  </a:extLst>
                </a:gridCol>
                <a:gridCol w="1645920">
                  <a:extLst>
                    <a:ext uri="{9D8B030D-6E8A-4147-A177-3AD203B41FA5}">
                      <a16:colId xmlns:a16="http://schemas.microsoft.com/office/drawing/2014/main" val="3377890664"/>
                    </a:ext>
                  </a:extLst>
                </a:gridCol>
                <a:gridCol w="1645920">
                  <a:extLst>
                    <a:ext uri="{9D8B030D-6E8A-4147-A177-3AD203B41FA5}">
                      <a16:colId xmlns:a16="http://schemas.microsoft.com/office/drawing/2014/main" val="2083977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370406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16.7 %</a:t>
                      </a:r>
                    </a:p>
                  </a:txBody>
                  <a:tcPr/>
                </a:tc>
                <a:extLst>
                  <a:ext uri="{0D108BD9-81ED-4DB2-BD59-A6C34878D82A}">
                    <a16:rowId xmlns:a16="http://schemas.microsoft.com/office/drawing/2014/main" val="1475866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extLst>
                  <a:ext uri="{0D108BD9-81ED-4DB2-BD59-A6C34878D82A}">
                    <a16:rowId xmlns:a16="http://schemas.microsoft.com/office/drawing/2014/main" val="4157595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253112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811584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4231514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3786207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2980312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59333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645004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349162870"/>
                  </a:ext>
                </a:extLst>
              </a:tr>
            </a:tbl>
          </a:graphicData>
        </a:graphic>
      </p:graphicFrame>
      <p:sp>
        <p:nvSpPr>
          <p:cNvPr id="4" name="Text Placeholder 3">
            <a:extLst>
              <a:ext uri="{FF2B5EF4-FFF2-40B4-BE49-F238E27FC236}">
                <a16:creationId xmlns:a16="http://schemas.microsoft.com/office/drawing/2014/main" id="{3E387FB6-4A7D-4F69-8CFA-F4F8CDCC0FC0}"/>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994390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F43A6-A42E-4512-BDCA-B0A210E0AC64}"/>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F1734731-A041-49C9-9BC1-2355E7C0AD6C}"/>
              </a:ext>
            </a:extLst>
          </p:cNvPr>
          <p:cNvGraphicFramePr>
            <a:graphicFrameLocks noGrp="1"/>
          </p:cNvGraphicFramePr>
          <p:nvPr>
            <p:ph type="tbl" sz="quarter" idx="13"/>
            <p:extLst>
              <p:ext uri="{D42A27DB-BD31-4B8C-83A1-F6EECF244321}">
                <p14:modId xmlns:p14="http://schemas.microsoft.com/office/powerpoint/2010/main" val="531679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02445481"/>
                    </a:ext>
                  </a:extLst>
                </a:gridCol>
                <a:gridCol w="1645920">
                  <a:extLst>
                    <a:ext uri="{9D8B030D-6E8A-4147-A177-3AD203B41FA5}">
                      <a16:colId xmlns:a16="http://schemas.microsoft.com/office/drawing/2014/main" val="647188201"/>
                    </a:ext>
                  </a:extLst>
                </a:gridCol>
                <a:gridCol w="1645920">
                  <a:extLst>
                    <a:ext uri="{9D8B030D-6E8A-4147-A177-3AD203B41FA5}">
                      <a16:colId xmlns:a16="http://schemas.microsoft.com/office/drawing/2014/main" val="375031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66328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184771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038821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391676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323577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12785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476143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24959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112922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027094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605787931"/>
                  </a:ext>
                </a:extLst>
              </a:tr>
            </a:tbl>
          </a:graphicData>
        </a:graphic>
      </p:graphicFrame>
      <p:sp>
        <p:nvSpPr>
          <p:cNvPr id="4" name="Text Placeholder 3">
            <a:extLst>
              <a:ext uri="{FF2B5EF4-FFF2-40B4-BE49-F238E27FC236}">
                <a16:creationId xmlns:a16="http://schemas.microsoft.com/office/drawing/2014/main" id="{3E54AE1A-B2E6-4E52-BB56-B5552906D937}"/>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98482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25534-0E0D-4004-91BA-C6839A117FA0}"/>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4355D2F8-6B7E-4ED3-BA75-CA3B7E2AC15B}"/>
              </a:ext>
            </a:extLst>
          </p:cNvPr>
          <p:cNvGraphicFramePr>
            <a:graphicFrameLocks noGrp="1"/>
          </p:cNvGraphicFramePr>
          <p:nvPr>
            <p:ph type="tbl" sz="quarter" idx="13"/>
            <p:extLst>
              <p:ext uri="{D42A27DB-BD31-4B8C-83A1-F6EECF244321}">
                <p14:modId xmlns:p14="http://schemas.microsoft.com/office/powerpoint/2010/main" val="3715352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35791963"/>
                    </a:ext>
                  </a:extLst>
                </a:gridCol>
                <a:gridCol w="1645920">
                  <a:extLst>
                    <a:ext uri="{9D8B030D-6E8A-4147-A177-3AD203B41FA5}">
                      <a16:colId xmlns:a16="http://schemas.microsoft.com/office/drawing/2014/main" val="1689328342"/>
                    </a:ext>
                  </a:extLst>
                </a:gridCol>
                <a:gridCol w="1645920">
                  <a:extLst>
                    <a:ext uri="{9D8B030D-6E8A-4147-A177-3AD203B41FA5}">
                      <a16:colId xmlns:a16="http://schemas.microsoft.com/office/drawing/2014/main" val="887463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20386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032560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658041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16498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68446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788153887"/>
                  </a:ext>
                </a:extLst>
              </a:tr>
            </a:tbl>
          </a:graphicData>
        </a:graphic>
      </p:graphicFrame>
      <p:sp>
        <p:nvSpPr>
          <p:cNvPr id="4" name="Text Placeholder 3">
            <a:extLst>
              <a:ext uri="{FF2B5EF4-FFF2-40B4-BE49-F238E27FC236}">
                <a16:creationId xmlns:a16="http://schemas.microsoft.com/office/drawing/2014/main" id="{DF629FD0-8C34-412A-8FFF-070AB509574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087380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2D78B-7537-4140-93E9-FF0EAD075F00}"/>
              </a:ext>
            </a:extLst>
          </p:cNvPr>
          <p:cNvSpPr>
            <a:spLocks noGrp="1"/>
          </p:cNvSpPr>
          <p:nvPr>
            <p:ph type="title"/>
          </p:nvPr>
        </p:nvSpPr>
        <p:spPr/>
        <p:txBody>
          <a:bodyPr/>
          <a:lstStyle/>
          <a:p>
            <a:r>
              <a:rPr lang="en-US"/>
              <a:t>Facebook Own Posts Table | Oxford Fajar Pre-University - 1 of 6</a:t>
            </a:r>
          </a:p>
        </p:txBody>
      </p:sp>
      <p:graphicFrame>
        <p:nvGraphicFramePr>
          <p:cNvPr id="5" name="Table Placeholder 4">
            <a:extLst>
              <a:ext uri="{FF2B5EF4-FFF2-40B4-BE49-F238E27FC236}">
                <a16:creationId xmlns:a16="http://schemas.microsoft.com/office/drawing/2014/main" id="{989F0975-4C95-4A69-B18B-F2028A6678FF}"/>
              </a:ext>
            </a:extLst>
          </p:cNvPr>
          <p:cNvGraphicFramePr>
            <a:graphicFrameLocks noGrp="1"/>
          </p:cNvGraphicFramePr>
          <p:nvPr>
            <p:ph type="tbl" sz="quarter" idx="13"/>
            <p:extLst>
              <p:ext uri="{D42A27DB-BD31-4B8C-83A1-F6EECF244321}">
                <p14:modId xmlns:p14="http://schemas.microsoft.com/office/powerpoint/2010/main" val="1461935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88424842"/>
                    </a:ext>
                  </a:extLst>
                </a:gridCol>
                <a:gridCol w="658368">
                  <a:extLst>
                    <a:ext uri="{9D8B030D-6E8A-4147-A177-3AD203B41FA5}">
                      <a16:colId xmlns:a16="http://schemas.microsoft.com/office/drawing/2014/main" val="2237552694"/>
                    </a:ext>
                  </a:extLst>
                </a:gridCol>
                <a:gridCol w="658368">
                  <a:extLst>
                    <a:ext uri="{9D8B030D-6E8A-4147-A177-3AD203B41FA5}">
                      <a16:colId xmlns:a16="http://schemas.microsoft.com/office/drawing/2014/main" val="3797846950"/>
                    </a:ext>
                  </a:extLst>
                </a:gridCol>
                <a:gridCol w="658368">
                  <a:extLst>
                    <a:ext uri="{9D8B030D-6E8A-4147-A177-3AD203B41FA5}">
                      <a16:colId xmlns:a16="http://schemas.microsoft.com/office/drawing/2014/main" val="2057915969"/>
                    </a:ext>
                  </a:extLst>
                </a:gridCol>
                <a:gridCol w="658368">
                  <a:extLst>
                    <a:ext uri="{9D8B030D-6E8A-4147-A177-3AD203B41FA5}">
                      <a16:colId xmlns:a16="http://schemas.microsoft.com/office/drawing/2014/main" val="3219583569"/>
                    </a:ext>
                  </a:extLst>
                </a:gridCol>
                <a:gridCol w="658368">
                  <a:extLst>
                    <a:ext uri="{9D8B030D-6E8A-4147-A177-3AD203B41FA5}">
                      <a16:colId xmlns:a16="http://schemas.microsoft.com/office/drawing/2014/main" val="3228125868"/>
                    </a:ext>
                  </a:extLst>
                </a:gridCol>
                <a:gridCol w="658368">
                  <a:extLst>
                    <a:ext uri="{9D8B030D-6E8A-4147-A177-3AD203B41FA5}">
                      <a16:colId xmlns:a16="http://schemas.microsoft.com/office/drawing/2014/main" val="2602851692"/>
                    </a:ext>
                  </a:extLst>
                </a:gridCol>
                <a:gridCol w="658368">
                  <a:extLst>
                    <a:ext uri="{9D8B030D-6E8A-4147-A177-3AD203B41FA5}">
                      <a16:colId xmlns:a16="http://schemas.microsoft.com/office/drawing/2014/main" val="2248678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639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- 2019-03-30 16:28:00 </a:t>
                      </a:r>
                      <a:r>
                        <a:rPr kumimoji="0" lang="en-US" sz="1000" b="0" i="0" u="none" strike="noStrike" kern="1200" cap="none" spc="0" normalizeH="0" baseline="0" noProof="0">
                          <a:ln>
                            <a:noFill/>
                          </a:ln>
                          <a:solidFill>
                            <a:prstClr val="black"/>
                          </a:solidFill>
                          <a:effectLst/>
                          <a:uLnTx/>
                          <a:uFillTx/>
                          <a:latin typeface="+mn-lt"/>
                          <a:ea typeface="+mn-ea"/>
                          <a:cs typeface="+mn-cs"/>
                        </a:rPr>
                        <a:t> 
 The design of the proposed Kuala Lumpur-Singapore High Speed Rail (KL-SG HSR) station in Ayer Keroh has received the most praise from the public in December 2018.
MyHSR Corp Sdn Bhd commercial director Tony Yeap said the Melaka station has struck the right balance between the image of a merchant ship symbolising the entrepreneurial spirit of the local communities and the modern aspect of the design.
“They see that the station looks very modern and yet has a strong connection with Melaka from its historical aspect,” he said.
If you had the chance to design a train station, what would be your inspiration and why?</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Read more about the KL-SG HSR project:
http://bit.ly/2E6sFxF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9162354"/>
                  </a:ext>
                </a:extLst>
              </a:tr>
            </a:tbl>
          </a:graphicData>
        </a:graphic>
      </p:graphicFrame>
      <p:sp>
        <p:nvSpPr>
          <p:cNvPr id="4" name="Text Placeholder 3">
            <a:extLst>
              <a:ext uri="{FF2B5EF4-FFF2-40B4-BE49-F238E27FC236}">
                <a16:creationId xmlns:a16="http://schemas.microsoft.com/office/drawing/2014/main" id="{31A85535-C0D9-465E-9C47-C6D4BCFF1DB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664110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4238B-0F48-4DA6-80B6-867D3DD14DE5}"/>
              </a:ext>
            </a:extLst>
          </p:cNvPr>
          <p:cNvSpPr>
            <a:spLocks noGrp="1"/>
          </p:cNvSpPr>
          <p:nvPr>
            <p:ph type="title"/>
          </p:nvPr>
        </p:nvSpPr>
        <p:spPr/>
        <p:txBody>
          <a:bodyPr/>
          <a:lstStyle/>
          <a:p>
            <a:r>
              <a:rPr lang="en-US"/>
              <a:t>Facebook Own Posts Table | Oxford Fajar Pre-University - 2 of 6</a:t>
            </a:r>
          </a:p>
        </p:txBody>
      </p:sp>
      <p:graphicFrame>
        <p:nvGraphicFramePr>
          <p:cNvPr id="5" name="Table Placeholder 4">
            <a:extLst>
              <a:ext uri="{FF2B5EF4-FFF2-40B4-BE49-F238E27FC236}">
                <a16:creationId xmlns:a16="http://schemas.microsoft.com/office/drawing/2014/main" id="{0390AEAB-EB1B-4BF8-8FF3-440AFEEBB30C}"/>
              </a:ext>
            </a:extLst>
          </p:cNvPr>
          <p:cNvGraphicFramePr>
            <a:graphicFrameLocks noGrp="1"/>
          </p:cNvGraphicFramePr>
          <p:nvPr>
            <p:ph type="tbl" sz="quarter" idx="13"/>
            <p:extLst>
              <p:ext uri="{D42A27DB-BD31-4B8C-83A1-F6EECF244321}">
                <p14:modId xmlns:p14="http://schemas.microsoft.com/office/powerpoint/2010/main" val="236288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2061506"/>
                    </a:ext>
                  </a:extLst>
                </a:gridCol>
                <a:gridCol w="658368">
                  <a:extLst>
                    <a:ext uri="{9D8B030D-6E8A-4147-A177-3AD203B41FA5}">
                      <a16:colId xmlns:a16="http://schemas.microsoft.com/office/drawing/2014/main" val="1393049743"/>
                    </a:ext>
                  </a:extLst>
                </a:gridCol>
                <a:gridCol w="658368">
                  <a:extLst>
                    <a:ext uri="{9D8B030D-6E8A-4147-A177-3AD203B41FA5}">
                      <a16:colId xmlns:a16="http://schemas.microsoft.com/office/drawing/2014/main" val="721493278"/>
                    </a:ext>
                  </a:extLst>
                </a:gridCol>
                <a:gridCol w="658368">
                  <a:extLst>
                    <a:ext uri="{9D8B030D-6E8A-4147-A177-3AD203B41FA5}">
                      <a16:colId xmlns:a16="http://schemas.microsoft.com/office/drawing/2014/main" val="3175915938"/>
                    </a:ext>
                  </a:extLst>
                </a:gridCol>
                <a:gridCol w="658368">
                  <a:extLst>
                    <a:ext uri="{9D8B030D-6E8A-4147-A177-3AD203B41FA5}">
                      <a16:colId xmlns:a16="http://schemas.microsoft.com/office/drawing/2014/main" val="1718301798"/>
                    </a:ext>
                  </a:extLst>
                </a:gridCol>
                <a:gridCol w="658368">
                  <a:extLst>
                    <a:ext uri="{9D8B030D-6E8A-4147-A177-3AD203B41FA5}">
                      <a16:colId xmlns:a16="http://schemas.microsoft.com/office/drawing/2014/main" val="557865608"/>
                    </a:ext>
                  </a:extLst>
                </a:gridCol>
                <a:gridCol w="658368">
                  <a:extLst>
                    <a:ext uri="{9D8B030D-6E8A-4147-A177-3AD203B41FA5}">
                      <a16:colId xmlns:a16="http://schemas.microsoft.com/office/drawing/2014/main" val="3002783968"/>
                    </a:ext>
                  </a:extLst>
                </a:gridCol>
                <a:gridCol w="658368">
                  <a:extLst>
                    <a:ext uri="{9D8B030D-6E8A-4147-A177-3AD203B41FA5}">
                      <a16:colId xmlns:a16="http://schemas.microsoft.com/office/drawing/2014/main" val="3382001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7048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- 2019-03-27 11:55:00 </a:t>
                      </a:r>
                      <a:r>
                        <a:rPr kumimoji="0" lang="en-US" sz="1000" b="0" i="0" u="none" strike="noStrike" kern="1200" cap="none" spc="0" normalizeH="0" baseline="0" noProof="0">
                          <a:ln>
                            <a:noFill/>
                          </a:ln>
                          <a:solidFill>
                            <a:prstClr val="black"/>
                          </a:solidFill>
                          <a:effectLst/>
                          <a:uLnTx/>
                          <a:uFillTx/>
                          <a:latin typeface="+mn-lt"/>
                          <a:ea typeface="+mn-ea"/>
                          <a:cs typeface="+mn-cs"/>
                        </a:rPr>
                        <a:t> 
 Facing difficulties in writing and expanding your vocabulary to express ideas and opinions?
Oxford Advanced Learner’s Dictionary is the dictionary teachers and students love to use. 
The New Edition comes with Oxford iWriter on CD-ROM and 32-page Oxford Writing Tutor help you plan, write, and review your written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5365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- 2019-03-25 10:26:00 </a:t>
                      </a:r>
                      <a:r>
                        <a:rPr kumimoji="0" lang="en-US" sz="1000" b="0" i="0" u="none" strike="noStrike" kern="1200" cap="none" spc="0" normalizeH="0" baseline="0" noProof="0">
                          <a:ln>
                            <a:noFill/>
                          </a:ln>
                          <a:solidFill>
                            <a:prstClr val="black"/>
                          </a:solidFill>
                          <a:effectLst/>
                          <a:uLnTx/>
                          <a:uFillTx/>
                          <a:latin typeface="+mn-lt"/>
                          <a:ea typeface="+mn-ea"/>
                          <a:cs typeface="+mn-cs"/>
                        </a:rPr>
                        <a:t> 
 William James (1842-1910) is considered one of the most influential figures in the history of modern psychology.
During 1907-1909, James published a book on pragmatism that was arguably one of the most influential books in American philosophy. He wrote that the “reality” with which truths must agree has 3 dimensions: (1) matters of fact, (2) relations of ideas, and (3) the entire set of other truths to which we are committed.
Visit http://bit.ly/2DWgOlD and browse the interactive timeline at the end of the article to learn more about how William James become a much-esteemed and eminent philosopher and psychologist of the beginning of the twentieth century.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6248671"/>
                  </a:ext>
                </a:extLst>
              </a:tr>
            </a:tbl>
          </a:graphicData>
        </a:graphic>
      </p:graphicFrame>
      <p:sp>
        <p:nvSpPr>
          <p:cNvPr id="4" name="Text Placeholder 3">
            <a:extLst>
              <a:ext uri="{FF2B5EF4-FFF2-40B4-BE49-F238E27FC236}">
                <a16:creationId xmlns:a16="http://schemas.microsoft.com/office/drawing/2014/main" id="{C9B90084-012D-41F2-89C2-570A67AD869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08286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416E6-D228-4C25-B4E7-24476A0AC842}"/>
              </a:ext>
            </a:extLst>
          </p:cNvPr>
          <p:cNvSpPr>
            <a:spLocks noGrp="1"/>
          </p:cNvSpPr>
          <p:nvPr>
            <p:ph type="title"/>
          </p:nvPr>
        </p:nvSpPr>
        <p:spPr/>
        <p:txBody>
          <a:bodyPr/>
          <a:lstStyle/>
          <a:p>
            <a:r>
              <a:rPr lang="en-US"/>
              <a:t>Facebook Own Posts Table | Oxford Fajar Pre-University - 3 of 6</a:t>
            </a:r>
          </a:p>
        </p:txBody>
      </p:sp>
      <p:graphicFrame>
        <p:nvGraphicFramePr>
          <p:cNvPr id="5" name="Table Placeholder 4">
            <a:extLst>
              <a:ext uri="{FF2B5EF4-FFF2-40B4-BE49-F238E27FC236}">
                <a16:creationId xmlns:a16="http://schemas.microsoft.com/office/drawing/2014/main" id="{D820D893-852B-48B1-BC8D-A5A24069951C}"/>
              </a:ext>
            </a:extLst>
          </p:cNvPr>
          <p:cNvGraphicFramePr>
            <a:graphicFrameLocks noGrp="1"/>
          </p:cNvGraphicFramePr>
          <p:nvPr>
            <p:ph type="tbl" sz="quarter" idx="13"/>
            <p:extLst>
              <p:ext uri="{D42A27DB-BD31-4B8C-83A1-F6EECF244321}">
                <p14:modId xmlns:p14="http://schemas.microsoft.com/office/powerpoint/2010/main" val="1464555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14033084"/>
                    </a:ext>
                  </a:extLst>
                </a:gridCol>
                <a:gridCol w="658368">
                  <a:extLst>
                    <a:ext uri="{9D8B030D-6E8A-4147-A177-3AD203B41FA5}">
                      <a16:colId xmlns:a16="http://schemas.microsoft.com/office/drawing/2014/main" val="1878778205"/>
                    </a:ext>
                  </a:extLst>
                </a:gridCol>
                <a:gridCol w="658368">
                  <a:extLst>
                    <a:ext uri="{9D8B030D-6E8A-4147-A177-3AD203B41FA5}">
                      <a16:colId xmlns:a16="http://schemas.microsoft.com/office/drawing/2014/main" val="1431423540"/>
                    </a:ext>
                  </a:extLst>
                </a:gridCol>
                <a:gridCol w="658368">
                  <a:extLst>
                    <a:ext uri="{9D8B030D-6E8A-4147-A177-3AD203B41FA5}">
                      <a16:colId xmlns:a16="http://schemas.microsoft.com/office/drawing/2014/main" val="2198723756"/>
                    </a:ext>
                  </a:extLst>
                </a:gridCol>
                <a:gridCol w="658368">
                  <a:extLst>
                    <a:ext uri="{9D8B030D-6E8A-4147-A177-3AD203B41FA5}">
                      <a16:colId xmlns:a16="http://schemas.microsoft.com/office/drawing/2014/main" val="834997064"/>
                    </a:ext>
                  </a:extLst>
                </a:gridCol>
                <a:gridCol w="658368">
                  <a:extLst>
                    <a:ext uri="{9D8B030D-6E8A-4147-A177-3AD203B41FA5}">
                      <a16:colId xmlns:a16="http://schemas.microsoft.com/office/drawing/2014/main" val="2740371792"/>
                    </a:ext>
                  </a:extLst>
                </a:gridCol>
                <a:gridCol w="658368">
                  <a:extLst>
                    <a:ext uri="{9D8B030D-6E8A-4147-A177-3AD203B41FA5}">
                      <a16:colId xmlns:a16="http://schemas.microsoft.com/office/drawing/2014/main" val="1623386757"/>
                    </a:ext>
                  </a:extLst>
                </a:gridCol>
                <a:gridCol w="658368">
                  <a:extLst>
                    <a:ext uri="{9D8B030D-6E8A-4147-A177-3AD203B41FA5}">
                      <a16:colId xmlns:a16="http://schemas.microsoft.com/office/drawing/2014/main" val="2103981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308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- 2019-03-22 15:27:00 </a:t>
                      </a:r>
                      <a:r>
                        <a:rPr kumimoji="0" lang="en-US" sz="1000" b="0" i="0" u="none" strike="noStrike" kern="1200" cap="none" spc="0" normalizeH="0" baseline="0" noProof="0">
                          <a:ln>
                            <a:noFill/>
                          </a:ln>
                          <a:solidFill>
                            <a:prstClr val="black"/>
                          </a:solidFill>
                          <a:effectLst/>
                          <a:uLnTx/>
                          <a:uFillTx/>
                          <a:latin typeface="+mn-lt"/>
                          <a:ea typeface="+mn-ea"/>
                          <a:cs typeface="+mn-cs"/>
                        </a:rPr>
                        <a:t> 
 Which word class does ’fun’ belong to? It’s a noun, of course.
However, the latest edition of the Oxford Advanced Learner’s Dictionary allows for fun to appear before nouns, as in this example:
“This game looks fun.” This shows that ’fun’ is an adjective!
Learn more about the examples of nouns used as adjectives in English!
http://bit.ly/2V81gSG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9529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- 2019-03-19 10:23:00 </a:t>
                      </a:r>
                      <a:r>
                        <a:rPr kumimoji="0" lang="en-US" sz="1000" b="0" i="0" u="none" strike="noStrike" kern="1200" cap="none" spc="0" normalizeH="0" baseline="0" noProof="0">
                          <a:ln>
                            <a:noFill/>
                          </a:ln>
                          <a:solidFill>
                            <a:prstClr val="black"/>
                          </a:solidFill>
                          <a:effectLst/>
                          <a:uLnTx/>
                          <a:uFillTx/>
                          <a:latin typeface="+mn-lt"/>
                          <a:ea typeface="+mn-ea"/>
                          <a:cs typeface="+mn-cs"/>
                        </a:rPr>
                        <a:t> 
 Master your knowledge in accounting theories for diploma and degree levels with Oxford Fajar’s Accounting comprehensive textbooks!
Get 20%* rebate when you purchase Oxford Fajar’s University series at Popular this month!
*Terms &amp; Condition:
With any purchase of RM10 and above, except nett-priced items. For selected items with rebate sticker only.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7617099"/>
                  </a:ext>
                </a:extLst>
              </a:tr>
            </a:tbl>
          </a:graphicData>
        </a:graphic>
      </p:graphicFrame>
      <p:sp>
        <p:nvSpPr>
          <p:cNvPr id="4" name="Text Placeholder 3">
            <a:extLst>
              <a:ext uri="{FF2B5EF4-FFF2-40B4-BE49-F238E27FC236}">
                <a16:creationId xmlns:a16="http://schemas.microsoft.com/office/drawing/2014/main" id="{318F0822-D563-4EF6-A431-A6FD2091E26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511434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B954-F572-4F8E-9CF1-E266E0E2DF16}"/>
              </a:ext>
            </a:extLst>
          </p:cNvPr>
          <p:cNvSpPr>
            <a:spLocks noGrp="1"/>
          </p:cNvSpPr>
          <p:nvPr>
            <p:ph type="title"/>
          </p:nvPr>
        </p:nvSpPr>
        <p:spPr/>
        <p:txBody>
          <a:bodyPr/>
          <a:lstStyle/>
          <a:p>
            <a:r>
              <a:rPr lang="en-US"/>
              <a:t>Facebook Own Posts Table | Oxford Fajar Pre-University - 4 of 6</a:t>
            </a:r>
          </a:p>
        </p:txBody>
      </p:sp>
      <p:graphicFrame>
        <p:nvGraphicFramePr>
          <p:cNvPr id="5" name="Table Placeholder 4">
            <a:extLst>
              <a:ext uri="{FF2B5EF4-FFF2-40B4-BE49-F238E27FC236}">
                <a16:creationId xmlns:a16="http://schemas.microsoft.com/office/drawing/2014/main" id="{C7956CBA-CBA4-4263-A392-3A6A94F19358}"/>
              </a:ext>
            </a:extLst>
          </p:cNvPr>
          <p:cNvGraphicFramePr>
            <a:graphicFrameLocks noGrp="1"/>
          </p:cNvGraphicFramePr>
          <p:nvPr>
            <p:ph type="tbl" sz="quarter" idx="13"/>
            <p:extLst>
              <p:ext uri="{D42A27DB-BD31-4B8C-83A1-F6EECF244321}">
                <p14:modId xmlns:p14="http://schemas.microsoft.com/office/powerpoint/2010/main" val="3721926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9173999"/>
                    </a:ext>
                  </a:extLst>
                </a:gridCol>
                <a:gridCol w="658368">
                  <a:extLst>
                    <a:ext uri="{9D8B030D-6E8A-4147-A177-3AD203B41FA5}">
                      <a16:colId xmlns:a16="http://schemas.microsoft.com/office/drawing/2014/main" val="1314067353"/>
                    </a:ext>
                  </a:extLst>
                </a:gridCol>
                <a:gridCol w="658368">
                  <a:extLst>
                    <a:ext uri="{9D8B030D-6E8A-4147-A177-3AD203B41FA5}">
                      <a16:colId xmlns:a16="http://schemas.microsoft.com/office/drawing/2014/main" val="573544171"/>
                    </a:ext>
                  </a:extLst>
                </a:gridCol>
                <a:gridCol w="658368">
                  <a:extLst>
                    <a:ext uri="{9D8B030D-6E8A-4147-A177-3AD203B41FA5}">
                      <a16:colId xmlns:a16="http://schemas.microsoft.com/office/drawing/2014/main" val="2965906621"/>
                    </a:ext>
                  </a:extLst>
                </a:gridCol>
                <a:gridCol w="658368">
                  <a:extLst>
                    <a:ext uri="{9D8B030D-6E8A-4147-A177-3AD203B41FA5}">
                      <a16:colId xmlns:a16="http://schemas.microsoft.com/office/drawing/2014/main" val="3551256375"/>
                    </a:ext>
                  </a:extLst>
                </a:gridCol>
                <a:gridCol w="658368">
                  <a:extLst>
                    <a:ext uri="{9D8B030D-6E8A-4147-A177-3AD203B41FA5}">
                      <a16:colId xmlns:a16="http://schemas.microsoft.com/office/drawing/2014/main" val="3937195126"/>
                    </a:ext>
                  </a:extLst>
                </a:gridCol>
                <a:gridCol w="658368">
                  <a:extLst>
                    <a:ext uri="{9D8B030D-6E8A-4147-A177-3AD203B41FA5}">
                      <a16:colId xmlns:a16="http://schemas.microsoft.com/office/drawing/2014/main" val="2979049092"/>
                    </a:ext>
                  </a:extLst>
                </a:gridCol>
                <a:gridCol w="658368">
                  <a:extLst>
                    <a:ext uri="{9D8B030D-6E8A-4147-A177-3AD203B41FA5}">
                      <a16:colId xmlns:a16="http://schemas.microsoft.com/office/drawing/2014/main" val="120614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5567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- 2019-03-16 10:21:00 </a:t>
                      </a:r>
                      <a:r>
                        <a:rPr kumimoji="0" lang="en-US" sz="1000" b="0" i="0" u="none" strike="noStrike" kern="1200" cap="none" spc="0" normalizeH="0" baseline="0" noProof="0">
                          <a:ln>
                            <a:noFill/>
                          </a:ln>
                          <a:solidFill>
                            <a:prstClr val="black"/>
                          </a:solidFill>
                          <a:effectLst/>
                          <a:uLnTx/>
                          <a:uFillTx/>
                          <a:latin typeface="+mn-lt"/>
                          <a:ea typeface="+mn-ea"/>
                          <a:cs typeface="+mn-cs"/>
                        </a:rPr>
                        <a:t> 
 The title of a research article has an almost impossible remit. It needs to accurately capture what was achieved, differentiate it from other works, and of course, attract the attention of the reader, who might be searching a journal’s contents list or the return from a database query. Getting it right is vital.
Is a long title or a short one better? Visit http://bit.ly/2GA1GxM to find out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038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- 2019-03-13 10:20:01 </a:t>
                      </a:r>
                      <a:r>
                        <a:rPr kumimoji="0" lang="en-US" sz="1000" b="0" i="0" u="none" strike="noStrike" kern="1200" cap="none" spc="0" normalizeH="0" baseline="0" noProof="0">
                          <a:ln>
                            <a:noFill/>
                          </a:ln>
                          <a:solidFill>
                            <a:prstClr val="black"/>
                          </a:solidFill>
                          <a:effectLst/>
                          <a:uLnTx/>
                          <a:uFillTx/>
                          <a:latin typeface="+mn-lt"/>
                          <a:ea typeface="+mn-ea"/>
                          <a:cs typeface="+mn-cs"/>
                        </a:rPr>
                        <a:t> 
 Need some guidance in your English writing?
Oxford Fajar’s Companion Website provides students additional ready-to-use learning resources and offers students the tools to take guided control of their learning!
Discover more at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7610290"/>
                  </a:ext>
                </a:extLst>
              </a:tr>
            </a:tbl>
          </a:graphicData>
        </a:graphic>
      </p:graphicFrame>
      <p:sp>
        <p:nvSpPr>
          <p:cNvPr id="4" name="Text Placeholder 3">
            <a:extLst>
              <a:ext uri="{FF2B5EF4-FFF2-40B4-BE49-F238E27FC236}">
                <a16:creationId xmlns:a16="http://schemas.microsoft.com/office/drawing/2014/main" id="{6AC69498-2B42-447D-80E8-9C182765F977}"/>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015911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5D949-9251-4A3A-A1C7-E65494CAA5E5}"/>
              </a:ext>
            </a:extLst>
          </p:cNvPr>
          <p:cNvSpPr>
            <a:spLocks noGrp="1"/>
          </p:cNvSpPr>
          <p:nvPr>
            <p:ph type="title"/>
          </p:nvPr>
        </p:nvSpPr>
        <p:spPr/>
        <p:txBody>
          <a:bodyPr/>
          <a:lstStyle/>
          <a:p>
            <a:r>
              <a:rPr lang="en-US"/>
              <a:t>Facebook Own Posts Table | Oxford Fajar Pre-University - 5 of 6</a:t>
            </a:r>
          </a:p>
        </p:txBody>
      </p:sp>
      <p:graphicFrame>
        <p:nvGraphicFramePr>
          <p:cNvPr id="5" name="Table Placeholder 4">
            <a:extLst>
              <a:ext uri="{FF2B5EF4-FFF2-40B4-BE49-F238E27FC236}">
                <a16:creationId xmlns:a16="http://schemas.microsoft.com/office/drawing/2014/main" id="{FF84A006-9A42-4C1E-B93F-062B02956FEA}"/>
              </a:ext>
            </a:extLst>
          </p:cNvPr>
          <p:cNvGraphicFramePr>
            <a:graphicFrameLocks noGrp="1"/>
          </p:cNvGraphicFramePr>
          <p:nvPr>
            <p:ph type="tbl" sz="quarter" idx="13"/>
            <p:extLst>
              <p:ext uri="{D42A27DB-BD31-4B8C-83A1-F6EECF244321}">
                <p14:modId xmlns:p14="http://schemas.microsoft.com/office/powerpoint/2010/main" val="2809459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96504034"/>
                    </a:ext>
                  </a:extLst>
                </a:gridCol>
                <a:gridCol w="658368">
                  <a:extLst>
                    <a:ext uri="{9D8B030D-6E8A-4147-A177-3AD203B41FA5}">
                      <a16:colId xmlns:a16="http://schemas.microsoft.com/office/drawing/2014/main" val="2578742077"/>
                    </a:ext>
                  </a:extLst>
                </a:gridCol>
                <a:gridCol w="658368">
                  <a:extLst>
                    <a:ext uri="{9D8B030D-6E8A-4147-A177-3AD203B41FA5}">
                      <a16:colId xmlns:a16="http://schemas.microsoft.com/office/drawing/2014/main" val="895671066"/>
                    </a:ext>
                  </a:extLst>
                </a:gridCol>
                <a:gridCol w="658368">
                  <a:extLst>
                    <a:ext uri="{9D8B030D-6E8A-4147-A177-3AD203B41FA5}">
                      <a16:colId xmlns:a16="http://schemas.microsoft.com/office/drawing/2014/main" val="809266747"/>
                    </a:ext>
                  </a:extLst>
                </a:gridCol>
                <a:gridCol w="658368">
                  <a:extLst>
                    <a:ext uri="{9D8B030D-6E8A-4147-A177-3AD203B41FA5}">
                      <a16:colId xmlns:a16="http://schemas.microsoft.com/office/drawing/2014/main" val="1297500791"/>
                    </a:ext>
                  </a:extLst>
                </a:gridCol>
                <a:gridCol w="658368">
                  <a:extLst>
                    <a:ext uri="{9D8B030D-6E8A-4147-A177-3AD203B41FA5}">
                      <a16:colId xmlns:a16="http://schemas.microsoft.com/office/drawing/2014/main" val="2161054863"/>
                    </a:ext>
                  </a:extLst>
                </a:gridCol>
                <a:gridCol w="658368">
                  <a:extLst>
                    <a:ext uri="{9D8B030D-6E8A-4147-A177-3AD203B41FA5}">
                      <a16:colId xmlns:a16="http://schemas.microsoft.com/office/drawing/2014/main" val="1085610104"/>
                    </a:ext>
                  </a:extLst>
                </a:gridCol>
                <a:gridCol w="658368">
                  <a:extLst>
                    <a:ext uri="{9D8B030D-6E8A-4147-A177-3AD203B41FA5}">
                      <a16:colId xmlns:a16="http://schemas.microsoft.com/office/drawing/2014/main" val="536906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0372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- 2019-03-11 10:18:00 </a:t>
                      </a:r>
                      <a:r>
                        <a:rPr kumimoji="0" lang="en-US" sz="1000" b="0" i="0" u="none" strike="noStrike" kern="1200" cap="none" spc="0" normalizeH="0" baseline="0" noProof="0">
                          <a:ln>
                            <a:noFill/>
                          </a:ln>
                          <a:solidFill>
                            <a:prstClr val="black"/>
                          </a:solidFill>
                          <a:effectLst/>
                          <a:uLnTx/>
                          <a:uFillTx/>
                          <a:latin typeface="+mn-lt"/>
                          <a:ea typeface="+mn-ea"/>
                          <a:cs typeface="+mn-cs"/>
                        </a:rPr>
                        <a:t> 
 Prepping for IELTS exam? Here are 7 helpful IELTS study tips to help you refine your study habits!
1. You must focus on building your Core English Skills
2. Learn from your weaknesses 
3. Structure your essay writing
4. Practice your speaking
5. Read a diverse range of articles
6. Learn native-like fluency
7. Know the test tips and strategies
Read on for more detail!
http://bit.ly/2T4BeCq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0890898"/>
                  </a:ext>
                </a:extLst>
              </a:tr>
            </a:tbl>
          </a:graphicData>
        </a:graphic>
      </p:graphicFrame>
      <p:sp>
        <p:nvSpPr>
          <p:cNvPr id="4" name="Text Placeholder 3">
            <a:extLst>
              <a:ext uri="{FF2B5EF4-FFF2-40B4-BE49-F238E27FC236}">
                <a16:creationId xmlns:a16="http://schemas.microsoft.com/office/drawing/2014/main" id="{9AA4C302-1220-4E8D-906C-09AC89571926}"/>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412852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9A275-B0E4-4471-AC87-8D90BDD83541}"/>
              </a:ext>
            </a:extLst>
          </p:cNvPr>
          <p:cNvSpPr>
            <a:spLocks noGrp="1"/>
          </p:cNvSpPr>
          <p:nvPr>
            <p:ph type="title"/>
          </p:nvPr>
        </p:nvSpPr>
        <p:spPr/>
        <p:txBody>
          <a:bodyPr/>
          <a:lstStyle/>
          <a:p>
            <a:r>
              <a:rPr lang="en-US"/>
              <a:t>Facebook Own Posts Table | Oxford Fajar Pre-University - 6 of 6</a:t>
            </a:r>
          </a:p>
        </p:txBody>
      </p:sp>
      <p:graphicFrame>
        <p:nvGraphicFramePr>
          <p:cNvPr id="5" name="Table Placeholder 4">
            <a:extLst>
              <a:ext uri="{FF2B5EF4-FFF2-40B4-BE49-F238E27FC236}">
                <a16:creationId xmlns:a16="http://schemas.microsoft.com/office/drawing/2014/main" id="{CA6289D6-7F51-415A-8DE5-0D91FDF30FD2}"/>
              </a:ext>
            </a:extLst>
          </p:cNvPr>
          <p:cNvGraphicFramePr>
            <a:graphicFrameLocks noGrp="1"/>
          </p:cNvGraphicFramePr>
          <p:nvPr>
            <p:ph type="tbl" sz="quarter" idx="13"/>
            <p:extLst>
              <p:ext uri="{D42A27DB-BD31-4B8C-83A1-F6EECF244321}">
                <p14:modId xmlns:p14="http://schemas.microsoft.com/office/powerpoint/2010/main" val="3696857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17502566"/>
                    </a:ext>
                  </a:extLst>
                </a:gridCol>
                <a:gridCol w="658368">
                  <a:extLst>
                    <a:ext uri="{9D8B030D-6E8A-4147-A177-3AD203B41FA5}">
                      <a16:colId xmlns:a16="http://schemas.microsoft.com/office/drawing/2014/main" val="2928762889"/>
                    </a:ext>
                  </a:extLst>
                </a:gridCol>
                <a:gridCol w="658368">
                  <a:extLst>
                    <a:ext uri="{9D8B030D-6E8A-4147-A177-3AD203B41FA5}">
                      <a16:colId xmlns:a16="http://schemas.microsoft.com/office/drawing/2014/main" val="3466322534"/>
                    </a:ext>
                  </a:extLst>
                </a:gridCol>
                <a:gridCol w="658368">
                  <a:extLst>
                    <a:ext uri="{9D8B030D-6E8A-4147-A177-3AD203B41FA5}">
                      <a16:colId xmlns:a16="http://schemas.microsoft.com/office/drawing/2014/main" val="3710096112"/>
                    </a:ext>
                  </a:extLst>
                </a:gridCol>
                <a:gridCol w="658368">
                  <a:extLst>
                    <a:ext uri="{9D8B030D-6E8A-4147-A177-3AD203B41FA5}">
                      <a16:colId xmlns:a16="http://schemas.microsoft.com/office/drawing/2014/main" val="3962174013"/>
                    </a:ext>
                  </a:extLst>
                </a:gridCol>
                <a:gridCol w="658368">
                  <a:extLst>
                    <a:ext uri="{9D8B030D-6E8A-4147-A177-3AD203B41FA5}">
                      <a16:colId xmlns:a16="http://schemas.microsoft.com/office/drawing/2014/main" val="1410155286"/>
                    </a:ext>
                  </a:extLst>
                </a:gridCol>
                <a:gridCol w="658368">
                  <a:extLst>
                    <a:ext uri="{9D8B030D-6E8A-4147-A177-3AD203B41FA5}">
                      <a16:colId xmlns:a16="http://schemas.microsoft.com/office/drawing/2014/main" val="322721113"/>
                    </a:ext>
                  </a:extLst>
                </a:gridCol>
                <a:gridCol w="658368">
                  <a:extLst>
                    <a:ext uri="{9D8B030D-6E8A-4147-A177-3AD203B41FA5}">
                      <a16:colId xmlns:a16="http://schemas.microsoft.com/office/drawing/2014/main" val="753047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4184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- 2019-03-08 10:17:00 </a:t>
                      </a:r>
                      <a:r>
                        <a:rPr kumimoji="0" lang="en-US" sz="1000" b="0" i="0" u="none" strike="noStrike" kern="1200" cap="none" spc="0" normalizeH="0" baseline="0" noProof="0">
                          <a:ln>
                            <a:noFill/>
                          </a:ln>
                          <a:solidFill>
                            <a:prstClr val="black"/>
                          </a:solidFill>
                          <a:effectLst/>
                          <a:uLnTx/>
                          <a:uFillTx/>
                          <a:latin typeface="+mn-lt"/>
                          <a:ea typeface="+mn-ea"/>
                          <a:cs typeface="+mn-cs"/>
                        </a:rPr>
                        <a:t> 
 A word whizz a day makes a wiser you! 😊
Pain point, noun
A problem or difficulty, usually one identified by a business as one that it can provide the solution to.
“It was a product that solved a very real pain point for consumers.”
Learn more
https://www.oxfordlearnersdictionaries.com/definition/english/pain-point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1380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- 2019-03-06 11:06:00 </a:t>
                      </a:r>
                      <a:r>
                        <a:rPr kumimoji="0" lang="en-US" sz="1000" b="0" i="0" u="none" strike="noStrike" kern="1200" cap="none" spc="0" normalizeH="0" baseline="0" noProof="0">
                          <a:ln>
                            <a:noFill/>
                          </a:ln>
                          <a:solidFill>
                            <a:prstClr val="black"/>
                          </a:solidFill>
                          <a:effectLst/>
                          <a:uLnTx/>
                          <a:uFillTx/>
                          <a:latin typeface="+mn-lt"/>
                          <a:ea typeface="+mn-ea"/>
                          <a:cs typeface="+mn-cs"/>
                        </a:rPr>
                        <a:t> 
 Get them before it’s too late!
It’s your last chance to enjoy the 20%* rebate when you purchase Oxford Fajar’s IELTS series, Polytechnic series and University series at Popular bookstores this month!
*Terms &amp; Condition:
With any purchase of RM10 and above, except nett-priced items. For selected items with rebate sticker only.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1028850"/>
                  </a:ext>
                </a:extLst>
              </a:tr>
            </a:tbl>
          </a:graphicData>
        </a:graphic>
      </p:graphicFrame>
      <p:sp>
        <p:nvSpPr>
          <p:cNvPr id="4" name="Text Placeholder 3">
            <a:extLst>
              <a:ext uri="{FF2B5EF4-FFF2-40B4-BE49-F238E27FC236}">
                <a16:creationId xmlns:a16="http://schemas.microsoft.com/office/drawing/2014/main" id="{09183B42-8955-48F0-A613-00530989A48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688277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806</Words>
  <Application>Microsoft Office PowerPoint</Application>
  <PresentationFormat>On-screen Show (4:3)</PresentationFormat>
  <Paragraphs>343</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3</vt:lpstr>
      <vt:lpstr>Facebook (FB) Custom Own Posts Table (new) | Oxford Fajar Pre-University - 2 of 3</vt:lpstr>
      <vt:lpstr>Facebook (FB) Custom Own Posts Table (new) | Oxford Fajar Pre-University - 3 of 3</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6</vt:lpstr>
      <vt:lpstr>Facebook Own Posts Table | Oxford Fajar Pre-University - 2 of 6</vt:lpstr>
      <vt:lpstr>Facebook Own Posts Table | Oxford Fajar Pre-University - 3 of 6</vt:lpstr>
      <vt:lpstr>Facebook Own Posts Table | Oxford Fajar Pre-University - 4 of 6</vt:lpstr>
      <vt:lpstr>Facebook Own Posts Table | Oxford Fajar Pre-University - 5 of 6</vt:lpstr>
      <vt:lpstr>Facebook Own Posts Table | Oxford Fajar Pre-University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2019-05-03T14:27:59Z</dcterms:created>
  <dcterms:modified xsi:type="dcterms:W3CDTF">2019-05-03T14:28:40Z</dcterms:modified>
</cp:coreProperties>
</file>