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139520</c:v>
                </c:pt>
                <c:pt idx="1">
                  <c:v>157044</c:v>
                </c:pt>
                <c:pt idx="2">
                  <c:v>155108</c:v>
                </c:pt>
                <c:pt idx="3">
                  <c:v>142091</c:v>
                </c:pt>
                <c:pt idx="4">
                  <c:v>138986</c:v>
                </c:pt>
                <c:pt idx="5">
                  <c:v>132770</c:v>
                </c:pt>
                <c:pt idx="6">
                  <c:v>136169</c:v>
                </c:pt>
                <c:pt idx="7">
                  <c:v>137138</c:v>
                </c:pt>
                <c:pt idx="8">
                  <c:v>155689</c:v>
                </c:pt>
                <c:pt idx="9">
                  <c:v>163434</c:v>
                </c:pt>
                <c:pt idx="10">
                  <c:v>142683</c:v>
                </c:pt>
                <c:pt idx="11">
                  <c:v>149048</c:v>
                </c:pt>
                <c:pt idx="12">
                  <c:v>129616</c:v>
                </c:pt>
                <c:pt idx="13">
                  <c:v>38707</c:v>
                </c:pt>
                <c:pt idx="14">
                  <c:v>24556</c:v>
                </c:pt>
                <c:pt idx="15">
                  <c:v>17338</c:v>
                </c:pt>
                <c:pt idx="16">
                  <c:v>12920</c:v>
                </c:pt>
                <c:pt idx="17">
                  <c:v>10627</c:v>
                </c:pt>
                <c:pt idx="18">
                  <c:v>15849</c:v>
                </c:pt>
                <c:pt idx="19">
                  <c:v>13861</c:v>
                </c:pt>
                <c:pt idx="20">
                  <c:v>12653</c:v>
                </c:pt>
                <c:pt idx="21">
                  <c:v>6358</c:v>
                </c:pt>
                <c:pt idx="22">
                  <c:v>73674</c:v>
                </c:pt>
                <c:pt idx="23">
                  <c:v>306406</c:v>
                </c:pt>
                <c:pt idx="24">
                  <c:v>274417</c:v>
                </c:pt>
                <c:pt idx="25">
                  <c:v>270524</c:v>
                </c:pt>
                <c:pt idx="26">
                  <c:v>288198</c:v>
                </c:pt>
                <c:pt idx="27">
                  <c:v>22407</c:v>
                </c:pt>
                <c:pt idx="28">
                  <c:v>5187</c:v>
                </c:pt>
                <c:pt idx="29">
                  <c:v>7004</c:v>
                </c:pt>
                <c:pt idx="30">
                  <c:v>9709</c:v>
                </c:pt>
              </c:numCache>
            </c:numRef>
          </c:val>
          <c:smooth val="0"/>
          <c:extLst>
            <c:ext xmlns:c16="http://schemas.microsoft.com/office/drawing/2014/chart" uri="{C3380CC4-5D6E-409C-BE32-E72D297353CC}">
              <c16:uniqueId val="{00000000-F4C6-468B-BD69-2BB22A08D07D}"/>
            </c:ext>
          </c:extLst>
        </c:ser>
        <c:dLbls>
          <c:showLegendKey val="0"/>
          <c:showVal val="0"/>
          <c:showCatName val="0"/>
          <c:showSerName val="0"/>
          <c:showPercent val="0"/>
          <c:showBubbleSize val="0"/>
        </c:dLbls>
        <c:smooth val="0"/>
        <c:axId val="261605424"/>
        <c:axId val="261605752"/>
      </c:lineChart>
      <c:dateAx>
        <c:axId val="261605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605752"/>
        <c:crosses val="autoZero"/>
        <c:auto val="1"/>
        <c:lblOffset val="100"/>
        <c:baseTimeUnit val="days"/>
      </c:dateAx>
      <c:valAx>
        <c:axId val="261605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60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1505</c:v>
                </c:pt>
                <c:pt idx="1">
                  <c:v>1454</c:v>
                </c:pt>
                <c:pt idx="2">
                  <c:v>1388</c:v>
                </c:pt>
                <c:pt idx="3">
                  <c:v>1221</c:v>
                </c:pt>
                <c:pt idx="4">
                  <c:v>1297</c:v>
                </c:pt>
                <c:pt idx="5">
                  <c:v>1295</c:v>
                </c:pt>
                <c:pt idx="6">
                  <c:v>1193</c:v>
                </c:pt>
                <c:pt idx="7">
                  <c:v>1362</c:v>
                </c:pt>
                <c:pt idx="8">
                  <c:v>1480</c:v>
                </c:pt>
                <c:pt idx="9">
                  <c:v>1567</c:v>
                </c:pt>
                <c:pt idx="10">
                  <c:v>1277</c:v>
                </c:pt>
                <c:pt idx="11">
                  <c:v>1328</c:v>
                </c:pt>
                <c:pt idx="12">
                  <c:v>1155</c:v>
                </c:pt>
                <c:pt idx="13">
                  <c:v>367</c:v>
                </c:pt>
                <c:pt idx="14">
                  <c:v>168</c:v>
                </c:pt>
                <c:pt idx="15">
                  <c:v>224</c:v>
                </c:pt>
                <c:pt idx="16">
                  <c:v>322</c:v>
                </c:pt>
                <c:pt idx="17">
                  <c:v>292</c:v>
                </c:pt>
                <c:pt idx="18">
                  <c:v>275</c:v>
                </c:pt>
                <c:pt idx="19">
                  <c:v>177</c:v>
                </c:pt>
                <c:pt idx="20">
                  <c:v>160</c:v>
                </c:pt>
                <c:pt idx="21">
                  <c:v>160</c:v>
                </c:pt>
                <c:pt idx="22">
                  <c:v>741</c:v>
                </c:pt>
                <c:pt idx="23">
                  <c:v>4251</c:v>
                </c:pt>
                <c:pt idx="24">
                  <c:v>3499</c:v>
                </c:pt>
                <c:pt idx="25">
                  <c:v>3117</c:v>
                </c:pt>
                <c:pt idx="26">
                  <c:v>3708</c:v>
                </c:pt>
                <c:pt idx="27">
                  <c:v>475</c:v>
                </c:pt>
                <c:pt idx="28">
                  <c:v>372</c:v>
                </c:pt>
                <c:pt idx="29">
                  <c:v>179</c:v>
                </c:pt>
                <c:pt idx="30">
                  <c:v>124</c:v>
                </c:pt>
              </c:numCache>
            </c:numRef>
          </c:val>
          <c:smooth val="0"/>
          <c:extLst>
            <c:ext xmlns:c16="http://schemas.microsoft.com/office/drawing/2014/chart" uri="{C3380CC4-5D6E-409C-BE32-E72D297353CC}">
              <c16:uniqueId val="{00000000-FDDA-4DCE-820E-728D352E80E5}"/>
            </c:ext>
          </c:extLst>
        </c:ser>
        <c:dLbls>
          <c:showLegendKey val="0"/>
          <c:showVal val="0"/>
          <c:showCatName val="0"/>
          <c:showSerName val="0"/>
          <c:showPercent val="0"/>
          <c:showBubbleSize val="0"/>
        </c:dLbls>
        <c:smooth val="0"/>
        <c:axId val="261607064"/>
        <c:axId val="261481960"/>
      </c:lineChart>
      <c:dateAx>
        <c:axId val="261607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481960"/>
        <c:crosses val="autoZero"/>
        <c:auto val="1"/>
        <c:lblOffset val="100"/>
        <c:baseTimeUnit val="days"/>
      </c:dateAx>
      <c:valAx>
        <c:axId val="261481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60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0</c:v>
                </c:pt>
                <c:pt idx="1">
                  <c:v>0</c:v>
                </c:pt>
                <c:pt idx="2">
                  <c:v>42</c:v>
                </c:pt>
                <c:pt idx="3">
                  <c:v>0</c:v>
                </c:pt>
                <c:pt idx="4">
                  <c:v>24</c:v>
                </c:pt>
                <c:pt idx="5">
                  <c:v>0</c:v>
                </c:pt>
                <c:pt idx="6">
                  <c:v>286</c:v>
                </c:pt>
                <c:pt idx="7">
                  <c:v>0</c:v>
                </c:pt>
                <c:pt idx="8">
                  <c:v>0</c:v>
                </c:pt>
                <c:pt idx="9">
                  <c:v>0</c:v>
                </c:pt>
                <c:pt idx="10">
                  <c:v>35</c:v>
                </c:pt>
                <c:pt idx="11">
                  <c:v>0</c:v>
                </c:pt>
                <c:pt idx="12">
                  <c:v>29</c:v>
                </c:pt>
                <c:pt idx="13">
                  <c:v>15</c:v>
                </c:pt>
                <c:pt idx="14">
                  <c:v>647</c:v>
                </c:pt>
                <c:pt idx="15">
                  <c:v>0</c:v>
                </c:pt>
                <c:pt idx="16">
                  <c:v>23</c:v>
                </c:pt>
                <c:pt idx="17">
                  <c:v>238</c:v>
                </c:pt>
                <c:pt idx="18">
                  <c:v>0</c:v>
                </c:pt>
                <c:pt idx="19">
                  <c:v>10</c:v>
                </c:pt>
                <c:pt idx="20">
                  <c:v>6</c:v>
                </c:pt>
                <c:pt idx="21">
                  <c:v>535</c:v>
                </c:pt>
                <c:pt idx="22">
                  <c:v>0</c:v>
                </c:pt>
                <c:pt idx="23">
                  <c:v>14</c:v>
                </c:pt>
                <c:pt idx="24">
                  <c:v>367</c:v>
                </c:pt>
                <c:pt idx="25">
                  <c:v>0</c:v>
                </c:pt>
                <c:pt idx="26">
                  <c:v>346</c:v>
                </c:pt>
                <c:pt idx="27">
                  <c:v>0</c:v>
                </c:pt>
                <c:pt idx="28">
                  <c:v>367</c:v>
                </c:pt>
                <c:pt idx="29">
                  <c:v>0</c:v>
                </c:pt>
                <c:pt idx="30">
                  <c:v>0</c:v>
                </c:pt>
              </c:numCache>
            </c:numRef>
          </c:val>
          <c:smooth val="0"/>
          <c:extLst>
            <c:ext xmlns:c16="http://schemas.microsoft.com/office/drawing/2014/chart" uri="{C3380CC4-5D6E-409C-BE32-E72D297353CC}">
              <c16:uniqueId val="{00000000-0968-4A88-AFCD-F3BDBB005854}"/>
            </c:ext>
          </c:extLst>
        </c:ser>
        <c:dLbls>
          <c:showLegendKey val="0"/>
          <c:showVal val="0"/>
          <c:showCatName val="0"/>
          <c:showSerName val="0"/>
          <c:showPercent val="0"/>
          <c:showBubbleSize val="0"/>
        </c:dLbls>
        <c:smooth val="0"/>
        <c:axId val="308100944"/>
        <c:axId val="308101272"/>
      </c:lineChart>
      <c:dateAx>
        <c:axId val="308100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101272"/>
        <c:crosses val="autoZero"/>
        <c:auto val="1"/>
        <c:lblOffset val="100"/>
        <c:baseTimeUnit val="days"/>
      </c:dateAx>
      <c:valAx>
        <c:axId val="308101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10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3222</c:v>
                </c:pt>
              </c:numCache>
            </c:numRef>
          </c:val>
          <c:extLst>
            <c:ext xmlns:c16="http://schemas.microsoft.com/office/drawing/2014/chart" uri="{C3380CC4-5D6E-409C-BE32-E72D297353CC}">
              <c16:uniqueId val="{00000000-7852-4235-BD3C-2782D18970A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44</c:v>
                </c:pt>
              </c:numCache>
            </c:numRef>
          </c:val>
          <c:extLst>
            <c:ext xmlns:c16="http://schemas.microsoft.com/office/drawing/2014/chart" uri="{C3380CC4-5D6E-409C-BE32-E72D297353CC}">
              <c16:uniqueId val="{00000001-7852-4235-BD3C-2782D18970A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1</c:v>
                </c:pt>
              </c:numCache>
            </c:numRef>
          </c:val>
          <c:extLst>
            <c:ext xmlns:c16="http://schemas.microsoft.com/office/drawing/2014/chart" uri="{C3380CC4-5D6E-409C-BE32-E72D297353CC}">
              <c16:uniqueId val="{00000002-7852-4235-BD3C-2782D18970A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7</c:v>
                </c:pt>
              </c:numCache>
            </c:numRef>
          </c:val>
          <c:extLst>
            <c:ext xmlns:c16="http://schemas.microsoft.com/office/drawing/2014/chart" uri="{C3380CC4-5D6E-409C-BE32-E72D297353CC}">
              <c16:uniqueId val="{00000003-7852-4235-BD3C-2782D18970A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2</c:v>
                </c:pt>
              </c:numCache>
            </c:numRef>
          </c:val>
          <c:extLst>
            <c:ext xmlns:c16="http://schemas.microsoft.com/office/drawing/2014/chart" uri="{C3380CC4-5D6E-409C-BE32-E72D297353CC}">
              <c16:uniqueId val="{00000004-7852-4235-BD3C-2782D18970A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1</c:v>
                </c:pt>
              </c:numCache>
            </c:numRef>
          </c:val>
          <c:extLst>
            <c:ext xmlns:c16="http://schemas.microsoft.com/office/drawing/2014/chart" uri="{C3380CC4-5D6E-409C-BE32-E72D297353CC}">
              <c16:uniqueId val="{00000005-7852-4235-BD3C-2782D18970A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11</c:v>
                </c:pt>
              </c:numCache>
            </c:numRef>
          </c:val>
          <c:extLst>
            <c:ext xmlns:c16="http://schemas.microsoft.com/office/drawing/2014/chart" uri="{C3380CC4-5D6E-409C-BE32-E72D297353CC}">
              <c16:uniqueId val="{00000006-7852-4235-BD3C-2782D18970A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12</c:v>
                </c:pt>
              </c:numCache>
            </c:numRef>
          </c:val>
          <c:extLst>
            <c:ext xmlns:c16="http://schemas.microsoft.com/office/drawing/2014/chart" uri="{C3380CC4-5D6E-409C-BE32-E72D297353CC}">
              <c16:uniqueId val="{00000007-7852-4235-BD3C-2782D18970A0}"/>
            </c:ext>
          </c:extLst>
        </c:ser>
        <c:dLbls>
          <c:showLegendKey val="0"/>
          <c:showVal val="0"/>
          <c:showCatName val="0"/>
          <c:showSerName val="0"/>
          <c:showPercent val="0"/>
          <c:showBubbleSize val="0"/>
        </c:dLbls>
        <c:gapWidth val="150"/>
        <c:overlap val="100"/>
        <c:axId val="179803424"/>
        <c:axId val="179804080"/>
      </c:barChart>
      <c:catAx>
        <c:axId val="17980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804080"/>
        <c:crosses val="autoZero"/>
        <c:auto val="1"/>
        <c:lblAlgn val="ctr"/>
        <c:lblOffset val="100"/>
        <c:noMultiLvlLbl val="0"/>
      </c:catAx>
      <c:valAx>
        <c:axId val="179804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80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0.206559460072088</c:v>
                </c:pt>
                <c:pt idx="1">
                  <c:v>2.2986524150216899E-2</c:v>
                </c:pt>
                <c:pt idx="2">
                  <c:v>0.123233310027552</c:v>
                </c:pt>
                <c:pt idx="3">
                  <c:v>0.115698838222759</c:v>
                </c:pt>
                <c:pt idx="4">
                  <c:v>0.49580655562898501</c:v>
                </c:pt>
                <c:pt idx="6">
                  <c:v>2.7456126068314698E-2</c:v>
                </c:pt>
              </c:numCache>
            </c:numRef>
          </c:val>
          <c:extLst>
            <c:ext xmlns:c16="http://schemas.microsoft.com/office/drawing/2014/chart" uri="{C3380CC4-5D6E-409C-BE32-E72D297353CC}">
              <c16:uniqueId val="{00000000-E2B1-43B7-87EA-1188F1594238}"/>
            </c:ext>
          </c:extLst>
        </c:ser>
        <c:dLbls>
          <c:showLegendKey val="0"/>
          <c:showVal val="0"/>
          <c:showCatName val="0"/>
          <c:showSerName val="0"/>
          <c:showPercent val="0"/>
          <c:showBubbleSize val="0"/>
        </c:dLbls>
        <c:gapWidth val="219"/>
        <c:overlap val="-27"/>
        <c:axId val="179812280"/>
        <c:axId val="179809984"/>
      </c:barChart>
      <c:catAx>
        <c:axId val="179812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809984"/>
        <c:crosses val="autoZero"/>
        <c:auto val="1"/>
        <c:lblAlgn val="ctr"/>
        <c:lblOffset val="100"/>
        <c:noMultiLvlLbl val="0"/>
      </c:catAx>
      <c:valAx>
        <c:axId val="17980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81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13391</c:v>
                </c:pt>
                <c:pt idx="1">
                  <c:v>13688</c:v>
                </c:pt>
                <c:pt idx="2">
                  <c:v>6766</c:v>
                </c:pt>
                <c:pt idx="3">
                  <c:v>5868</c:v>
                </c:pt>
                <c:pt idx="4">
                  <c:v>2469</c:v>
                </c:pt>
                <c:pt idx="5">
                  <c:v>987</c:v>
                </c:pt>
                <c:pt idx="6">
                  <c:v>106</c:v>
                </c:pt>
              </c:numCache>
            </c:numRef>
          </c:val>
          <c:extLst>
            <c:ext xmlns:c16="http://schemas.microsoft.com/office/drawing/2014/chart" uri="{C3380CC4-5D6E-409C-BE32-E72D297353CC}">
              <c16:uniqueId val="{00000000-5330-492A-AB1E-ACFBE10A08AB}"/>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24801</c:v>
                </c:pt>
                <c:pt idx="1">
                  <c:v>21044</c:v>
                </c:pt>
                <c:pt idx="2">
                  <c:v>5231</c:v>
                </c:pt>
                <c:pt idx="3">
                  <c:v>6895</c:v>
                </c:pt>
                <c:pt idx="4">
                  <c:v>2805</c:v>
                </c:pt>
                <c:pt idx="5">
                  <c:v>765</c:v>
                </c:pt>
                <c:pt idx="6">
                  <c:v>111</c:v>
                </c:pt>
              </c:numCache>
            </c:numRef>
          </c:val>
          <c:extLst>
            <c:ext xmlns:c16="http://schemas.microsoft.com/office/drawing/2014/chart" uri="{C3380CC4-5D6E-409C-BE32-E72D297353CC}">
              <c16:uniqueId val="{00000001-5330-492A-AB1E-ACFBE10A08AB}"/>
            </c:ext>
          </c:extLst>
        </c:ser>
        <c:dLbls>
          <c:showLegendKey val="0"/>
          <c:showVal val="0"/>
          <c:showCatName val="0"/>
          <c:showSerName val="0"/>
          <c:showPercent val="0"/>
          <c:showBubbleSize val="0"/>
        </c:dLbls>
        <c:gapWidth val="219"/>
        <c:overlap val="-27"/>
        <c:axId val="316282080"/>
        <c:axId val="316281424"/>
      </c:barChart>
      <c:catAx>
        <c:axId val="316282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281424"/>
        <c:crosses val="autoZero"/>
        <c:auto val="1"/>
        <c:lblAlgn val="ctr"/>
        <c:lblOffset val="100"/>
        <c:noMultiLvlLbl val="0"/>
      </c:catAx>
      <c:valAx>
        <c:axId val="31628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28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0</c:v>
                </c:pt>
                <c:pt idx="1">
                  <c:v>0</c:v>
                </c:pt>
                <c:pt idx="2">
                  <c:v>4.4303187903303502E-2</c:v>
                </c:pt>
                <c:pt idx="3">
                  <c:v>0</c:v>
                </c:pt>
                <c:pt idx="4">
                  <c:v>2.3099133782483201E-2</c:v>
                </c:pt>
                <c:pt idx="5">
                  <c:v>0</c:v>
                </c:pt>
                <c:pt idx="6">
                  <c:v>0.27603054609806299</c:v>
                </c:pt>
                <c:pt idx="7">
                  <c:v>0</c:v>
                </c:pt>
                <c:pt idx="8">
                  <c:v>0</c:v>
                </c:pt>
                <c:pt idx="9">
                  <c:v>0</c:v>
                </c:pt>
                <c:pt idx="10">
                  <c:v>3.5522955509898403E-2</c:v>
                </c:pt>
                <c:pt idx="11">
                  <c:v>0</c:v>
                </c:pt>
                <c:pt idx="12">
                  <c:v>2.8780015157474699E-2</c:v>
                </c:pt>
                <c:pt idx="13">
                  <c:v>1.5342717962487099E-2</c:v>
                </c:pt>
                <c:pt idx="14">
                  <c:v>0.62112396599154596</c:v>
                </c:pt>
                <c:pt idx="15">
                  <c:v>0</c:v>
                </c:pt>
                <c:pt idx="16">
                  <c:v>2.48977754795216E-2</c:v>
                </c:pt>
                <c:pt idx="17">
                  <c:v>0.23258930280638601</c:v>
                </c:pt>
                <c:pt idx="18">
                  <c:v>0</c:v>
                </c:pt>
                <c:pt idx="19">
                  <c:v>9.5631550761227108E-3</c:v>
                </c:pt>
                <c:pt idx="20">
                  <c:v>6.6923525531325002E-3</c:v>
                </c:pt>
                <c:pt idx="21">
                  <c:v>0.51322731095649499</c:v>
                </c:pt>
                <c:pt idx="22">
                  <c:v>0</c:v>
                </c:pt>
                <c:pt idx="23">
                  <c:v>1.33666863984418E-2</c:v>
                </c:pt>
                <c:pt idx="24">
                  <c:v>0.35024765467680802</c:v>
                </c:pt>
                <c:pt idx="25">
                  <c:v>0</c:v>
                </c:pt>
                <c:pt idx="26">
                  <c:v>0.32992915105224502</c:v>
                </c:pt>
                <c:pt idx="27">
                  <c:v>0</c:v>
                </c:pt>
                <c:pt idx="28">
                  <c:v>0.35062311825907999</c:v>
                </c:pt>
                <c:pt idx="29">
                  <c:v>0</c:v>
                </c:pt>
                <c:pt idx="30">
                  <c:v>0</c:v>
                </c:pt>
              </c:numCache>
            </c:numRef>
          </c:val>
          <c:smooth val="0"/>
          <c:extLst>
            <c:ext xmlns:c16="http://schemas.microsoft.com/office/drawing/2014/chart" uri="{C3380CC4-5D6E-409C-BE32-E72D297353CC}">
              <c16:uniqueId val="{00000000-DE07-4B20-9190-9F29028ECF82}"/>
            </c:ext>
          </c:extLst>
        </c:ser>
        <c:dLbls>
          <c:showLegendKey val="0"/>
          <c:showVal val="0"/>
          <c:showCatName val="0"/>
          <c:showSerName val="0"/>
          <c:showPercent val="0"/>
          <c:showBubbleSize val="0"/>
        </c:dLbls>
        <c:smooth val="0"/>
        <c:axId val="179803752"/>
        <c:axId val="179802112"/>
      </c:lineChart>
      <c:dateAx>
        <c:axId val="179803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802112"/>
        <c:crosses val="autoZero"/>
        <c:auto val="1"/>
        <c:lblOffset val="100"/>
        <c:baseTimeUnit val="days"/>
      </c:dateAx>
      <c:valAx>
        <c:axId val="17980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80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103780</c:v>
                </c:pt>
                <c:pt idx="1">
                  <c:v>103809</c:v>
                </c:pt>
                <c:pt idx="2">
                  <c:v>103852</c:v>
                </c:pt>
                <c:pt idx="3">
                  <c:v>103883</c:v>
                </c:pt>
                <c:pt idx="4">
                  <c:v>103917</c:v>
                </c:pt>
                <c:pt idx="5">
                  <c:v>103949</c:v>
                </c:pt>
                <c:pt idx="6">
                  <c:v>104000</c:v>
                </c:pt>
                <c:pt idx="7">
                  <c:v>104039</c:v>
                </c:pt>
                <c:pt idx="8">
                  <c:v>104088</c:v>
                </c:pt>
                <c:pt idx="9">
                  <c:v>104136</c:v>
                </c:pt>
                <c:pt idx="10">
                  <c:v>104181</c:v>
                </c:pt>
                <c:pt idx="11">
                  <c:v>104214</c:v>
                </c:pt>
                <c:pt idx="12">
                  <c:v>104265</c:v>
                </c:pt>
                <c:pt idx="13">
                  <c:v>104304</c:v>
                </c:pt>
                <c:pt idx="14">
                  <c:v>104350</c:v>
                </c:pt>
                <c:pt idx="15">
                  <c:v>104404</c:v>
                </c:pt>
                <c:pt idx="16">
                  <c:v>104450</c:v>
                </c:pt>
                <c:pt idx="17">
                  <c:v>104502</c:v>
                </c:pt>
                <c:pt idx="18">
                  <c:v>104555</c:v>
                </c:pt>
                <c:pt idx="19">
                  <c:v>104581</c:v>
                </c:pt>
                <c:pt idx="20">
                  <c:v>104613</c:v>
                </c:pt>
                <c:pt idx="21">
                  <c:v>104652</c:v>
                </c:pt>
                <c:pt idx="22">
                  <c:v>104711</c:v>
                </c:pt>
                <c:pt idx="23">
                  <c:v>104765</c:v>
                </c:pt>
                <c:pt idx="24">
                  <c:v>104802</c:v>
                </c:pt>
                <c:pt idx="25">
                  <c:v>104839</c:v>
                </c:pt>
                <c:pt idx="26">
                  <c:v>104903</c:v>
                </c:pt>
                <c:pt idx="27">
                  <c:v>104937</c:v>
                </c:pt>
                <c:pt idx="28">
                  <c:v>104976</c:v>
                </c:pt>
                <c:pt idx="29">
                  <c:v>105003</c:v>
                </c:pt>
                <c:pt idx="30">
                  <c:v>105039</c:v>
                </c:pt>
              </c:numCache>
            </c:numRef>
          </c:val>
          <c:smooth val="0"/>
          <c:extLst>
            <c:ext xmlns:c16="http://schemas.microsoft.com/office/drawing/2014/chart" uri="{C3380CC4-5D6E-409C-BE32-E72D297353CC}">
              <c16:uniqueId val="{00000000-4490-4843-847D-6621C398FA64}"/>
            </c:ext>
          </c:extLst>
        </c:ser>
        <c:dLbls>
          <c:showLegendKey val="0"/>
          <c:showVal val="0"/>
          <c:showCatName val="0"/>
          <c:showSerName val="0"/>
          <c:showPercent val="0"/>
          <c:showBubbleSize val="0"/>
        </c:dLbls>
        <c:smooth val="0"/>
        <c:axId val="179800144"/>
        <c:axId val="261486880"/>
      </c:lineChart>
      <c:dateAx>
        <c:axId val="179800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486880"/>
        <c:crosses val="autoZero"/>
        <c:auto val="1"/>
        <c:lblOffset val="100"/>
        <c:baseTimeUnit val="days"/>
      </c:dateAx>
      <c:valAx>
        <c:axId val="26148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80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54</c:v>
                </c:pt>
                <c:pt idx="1">
                  <c:v>31</c:v>
                </c:pt>
                <c:pt idx="2">
                  <c:v>45</c:v>
                </c:pt>
                <c:pt idx="3">
                  <c:v>45</c:v>
                </c:pt>
                <c:pt idx="4">
                  <c:v>40</c:v>
                </c:pt>
                <c:pt idx="5">
                  <c:v>52</c:v>
                </c:pt>
                <c:pt idx="6">
                  <c:v>50</c:v>
                </c:pt>
                <c:pt idx="7">
                  <c:v>38</c:v>
                </c:pt>
                <c:pt idx="8">
                  <c:v>42</c:v>
                </c:pt>
                <c:pt idx="9">
                  <c:v>60</c:v>
                </c:pt>
                <c:pt idx="10">
                  <c:v>44</c:v>
                </c:pt>
                <c:pt idx="11">
                  <c:v>59</c:v>
                </c:pt>
                <c:pt idx="12">
                  <c:v>68</c:v>
                </c:pt>
                <c:pt idx="13">
                  <c:v>38</c:v>
                </c:pt>
                <c:pt idx="14">
                  <c:v>45</c:v>
                </c:pt>
                <c:pt idx="15">
                  <c:v>27</c:v>
                </c:pt>
                <c:pt idx="16">
                  <c:v>39</c:v>
                </c:pt>
                <c:pt idx="17">
                  <c:v>42</c:v>
                </c:pt>
                <c:pt idx="18">
                  <c:v>31</c:v>
                </c:pt>
                <c:pt idx="19">
                  <c:v>37</c:v>
                </c:pt>
                <c:pt idx="20">
                  <c:v>19</c:v>
                </c:pt>
                <c:pt idx="21">
                  <c:v>44</c:v>
                </c:pt>
                <c:pt idx="22">
                  <c:v>34</c:v>
                </c:pt>
                <c:pt idx="23">
                  <c:v>105</c:v>
                </c:pt>
                <c:pt idx="24">
                  <c:v>65</c:v>
                </c:pt>
                <c:pt idx="25">
                  <c:v>86</c:v>
                </c:pt>
                <c:pt idx="26">
                  <c:v>111</c:v>
                </c:pt>
                <c:pt idx="27">
                  <c:v>33</c:v>
                </c:pt>
                <c:pt idx="28">
                  <c:v>35</c:v>
                </c:pt>
                <c:pt idx="29">
                  <c:v>26</c:v>
                </c:pt>
                <c:pt idx="30">
                  <c:v>34</c:v>
                </c:pt>
              </c:numCache>
            </c:numRef>
          </c:val>
          <c:smooth val="0"/>
          <c:extLst>
            <c:ext xmlns:c16="http://schemas.microsoft.com/office/drawing/2014/chart" uri="{C3380CC4-5D6E-409C-BE32-E72D297353CC}">
              <c16:uniqueId val="{00000000-3E2A-41BD-B580-07C3DC9C242D}"/>
            </c:ext>
          </c:extLst>
        </c:ser>
        <c:dLbls>
          <c:showLegendKey val="0"/>
          <c:showVal val="0"/>
          <c:showCatName val="0"/>
          <c:showSerName val="0"/>
          <c:showPercent val="0"/>
          <c:showBubbleSize val="0"/>
        </c:dLbls>
        <c:smooth val="0"/>
        <c:axId val="315023024"/>
        <c:axId val="315018104"/>
      </c:lineChart>
      <c:dateAx>
        <c:axId val="315023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18104"/>
        <c:crosses val="autoZero"/>
        <c:auto val="1"/>
        <c:lblOffset val="100"/>
        <c:baseTimeUnit val="days"/>
      </c:dateAx>
      <c:valAx>
        <c:axId val="315018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02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A03A1-5D74-491B-A66C-13908F4651D1}"/>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2ED06981-8748-4FA3-9CAA-96381061C608}"/>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939157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BFCDD-6107-48E8-AC0D-2352E5A5CA49}"/>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B8948D88-EFF4-452C-B19A-811E9B2281BF}"/>
              </a:ext>
            </a:extLst>
          </p:cNvPr>
          <p:cNvGraphicFramePr>
            <a:graphicFrameLocks noGrp="1"/>
          </p:cNvGraphicFramePr>
          <p:nvPr>
            <p:ph type="tbl" sz="quarter" idx="13"/>
            <p:extLst>
              <p:ext uri="{D42A27DB-BD31-4B8C-83A1-F6EECF244321}">
                <p14:modId xmlns:p14="http://schemas.microsoft.com/office/powerpoint/2010/main" val="338479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82386294"/>
                    </a:ext>
                  </a:extLst>
                </a:gridCol>
                <a:gridCol w="740664">
                  <a:extLst>
                    <a:ext uri="{9D8B030D-6E8A-4147-A177-3AD203B41FA5}">
                      <a16:colId xmlns:a16="http://schemas.microsoft.com/office/drawing/2014/main" val="2097623665"/>
                    </a:ext>
                  </a:extLst>
                </a:gridCol>
                <a:gridCol w="740664">
                  <a:extLst>
                    <a:ext uri="{9D8B030D-6E8A-4147-A177-3AD203B41FA5}">
                      <a16:colId xmlns:a16="http://schemas.microsoft.com/office/drawing/2014/main" val="2599555155"/>
                    </a:ext>
                  </a:extLst>
                </a:gridCol>
                <a:gridCol w="740664">
                  <a:extLst>
                    <a:ext uri="{9D8B030D-6E8A-4147-A177-3AD203B41FA5}">
                      <a16:colId xmlns:a16="http://schemas.microsoft.com/office/drawing/2014/main" val="1065755287"/>
                    </a:ext>
                  </a:extLst>
                </a:gridCol>
                <a:gridCol w="740664">
                  <a:extLst>
                    <a:ext uri="{9D8B030D-6E8A-4147-A177-3AD203B41FA5}">
                      <a16:colId xmlns:a16="http://schemas.microsoft.com/office/drawing/2014/main" val="148368584"/>
                    </a:ext>
                  </a:extLst>
                </a:gridCol>
                <a:gridCol w="740664">
                  <a:extLst>
                    <a:ext uri="{9D8B030D-6E8A-4147-A177-3AD203B41FA5}">
                      <a16:colId xmlns:a16="http://schemas.microsoft.com/office/drawing/2014/main" val="191778323"/>
                    </a:ext>
                  </a:extLst>
                </a:gridCol>
                <a:gridCol w="740664">
                  <a:extLst>
                    <a:ext uri="{9D8B030D-6E8A-4147-A177-3AD203B41FA5}">
                      <a16:colId xmlns:a16="http://schemas.microsoft.com/office/drawing/2014/main" val="1368539327"/>
                    </a:ext>
                  </a:extLst>
                </a:gridCol>
                <a:gridCol w="740664">
                  <a:extLst>
                    <a:ext uri="{9D8B030D-6E8A-4147-A177-3AD203B41FA5}">
                      <a16:colId xmlns:a16="http://schemas.microsoft.com/office/drawing/2014/main" val="3583123499"/>
                    </a:ext>
                  </a:extLst>
                </a:gridCol>
                <a:gridCol w="740664">
                  <a:extLst>
                    <a:ext uri="{9D8B030D-6E8A-4147-A177-3AD203B41FA5}">
                      <a16:colId xmlns:a16="http://schemas.microsoft.com/office/drawing/2014/main" val="950162934"/>
                    </a:ext>
                  </a:extLst>
                </a:gridCol>
                <a:gridCol w="740664">
                  <a:extLst>
                    <a:ext uri="{9D8B030D-6E8A-4147-A177-3AD203B41FA5}">
                      <a16:colId xmlns:a16="http://schemas.microsoft.com/office/drawing/2014/main" val="269160017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89007699"/>
                  </a:ext>
                </a:extLst>
              </a:tr>
              <a:tr h="370840">
                <a:tc>
                  <a:txBody>
                    <a:bodyPr/>
                    <a:lstStyle/>
                    <a:p>
                      <a:r>
                        <a:rPr lang="en-US" sz="1000"/>
                        <a:t>Oxford Fajar</a:t>
                      </a:r>
                    </a:p>
                  </a:txBody>
                  <a:tcPr/>
                </a:tc>
                <a:tc>
                  <a:txBody>
                    <a:bodyPr/>
                    <a:lstStyle/>
                    <a:p>
                      <a:r>
                        <a:rPr lang="en-US" sz="1000"/>
                        <a:t>105039</a:t>
                      </a:r>
                    </a:p>
                  </a:txBody>
                  <a:tcPr/>
                </a:tc>
                <a:tc>
                  <a:txBody>
                    <a:bodyPr/>
                    <a:lstStyle/>
                    <a:p>
                      <a:r>
                        <a:rPr lang="en-US" sz="1000"/>
                        <a:t>1291</a:t>
                      </a:r>
                    </a:p>
                  </a:txBody>
                  <a:tcPr/>
                </a:tc>
                <a:tc>
                  <a:txBody>
                    <a:bodyPr/>
                    <a:lstStyle/>
                    <a:p>
                      <a:r>
                        <a:rPr lang="en-US" sz="1000"/>
                        <a:t>18</a:t>
                      </a:r>
                    </a:p>
                  </a:txBody>
                  <a:tcPr/>
                </a:tc>
                <a:tc>
                  <a:txBody>
                    <a:bodyPr/>
                    <a:lstStyle/>
                    <a:p>
                      <a:r>
                        <a:rPr lang="en-US" sz="1000"/>
                        <a:t>3277</a:t>
                      </a:r>
                    </a:p>
                  </a:txBody>
                  <a:tcPr/>
                </a:tc>
                <a:tc>
                  <a:txBody>
                    <a:bodyPr/>
                    <a:lstStyle/>
                    <a:p>
                      <a:r>
                        <a:rPr lang="en-US" sz="1000"/>
                        <a:t>11</a:t>
                      </a:r>
                    </a:p>
                  </a:txBody>
                  <a:tcPr/>
                </a:tc>
                <a:tc>
                  <a:txBody>
                    <a:bodyPr/>
                    <a:lstStyle/>
                    <a:p>
                      <a:r>
                        <a:rPr lang="en-US" sz="1000"/>
                        <a:t>12</a:t>
                      </a:r>
                    </a:p>
                  </a:txBody>
                  <a:tcPr/>
                </a:tc>
                <a:tc>
                  <a:txBody>
                    <a:bodyPr/>
                    <a:lstStyle/>
                    <a:p>
                      <a:r>
                        <a:rPr lang="en-US" sz="1000"/>
                        <a:t>0</a:t>
                      </a:r>
                    </a:p>
                  </a:txBody>
                  <a:tcPr/>
                </a:tc>
                <a:tc>
                  <a:txBody>
                    <a:bodyPr/>
                    <a:lstStyle/>
                    <a:p>
                      <a:r>
                        <a:rPr lang="en-US" sz="1000"/>
                        <a:t>0.1756 %</a:t>
                      </a:r>
                    </a:p>
                  </a:txBody>
                  <a:tcPr/>
                </a:tc>
                <a:tc>
                  <a:txBody>
                    <a:bodyPr/>
                    <a:lstStyle/>
                    <a:p>
                      <a:r>
                        <a:rPr lang="en-US" sz="1000"/>
                        <a:t>0.0 %</a:t>
                      </a:r>
                    </a:p>
                  </a:txBody>
                  <a:tcPr/>
                </a:tc>
                <a:extLst>
                  <a:ext uri="{0D108BD9-81ED-4DB2-BD59-A6C34878D82A}">
                    <a16:rowId xmlns:a16="http://schemas.microsoft.com/office/drawing/2014/main" val="3984609683"/>
                  </a:ext>
                </a:extLst>
              </a:tr>
            </a:tbl>
          </a:graphicData>
        </a:graphic>
      </p:graphicFrame>
      <p:sp>
        <p:nvSpPr>
          <p:cNvPr id="4" name="Text Placeholder 3">
            <a:extLst>
              <a:ext uri="{FF2B5EF4-FFF2-40B4-BE49-F238E27FC236}">
                <a16:creationId xmlns:a16="http://schemas.microsoft.com/office/drawing/2014/main" id="{87B04D0F-5E2C-426E-8726-58B731DBE9C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185895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BCD83-7FBE-44CE-8631-638491355E2B}"/>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4FBC04FB-AA28-4CE0-B335-D75C59762F4E}"/>
              </a:ext>
            </a:extLst>
          </p:cNvPr>
          <p:cNvGraphicFramePr>
            <a:graphicFrameLocks noGrp="1"/>
          </p:cNvGraphicFramePr>
          <p:nvPr>
            <p:ph type="chart" sz="quarter" idx="13"/>
            <p:extLst>
              <p:ext uri="{D42A27DB-BD31-4B8C-83A1-F6EECF244321}">
                <p14:modId xmlns:p14="http://schemas.microsoft.com/office/powerpoint/2010/main" val="2176401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4FB56A-C14E-4F29-88CE-D9B9003BC8A9}"/>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9E49D9A1-72CB-4AE3-90A9-72888A6C4B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7664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99DAB-C4C7-4869-A3C1-121C58720C05}"/>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183A4E84-9DB5-4F20-A0E8-B86121AC64EB}"/>
              </a:ext>
            </a:extLst>
          </p:cNvPr>
          <p:cNvGraphicFramePr>
            <a:graphicFrameLocks noGrp="1"/>
          </p:cNvGraphicFramePr>
          <p:nvPr>
            <p:ph type="chart" sz="quarter" idx="13"/>
            <p:extLst>
              <p:ext uri="{D42A27DB-BD31-4B8C-83A1-F6EECF244321}">
                <p14:modId xmlns:p14="http://schemas.microsoft.com/office/powerpoint/2010/main" val="2811886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697D10-C71E-44D5-9C21-9C0C65B343F4}"/>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FEBB2846-3A32-4AFF-869A-22173D7EFE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4423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FD090-C0B2-4CF2-8721-03BFC0BF5CC3}"/>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16F861A0-0A9A-4099-A747-72BDEB84C3B8}"/>
              </a:ext>
            </a:extLst>
          </p:cNvPr>
          <p:cNvGraphicFramePr>
            <a:graphicFrameLocks noGrp="1"/>
          </p:cNvGraphicFramePr>
          <p:nvPr>
            <p:ph type="chart" sz="quarter" idx="13"/>
            <p:extLst>
              <p:ext uri="{D42A27DB-BD31-4B8C-83A1-F6EECF244321}">
                <p14:modId xmlns:p14="http://schemas.microsoft.com/office/powerpoint/2010/main" val="18442017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34035B-DEE4-4C67-AF3C-C7A639E6F292}"/>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DBC24FFE-AD71-4033-AC55-49D6E47FCD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36968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AFD79-1AA6-456F-98CF-56D52D2A4747}"/>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1EA3E59C-C3B0-4BD0-A1F3-63E7BF538A45}"/>
              </a:ext>
            </a:extLst>
          </p:cNvPr>
          <p:cNvGraphicFramePr>
            <a:graphicFrameLocks noGrp="1"/>
          </p:cNvGraphicFramePr>
          <p:nvPr>
            <p:ph type="chart" sz="quarter" idx="13"/>
            <p:extLst>
              <p:ext uri="{D42A27DB-BD31-4B8C-83A1-F6EECF244321}">
                <p14:modId xmlns:p14="http://schemas.microsoft.com/office/powerpoint/2010/main" val="3684903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88A7CF-2CF2-4E6A-808F-439FAA16AED8}"/>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7424A262-7287-4ED1-B8A2-75BE1CB911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1853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701B5-4F90-4B17-9FE6-B6C059D92016}"/>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F4E0B8EF-6844-47FC-8145-B448425B7C5B}"/>
              </a:ext>
            </a:extLst>
          </p:cNvPr>
          <p:cNvGraphicFramePr>
            <a:graphicFrameLocks noGrp="1"/>
          </p:cNvGraphicFramePr>
          <p:nvPr>
            <p:ph type="chart" sz="quarter" idx="13"/>
            <p:extLst>
              <p:ext uri="{D42A27DB-BD31-4B8C-83A1-F6EECF244321}">
                <p14:modId xmlns:p14="http://schemas.microsoft.com/office/powerpoint/2010/main" val="2650495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F5510C-A15D-4715-BC21-9998F3912715}"/>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8447DA72-2387-44A3-8519-3575594D8C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1520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3D833-1123-4C67-A2AE-2AFD3A41A509}"/>
              </a:ext>
            </a:extLst>
          </p:cNvPr>
          <p:cNvSpPr>
            <a:spLocks noGrp="1"/>
          </p:cNvSpPr>
          <p:nvPr>
            <p:ph type="title"/>
          </p:nvPr>
        </p:nvSpPr>
        <p:spPr/>
        <p:txBody>
          <a:bodyPr/>
          <a:lstStyle/>
          <a:p>
            <a:r>
              <a:rPr lang="en-US"/>
              <a:t>Facebook (FB) Custom Own Posts Table (new) | Oxford Fajar - 1 of 3</a:t>
            </a:r>
          </a:p>
        </p:txBody>
      </p:sp>
      <p:graphicFrame>
        <p:nvGraphicFramePr>
          <p:cNvPr id="5" name="Table Placeholder 4">
            <a:extLst>
              <a:ext uri="{FF2B5EF4-FFF2-40B4-BE49-F238E27FC236}">
                <a16:creationId xmlns:a16="http://schemas.microsoft.com/office/drawing/2014/main" id="{D865454D-4EBD-4602-9847-C3688C6DC14D}"/>
              </a:ext>
            </a:extLst>
          </p:cNvPr>
          <p:cNvGraphicFramePr>
            <a:graphicFrameLocks noGrp="1"/>
          </p:cNvGraphicFramePr>
          <p:nvPr>
            <p:ph type="tbl" sz="quarter" idx="13"/>
            <p:extLst>
              <p:ext uri="{D42A27DB-BD31-4B8C-83A1-F6EECF244321}">
                <p14:modId xmlns:p14="http://schemas.microsoft.com/office/powerpoint/2010/main" val="3942484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73617198"/>
                    </a:ext>
                  </a:extLst>
                </a:gridCol>
                <a:gridCol w="822960">
                  <a:extLst>
                    <a:ext uri="{9D8B030D-6E8A-4147-A177-3AD203B41FA5}">
                      <a16:colId xmlns:a16="http://schemas.microsoft.com/office/drawing/2014/main" val="1783804254"/>
                    </a:ext>
                  </a:extLst>
                </a:gridCol>
                <a:gridCol w="822960">
                  <a:extLst>
                    <a:ext uri="{9D8B030D-6E8A-4147-A177-3AD203B41FA5}">
                      <a16:colId xmlns:a16="http://schemas.microsoft.com/office/drawing/2014/main" val="3993984907"/>
                    </a:ext>
                  </a:extLst>
                </a:gridCol>
                <a:gridCol w="822960">
                  <a:extLst>
                    <a:ext uri="{9D8B030D-6E8A-4147-A177-3AD203B41FA5}">
                      <a16:colId xmlns:a16="http://schemas.microsoft.com/office/drawing/2014/main" val="1359836017"/>
                    </a:ext>
                  </a:extLst>
                </a:gridCol>
                <a:gridCol w="822960">
                  <a:extLst>
                    <a:ext uri="{9D8B030D-6E8A-4147-A177-3AD203B41FA5}">
                      <a16:colId xmlns:a16="http://schemas.microsoft.com/office/drawing/2014/main" val="1356145242"/>
                    </a:ext>
                  </a:extLst>
                </a:gridCol>
                <a:gridCol w="822960">
                  <a:extLst>
                    <a:ext uri="{9D8B030D-6E8A-4147-A177-3AD203B41FA5}">
                      <a16:colId xmlns:a16="http://schemas.microsoft.com/office/drawing/2014/main" val="1178501213"/>
                    </a:ext>
                  </a:extLst>
                </a:gridCol>
                <a:gridCol w="822960">
                  <a:extLst>
                    <a:ext uri="{9D8B030D-6E8A-4147-A177-3AD203B41FA5}">
                      <a16:colId xmlns:a16="http://schemas.microsoft.com/office/drawing/2014/main" val="3268016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9717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- 2019-03-15 17:09:00 </a:t>
                      </a:r>
                      <a:r>
                        <a:rPr kumimoji="0" lang="en-US" sz="1000" b="0" i="0" u="none" strike="noStrike" kern="1200" cap="none" spc="0" normalizeH="0" baseline="0" noProof="0">
                          <a:ln>
                            <a:noFill/>
                          </a:ln>
                          <a:solidFill>
                            <a:prstClr val="black"/>
                          </a:solidFill>
                          <a:effectLst/>
                          <a:uLnTx/>
                          <a:uFillTx/>
                          <a:latin typeface="+mn-lt"/>
                          <a:ea typeface="+mn-ea"/>
                          <a:cs typeface="+mn-cs"/>
                        </a:rPr>
                        <a:t> 
 The speed of a van is 55km/h. After 30 minutes its speed decreases to 30km/h. What is its acceleration?
.
.
.
.
.
.
.
.
.
.
Answer: -50km/h2
Source:
Big Ideas Reference Text Mathematics Form 2, pg.144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71600666"/>
                  </a:ext>
                </a:extLst>
              </a:tr>
            </a:tbl>
          </a:graphicData>
        </a:graphic>
      </p:graphicFrame>
      <p:sp>
        <p:nvSpPr>
          <p:cNvPr id="4" name="Text Placeholder 3">
            <a:extLst>
              <a:ext uri="{FF2B5EF4-FFF2-40B4-BE49-F238E27FC236}">
                <a16:creationId xmlns:a16="http://schemas.microsoft.com/office/drawing/2014/main" id="{4640C9C2-BD40-4EF0-9B62-81031BEF2B4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405523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9FFD5-C127-4771-9505-CC5DF205BA34}"/>
              </a:ext>
            </a:extLst>
          </p:cNvPr>
          <p:cNvSpPr>
            <a:spLocks noGrp="1"/>
          </p:cNvSpPr>
          <p:nvPr>
            <p:ph type="title"/>
          </p:nvPr>
        </p:nvSpPr>
        <p:spPr/>
        <p:txBody>
          <a:bodyPr/>
          <a:lstStyle/>
          <a:p>
            <a:r>
              <a:rPr lang="en-US"/>
              <a:t>Facebook (FB) Custom Own Posts Table (new) | Oxford Fajar - 2 of 3</a:t>
            </a:r>
          </a:p>
        </p:txBody>
      </p:sp>
      <p:graphicFrame>
        <p:nvGraphicFramePr>
          <p:cNvPr id="5" name="Table Placeholder 4">
            <a:extLst>
              <a:ext uri="{FF2B5EF4-FFF2-40B4-BE49-F238E27FC236}">
                <a16:creationId xmlns:a16="http://schemas.microsoft.com/office/drawing/2014/main" id="{FC669917-9769-4765-9485-FB7C5E4817DC}"/>
              </a:ext>
            </a:extLst>
          </p:cNvPr>
          <p:cNvGraphicFramePr>
            <a:graphicFrameLocks noGrp="1"/>
          </p:cNvGraphicFramePr>
          <p:nvPr>
            <p:ph type="tbl" sz="quarter" idx="13"/>
            <p:extLst>
              <p:ext uri="{D42A27DB-BD31-4B8C-83A1-F6EECF244321}">
                <p14:modId xmlns:p14="http://schemas.microsoft.com/office/powerpoint/2010/main" val="3463521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28827259"/>
                    </a:ext>
                  </a:extLst>
                </a:gridCol>
                <a:gridCol w="822960">
                  <a:extLst>
                    <a:ext uri="{9D8B030D-6E8A-4147-A177-3AD203B41FA5}">
                      <a16:colId xmlns:a16="http://schemas.microsoft.com/office/drawing/2014/main" val="721710162"/>
                    </a:ext>
                  </a:extLst>
                </a:gridCol>
                <a:gridCol w="822960">
                  <a:extLst>
                    <a:ext uri="{9D8B030D-6E8A-4147-A177-3AD203B41FA5}">
                      <a16:colId xmlns:a16="http://schemas.microsoft.com/office/drawing/2014/main" val="1134072807"/>
                    </a:ext>
                  </a:extLst>
                </a:gridCol>
                <a:gridCol w="822960">
                  <a:extLst>
                    <a:ext uri="{9D8B030D-6E8A-4147-A177-3AD203B41FA5}">
                      <a16:colId xmlns:a16="http://schemas.microsoft.com/office/drawing/2014/main" val="3135447924"/>
                    </a:ext>
                  </a:extLst>
                </a:gridCol>
                <a:gridCol w="822960">
                  <a:extLst>
                    <a:ext uri="{9D8B030D-6E8A-4147-A177-3AD203B41FA5}">
                      <a16:colId xmlns:a16="http://schemas.microsoft.com/office/drawing/2014/main" val="2919695416"/>
                    </a:ext>
                  </a:extLst>
                </a:gridCol>
                <a:gridCol w="822960">
                  <a:extLst>
                    <a:ext uri="{9D8B030D-6E8A-4147-A177-3AD203B41FA5}">
                      <a16:colId xmlns:a16="http://schemas.microsoft.com/office/drawing/2014/main" val="2795987983"/>
                    </a:ext>
                  </a:extLst>
                </a:gridCol>
                <a:gridCol w="822960">
                  <a:extLst>
                    <a:ext uri="{9D8B030D-6E8A-4147-A177-3AD203B41FA5}">
                      <a16:colId xmlns:a16="http://schemas.microsoft.com/office/drawing/2014/main" val="153843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1030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- 2019-03-07 06:06:00 </a:t>
                      </a:r>
                      <a:r>
                        <a:rPr kumimoji="0" lang="en-US" sz="1000" b="0" i="0" u="none" strike="noStrike" kern="1200" cap="none" spc="0" normalizeH="0" baseline="0" noProof="0">
                          <a:ln>
                            <a:noFill/>
                          </a:ln>
                          <a:solidFill>
                            <a:prstClr val="black"/>
                          </a:solidFill>
                          <a:effectLst/>
                          <a:uLnTx/>
                          <a:uFillTx/>
                          <a:latin typeface="+mn-lt"/>
                          <a:ea typeface="+mn-ea"/>
                          <a:cs typeface="+mn-cs"/>
                        </a:rPr>
                        <a:t> 
 Is it a noun or a verb? Fill in the blank!
Do you have any ____ for a first-time public speaker?
advice
advise
.
.
.
.
.
.
.
.
.
.
.
.
.
.
Answer:
A. advice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3450108"/>
                  </a:ext>
                </a:extLst>
              </a:tr>
            </a:tbl>
          </a:graphicData>
        </a:graphic>
      </p:graphicFrame>
      <p:sp>
        <p:nvSpPr>
          <p:cNvPr id="4" name="Text Placeholder 3">
            <a:extLst>
              <a:ext uri="{FF2B5EF4-FFF2-40B4-BE49-F238E27FC236}">
                <a16:creationId xmlns:a16="http://schemas.microsoft.com/office/drawing/2014/main" id="{97D33E91-4E7B-43AD-BF99-B869B441343D}"/>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019034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EC007-7851-41C0-B304-D81A939C51B9}"/>
              </a:ext>
            </a:extLst>
          </p:cNvPr>
          <p:cNvSpPr>
            <a:spLocks noGrp="1"/>
          </p:cNvSpPr>
          <p:nvPr>
            <p:ph type="title"/>
          </p:nvPr>
        </p:nvSpPr>
        <p:spPr/>
        <p:txBody>
          <a:bodyPr/>
          <a:lstStyle/>
          <a:p>
            <a:r>
              <a:rPr lang="en-US"/>
              <a:t>Facebook (FB) Custom Own Posts Table (new) | Oxford Fajar - 3 of 3</a:t>
            </a:r>
          </a:p>
        </p:txBody>
      </p:sp>
      <p:graphicFrame>
        <p:nvGraphicFramePr>
          <p:cNvPr id="5" name="Table Placeholder 4">
            <a:extLst>
              <a:ext uri="{FF2B5EF4-FFF2-40B4-BE49-F238E27FC236}">
                <a16:creationId xmlns:a16="http://schemas.microsoft.com/office/drawing/2014/main" id="{732A3A4A-C004-40BA-9F50-71D0D4B760B2}"/>
              </a:ext>
            </a:extLst>
          </p:cNvPr>
          <p:cNvGraphicFramePr>
            <a:graphicFrameLocks noGrp="1"/>
          </p:cNvGraphicFramePr>
          <p:nvPr>
            <p:ph type="tbl" sz="quarter" idx="13"/>
            <p:extLst>
              <p:ext uri="{D42A27DB-BD31-4B8C-83A1-F6EECF244321}">
                <p14:modId xmlns:p14="http://schemas.microsoft.com/office/powerpoint/2010/main" val="2209593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68397072"/>
                    </a:ext>
                  </a:extLst>
                </a:gridCol>
                <a:gridCol w="822960">
                  <a:extLst>
                    <a:ext uri="{9D8B030D-6E8A-4147-A177-3AD203B41FA5}">
                      <a16:colId xmlns:a16="http://schemas.microsoft.com/office/drawing/2014/main" val="942757779"/>
                    </a:ext>
                  </a:extLst>
                </a:gridCol>
                <a:gridCol w="822960">
                  <a:extLst>
                    <a:ext uri="{9D8B030D-6E8A-4147-A177-3AD203B41FA5}">
                      <a16:colId xmlns:a16="http://schemas.microsoft.com/office/drawing/2014/main" val="319384233"/>
                    </a:ext>
                  </a:extLst>
                </a:gridCol>
                <a:gridCol w="822960">
                  <a:extLst>
                    <a:ext uri="{9D8B030D-6E8A-4147-A177-3AD203B41FA5}">
                      <a16:colId xmlns:a16="http://schemas.microsoft.com/office/drawing/2014/main" val="2900620179"/>
                    </a:ext>
                  </a:extLst>
                </a:gridCol>
                <a:gridCol w="822960">
                  <a:extLst>
                    <a:ext uri="{9D8B030D-6E8A-4147-A177-3AD203B41FA5}">
                      <a16:colId xmlns:a16="http://schemas.microsoft.com/office/drawing/2014/main" val="473965327"/>
                    </a:ext>
                  </a:extLst>
                </a:gridCol>
                <a:gridCol w="822960">
                  <a:extLst>
                    <a:ext uri="{9D8B030D-6E8A-4147-A177-3AD203B41FA5}">
                      <a16:colId xmlns:a16="http://schemas.microsoft.com/office/drawing/2014/main" val="4261557505"/>
                    </a:ext>
                  </a:extLst>
                </a:gridCol>
                <a:gridCol w="822960">
                  <a:extLst>
                    <a:ext uri="{9D8B030D-6E8A-4147-A177-3AD203B41FA5}">
                      <a16:colId xmlns:a16="http://schemas.microsoft.com/office/drawing/2014/main" val="943272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1844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- 2019-03-22 17:11:00 </a:t>
                      </a:r>
                      <a:r>
                        <a:rPr kumimoji="0" lang="en-US" sz="1000" b="0" i="0" u="none" strike="noStrike" kern="1200" cap="none" spc="0" normalizeH="0" baseline="0" noProof="0">
                          <a:ln>
                            <a:noFill/>
                          </a:ln>
                          <a:solidFill>
                            <a:prstClr val="black"/>
                          </a:solidFill>
                          <a:effectLst/>
                          <a:uLnTx/>
                          <a:uFillTx/>
                          <a:latin typeface="+mn-lt"/>
                          <a:ea typeface="+mn-ea"/>
                          <a:cs typeface="+mn-cs"/>
                        </a:rPr>
                        <a:t> 
 Studies show that the number of important and useful keywords is only about 10% of the whole text.
Identifying important keywords within the text can help to maximise our memory recall.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10689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- 2019-03-29 17:13:00 </a:t>
                      </a:r>
                      <a:r>
                        <a:rPr kumimoji="0" lang="en-US" sz="1000" b="0" i="0" u="none" strike="noStrike" kern="1200" cap="none" spc="0" normalizeH="0" baseline="0" noProof="0">
                          <a:ln>
                            <a:noFill/>
                          </a:ln>
                          <a:solidFill>
                            <a:prstClr val="black"/>
                          </a:solidFill>
                          <a:effectLst/>
                          <a:uLnTx/>
                          <a:uFillTx/>
                          <a:latin typeface="+mn-lt"/>
                          <a:ea typeface="+mn-ea"/>
                          <a:cs typeface="+mn-cs"/>
                        </a:rPr>
                        <a:t> 
 Start your revision for SPM during the weekends anytime and anywhere with our Fully Worked Solutions SPM e-Books!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17651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- 2019-03-25 17:12:00 </a:t>
                      </a:r>
                      <a:r>
                        <a:rPr kumimoji="0" lang="en-US" sz="1000" b="0" i="0" u="none" strike="noStrike" kern="1200" cap="none" spc="0" normalizeH="0" baseline="0" noProof="0">
                          <a:ln>
                            <a:noFill/>
                          </a:ln>
                          <a:solidFill>
                            <a:prstClr val="black"/>
                          </a:solidFill>
                          <a:effectLst/>
                          <a:uLnTx/>
                          <a:uFillTx/>
                          <a:latin typeface="+mn-lt"/>
                          <a:ea typeface="+mn-ea"/>
                          <a:cs typeface="+mn-cs"/>
                        </a:rPr>
                        <a:t> 
 What's your holiday plan for the week? Plan ahead and make the best of your school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29566399"/>
                  </a:ext>
                </a:extLst>
              </a:tr>
            </a:tbl>
          </a:graphicData>
        </a:graphic>
      </p:graphicFrame>
      <p:sp>
        <p:nvSpPr>
          <p:cNvPr id="4" name="Text Placeholder 3">
            <a:extLst>
              <a:ext uri="{FF2B5EF4-FFF2-40B4-BE49-F238E27FC236}">
                <a16:creationId xmlns:a16="http://schemas.microsoft.com/office/drawing/2014/main" id="{84C3AA63-FCDD-45D8-8C72-E73DD84DD2BA}"/>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031926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FEE8D-65A3-4A62-A677-9CD8D64EC7F6}"/>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3FC968DF-7C3A-45A3-B90D-D4745A8B8349}"/>
              </a:ext>
            </a:extLst>
          </p:cNvPr>
          <p:cNvGraphicFramePr>
            <a:graphicFrameLocks noGrp="1"/>
          </p:cNvGraphicFramePr>
          <p:nvPr>
            <p:ph type="chart" sz="quarter" idx="13"/>
            <p:extLst>
              <p:ext uri="{D42A27DB-BD31-4B8C-83A1-F6EECF244321}">
                <p14:modId xmlns:p14="http://schemas.microsoft.com/office/powerpoint/2010/main" val="739524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E7F955-3E7D-4105-B12F-D43CF5AD7316}"/>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C51FBCD3-3889-4EED-9FB9-F8B59C9671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2358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1174A-2D5B-40C7-8A1E-2ABCA118BBA9}"/>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399B149F-BABA-439C-8026-BABAC30DE537}"/>
              </a:ext>
            </a:extLst>
          </p:cNvPr>
          <p:cNvGraphicFramePr>
            <a:graphicFrameLocks noGrp="1"/>
          </p:cNvGraphicFramePr>
          <p:nvPr>
            <p:ph type="chart" sz="quarter" idx="13"/>
            <p:extLst>
              <p:ext uri="{D42A27DB-BD31-4B8C-83A1-F6EECF244321}">
                <p14:modId xmlns:p14="http://schemas.microsoft.com/office/powerpoint/2010/main" val="4216815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1F390E-4F0A-46A3-8735-B574C4672617}"/>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85DD0D73-9BAA-4706-9D46-B54855BAEB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6146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92D19-1C52-409B-859F-770AC58F435B}"/>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88C02198-DE34-4752-BB77-F5E664DD0694}"/>
              </a:ext>
            </a:extLst>
          </p:cNvPr>
          <p:cNvGraphicFramePr>
            <a:graphicFrameLocks noGrp="1"/>
          </p:cNvGraphicFramePr>
          <p:nvPr>
            <p:ph type="chart" sz="quarter" idx="13"/>
            <p:extLst>
              <p:ext uri="{D42A27DB-BD31-4B8C-83A1-F6EECF244321}">
                <p14:modId xmlns:p14="http://schemas.microsoft.com/office/powerpoint/2010/main" val="21569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414DEB-DB8E-4ADA-8279-1EEA21BEF72A}"/>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DCF95ED3-1DD9-4038-9E78-724A1A13DC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20666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012CD-C2CD-427C-9EF5-5D90BEEB72DA}"/>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01312C08-E649-4C1D-AD87-3E739E24711F}"/>
              </a:ext>
            </a:extLst>
          </p:cNvPr>
          <p:cNvGraphicFramePr>
            <a:graphicFrameLocks noGrp="1"/>
          </p:cNvGraphicFramePr>
          <p:nvPr>
            <p:ph type="chart" sz="quarter" idx="13"/>
            <p:extLst>
              <p:ext uri="{D42A27DB-BD31-4B8C-83A1-F6EECF244321}">
                <p14:modId xmlns:p14="http://schemas.microsoft.com/office/powerpoint/2010/main" val="820468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7B31BF-90FE-4A37-96BE-DE4A95D362BB}"/>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97CB6CBC-5D4A-46C7-A5DC-E0651EBD77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8512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AECA3-B6DE-42C6-A97D-05327B4EA7E1}"/>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EEF6D5C7-5F5C-4D1B-A519-B2C213E77E06}"/>
              </a:ext>
            </a:extLst>
          </p:cNvPr>
          <p:cNvGraphicFramePr>
            <a:graphicFrameLocks noGrp="1"/>
          </p:cNvGraphicFramePr>
          <p:nvPr>
            <p:ph type="tbl" sz="quarter" idx="13"/>
            <p:extLst>
              <p:ext uri="{D42A27DB-BD31-4B8C-83A1-F6EECF244321}">
                <p14:modId xmlns:p14="http://schemas.microsoft.com/office/powerpoint/2010/main" val="2505918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63801008"/>
                    </a:ext>
                  </a:extLst>
                </a:gridCol>
                <a:gridCol w="1645920">
                  <a:extLst>
                    <a:ext uri="{9D8B030D-6E8A-4147-A177-3AD203B41FA5}">
                      <a16:colId xmlns:a16="http://schemas.microsoft.com/office/drawing/2014/main" val="3146091996"/>
                    </a:ext>
                  </a:extLst>
                </a:gridCol>
                <a:gridCol w="1645920">
                  <a:extLst>
                    <a:ext uri="{9D8B030D-6E8A-4147-A177-3AD203B41FA5}">
                      <a16:colId xmlns:a16="http://schemas.microsoft.com/office/drawing/2014/main" val="2808196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06165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extLst>
                  <a:ext uri="{0D108BD9-81ED-4DB2-BD59-A6C34878D82A}">
                    <a16:rowId xmlns:a16="http://schemas.microsoft.com/office/drawing/2014/main" val="2282384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extLst>
                  <a:ext uri="{0D108BD9-81ED-4DB2-BD59-A6C34878D82A}">
                    <a16:rowId xmlns:a16="http://schemas.microsoft.com/office/drawing/2014/main" val="3440237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3967439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1164312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890521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848950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409245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278412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339693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430956571"/>
                  </a:ext>
                </a:extLst>
              </a:tr>
            </a:tbl>
          </a:graphicData>
        </a:graphic>
      </p:graphicFrame>
      <p:sp>
        <p:nvSpPr>
          <p:cNvPr id="4" name="Text Placeholder 3">
            <a:extLst>
              <a:ext uri="{FF2B5EF4-FFF2-40B4-BE49-F238E27FC236}">
                <a16:creationId xmlns:a16="http://schemas.microsoft.com/office/drawing/2014/main" id="{02F44C1A-7163-40AB-8B54-B8B6A06CD9E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859244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1C38D-906A-4248-BE5D-3FA5FD74DBBF}"/>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E7DFA44A-43D4-41C7-AD27-7F81C8E4035C}"/>
              </a:ext>
            </a:extLst>
          </p:cNvPr>
          <p:cNvGraphicFramePr>
            <a:graphicFrameLocks noGrp="1"/>
          </p:cNvGraphicFramePr>
          <p:nvPr>
            <p:ph type="tbl" sz="quarter" idx="13"/>
            <p:extLst>
              <p:ext uri="{D42A27DB-BD31-4B8C-83A1-F6EECF244321}">
                <p14:modId xmlns:p14="http://schemas.microsoft.com/office/powerpoint/2010/main" val="3677882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73644409"/>
                    </a:ext>
                  </a:extLst>
                </a:gridCol>
                <a:gridCol w="1645920">
                  <a:extLst>
                    <a:ext uri="{9D8B030D-6E8A-4147-A177-3AD203B41FA5}">
                      <a16:colId xmlns:a16="http://schemas.microsoft.com/office/drawing/2014/main" val="4074360862"/>
                    </a:ext>
                  </a:extLst>
                </a:gridCol>
                <a:gridCol w="1645920">
                  <a:extLst>
                    <a:ext uri="{9D8B030D-6E8A-4147-A177-3AD203B41FA5}">
                      <a16:colId xmlns:a16="http://schemas.microsoft.com/office/drawing/2014/main" val="332265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78633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855989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4045143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320789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086920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55875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836121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553226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158458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335870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514519269"/>
                  </a:ext>
                </a:extLst>
              </a:tr>
            </a:tbl>
          </a:graphicData>
        </a:graphic>
      </p:graphicFrame>
      <p:sp>
        <p:nvSpPr>
          <p:cNvPr id="4" name="Text Placeholder 3">
            <a:extLst>
              <a:ext uri="{FF2B5EF4-FFF2-40B4-BE49-F238E27FC236}">
                <a16:creationId xmlns:a16="http://schemas.microsoft.com/office/drawing/2014/main" id="{F4385F41-56DF-417E-8DD4-5A390C041D2D}"/>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238393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0A713-FEE9-4218-A0E0-E456C28F354D}"/>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36411641-8F88-47CF-A818-E1D702D8AA9D}"/>
              </a:ext>
            </a:extLst>
          </p:cNvPr>
          <p:cNvGraphicFramePr>
            <a:graphicFrameLocks noGrp="1"/>
          </p:cNvGraphicFramePr>
          <p:nvPr>
            <p:ph type="tbl" sz="quarter" idx="13"/>
            <p:extLst>
              <p:ext uri="{D42A27DB-BD31-4B8C-83A1-F6EECF244321}">
                <p14:modId xmlns:p14="http://schemas.microsoft.com/office/powerpoint/2010/main" val="2707231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52930391"/>
                    </a:ext>
                  </a:extLst>
                </a:gridCol>
                <a:gridCol w="1645920">
                  <a:extLst>
                    <a:ext uri="{9D8B030D-6E8A-4147-A177-3AD203B41FA5}">
                      <a16:colId xmlns:a16="http://schemas.microsoft.com/office/drawing/2014/main" val="1736909109"/>
                    </a:ext>
                  </a:extLst>
                </a:gridCol>
                <a:gridCol w="1645920">
                  <a:extLst>
                    <a:ext uri="{9D8B030D-6E8A-4147-A177-3AD203B41FA5}">
                      <a16:colId xmlns:a16="http://schemas.microsoft.com/office/drawing/2014/main" val="2053560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999337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28668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944727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441541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65722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466344414"/>
                  </a:ext>
                </a:extLst>
              </a:tr>
            </a:tbl>
          </a:graphicData>
        </a:graphic>
      </p:graphicFrame>
      <p:sp>
        <p:nvSpPr>
          <p:cNvPr id="4" name="Text Placeholder 3">
            <a:extLst>
              <a:ext uri="{FF2B5EF4-FFF2-40B4-BE49-F238E27FC236}">
                <a16:creationId xmlns:a16="http://schemas.microsoft.com/office/drawing/2014/main" id="{B618E7AD-8668-4503-B25B-164F5E90518F}"/>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614367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24BA2-6D55-461F-B056-364B7D0F853A}"/>
              </a:ext>
            </a:extLst>
          </p:cNvPr>
          <p:cNvSpPr>
            <a:spLocks noGrp="1"/>
          </p:cNvSpPr>
          <p:nvPr>
            <p:ph type="title"/>
          </p:nvPr>
        </p:nvSpPr>
        <p:spPr/>
        <p:txBody>
          <a:bodyPr/>
          <a:lstStyle/>
          <a:p>
            <a:r>
              <a:rPr lang="en-US"/>
              <a:t>Facebook Own Posts Table | Oxford Fajar - 1 of 10</a:t>
            </a:r>
          </a:p>
        </p:txBody>
      </p:sp>
      <p:graphicFrame>
        <p:nvGraphicFramePr>
          <p:cNvPr id="5" name="Table Placeholder 4">
            <a:extLst>
              <a:ext uri="{FF2B5EF4-FFF2-40B4-BE49-F238E27FC236}">
                <a16:creationId xmlns:a16="http://schemas.microsoft.com/office/drawing/2014/main" id="{72B08C82-65FB-4DE0-962E-14FC850AB11C}"/>
              </a:ext>
            </a:extLst>
          </p:cNvPr>
          <p:cNvGraphicFramePr>
            <a:graphicFrameLocks noGrp="1"/>
          </p:cNvGraphicFramePr>
          <p:nvPr>
            <p:ph type="tbl" sz="quarter" idx="13"/>
            <p:extLst>
              <p:ext uri="{D42A27DB-BD31-4B8C-83A1-F6EECF244321}">
                <p14:modId xmlns:p14="http://schemas.microsoft.com/office/powerpoint/2010/main" val="2234406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32672460"/>
                    </a:ext>
                  </a:extLst>
                </a:gridCol>
                <a:gridCol w="658368">
                  <a:extLst>
                    <a:ext uri="{9D8B030D-6E8A-4147-A177-3AD203B41FA5}">
                      <a16:colId xmlns:a16="http://schemas.microsoft.com/office/drawing/2014/main" val="3530412857"/>
                    </a:ext>
                  </a:extLst>
                </a:gridCol>
                <a:gridCol w="658368">
                  <a:extLst>
                    <a:ext uri="{9D8B030D-6E8A-4147-A177-3AD203B41FA5}">
                      <a16:colId xmlns:a16="http://schemas.microsoft.com/office/drawing/2014/main" val="680905366"/>
                    </a:ext>
                  </a:extLst>
                </a:gridCol>
                <a:gridCol w="658368">
                  <a:extLst>
                    <a:ext uri="{9D8B030D-6E8A-4147-A177-3AD203B41FA5}">
                      <a16:colId xmlns:a16="http://schemas.microsoft.com/office/drawing/2014/main" val="1570598014"/>
                    </a:ext>
                  </a:extLst>
                </a:gridCol>
                <a:gridCol w="658368">
                  <a:extLst>
                    <a:ext uri="{9D8B030D-6E8A-4147-A177-3AD203B41FA5}">
                      <a16:colId xmlns:a16="http://schemas.microsoft.com/office/drawing/2014/main" val="1701857316"/>
                    </a:ext>
                  </a:extLst>
                </a:gridCol>
                <a:gridCol w="658368">
                  <a:extLst>
                    <a:ext uri="{9D8B030D-6E8A-4147-A177-3AD203B41FA5}">
                      <a16:colId xmlns:a16="http://schemas.microsoft.com/office/drawing/2014/main" val="2745005085"/>
                    </a:ext>
                  </a:extLst>
                </a:gridCol>
                <a:gridCol w="658368">
                  <a:extLst>
                    <a:ext uri="{9D8B030D-6E8A-4147-A177-3AD203B41FA5}">
                      <a16:colId xmlns:a16="http://schemas.microsoft.com/office/drawing/2014/main" val="1958342582"/>
                    </a:ext>
                  </a:extLst>
                </a:gridCol>
                <a:gridCol w="658368">
                  <a:extLst>
                    <a:ext uri="{9D8B030D-6E8A-4147-A177-3AD203B41FA5}">
                      <a16:colId xmlns:a16="http://schemas.microsoft.com/office/drawing/2014/main" val="4221440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838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- 2019-03-29 17:13:00 </a:t>
                      </a:r>
                      <a:r>
                        <a:rPr kumimoji="0" lang="en-US" sz="1000" b="0" i="0" u="none" strike="noStrike" kern="1200" cap="none" spc="0" normalizeH="0" baseline="0" noProof="0">
                          <a:ln>
                            <a:noFill/>
                          </a:ln>
                          <a:solidFill>
                            <a:prstClr val="black"/>
                          </a:solidFill>
                          <a:effectLst/>
                          <a:uLnTx/>
                          <a:uFillTx/>
                          <a:latin typeface="+mn-lt"/>
                          <a:ea typeface="+mn-ea"/>
                          <a:cs typeface="+mn-cs"/>
                        </a:rPr>
                        <a:t> 
 Start your revision for SPM during the weekends anytime and anywhere with our Fully Worked Solutions SPM e-Books!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77424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- 2019-03-27 17:13:00 </a:t>
                      </a:r>
                      <a:r>
                        <a:rPr kumimoji="0" lang="en-US" sz="1000" b="0" i="0" u="none" strike="noStrike" kern="1200" cap="none" spc="0" normalizeH="0" baseline="0" noProof="0">
                          <a:ln>
                            <a:noFill/>
                          </a:ln>
                          <a:solidFill>
                            <a:prstClr val="black"/>
                          </a:solidFill>
                          <a:effectLst/>
                          <a:uLnTx/>
                          <a:uFillTx/>
                          <a:latin typeface="+mn-lt"/>
                          <a:ea typeface="+mn-ea"/>
                          <a:cs typeface="+mn-cs"/>
                        </a:rPr>
                        <a:t> 
 Have no idea on how to spend your holiday? 
Go for a bike ride with your family and friends. Enjoy nature and explore your natural surroundings. You never know what you might find!
Source:
http://bit.ly/2H681hA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2992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- 2019-03-25 17:12:00 </a:t>
                      </a:r>
                      <a:r>
                        <a:rPr kumimoji="0" lang="en-US" sz="1000" b="0" i="0" u="none" strike="noStrike" kern="1200" cap="none" spc="0" normalizeH="0" baseline="0" noProof="0">
                          <a:ln>
                            <a:noFill/>
                          </a:ln>
                          <a:solidFill>
                            <a:prstClr val="black"/>
                          </a:solidFill>
                          <a:effectLst/>
                          <a:uLnTx/>
                          <a:uFillTx/>
                          <a:latin typeface="+mn-lt"/>
                          <a:ea typeface="+mn-ea"/>
                          <a:cs typeface="+mn-cs"/>
                        </a:rPr>
                        <a:t> 
 What's your holiday plan for the week? Plan ahead and make the best of your school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63223365"/>
                  </a:ext>
                </a:extLst>
              </a:tr>
            </a:tbl>
          </a:graphicData>
        </a:graphic>
      </p:graphicFrame>
      <p:sp>
        <p:nvSpPr>
          <p:cNvPr id="4" name="Text Placeholder 3">
            <a:extLst>
              <a:ext uri="{FF2B5EF4-FFF2-40B4-BE49-F238E27FC236}">
                <a16:creationId xmlns:a16="http://schemas.microsoft.com/office/drawing/2014/main" id="{21EF609D-7CE5-4921-B1FE-2A5597FA11BD}"/>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814607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C729D-0B19-4A81-9ADF-01CB116B295D}"/>
              </a:ext>
            </a:extLst>
          </p:cNvPr>
          <p:cNvSpPr>
            <a:spLocks noGrp="1"/>
          </p:cNvSpPr>
          <p:nvPr>
            <p:ph type="title"/>
          </p:nvPr>
        </p:nvSpPr>
        <p:spPr/>
        <p:txBody>
          <a:bodyPr/>
          <a:lstStyle/>
          <a:p>
            <a:r>
              <a:rPr lang="en-US"/>
              <a:t>Facebook Own Posts Table | Oxford Fajar - 2 of 10</a:t>
            </a:r>
          </a:p>
        </p:txBody>
      </p:sp>
      <p:graphicFrame>
        <p:nvGraphicFramePr>
          <p:cNvPr id="5" name="Table Placeholder 4">
            <a:extLst>
              <a:ext uri="{FF2B5EF4-FFF2-40B4-BE49-F238E27FC236}">
                <a16:creationId xmlns:a16="http://schemas.microsoft.com/office/drawing/2014/main" id="{8B7D0A17-5914-4EFF-BBD5-402462957DD6}"/>
              </a:ext>
            </a:extLst>
          </p:cNvPr>
          <p:cNvGraphicFramePr>
            <a:graphicFrameLocks noGrp="1"/>
          </p:cNvGraphicFramePr>
          <p:nvPr>
            <p:ph type="tbl" sz="quarter" idx="13"/>
            <p:extLst>
              <p:ext uri="{D42A27DB-BD31-4B8C-83A1-F6EECF244321}">
                <p14:modId xmlns:p14="http://schemas.microsoft.com/office/powerpoint/2010/main" val="2790806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68805195"/>
                    </a:ext>
                  </a:extLst>
                </a:gridCol>
                <a:gridCol w="658368">
                  <a:extLst>
                    <a:ext uri="{9D8B030D-6E8A-4147-A177-3AD203B41FA5}">
                      <a16:colId xmlns:a16="http://schemas.microsoft.com/office/drawing/2014/main" val="3858070"/>
                    </a:ext>
                  </a:extLst>
                </a:gridCol>
                <a:gridCol w="658368">
                  <a:extLst>
                    <a:ext uri="{9D8B030D-6E8A-4147-A177-3AD203B41FA5}">
                      <a16:colId xmlns:a16="http://schemas.microsoft.com/office/drawing/2014/main" val="297840231"/>
                    </a:ext>
                  </a:extLst>
                </a:gridCol>
                <a:gridCol w="658368">
                  <a:extLst>
                    <a:ext uri="{9D8B030D-6E8A-4147-A177-3AD203B41FA5}">
                      <a16:colId xmlns:a16="http://schemas.microsoft.com/office/drawing/2014/main" val="4071297904"/>
                    </a:ext>
                  </a:extLst>
                </a:gridCol>
                <a:gridCol w="658368">
                  <a:extLst>
                    <a:ext uri="{9D8B030D-6E8A-4147-A177-3AD203B41FA5}">
                      <a16:colId xmlns:a16="http://schemas.microsoft.com/office/drawing/2014/main" val="3488397973"/>
                    </a:ext>
                  </a:extLst>
                </a:gridCol>
                <a:gridCol w="658368">
                  <a:extLst>
                    <a:ext uri="{9D8B030D-6E8A-4147-A177-3AD203B41FA5}">
                      <a16:colId xmlns:a16="http://schemas.microsoft.com/office/drawing/2014/main" val="1190772405"/>
                    </a:ext>
                  </a:extLst>
                </a:gridCol>
                <a:gridCol w="658368">
                  <a:extLst>
                    <a:ext uri="{9D8B030D-6E8A-4147-A177-3AD203B41FA5}">
                      <a16:colId xmlns:a16="http://schemas.microsoft.com/office/drawing/2014/main" val="2571119592"/>
                    </a:ext>
                  </a:extLst>
                </a:gridCol>
                <a:gridCol w="658368">
                  <a:extLst>
                    <a:ext uri="{9D8B030D-6E8A-4147-A177-3AD203B41FA5}">
                      <a16:colId xmlns:a16="http://schemas.microsoft.com/office/drawing/2014/main" val="2077975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78902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- 2019-03-24 17:11:00 </a:t>
                      </a:r>
                      <a:r>
                        <a:rPr kumimoji="0" lang="en-US" sz="1000" b="0" i="0" u="none" strike="noStrike" kern="1200" cap="none" spc="0" normalizeH="0" baseline="0" noProof="0">
                          <a:ln>
                            <a:noFill/>
                          </a:ln>
                          <a:solidFill>
                            <a:prstClr val="black"/>
                          </a:solidFill>
                          <a:effectLst/>
                          <a:uLnTx/>
                          <a:uFillTx/>
                          <a:latin typeface="+mn-lt"/>
                          <a:ea typeface="+mn-ea"/>
                          <a:cs typeface="+mn-cs"/>
                        </a:rPr>
                        <a:t> 
 Going on a vacation but need to revise for SPM at the same time? 
Check out Oxford Fajar SUCCESS e-Books for SPM that enable you to learn and practise anytime, anywhere! 
Learn more: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4344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- 2019-03-22 17:11:00 </a:t>
                      </a:r>
                      <a:r>
                        <a:rPr kumimoji="0" lang="en-US" sz="1000" b="0" i="0" u="none" strike="noStrike" kern="1200" cap="none" spc="0" normalizeH="0" baseline="0" noProof="0">
                          <a:ln>
                            <a:noFill/>
                          </a:ln>
                          <a:solidFill>
                            <a:prstClr val="black"/>
                          </a:solidFill>
                          <a:effectLst/>
                          <a:uLnTx/>
                          <a:uFillTx/>
                          <a:latin typeface="+mn-lt"/>
                          <a:ea typeface="+mn-ea"/>
                          <a:cs typeface="+mn-cs"/>
                        </a:rPr>
                        <a:t> 
 Studies show that the number of important and useful keywords is only about 10% of the whole text.
Identifying important keywords within the text can help to maximise our memory recall.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83588787"/>
                  </a:ext>
                </a:extLst>
              </a:tr>
            </a:tbl>
          </a:graphicData>
        </a:graphic>
      </p:graphicFrame>
      <p:sp>
        <p:nvSpPr>
          <p:cNvPr id="4" name="Text Placeholder 3">
            <a:extLst>
              <a:ext uri="{FF2B5EF4-FFF2-40B4-BE49-F238E27FC236}">
                <a16:creationId xmlns:a16="http://schemas.microsoft.com/office/drawing/2014/main" id="{A43FF357-0886-4EE6-B9D4-BDCB0FA74DF0}"/>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025038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63D26-A1EB-4A3A-932E-F783FA6A9572}"/>
              </a:ext>
            </a:extLst>
          </p:cNvPr>
          <p:cNvSpPr>
            <a:spLocks noGrp="1"/>
          </p:cNvSpPr>
          <p:nvPr>
            <p:ph type="title"/>
          </p:nvPr>
        </p:nvSpPr>
        <p:spPr/>
        <p:txBody>
          <a:bodyPr/>
          <a:lstStyle/>
          <a:p>
            <a:r>
              <a:rPr lang="en-US"/>
              <a:t>Facebook Own Posts Table | Oxford Fajar - 3 of 10</a:t>
            </a:r>
          </a:p>
        </p:txBody>
      </p:sp>
      <p:graphicFrame>
        <p:nvGraphicFramePr>
          <p:cNvPr id="5" name="Table Placeholder 4">
            <a:extLst>
              <a:ext uri="{FF2B5EF4-FFF2-40B4-BE49-F238E27FC236}">
                <a16:creationId xmlns:a16="http://schemas.microsoft.com/office/drawing/2014/main" id="{0F252309-2995-451A-A9A8-FA855F749169}"/>
              </a:ext>
            </a:extLst>
          </p:cNvPr>
          <p:cNvGraphicFramePr>
            <a:graphicFrameLocks noGrp="1"/>
          </p:cNvGraphicFramePr>
          <p:nvPr>
            <p:ph type="tbl" sz="quarter" idx="13"/>
            <p:extLst>
              <p:ext uri="{D42A27DB-BD31-4B8C-83A1-F6EECF244321}">
                <p14:modId xmlns:p14="http://schemas.microsoft.com/office/powerpoint/2010/main" val="2808389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21551816"/>
                    </a:ext>
                  </a:extLst>
                </a:gridCol>
                <a:gridCol w="658368">
                  <a:extLst>
                    <a:ext uri="{9D8B030D-6E8A-4147-A177-3AD203B41FA5}">
                      <a16:colId xmlns:a16="http://schemas.microsoft.com/office/drawing/2014/main" val="3003734981"/>
                    </a:ext>
                  </a:extLst>
                </a:gridCol>
                <a:gridCol w="658368">
                  <a:extLst>
                    <a:ext uri="{9D8B030D-6E8A-4147-A177-3AD203B41FA5}">
                      <a16:colId xmlns:a16="http://schemas.microsoft.com/office/drawing/2014/main" val="2679417277"/>
                    </a:ext>
                  </a:extLst>
                </a:gridCol>
                <a:gridCol w="658368">
                  <a:extLst>
                    <a:ext uri="{9D8B030D-6E8A-4147-A177-3AD203B41FA5}">
                      <a16:colId xmlns:a16="http://schemas.microsoft.com/office/drawing/2014/main" val="2263707962"/>
                    </a:ext>
                  </a:extLst>
                </a:gridCol>
                <a:gridCol w="658368">
                  <a:extLst>
                    <a:ext uri="{9D8B030D-6E8A-4147-A177-3AD203B41FA5}">
                      <a16:colId xmlns:a16="http://schemas.microsoft.com/office/drawing/2014/main" val="2681579762"/>
                    </a:ext>
                  </a:extLst>
                </a:gridCol>
                <a:gridCol w="658368">
                  <a:extLst>
                    <a:ext uri="{9D8B030D-6E8A-4147-A177-3AD203B41FA5}">
                      <a16:colId xmlns:a16="http://schemas.microsoft.com/office/drawing/2014/main" val="4117553072"/>
                    </a:ext>
                  </a:extLst>
                </a:gridCol>
                <a:gridCol w="658368">
                  <a:extLst>
                    <a:ext uri="{9D8B030D-6E8A-4147-A177-3AD203B41FA5}">
                      <a16:colId xmlns:a16="http://schemas.microsoft.com/office/drawing/2014/main" val="2857532060"/>
                    </a:ext>
                  </a:extLst>
                </a:gridCol>
                <a:gridCol w="658368">
                  <a:extLst>
                    <a:ext uri="{9D8B030D-6E8A-4147-A177-3AD203B41FA5}">
                      <a16:colId xmlns:a16="http://schemas.microsoft.com/office/drawing/2014/main" val="1583845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739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- 2019-03-21 10:29:00 </a:t>
                      </a:r>
                      <a:r>
                        <a:rPr kumimoji="0" lang="en-US" sz="1000" b="0" i="0" u="none" strike="noStrike" kern="1200" cap="none" spc="0" normalizeH="0" baseline="0" noProof="0">
                          <a:ln>
                            <a:noFill/>
                          </a:ln>
                          <a:solidFill>
                            <a:prstClr val="black"/>
                          </a:solidFill>
                          <a:effectLst/>
                          <a:uLnTx/>
                          <a:uFillTx/>
                          <a:latin typeface="+mn-lt"/>
                          <a:ea typeface="+mn-ea"/>
                          <a:cs typeface="+mn-cs"/>
                        </a:rPr>
                        <a:t> 
 Be educated, be empowered!
Purchase any books for more than RM65 and get a chance to Spin the Wheel to receive mystery gifts!
Join us this coming Kuala Lumpur International Book Fair (KLIBF) at Putra World Trade Centre (PWTC) on 29 March until 7 April 2019.
📌 Find us at Tun Razak Hall 3, Booth no. 3269-3274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4841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- 2019-03-21 10:28:02 </a:t>
                      </a:r>
                      <a:r>
                        <a:rPr kumimoji="0" lang="en-US" sz="1000" b="0" i="0" u="none" strike="noStrike" kern="1200" cap="none" spc="0" normalizeH="0" baseline="0" noProof="0">
                          <a:ln>
                            <a:noFill/>
                          </a:ln>
                          <a:solidFill>
                            <a:prstClr val="black"/>
                          </a:solidFill>
                          <a:effectLst/>
                          <a:uLnTx/>
                          <a:uFillTx/>
                          <a:latin typeface="+mn-lt"/>
                          <a:ea typeface="+mn-ea"/>
                          <a:cs typeface="+mn-cs"/>
                        </a:rPr>
                        <a:t> 
 Learning today for a better tomorrow!
Hurry and discover your study solutions with Oxford Fajar this coming Kuala Lumpur International Book Fair (KLIBF) at Putra World Trade Centre (PWTC) on 29 March until 7 April 2019!
📌 Find us at Tun Razak Hall 3, Booth no. 3269-3274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3411685"/>
                  </a:ext>
                </a:extLst>
              </a:tr>
            </a:tbl>
          </a:graphicData>
        </a:graphic>
      </p:graphicFrame>
      <p:sp>
        <p:nvSpPr>
          <p:cNvPr id="4" name="Text Placeholder 3">
            <a:extLst>
              <a:ext uri="{FF2B5EF4-FFF2-40B4-BE49-F238E27FC236}">
                <a16:creationId xmlns:a16="http://schemas.microsoft.com/office/drawing/2014/main" id="{505219A4-CAE5-4EAD-B0D8-2998F6821376}"/>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002788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72DD6-B2F0-423C-8830-1659401E56D0}"/>
              </a:ext>
            </a:extLst>
          </p:cNvPr>
          <p:cNvSpPr>
            <a:spLocks noGrp="1"/>
          </p:cNvSpPr>
          <p:nvPr>
            <p:ph type="title"/>
          </p:nvPr>
        </p:nvSpPr>
        <p:spPr/>
        <p:txBody>
          <a:bodyPr/>
          <a:lstStyle/>
          <a:p>
            <a:r>
              <a:rPr lang="en-US"/>
              <a:t>Facebook Own Posts Table | Oxford Fajar - 4 of 10</a:t>
            </a:r>
          </a:p>
        </p:txBody>
      </p:sp>
      <p:graphicFrame>
        <p:nvGraphicFramePr>
          <p:cNvPr id="5" name="Table Placeholder 4">
            <a:extLst>
              <a:ext uri="{FF2B5EF4-FFF2-40B4-BE49-F238E27FC236}">
                <a16:creationId xmlns:a16="http://schemas.microsoft.com/office/drawing/2014/main" id="{59818FD9-14B8-47C9-978E-E32E2B3C2509}"/>
              </a:ext>
            </a:extLst>
          </p:cNvPr>
          <p:cNvGraphicFramePr>
            <a:graphicFrameLocks noGrp="1"/>
          </p:cNvGraphicFramePr>
          <p:nvPr>
            <p:ph type="tbl" sz="quarter" idx="13"/>
            <p:extLst>
              <p:ext uri="{D42A27DB-BD31-4B8C-83A1-F6EECF244321}">
                <p14:modId xmlns:p14="http://schemas.microsoft.com/office/powerpoint/2010/main" val="1468794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95781372"/>
                    </a:ext>
                  </a:extLst>
                </a:gridCol>
                <a:gridCol w="658368">
                  <a:extLst>
                    <a:ext uri="{9D8B030D-6E8A-4147-A177-3AD203B41FA5}">
                      <a16:colId xmlns:a16="http://schemas.microsoft.com/office/drawing/2014/main" val="124329550"/>
                    </a:ext>
                  </a:extLst>
                </a:gridCol>
                <a:gridCol w="658368">
                  <a:extLst>
                    <a:ext uri="{9D8B030D-6E8A-4147-A177-3AD203B41FA5}">
                      <a16:colId xmlns:a16="http://schemas.microsoft.com/office/drawing/2014/main" val="4231148498"/>
                    </a:ext>
                  </a:extLst>
                </a:gridCol>
                <a:gridCol w="658368">
                  <a:extLst>
                    <a:ext uri="{9D8B030D-6E8A-4147-A177-3AD203B41FA5}">
                      <a16:colId xmlns:a16="http://schemas.microsoft.com/office/drawing/2014/main" val="3337788128"/>
                    </a:ext>
                  </a:extLst>
                </a:gridCol>
                <a:gridCol w="658368">
                  <a:extLst>
                    <a:ext uri="{9D8B030D-6E8A-4147-A177-3AD203B41FA5}">
                      <a16:colId xmlns:a16="http://schemas.microsoft.com/office/drawing/2014/main" val="1832297628"/>
                    </a:ext>
                  </a:extLst>
                </a:gridCol>
                <a:gridCol w="658368">
                  <a:extLst>
                    <a:ext uri="{9D8B030D-6E8A-4147-A177-3AD203B41FA5}">
                      <a16:colId xmlns:a16="http://schemas.microsoft.com/office/drawing/2014/main" val="972879236"/>
                    </a:ext>
                  </a:extLst>
                </a:gridCol>
                <a:gridCol w="658368">
                  <a:extLst>
                    <a:ext uri="{9D8B030D-6E8A-4147-A177-3AD203B41FA5}">
                      <a16:colId xmlns:a16="http://schemas.microsoft.com/office/drawing/2014/main" val="3440335757"/>
                    </a:ext>
                  </a:extLst>
                </a:gridCol>
                <a:gridCol w="658368">
                  <a:extLst>
                    <a:ext uri="{9D8B030D-6E8A-4147-A177-3AD203B41FA5}">
                      <a16:colId xmlns:a16="http://schemas.microsoft.com/office/drawing/2014/main" val="761670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4179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- 2019-03-20 17:10:00 </a:t>
                      </a:r>
                      <a:r>
                        <a:rPr kumimoji="0" lang="en-US" sz="1000" b="0" i="0" u="none" strike="noStrike" kern="1200" cap="none" spc="0" normalizeH="0" baseline="0" noProof="0">
                          <a:ln>
                            <a:noFill/>
                          </a:ln>
                          <a:solidFill>
                            <a:prstClr val="black"/>
                          </a:solidFill>
                          <a:effectLst/>
                          <a:uLnTx/>
                          <a:uFillTx/>
                          <a:latin typeface="+mn-lt"/>
                          <a:ea typeface="+mn-ea"/>
                          <a:cs typeface="+mn-cs"/>
                        </a:rPr>
                        <a:t> 
 Yttrium in LED lamp converts blue light to produce a warmer, more yellow glow.
What other transition metal do you know other yttrium?
Tell us below!
Source:
Oxford Fajar Big Ideas Form 1 Science, pg 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5543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- 2019-03-18 17:10:00 </a:t>
                      </a:r>
                      <a:r>
                        <a:rPr kumimoji="0" lang="en-US" sz="1000" b="0" i="0" u="none" strike="noStrike" kern="1200" cap="none" spc="0" normalizeH="0" baseline="0" noProof="0">
                          <a:ln>
                            <a:noFill/>
                          </a:ln>
                          <a:solidFill>
                            <a:prstClr val="black"/>
                          </a:solidFill>
                          <a:effectLst/>
                          <a:uLnTx/>
                          <a:uFillTx/>
                          <a:latin typeface="+mn-lt"/>
                          <a:ea typeface="+mn-ea"/>
                          <a:cs typeface="+mn-cs"/>
                        </a:rPr>
                        <a:t> 
 Expand your Arabic vocabulary and improve your pronunciation effectively with Oxford Fajar Kamus Bahasa Melayu – Bahasa Arab / Bahasa Arab - Bahasa Melayu! 
Learn more at: 
https://bit.ly/2tsbKR8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95900640"/>
                  </a:ext>
                </a:extLst>
              </a:tr>
            </a:tbl>
          </a:graphicData>
        </a:graphic>
      </p:graphicFrame>
      <p:sp>
        <p:nvSpPr>
          <p:cNvPr id="4" name="Text Placeholder 3">
            <a:extLst>
              <a:ext uri="{FF2B5EF4-FFF2-40B4-BE49-F238E27FC236}">
                <a16:creationId xmlns:a16="http://schemas.microsoft.com/office/drawing/2014/main" id="{7765F787-E4D0-48B8-9457-890AB35A419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648399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9E42D-C313-485C-8626-4003DAA33B23}"/>
              </a:ext>
            </a:extLst>
          </p:cNvPr>
          <p:cNvSpPr>
            <a:spLocks noGrp="1"/>
          </p:cNvSpPr>
          <p:nvPr>
            <p:ph type="title"/>
          </p:nvPr>
        </p:nvSpPr>
        <p:spPr/>
        <p:txBody>
          <a:bodyPr/>
          <a:lstStyle/>
          <a:p>
            <a:r>
              <a:rPr lang="en-US"/>
              <a:t>Facebook Own Posts Table | Oxford Fajar - 5 of 10</a:t>
            </a:r>
          </a:p>
        </p:txBody>
      </p:sp>
      <p:graphicFrame>
        <p:nvGraphicFramePr>
          <p:cNvPr id="5" name="Table Placeholder 4">
            <a:extLst>
              <a:ext uri="{FF2B5EF4-FFF2-40B4-BE49-F238E27FC236}">
                <a16:creationId xmlns:a16="http://schemas.microsoft.com/office/drawing/2014/main" id="{6E048CA7-EE95-4E2E-B652-7E6874600641}"/>
              </a:ext>
            </a:extLst>
          </p:cNvPr>
          <p:cNvGraphicFramePr>
            <a:graphicFrameLocks noGrp="1"/>
          </p:cNvGraphicFramePr>
          <p:nvPr>
            <p:ph type="tbl" sz="quarter" idx="13"/>
            <p:extLst>
              <p:ext uri="{D42A27DB-BD31-4B8C-83A1-F6EECF244321}">
                <p14:modId xmlns:p14="http://schemas.microsoft.com/office/powerpoint/2010/main" val="2389855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359187"/>
                    </a:ext>
                  </a:extLst>
                </a:gridCol>
                <a:gridCol w="658368">
                  <a:extLst>
                    <a:ext uri="{9D8B030D-6E8A-4147-A177-3AD203B41FA5}">
                      <a16:colId xmlns:a16="http://schemas.microsoft.com/office/drawing/2014/main" val="2461137677"/>
                    </a:ext>
                  </a:extLst>
                </a:gridCol>
                <a:gridCol w="658368">
                  <a:extLst>
                    <a:ext uri="{9D8B030D-6E8A-4147-A177-3AD203B41FA5}">
                      <a16:colId xmlns:a16="http://schemas.microsoft.com/office/drawing/2014/main" val="1802610579"/>
                    </a:ext>
                  </a:extLst>
                </a:gridCol>
                <a:gridCol w="658368">
                  <a:extLst>
                    <a:ext uri="{9D8B030D-6E8A-4147-A177-3AD203B41FA5}">
                      <a16:colId xmlns:a16="http://schemas.microsoft.com/office/drawing/2014/main" val="2874390297"/>
                    </a:ext>
                  </a:extLst>
                </a:gridCol>
                <a:gridCol w="658368">
                  <a:extLst>
                    <a:ext uri="{9D8B030D-6E8A-4147-A177-3AD203B41FA5}">
                      <a16:colId xmlns:a16="http://schemas.microsoft.com/office/drawing/2014/main" val="1687174788"/>
                    </a:ext>
                  </a:extLst>
                </a:gridCol>
                <a:gridCol w="658368">
                  <a:extLst>
                    <a:ext uri="{9D8B030D-6E8A-4147-A177-3AD203B41FA5}">
                      <a16:colId xmlns:a16="http://schemas.microsoft.com/office/drawing/2014/main" val="3466266942"/>
                    </a:ext>
                  </a:extLst>
                </a:gridCol>
                <a:gridCol w="658368">
                  <a:extLst>
                    <a:ext uri="{9D8B030D-6E8A-4147-A177-3AD203B41FA5}">
                      <a16:colId xmlns:a16="http://schemas.microsoft.com/office/drawing/2014/main" val="179792871"/>
                    </a:ext>
                  </a:extLst>
                </a:gridCol>
                <a:gridCol w="658368">
                  <a:extLst>
                    <a:ext uri="{9D8B030D-6E8A-4147-A177-3AD203B41FA5}">
                      <a16:colId xmlns:a16="http://schemas.microsoft.com/office/drawing/2014/main" val="772893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50661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- 2019-03-17 17:09:00 </a:t>
                      </a:r>
                      <a:r>
                        <a:rPr kumimoji="0" lang="en-US" sz="1000" b="0" i="0" u="none" strike="noStrike" kern="1200" cap="none" spc="0" normalizeH="0" baseline="0" noProof="0">
                          <a:ln>
                            <a:noFill/>
                          </a:ln>
                          <a:solidFill>
                            <a:prstClr val="black"/>
                          </a:solidFill>
                          <a:effectLst/>
                          <a:uLnTx/>
                          <a:uFillTx/>
                          <a:latin typeface="+mn-lt"/>
                          <a:ea typeface="+mn-ea"/>
                          <a:cs typeface="+mn-cs"/>
                        </a:rPr>
                        <a:t> 
 Visual, audio, and kinaesthetic learning can help to improve memory by 80% compared to just one learning method.
Some of the learning methods include reading, answering questions, making notes, drawing mind maps, reading aloud, and using notebooks, whiteboards, tablets, and computers.
What’s your favourite learning method?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1935432"/>
                  </a:ext>
                </a:extLst>
              </a:tr>
            </a:tbl>
          </a:graphicData>
        </a:graphic>
      </p:graphicFrame>
      <p:sp>
        <p:nvSpPr>
          <p:cNvPr id="4" name="Text Placeholder 3">
            <a:extLst>
              <a:ext uri="{FF2B5EF4-FFF2-40B4-BE49-F238E27FC236}">
                <a16:creationId xmlns:a16="http://schemas.microsoft.com/office/drawing/2014/main" id="{FC7029C7-2C02-42B8-A087-7508501026E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3925632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78DEB-76B2-48FC-89EF-C02725172419}"/>
              </a:ext>
            </a:extLst>
          </p:cNvPr>
          <p:cNvSpPr>
            <a:spLocks noGrp="1"/>
          </p:cNvSpPr>
          <p:nvPr>
            <p:ph type="title"/>
          </p:nvPr>
        </p:nvSpPr>
        <p:spPr/>
        <p:txBody>
          <a:bodyPr/>
          <a:lstStyle/>
          <a:p>
            <a:r>
              <a:rPr lang="en-US"/>
              <a:t>Facebook Own Posts Table | Oxford Fajar - 6 of 10</a:t>
            </a:r>
          </a:p>
        </p:txBody>
      </p:sp>
      <p:graphicFrame>
        <p:nvGraphicFramePr>
          <p:cNvPr id="5" name="Table Placeholder 4">
            <a:extLst>
              <a:ext uri="{FF2B5EF4-FFF2-40B4-BE49-F238E27FC236}">
                <a16:creationId xmlns:a16="http://schemas.microsoft.com/office/drawing/2014/main" id="{DE132E27-277B-4461-A60F-D2A3E5C6BB46}"/>
              </a:ext>
            </a:extLst>
          </p:cNvPr>
          <p:cNvGraphicFramePr>
            <a:graphicFrameLocks noGrp="1"/>
          </p:cNvGraphicFramePr>
          <p:nvPr>
            <p:ph type="tbl" sz="quarter" idx="13"/>
            <p:extLst>
              <p:ext uri="{D42A27DB-BD31-4B8C-83A1-F6EECF244321}">
                <p14:modId xmlns:p14="http://schemas.microsoft.com/office/powerpoint/2010/main" val="3855474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2654086"/>
                    </a:ext>
                  </a:extLst>
                </a:gridCol>
                <a:gridCol w="658368">
                  <a:extLst>
                    <a:ext uri="{9D8B030D-6E8A-4147-A177-3AD203B41FA5}">
                      <a16:colId xmlns:a16="http://schemas.microsoft.com/office/drawing/2014/main" val="266686577"/>
                    </a:ext>
                  </a:extLst>
                </a:gridCol>
                <a:gridCol w="658368">
                  <a:extLst>
                    <a:ext uri="{9D8B030D-6E8A-4147-A177-3AD203B41FA5}">
                      <a16:colId xmlns:a16="http://schemas.microsoft.com/office/drawing/2014/main" val="2478880799"/>
                    </a:ext>
                  </a:extLst>
                </a:gridCol>
                <a:gridCol w="658368">
                  <a:extLst>
                    <a:ext uri="{9D8B030D-6E8A-4147-A177-3AD203B41FA5}">
                      <a16:colId xmlns:a16="http://schemas.microsoft.com/office/drawing/2014/main" val="3729497"/>
                    </a:ext>
                  </a:extLst>
                </a:gridCol>
                <a:gridCol w="658368">
                  <a:extLst>
                    <a:ext uri="{9D8B030D-6E8A-4147-A177-3AD203B41FA5}">
                      <a16:colId xmlns:a16="http://schemas.microsoft.com/office/drawing/2014/main" val="960697355"/>
                    </a:ext>
                  </a:extLst>
                </a:gridCol>
                <a:gridCol w="658368">
                  <a:extLst>
                    <a:ext uri="{9D8B030D-6E8A-4147-A177-3AD203B41FA5}">
                      <a16:colId xmlns:a16="http://schemas.microsoft.com/office/drawing/2014/main" val="439903871"/>
                    </a:ext>
                  </a:extLst>
                </a:gridCol>
                <a:gridCol w="658368">
                  <a:extLst>
                    <a:ext uri="{9D8B030D-6E8A-4147-A177-3AD203B41FA5}">
                      <a16:colId xmlns:a16="http://schemas.microsoft.com/office/drawing/2014/main" val="4063014349"/>
                    </a:ext>
                  </a:extLst>
                </a:gridCol>
                <a:gridCol w="658368">
                  <a:extLst>
                    <a:ext uri="{9D8B030D-6E8A-4147-A177-3AD203B41FA5}">
                      <a16:colId xmlns:a16="http://schemas.microsoft.com/office/drawing/2014/main" val="4089426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6173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- 2019-03-15 17:09:00 </a:t>
                      </a:r>
                      <a:r>
                        <a:rPr kumimoji="0" lang="en-US" sz="1000" b="0" i="0" u="none" strike="noStrike" kern="1200" cap="none" spc="0" normalizeH="0" baseline="0" noProof="0">
                          <a:ln>
                            <a:noFill/>
                          </a:ln>
                          <a:solidFill>
                            <a:prstClr val="black"/>
                          </a:solidFill>
                          <a:effectLst/>
                          <a:uLnTx/>
                          <a:uFillTx/>
                          <a:latin typeface="+mn-lt"/>
                          <a:ea typeface="+mn-ea"/>
                          <a:cs typeface="+mn-cs"/>
                        </a:rPr>
                        <a:t> 
 The speed of a van is 55km/h. After 30 minutes its speed decreases to 30km/h. What is its acceleration?
.
.
.
.
.
.
.
.
.
.
Answer: -50km/h2
Source:
Big Ideas Reference Text Mathematics Form 2, pg.144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54822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- 2019-03-14 12:44:22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SPM warriors!
All the best to you on your next milestone! We will be with you in every step of the way throughout your tertiary education.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43505990"/>
                  </a:ext>
                </a:extLst>
              </a:tr>
            </a:tbl>
          </a:graphicData>
        </a:graphic>
      </p:graphicFrame>
      <p:sp>
        <p:nvSpPr>
          <p:cNvPr id="4" name="Text Placeholder 3">
            <a:extLst>
              <a:ext uri="{FF2B5EF4-FFF2-40B4-BE49-F238E27FC236}">
                <a16:creationId xmlns:a16="http://schemas.microsoft.com/office/drawing/2014/main" id="{F1ACBF61-0697-4496-B8C0-5D945C07E5F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631164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4B6D9-4735-4444-854F-8B384BE85FB5}"/>
              </a:ext>
            </a:extLst>
          </p:cNvPr>
          <p:cNvSpPr>
            <a:spLocks noGrp="1"/>
          </p:cNvSpPr>
          <p:nvPr>
            <p:ph type="title"/>
          </p:nvPr>
        </p:nvSpPr>
        <p:spPr/>
        <p:txBody>
          <a:bodyPr/>
          <a:lstStyle/>
          <a:p>
            <a:r>
              <a:rPr lang="en-US"/>
              <a:t>Facebook Own Posts Table | Oxford Fajar - 7 of 10</a:t>
            </a:r>
          </a:p>
        </p:txBody>
      </p:sp>
      <p:graphicFrame>
        <p:nvGraphicFramePr>
          <p:cNvPr id="5" name="Table Placeholder 4">
            <a:extLst>
              <a:ext uri="{FF2B5EF4-FFF2-40B4-BE49-F238E27FC236}">
                <a16:creationId xmlns:a16="http://schemas.microsoft.com/office/drawing/2014/main" id="{36DFC07E-F96D-4C58-A6B1-45228C96B6BD}"/>
              </a:ext>
            </a:extLst>
          </p:cNvPr>
          <p:cNvGraphicFramePr>
            <a:graphicFrameLocks noGrp="1"/>
          </p:cNvGraphicFramePr>
          <p:nvPr>
            <p:ph type="tbl" sz="quarter" idx="13"/>
            <p:extLst>
              <p:ext uri="{D42A27DB-BD31-4B8C-83A1-F6EECF244321}">
                <p14:modId xmlns:p14="http://schemas.microsoft.com/office/powerpoint/2010/main" val="1831452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80616380"/>
                    </a:ext>
                  </a:extLst>
                </a:gridCol>
                <a:gridCol w="658368">
                  <a:extLst>
                    <a:ext uri="{9D8B030D-6E8A-4147-A177-3AD203B41FA5}">
                      <a16:colId xmlns:a16="http://schemas.microsoft.com/office/drawing/2014/main" val="2088446046"/>
                    </a:ext>
                  </a:extLst>
                </a:gridCol>
                <a:gridCol w="658368">
                  <a:extLst>
                    <a:ext uri="{9D8B030D-6E8A-4147-A177-3AD203B41FA5}">
                      <a16:colId xmlns:a16="http://schemas.microsoft.com/office/drawing/2014/main" val="3541089387"/>
                    </a:ext>
                  </a:extLst>
                </a:gridCol>
                <a:gridCol w="658368">
                  <a:extLst>
                    <a:ext uri="{9D8B030D-6E8A-4147-A177-3AD203B41FA5}">
                      <a16:colId xmlns:a16="http://schemas.microsoft.com/office/drawing/2014/main" val="4030882158"/>
                    </a:ext>
                  </a:extLst>
                </a:gridCol>
                <a:gridCol w="658368">
                  <a:extLst>
                    <a:ext uri="{9D8B030D-6E8A-4147-A177-3AD203B41FA5}">
                      <a16:colId xmlns:a16="http://schemas.microsoft.com/office/drawing/2014/main" val="522388788"/>
                    </a:ext>
                  </a:extLst>
                </a:gridCol>
                <a:gridCol w="658368">
                  <a:extLst>
                    <a:ext uri="{9D8B030D-6E8A-4147-A177-3AD203B41FA5}">
                      <a16:colId xmlns:a16="http://schemas.microsoft.com/office/drawing/2014/main" val="3373147701"/>
                    </a:ext>
                  </a:extLst>
                </a:gridCol>
                <a:gridCol w="658368">
                  <a:extLst>
                    <a:ext uri="{9D8B030D-6E8A-4147-A177-3AD203B41FA5}">
                      <a16:colId xmlns:a16="http://schemas.microsoft.com/office/drawing/2014/main" val="272877527"/>
                    </a:ext>
                  </a:extLst>
                </a:gridCol>
                <a:gridCol w="658368">
                  <a:extLst>
                    <a:ext uri="{9D8B030D-6E8A-4147-A177-3AD203B41FA5}">
                      <a16:colId xmlns:a16="http://schemas.microsoft.com/office/drawing/2014/main" val="3746103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9503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- 2019-03-13 17:08:00 </a:t>
                      </a:r>
                      <a:r>
                        <a:rPr kumimoji="0" lang="en-US" sz="1000" b="0" i="0" u="none" strike="noStrike" kern="1200" cap="none" spc="0" normalizeH="0" baseline="0" noProof="0">
                          <a:ln>
                            <a:noFill/>
                          </a:ln>
                          <a:solidFill>
                            <a:prstClr val="black"/>
                          </a:solidFill>
                          <a:effectLst/>
                          <a:uLnTx/>
                          <a:uFillTx/>
                          <a:latin typeface="+mn-lt"/>
                          <a:ea typeface="+mn-ea"/>
                          <a:cs typeface="+mn-cs"/>
                        </a:rPr>
                        <a:t> 
 Looking for the perfect practice book to boost up your mastery level of every subject?
Check out our DRILL In series which comes with topical practices that can help you understand key topics and concepts while reinforcing what you have learnt.
Learn more at: 
https://bit.ly/2GWXPKH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6181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- 2019-03-11 17:08:00 </a:t>
                      </a:r>
                      <a:r>
                        <a:rPr kumimoji="0" lang="en-US" sz="1000" b="0" i="0" u="none" strike="noStrike" kern="1200" cap="none" spc="0" normalizeH="0" baseline="0" noProof="0">
                          <a:ln>
                            <a:noFill/>
                          </a:ln>
                          <a:solidFill>
                            <a:prstClr val="black"/>
                          </a:solidFill>
                          <a:effectLst/>
                          <a:uLnTx/>
                          <a:uFillTx/>
                          <a:latin typeface="+mn-lt"/>
                          <a:ea typeface="+mn-ea"/>
                          <a:cs typeface="+mn-cs"/>
                        </a:rPr>
                        <a:t> 
 Honey bees work hard to make honey. In its lifetime of about 6 to 8 weeks, a worker bee will produce 1/12th of a teaspoon of honey.
Source:
Oxford Fajar Big Ideas Form 1 Science, pg.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7262770"/>
                  </a:ext>
                </a:extLst>
              </a:tr>
            </a:tbl>
          </a:graphicData>
        </a:graphic>
      </p:graphicFrame>
      <p:sp>
        <p:nvSpPr>
          <p:cNvPr id="4" name="Text Placeholder 3">
            <a:extLst>
              <a:ext uri="{FF2B5EF4-FFF2-40B4-BE49-F238E27FC236}">
                <a16:creationId xmlns:a16="http://schemas.microsoft.com/office/drawing/2014/main" id="{DC2DDE83-9495-4209-A48D-A3D73CDDFEF8}"/>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667246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A079-3966-40DE-BBB6-50BADDBE53AB}"/>
              </a:ext>
            </a:extLst>
          </p:cNvPr>
          <p:cNvSpPr>
            <a:spLocks noGrp="1"/>
          </p:cNvSpPr>
          <p:nvPr>
            <p:ph type="title"/>
          </p:nvPr>
        </p:nvSpPr>
        <p:spPr/>
        <p:txBody>
          <a:bodyPr/>
          <a:lstStyle/>
          <a:p>
            <a:r>
              <a:rPr lang="en-US"/>
              <a:t>Facebook Own Posts Table | Oxford Fajar - 8 of 10</a:t>
            </a:r>
          </a:p>
        </p:txBody>
      </p:sp>
      <p:graphicFrame>
        <p:nvGraphicFramePr>
          <p:cNvPr id="5" name="Table Placeholder 4">
            <a:extLst>
              <a:ext uri="{FF2B5EF4-FFF2-40B4-BE49-F238E27FC236}">
                <a16:creationId xmlns:a16="http://schemas.microsoft.com/office/drawing/2014/main" id="{113F302E-83B7-4F94-BE1F-FA3C2376087D}"/>
              </a:ext>
            </a:extLst>
          </p:cNvPr>
          <p:cNvGraphicFramePr>
            <a:graphicFrameLocks noGrp="1"/>
          </p:cNvGraphicFramePr>
          <p:nvPr>
            <p:ph type="tbl" sz="quarter" idx="13"/>
            <p:extLst>
              <p:ext uri="{D42A27DB-BD31-4B8C-83A1-F6EECF244321}">
                <p14:modId xmlns:p14="http://schemas.microsoft.com/office/powerpoint/2010/main" val="1671630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87748793"/>
                    </a:ext>
                  </a:extLst>
                </a:gridCol>
                <a:gridCol w="658368">
                  <a:extLst>
                    <a:ext uri="{9D8B030D-6E8A-4147-A177-3AD203B41FA5}">
                      <a16:colId xmlns:a16="http://schemas.microsoft.com/office/drawing/2014/main" val="930882770"/>
                    </a:ext>
                  </a:extLst>
                </a:gridCol>
                <a:gridCol w="658368">
                  <a:extLst>
                    <a:ext uri="{9D8B030D-6E8A-4147-A177-3AD203B41FA5}">
                      <a16:colId xmlns:a16="http://schemas.microsoft.com/office/drawing/2014/main" val="1623257332"/>
                    </a:ext>
                  </a:extLst>
                </a:gridCol>
                <a:gridCol w="658368">
                  <a:extLst>
                    <a:ext uri="{9D8B030D-6E8A-4147-A177-3AD203B41FA5}">
                      <a16:colId xmlns:a16="http://schemas.microsoft.com/office/drawing/2014/main" val="2121425034"/>
                    </a:ext>
                  </a:extLst>
                </a:gridCol>
                <a:gridCol w="658368">
                  <a:extLst>
                    <a:ext uri="{9D8B030D-6E8A-4147-A177-3AD203B41FA5}">
                      <a16:colId xmlns:a16="http://schemas.microsoft.com/office/drawing/2014/main" val="2904912496"/>
                    </a:ext>
                  </a:extLst>
                </a:gridCol>
                <a:gridCol w="658368">
                  <a:extLst>
                    <a:ext uri="{9D8B030D-6E8A-4147-A177-3AD203B41FA5}">
                      <a16:colId xmlns:a16="http://schemas.microsoft.com/office/drawing/2014/main" val="2703577457"/>
                    </a:ext>
                  </a:extLst>
                </a:gridCol>
                <a:gridCol w="658368">
                  <a:extLst>
                    <a:ext uri="{9D8B030D-6E8A-4147-A177-3AD203B41FA5}">
                      <a16:colId xmlns:a16="http://schemas.microsoft.com/office/drawing/2014/main" val="4100080207"/>
                    </a:ext>
                  </a:extLst>
                </a:gridCol>
                <a:gridCol w="658368">
                  <a:extLst>
                    <a:ext uri="{9D8B030D-6E8A-4147-A177-3AD203B41FA5}">
                      <a16:colId xmlns:a16="http://schemas.microsoft.com/office/drawing/2014/main" val="909770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1992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- 2019-03-07 23:59:00 </a:t>
                      </a:r>
                      <a:r>
                        <a:rPr kumimoji="0" lang="en-US" sz="1000" b="0" i="0" u="none" strike="noStrike" kern="1200" cap="none" spc="0" normalizeH="0" baseline="0" noProof="0">
                          <a:ln>
                            <a:noFill/>
                          </a:ln>
                          <a:solidFill>
                            <a:prstClr val="black"/>
                          </a:solidFill>
                          <a:effectLst/>
                          <a:uLnTx/>
                          <a:uFillTx/>
                          <a:latin typeface="+mn-lt"/>
                          <a:ea typeface="+mn-ea"/>
                          <a:cs typeface="+mn-cs"/>
                        </a:rPr>
                        <a:t> 
 To daughters, sisters, mothers, wives, and many other women we cherish dearly, thank you for being who you are for your love, kindness, wisdom, and strength made us a better person and will continue to inspire those around us.
Happy Women's Day! :) 
Tag the fabulous women in your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6296323"/>
                  </a:ext>
                </a:extLst>
              </a:tr>
            </a:tbl>
          </a:graphicData>
        </a:graphic>
      </p:graphicFrame>
      <p:sp>
        <p:nvSpPr>
          <p:cNvPr id="4" name="Text Placeholder 3">
            <a:extLst>
              <a:ext uri="{FF2B5EF4-FFF2-40B4-BE49-F238E27FC236}">
                <a16:creationId xmlns:a16="http://schemas.microsoft.com/office/drawing/2014/main" id="{119A3492-DB2A-404F-9E06-71DE5D7F71FF}"/>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3579610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7BB4F-64C7-40C9-AE94-1E2A8A31720F}"/>
              </a:ext>
            </a:extLst>
          </p:cNvPr>
          <p:cNvSpPr>
            <a:spLocks noGrp="1"/>
          </p:cNvSpPr>
          <p:nvPr>
            <p:ph type="title"/>
          </p:nvPr>
        </p:nvSpPr>
        <p:spPr/>
        <p:txBody>
          <a:bodyPr/>
          <a:lstStyle/>
          <a:p>
            <a:r>
              <a:rPr lang="en-US"/>
              <a:t>Facebook Own Posts Table | Oxford Fajar - 9 of 10</a:t>
            </a:r>
          </a:p>
        </p:txBody>
      </p:sp>
      <p:graphicFrame>
        <p:nvGraphicFramePr>
          <p:cNvPr id="5" name="Table Placeholder 4">
            <a:extLst>
              <a:ext uri="{FF2B5EF4-FFF2-40B4-BE49-F238E27FC236}">
                <a16:creationId xmlns:a16="http://schemas.microsoft.com/office/drawing/2014/main" id="{06FE9663-F34F-4124-9B15-7E9B5AB9202D}"/>
              </a:ext>
            </a:extLst>
          </p:cNvPr>
          <p:cNvGraphicFramePr>
            <a:graphicFrameLocks noGrp="1"/>
          </p:cNvGraphicFramePr>
          <p:nvPr>
            <p:ph type="tbl" sz="quarter" idx="13"/>
            <p:extLst>
              <p:ext uri="{D42A27DB-BD31-4B8C-83A1-F6EECF244321}">
                <p14:modId xmlns:p14="http://schemas.microsoft.com/office/powerpoint/2010/main" val="428816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66571793"/>
                    </a:ext>
                  </a:extLst>
                </a:gridCol>
                <a:gridCol w="658368">
                  <a:extLst>
                    <a:ext uri="{9D8B030D-6E8A-4147-A177-3AD203B41FA5}">
                      <a16:colId xmlns:a16="http://schemas.microsoft.com/office/drawing/2014/main" val="692637332"/>
                    </a:ext>
                  </a:extLst>
                </a:gridCol>
                <a:gridCol w="658368">
                  <a:extLst>
                    <a:ext uri="{9D8B030D-6E8A-4147-A177-3AD203B41FA5}">
                      <a16:colId xmlns:a16="http://schemas.microsoft.com/office/drawing/2014/main" val="1992419619"/>
                    </a:ext>
                  </a:extLst>
                </a:gridCol>
                <a:gridCol w="658368">
                  <a:extLst>
                    <a:ext uri="{9D8B030D-6E8A-4147-A177-3AD203B41FA5}">
                      <a16:colId xmlns:a16="http://schemas.microsoft.com/office/drawing/2014/main" val="3589590905"/>
                    </a:ext>
                  </a:extLst>
                </a:gridCol>
                <a:gridCol w="658368">
                  <a:extLst>
                    <a:ext uri="{9D8B030D-6E8A-4147-A177-3AD203B41FA5}">
                      <a16:colId xmlns:a16="http://schemas.microsoft.com/office/drawing/2014/main" val="4101365596"/>
                    </a:ext>
                  </a:extLst>
                </a:gridCol>
                <a:gridCol w="658368">
                  <a:extLst>
                    <a:ext uri="{9D8B030D-6E8A-4147-A177-3AD203B41FA5}">
                      <a16:colId xmlns:a16="http://schemas.microsoft.com/office/drawing/2014/main" val="2954586841"/>
                    </a:ext>
                  </a:extLst>
                </a:gridCol>
                <a:gridCol w="658368">
                  <a:extLst>
                    <a:ext uri="{9D8B030D-6E8A-4147-A177-3AD203B41FA5}">
                      <a16:colId xmlns:a16="http://schemas.microsoft.com/office/drawing/2014/main" val="900098842"/>
                    </a:ext>
                  </a:extLst>
                </a:gridCol>
                <a:gridCol w="658368">
                  <a:extLst>
                    <a:ext uri="{9D8B030D-6E8A-4147-A177-3AD203B41FA5}">
                      <a16:colId xmlns:a16="http://schemas.microsoft.com/office/drawing/2014/main" val="3731232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1713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- 2019-03-07 06:06:00 </a:t>
                      </a:r>
                      <a:r>
                        <a:rPr kumimoji="0" lang="en-US" sz="1000" b="0" i="0" u="none" strike="noStrike" kern="1200" cap="none" spc="0" normalizeH="0" baseline="0" noProof="0">
                          <a:ln>
                            <a:noFill/>
                          </a:ln>
                          <a:solidFill>
                            <a:prstClr val="black"/>
                          </a:solidFill>
                          <a:effectLst/>
                          <a:uLnTx/>
                          <a:uFillTx/>
                          <a:latin typeface="+mn-lt"/>
                          <a:ea typeface="+mn-ea"/>
                          <a:cs typeface="+mn-cs"/>
                        </a:rPr>
                        <a:t> 
 Is it a noun or a verb? Fill in the blank!
Do you have any ____ for a first-time public speaker?
advice
advise
.
.
.
.
.
.
.
.
.
.
.
.
.
.
Answer:
A. advice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05580454"/>
                  </a:ext>
                </a:extLst>
              </a:tr>
            </a:tbl>
          </a:graphicData>
        </a:graphic>
      </p:graphicFrame>
      <p:sp>
        <p:nvSpPr>
          <p:cNvPr id="4" name="Text Placeholder 3">
            <a:extLst>
              <a:ext uri="{FF2B5EF4-FFF2-40B4-BE49-F238E27FC236}">
                <a16:creationId xmlns:a16="http://schemas.microsoft.com/office/drawing/2014/main" id="{602DD879-897A-4040-AECC-B600676DA39B}"/>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6214201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05463-A330-4D1B-94A5-360C4C29D12A}"/>
              </a:ext>
            </a:extLst>
          </p:cNvPr>
          <p:cNvSpPr>
            <a:spLocks noGrp="1"/>
          </p:cNvSpPr>
          <p:nvPr>
            <p:ph type="title"/>
          </p:nvPr>
        </p:nvSpPr>
        <p:spPr/>
        <p:txBody>
          <a:bodyPr/>
          <a:lstStyle/>
          <a:p>
            <a:r>
              <a:rPr lang="en-US"/>
              <a:t>Facebook Own Posts Table | Oxford Fajar - 10 of 10</a:t>
            </a:r>
          </a:p>
        </p:txBody>
      </p:sp>
      <p:graphicFrame>
        <p:nvGraphicFramePr>
          <p:cNvPr id="5" name="Table Placeholder 4">
            <a:extLst>
              <a:ext uri="{FF2B5EF4-FFF2-40B4-BE49-F238E27FC236}">
                <a16:creationId xmlns:a16="http://schemas.microsoft.com/office/drawing/2014/main" id="{78E61CC1-04E9-48C6-805A-B0787D271A28}"/>
              </a:ext>
            </a:extLst>
          </p:cNvPr>
          <p:cNvGraphicFramePr>
            <a:graphicFrameLocks noGrp="1"/>
          </p:cNvGraphicFramePr>
          <p:nvPr>
            <p:ph type="tbl" sz="quarter" idx="13"/>
            <p:extLst>
              <p:ext uri="{D42A27DB-BD31-4B8C-83A1-F6EECF244321}">
                <p14:modId xmlns:p14="http://schemas.microsoft.com/office/powerpoint/2010/main" val="1369409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371861"/>
                    </a:ext>
                  </a:extLst>
                </a:gridCol>
                <a:gridCol w="658368">
                  <a:extLst>
                    <a:ext uri="{9D8B030D-6E8A-4147-A177-3AD203B41FA5}">
                      <a16:colId xmlns:a16="http://schemas.microsoft.com/office/drawing/2014/main" val="3045749947"/>
                    </a:ext>
                  </a:extLst>
                </a:gridCol>
                <a:gridCol w="658368">
                  <a:extLst>
                    <a:ext uri="{9D8B030D-6E8A-4147-A177-3AD203B41FA5}">
                      <a16:colId xmlns:a16="http://schemas.microsoft.com/office/drawing/2014/main" val="2969671538"/>
                    </a:ext>
                  </a:extLst>
                </a:gridCol>
                <a:gridCol w="658368">
                  <a:extLst>
                    <a:ext uri="{9D8B030D-6E8A-4147-A177-3AD203B41FA5}">
                      <a16:colId xmlns:a16="http://schemas.microsoft.com/office/drawing/2014/main" val="4015210095"/>
                    </a:ext>
                  </a:extLst>
                </a:gridCol>
                <a:gridCol w="658368">
                  <a:extLst>
                    <a:ext uri="{9D8B030D-6E8A-4147-A177-3AD203B41FA5}">
                      <a16:colId xmlns:a16="http://schemas.microsoft.com/office/drawing/2014/main" val="1083970925"/>
                    </a:ext>
                  </a:extLst>
                </a:gridCol>
                <a:gridCol w="658368">
                  <a:extLst>
                    <a:ext uri="{9D8B030D-6E8A-4147-A177-3AD203B41FA5}">
                      <a16:colId xmlns:a16="http://schemas.microsoft.com/office/drawing/2014/main" val="2249581474"/>
                    </a:ext>
                  </a:extLst>
                </a:gridCol>
                <a:gridCol w="658368">
                  <a:extLst>
                    <a:ext uri="{9D8B030D-6E8A-4147-A177-3AD203B41FA5}">
                      <a16:colId xmlns:a16="http://schemas.microsoft.com/office/drawing/2014/main" val="2510140732"/>
                    </a:ext>
                  </a:extLst>
                </a:gridCol>
                <a:gridCol w="658368">
                  <a:extLst>
                    <a:ext uri="{9D8B030D-6E8A-4147-A177-3AD203B41FA5}">
                      <a16:colId xmlns:a16="http://schemas.microsoft.com/office/drawing/2014/main" val="272553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8516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- 2019-03-05 17:05:00 </a:t>
                      </a:r>
                      <a:r>
                        <a:rPr kumimoji="0" lang="en-US" sz="1000" b="0" i="0" u="none" strike="noStrike" kern="1200" cap="none" spc="0" normalizeH="0" baseline="0" noProof="0">
                          <a:ln>
                            <a:noFill/>
                          </a:ln>
                          <a:solidFill>
                            <a:prstClr val="black"/>
                          </a:solidFill>
                          <a:effectLst/>
                          <a:uLnTx/>
                          <a:uFillTx/>
                          <a:latin typeface="+mn-lt"/>
                          <a:ea typeface="+mn-ea"/>
                          <a:cs typeface="+mn-cs"/>
                        </a:rPr>
                        <a:t> 
 What are you passionate about? 😊
Let us know in the comments section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6252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Oxford Fajar - 2019-03-03 17:05:00 </a:t>
                      </a:r>
                      <a:r>
                        <a:rPr kumimoji="0" lang="en-US" sz="1000" b="0" i="0" u="none" strike="noStrike" kern="1200" cap="none" spc="0" normalizeH="0" baseline="0" noProof="0">
                          <a:ln>
                            <a:noFill/>
                          </a:ln>
                          <a:solidFill>
                            <a:prstClr val="black"/>
                          </a:solidFill>
                          <a:effectLst/>
                          <a:uLnTx/>
                          <a:uFillTx/>
                          <a:latin typeface="+mn-lt"/>
                          <a:ea typeface="+mn-ea"/>
                          <a:cs typeface="+mn-cs"/>
                        </a:rPr>
                        <a:t> 
 Finding it hard to master Bahasa Malaysia literature component (KOMSAS)? 
Check out our ULASAN &amp; SOAL JAWAB (USJ) KOMSAS series which comes with easy-to-understand comprehension notes and exercises that can help you to prepare for PT3 and SPM.
Learn more at: 
http://bit.ly/2smep15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8774610"/>
                  </a:ext>
                </a:extLst>
              </a:tr>
            </a:tbl>
          </a:graphicData>
        </a:graphic>
      </p:graphicFrame>
      <p:sp>
        <p:nvSpPr>
          <p:cNvPr id="4" name="Text Placeholder 3">
            <a:extLst>
              <a:ext uri="{FF2B5EF4-FFF2-40B4-BE49-F238E27FC236}">
                <a16:creationId xmlns:a16="http://schemas.microsoft.com/office/drawing/2014/main" id="{9CA88BAC-44B8-44B9-8797-DA57B740F5F3}"/>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7678969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989</Words>
  <Application>Microsoft Office PowerPoint</Application>
  <PresentationFormat>On-screen Show (4:3)</PresentationFormat>
  <Paragraphs>447</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3</vt:lpstr>
      <vt:lpstr>Facebook (FB) Custom Own Posts Table (new) | Oxford Fajar - 2 of 3</vt:lpstr>
      <vt:lpstr>Facebook (FB) Custom Own Posts Table (new) | Oxford Fajar - 3 of 3</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10</vt:lpstr>
      <vt:lpstr>Facebook Own Posts Table | Oxford Fajar - 2 of 10</vt:lpstr>
      <vt:lpstr>Facebook Own Posts Table | Oxford Fajar - 3 of 10</vt:lpstr>
      <vt:lpstr>Facebook Own Posts Table | Oxford Fajar - 4 of 10</vt:lpstr>
      <vt:lpstr>Facebook Own Posts Table | Oxford Fajar - 5 of 10</vt:lpstr>
      <vt:lpstr>Facebook Own Posts Table | Oxford Fajar - 6 of 10</vt:lpstr>
      <vt:lpstr>Facebook Own Posts Table | Oxford Fajar - 7 of 10</vt:lpstr>
      <vt:lpstr>Facebook Own Posts Table | Oxford Fajar - 8 of 10</vt:lpstr>
      <vt:lpstr>Facebook Own Posts Table | Oxford Fajar - 9 of 10</vt:lpstr>
      <vt:lpstr>Facebook Own Posts Table | Oxford Fajar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2019-05-03T14:23:05Z</dcterms:created>
  <dcterms:modified xsi:type="dcterms:W3CDTF">2019-05-03T14:23:55Z</dcterms:modified>
</cp:coreProperties>
</file>