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4" r:id="rId9"/>
    <p:sldId id="265" r:id="rId10"/>
    <p:sldId id="266" r:id="rId11"/>
    <p:sldId id="267" r:id="rId12"/>
    <p:sldId id="268" r:id="rId13"/>
    <p:sldId id="269" r:id="rId14"/>
    <p:sldId id="270" r:id="rId15"/>
    <p:sldId id="271" r:id="rId16"/>
    <p:sldId id="272" r:id="rId17"/>
    <p:sldId id="274" r:id="rId18"/>
    <p:sldId id="275" r:id="rId19"/>
    <p:sldId id="276" r:id="rId20"/>
    <p:sldId id="278" r:id="rId21"/>
    <p:sldId id="279" r:id="rId22"/>
    <p:sldId id="280" r:id="rId23"/>
    <p:sldId id="281" r:id="rId24"/>
    <p:sldId id="282" r:id="rId25"/>
    <p:sldId id="283" r:id="rId26"/>
    <p:sldId id="284" r:id="rId27"/>
    <p:sldId id="285" r:id="rId28"/>
  </p:sldIdLst>
  <p:sldSz cx="9144000" cy="6858000" type="screen4x3"/>
  <p:notesSz cx="6858000" cy="9144000"/>
  <p:embeddedFontLst>
    <p:embeddedFont>
      <p:font typeface="Calibri" panose="020F0502020204030204" pitchFamily="34" charset="0"/>
      <p:regular r:id="rId29"/>
      <p:bold r:id="rId30"/>
      <p:italic r:id="rId31"/>
      <p:boldItalic r:id="rId3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39" autoAdjust="0"/>
    <p:restoredTop sz="94692" autoAdjust="0"/>
  </p:normalViewPr>
  <p:slideViewPr>
    <p:cSldViewPr snapToGrid="0">
      <p:cViewPr varScale="1">
        <p:scale>
          <a:sx n="81" d="100"/>
          <a:sy n="81" d="100"/>
        </p:scale>
        <p:origin x="108" y="96"/>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font" Target="fonts/font4.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2.fntdata"/><Relationship Id="rId35"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6088</c:v>
                </c:pt>
                <c:pt idx="1">
                  <c:v>2196</c:v>
                </c:pt>
                <c:pt idx="2">
                  <c:v>1837</c:v>
                </c:pt>
                <c:pt idx="3">
                  <c:v>6382</c:v>
                </c:pt>
                <c:pt idx="4">
                  <c:v>6643</c:v>
                </c:pt>
                <c:pt idx="5">
                  <c:v>2514</c:v>
                </c:pt>
                <c:pt idx="6">
                  <c:v>1806</c:v>
                </c:pt>
                <c:pt idx="7">
                  <c:v>2556</c:v>
                </c:pt>
                <c:pt idx="8">
                  <c:v>1998</c:v>
                </c:pt>
                <c:pt idx="9">
                  <c:v>4017</c:v>
                </c:pt>
                <c:pt idx="10">
                  <c:v>4588</c:v>
                </c:pt>
                <c:pt idx="11">
                  <c:v>3014</c:v>
                </c:pt>
                <c:pt idx="12">
                  <c:v>5876</c:v>
                </c:pt>
                <c:pt idx="13">
                  <c:v>2896</c:v>
                </c:pt>
                <c:pt idx="14">
                  <c:v>3471</c:v>
                </c:pt>
                <c:pt idx="15">
                  <c:v>1791</c:v>
                </c:pt>
                <c:pt idx="16">
                  <c:v>3521</c:v>
                </c:pt>
                <c:pt idx="17">
                  <c:v>6679</c:v>
                </c:pt>
                <c:pt idx="18">
                  <c:v>8676</c:v>
                </c:pt>
                <c:pt idx="19">
                  <c:v>3103</c:v>
                </c:pt>
                <c:pt idx="20">
                  <c:v>4578</c:v>
                </c:pt>
                <c:pt idx="21">
                  <c:v>7600</c:v>
                </c:pt>
                <c:pt idx="22">
                  <c:v>4848</c:v>
                </c:pt>
                <c:pt idx="23">
                  <c:v>1753</c:v>
                </c:pt>
                <c:pt idx="24">
                  <c:v>3309</c:v>
                </c:pt>
                <c:pt idx="25">
                  <c:v>3122</c:v>
                </c:pt>
                <c:pt idx="26">
                  <c:v>4127</c:v>
                </c:pt>
                <c:pt idx="27">
                  <c:v>3094</c:v>
                </c:pt>
                <c:pt idx="28">
                  <c:v>2800</c:v>
                </c:pt>
                <c:pt idx="29">
                  <c:v>1768</c:v>
                </c:pt>
                <c:pt idx="30">
                  <c:v>4391</c:v>
                </c:pt>
              </c:numCache>
            </c:numRef>
          </c:val>
          <c:smooth val="0"/>
          <c:extLst>
            <c:ext xmlns:c16="http://schemas.microsoft.com/office/drawing/2014/chart" uri="{C3380CC4-5D6E-409C-BE32-E72D297353CC}">
              <c16:uniqueId val="{00000000-EED0-469F-9631-51694C6CBDD2}"/>
            </c:ext>
          </c:extLst>
        </c:ser>
        <c:dLbls>
          <c:showLegendKey val="0"/>
          <c:showVal val="0"/>
          <c:showCatName val="0"/>
          <c:showSerName val="0"/>
          <c:showPercent val="0"/>
          <c:showBubbleSize val="0"/>
        </c:dLbls>
        <c:smooth val="0"/>
        <c:axId val="295477240"/>
        <c:axId val="295473632"/>
      </c:lineChart>
      <c:dateAx>
        <c:axId val="29547724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473632"/>
        <c:crosses val="autoZero"/>
        <c:auto val="1"/>
        <c:lblOffset val="100"/>
        <c:baseTimeUnit val="days"/>
      </c:dateAx>
      <c:valAx>
        <c:axId val="295473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547724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414</c:v>
                </c:pt>
                <c:pt idx="1">
                  <c:v>148</c:v>
                </c:pt>
                <c:pt idx="2">
                  <c:v>81</c:v>
                </c:pt>
                <c:pt idx="3">
                  <c:v>340</c:v>
                </c:pt>
                <c:pt idx="4">
                  <c:v>380</c:v>
                </c:pt>
                <c:pt idx="5">
                  <c:v>135</c:v>
                </c:pt>
                <c:pt idx="6">
                  <c:v>88</c:v>
                </c:pt>
                <c:pt idx="7">
                  <c:v>103</c:v>
                </c:pt>
                <c:pt idx="8">
                  <c:v>75</c:v>
                </c:pt>
                <c:pt idx="9">
                  <c:v>276</c:v>
                </c:pt>
                <c:pt idx="10">
                  <c:v>293</c:v>
                </c:pt>
                <c:pt idx="11">
                  <c:v>199</c:v>
                </c:pt>
                <c:pt idx="12">
                  <c:v>362</c:v>
                </c:pt>
                <c:pt idx="13">
                  <c:v>118</c:v>
                </c:pt>
                <c:pt idx="14">
                  <c:v>110</c:v>
                </c:pt>
                <c:pt idx="15">
                  <c:v>56</c:v>
                </c:pt>
                <c:pt idx="16">
                  <c:v>69</c:v>
                </c:pt>
                <c:pt idx="17">
                  <c:v>401</c:v>
                </c:pt>
                <c:pt idx="18">
                  <c:v>486</c:v>
                </c:pt>
                <c:pt idx="19">
                  <c:v>184</c:v>
                </c:pt>
                <c:pt idx="20">
                  <c:v>191</c:v>
                </c:pt>
                <c:pt idx="21">
                  <c:v>625</c:v>
                </c:pt>
                <c:pt idx="22">
                  <c:v>385</c:v>
                </c:pt>
                <c:pt idx="23">
                  <c:v>117</c:v>
                </c:pt>
                <c:pt idx="24">
                  <c:v>107</c:v>
                </c:pt>
                <c:pt idx="25">
                  <c:v>222</c:v>
                </c:pt>
                <c:pt idx="26">
                  <c:v>299</c:v>
                </c:pt>
                <c:pt idx="27">
                  <c:v>229</c:v>
                </c:pt>
                <c:pt idx="28">
                  <c:v>158</c:v>
                </c:pt>
                <c:pt idx="29">
                  <c:v>80</c:v>
                </c:pt>
                <c:pt idx="30">
                  <c:v>218</c:v>
                </c:pt>
              </c:numCache>
            </c:numRef>
          </c:val>
          <c:smooth val="0"/>
          <c:extLst>
            <c:ext xmlns:c16="http://schemas.microsoft.com/office/drawing/2014/chart" uri="{C3380CC4-5D6E-409C-BE32-E72D297353CC}">
              <c16:uniqueId val="{00000000-9406-41A8-8F65-6A2688308D29}"/>
            </c:ext>
          </c:extLst>
        </c:ser>
        <c:dLbls>
          <c:showLegendKey val="0"/>
          <c:showVal val="0"/>
          <c:showCatName val="0"/>
          <c:showSerName val="0"/>
          <c:showPercent val="0"/>
          <c:showBubbleSize val="0"/>
        </c:dLbls>
        <c:smooth val="0"/>
        <c:axId val="298407560"/>
        <c:axId val="298408544"/>
      </c:lineChart>
      <c:dateAx>
        <c:axId val="2984075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408544"/>
        <c:crosses val="autoZero"/>
        <c:auto val="1"/>
        <c:lblOffset val="100"/>
        <c:baseTimeUnit val="days"/>
      </c:dateAx>
      <c:valAx>
        <c:axId val="298408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4075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0</c:v>
                </c:pt>
                <c:pt idx="1">
                  <c:v>0</c:v>
                </c:pt>
                <c:pt idx="2">
                  <c:v>250</c:v>
                </c:pt>
                <c:pt idx="3">
                  <c:v>160</c:v>
                </c:pt>
                <c:pt idx="4">
                  <c:v>0</c:v>
                </c:pt>
                <c:pt idx="5">
                  <c:v>108</c:v>
                </c:pt>
                <c:pt idx="6">
                  <c:v>0</c:v>
                </c:pt>
                <c:pt idx="7">
                  <c:v>151</c:v>
                </c:pt>
                <c:pt idx="8">
                  <c:v>0</c:v>
                </c:pt>
                <c:pt idx="9">
                  <c:v>270</c:v>
                </c:pt>
                <c:pt idx="10">
                  <c:v>0</c:v>
                </c:pt>
                <c:pt idx="11">
                  <c:v>51</c:v>
                </c:pt>
                <c:pt idx="12">
                  <c:v>0</c:v>
                </c:pt>
                <c:pt idx="13">
                  <c:v>26</c:v>
                </c:pt>
                <c:pt idx="14">
                  <c:v>0</c:v>
                </c:pt>
                <c:pt idx="15">
                  <c:v>101</c:v>
                </c:pt>
                <c:pt idx="16">
                  <c:v>0</c:v>
                </c:pt>
                <c:pt idx="17">
                  <c:v>323</c:v>
                </c:pt>
                <c:pt idx="18">
                  <c:v>0</c:v>
                </c:pt>
                <c:pt idx="19">
                  <c:v>129</c:v>
                </c:pt>
                <c:pt idx="20">
                  <c:v>0</c:v>
                </c:pt>
                <c:pt idx="21">
                  <c:v>175</c:v>
                </c:pt>
                <c:pt idx="22">
                  <c:v>0</c:v>
                </c:pt>
                <c:pt idx="23">
                  <c:v>109</c:v>
                </c:pt>
                <c:pt idx="24">
                  <c:v>0</c:v>
                </c:pt>
                <c:pt idx="25">
                  <c:v>159</c:v>
                </c:pt>
                <c:pt idx="26">
                  <c:v>0</c:v>
                </c:pt>
                <c:pt idx="27">
                  <c:v>73</c:v>
                </c:pt>
                <c:pt idx="28">
                  <c:v>0</c:v>
                </c:pt>
                <c:pt idx="29">
                  <c:v>148</c:v>
                </c:pt>
                <c:pt idx="30">
                  <c:v>0</c:v>
                </c:pt>
              </c:numCache>
            </c:numRef>
          </c:val>
          <c:smooth val="0"/>
          <c:extLst>
            <c:ext xmlns:c16="http://schemas.microsoft.com/office/drawing/2014/chart" uri="{C3380CC4-5D6E-409C-BE32-E72D297353CC}">
              <c16:uniqueId val="{00000000-2DBA-4938-ADD1-D556EBFDF9AB}"/>
            </c:ext>
          </c:extLst>
        </c:ser>
        <c:dLbls>
          <c:showLegendKey val="0"/>
          <c:showVal val="0"/>
          <c:showCatName val="0"/>
          <c:showSerName val="0"/>
          <c:showPercent val="0"/>
          <c:showBubbleSize val="0"/>
        </c:dLbls>
        <c:smooth val="0"/>
        <c:axId val="298816824"/>
        <c:axId val="298818792"/>
      </c:lineChart>
      <c:dateAx>
        <c:axId val="2988168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818792"/>
        <c:crosses val="autoZero"/>
        <c:auto val="1"/>
        <c:lblOffset val="100"/>
        <c:baseTimeUnit val="days"/>
      </c:dateAx>
      <c:valAx>
        <c:axId val="29881879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8168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SCS Dairy MY</c:v>
                </c:pt>
              </c:strCache>
            </c:strRef>
          </c:cat>
          <c:val>
            <c:numRef>
              <c:f>Sheet1!$B$2</c:f>
              <c:numCache>
                <c:formatCode>General</c:formatCode>
                <c:ptCount val="1"/>
                <c:pt idx="0">
                  <c:v>2159</c:v>
                </c:pt>
              </c:numCache>
            </c:numRef>
          </c:val>
          <c:extLst>
            <c:ext xmlns:c16="http://schemas.microsoft.com/office/drawing/2014/chart" uri="{C3380CC4-5D6E-409C-BE32-E72D297353CC}">
              <c16:uniqueId val="{00000000-510E-41B2-B45B-F6B4A3D748AD}"/>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SCS Dairy MY</c:v>
                </c:pt>
              </c:strCache>
            </c:strRef>
          </c:cat>
          <c:val>
            <c:numRef>
              <c:f>Sheet1!$C$2</c:f>
              <c:numCache>
                <c:formatCode>General</c:formatCode>
                <c:ptCount val="1"/>
                <c:pt idx="0">
                  <c:v>64</c:v>
                </c:pt>
              </c:numCache>
            </c:numRef>
          </c:val>
          <c:extLst>
            <c:ext xmlns:c16="http://schemas.microsoft.com/office/drawing/2014/chart" uri="{C3380CC4-5D6E-409C-BE32-E72D297353CC}">
              <c16:uniqueId val="{00000001-510E-41B2-B45B-F6B4A3D748AD}"/>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SCS Dairy MY</c:v>
                </c:pt>
              </c:strCache>
            </c:strRef>
          </c:cat>
          <c:val>
            <c:numRef>
              <c:f>Sheet1!$D$2</c:f>
              <c:numCache>
                <c:formatCode>General</c:formatCode>
                <c:ptCount val="1"/>
                <c:pt idx="0">
                  <c:v>0</c:v>
                </c:pt>
              </c:numCache>
            </c:numRef>
          </c:val>
          <c:extLst>
            <c:ext xmlns:c16="http://schemas.microsoft.com/office/drawing/2014/chart" uri="{C3380CC4-5D6E-409C-BE32-E72D297353CC}">
              <c16:uniqueId val="{00000002-510E-41B2-B45B-F6B4A3D748AD}"/>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SCS Dairy MY</c:v>
                </c:pt>
              </c:strCache>
            </c:strRef>
          </c:cat>
          <c:val>
            <c:numRef>
              <c:f>Sheet1!$E$2</c:f>
              <c:numCache>
                <c:formatCode>General</c:formatCode>
                <c:ptCount val="1"/>
                <c:pt idx="0">
                  <c:v>9</c:v>
                </c:pt>
              </c:numCache>
            </c:numRef>
          </c:val>
          <c:extLst>
            <c:ext xmlns:c16="http://schemas.microsoft.com/office/drawing/2014/chart" uri="{C3380CC4-5D6E-409C-BE32-E72D297353CC}">
              <c16:uniqueId val="{00000003-510E-41B2-B45B-F6B4A3D748AD}"/>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SCS Dairy MY</c:v>
                </c:pt>
              </c:strCache>
            </c:strRef>
          </c:cat>
          <c:val>
            <c:numRef>
              <c:f>Sheet1!$F$2</c:f>
              <c:numCache>
                <c:formatCode>General</c:formatCode>
                <c:ptCount val="1"/>
                <c:pt idx="0">
                  <c:v>0</c:v>
                </c:pt>
              </c:numCache>
            </c:numRef>
          </c:val>
          <c:extLst>
            <c:ext xmlns:c16="http://schemas.microsoft.com/office/drawing/2014/chart" uri="{C3380CC4-5D6E-409C-BE32-E72D297353CC}">
              <c16:uniqueId val="{00000004-510E-41B2-B45B-F6B4A3D748AD}"/>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SCS Dairy MY</c:v>
                </c:pt>
              </c:strCache>
            </c:strRef>
          </c:cat>
          <c:val>
            <c:numRef>
              <c:f>Sheet1!$G$2</c:f>
              <c:numCache>
                <c:formatCode>General</c:formatCode>
                <c:ptCount val="1"/>
                <c:pt idx="0">
                  <c:v>1</c:v>
                </c:pt>
              </c:numCache>
            </c:numRef>
          </c:val>
          <c:extLst>
            <c:ext xmlns:c16="http://schemas.microsoft.com/office/drawing/2014/chart" uri="{C3380CC4-5D6E-409C-BE32-E72D297353CC}">
              <c16:uniqueId val="{00000005-510E-41B2-B45B-F6B4A3D748AD}"/>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SCS Dairy MY</c:v>
                </c:pt>
              </c:strCache>
            </c:strRef>
          </c:cat>
          <c:val>
            <c:numRef>
              <c:f>Sheet1!$H$2</c:f>
              <c:numCache>
                <c:formatCode>General</c:formatCode>
                <c:ptCount val="1"/>
                <c:pt idx="0">
                  <c:v>180</c:v>
                </c:pt>
              </c:numCache>
            </c:numRef>
          </c:val>
          <c:extLst>
            <c:ext xmlns:c16="http://schemas.microsoft.com/office/drawing/2014/chart" uri="{C3380CC4-5D6E-409C-BE32-E72D297353CC}">
              <c16:uniqueId val="{00000006-510E-41B2-B45B-F6B4A3D748AD}"/>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SCS Dairy MY</c:v>
                </c:pt>
              </c:strCache>
            </c:strRef>
          </c:cat>
          <c:val>
            <c:numRef>
              <c:f>Sheet1!$I$2</c:f>
              <c:numCache>
                <c:formatCode>General</c:formatCode>
                <c:ptCount val="1"/>
                <c:pt idx="0">
                  <c:v>377</c:v>
                </c:pt>
              </c:numCache>
            </c:numRef>
          </c:val>
          <c:extLst>
            <c:ext xmlns:c16="http://schemas.microsoft.com/office/drawing/2014/chart" uri="{C3380CC4-5D6E-409C-BE32-E72D297353CC}">
              <c16:uniqueId val="{00000007-510E-41B2-B45B-F6B4A3D748AD}"/>
            </c:ext>
          </c:extLst>
        </c:ser>
        <c:dLbls>
          <c:showLegendKey val="0"/>
          <c:showVal val="0"/>
          <c:showCatName val="0"/>
          <c:showSerName val="0"/>
          <c:showPercent val="0"/>
          <c:showBubbleSize val="0"/>
        </c:dLbls>
        <c:gapWidth val="150"/>
        <c:overlap val="100"/>
        <c:axId val="298816168"/>
        <c:axId val="298818136"/>
      </c:barChart>
      <c:catAx>
        <c:axId val="2988161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818136"/>
        <c:crosses val="autoZero"/>
        <c:auto val="1"/>
        <c:lblAlgn val="ctr"/>
        <c:lblOffset val="100"/>
        <c:noMultiLvlLbl val="0"/>
      </c:catAx>
      <c:valAx>
        <c:axId val="298818136"/>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88161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SCS Dairy MY</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0.37054921061471302</c:v>
                </c:pt>
                <c:pt idx="1">
                  <c:v>0.13856231105139399</c:v>
                </c:pt>
                <c:pt idx="2">
                  <c:v>0.12596573731944899</c:v>
                </c:pt>
                <c:pt idx="3">
                  <c:v>6.4557440376217703E-2</c:v>
                </c:pt>
                <c:pt idx="4">
                  <c:v>0.23776032919046</c:v>
                </c:pt>
                <c:pt idx="5">
                  <c:v>0.13226402418542199</c:v>
                </c:pt>
                <c:pt idx="6">
                  <c:v>0.263128429067294</c:v>
                </c:pt>
              </c:numCache>
            </c:numRef>
          </c:val>
          <c:extLst>
            <c:ext xmlns:c16="http://schemas.microsoft.com/office/drawing/2014/chart" uri="{C3380CC4-5D6E-409C-BE32-E72D297353CC}">
              <c16:uniqueId val="{00000000-F75F-41B0-87BD-9CD43BEDC20E}"/>
            </c:ext>
          </c:extLst>
        </c:ser>
        <c:dLbls>
          <c:showLegendKey val="0"/>
          <c:showVal val="0"/>
          <c:showCatName val="0"/>
          <c:showSerName val="0"/>
          <c:showPercent val="0"/>
          <c:showBubbleSize val="0"/>
        </c:dLbls>
        <c:gapWidth val="219"/>
        <c:overlap val="-27"/>
        <c:axId val="299124152"/>
        <c:axId val="299127104"/>
      </c:barChart>
      <c:catAx>
        <c:axId val="2991241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127104"/>
        <c:crosses val="autoZero"/>
        <c:auto val="1"/>
        <c:lblAlgn val="ctr"/>
        <c:lblOffset val="100"/>
        <c:noMultiLvlLbl val="0"/>
      </c:catAx>
      <c:valAx>
        <c:axId val="299127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991241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Male</c:v>
                </c:pt>
              </c:strCache>
            </c:strRef>
          </c:tx>
          <c:spPr>
            <a:solidFill>
              <a:schemeClr val="accent1"/>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Sheet1!$B$2:$B$8</c:f>
              <c:numCache>
                <c:formatCode>General</c:formatCode>
                <c:ptCount val="7"/>
                <c:pt idx="0">
                  <c:v>45</c:v>
                </c:pt>
                <c:pt idx="1">
                  <c:v>5312</c:v>
                </c:pt>
                <c:pt idx="2">
                  <c:v>2986</c:v>
                </c:pt>
                <c:pt idx="3">
                  <c:v>1967</c:v>
                </c:pt>
                <c:pt idx="4">
                  <c:v>1011</c:v>
                </c:pt>
                <c:pt idx="5">
                  <c:v>742</c:v>
                </c:pt>
                <c:pt idx="6">
                  <c:v>486</c:v>
                </c:pt>
              </c:numCache>
            </c:numRef>
          </c:val>
          <c:extLst>
            <c:ext xmlns:c16="http://schemas.microsoft.com/office/drawing/2014/chart" uri="{C3380CC4-5D6E-409C-BE32-E72D297353CC}">
              <c16:uniqueId val="{00000000-B365-4E78-8D8D-F709296AEA44}"/>
            </c:ext>
          </c:extLst>
        </c:ser>
        <c:ser>
          <c:idx val="1"/>
          <c:order val="1"/>
          <c:tx>
            <c:strRef>
              <c:f>Sheet1!$C$1</c:f>
              <c:strCache>
                <c:ptCount val="1"/>
                <c:pt idx="0">
                  <c:v>Female</c:v>
                </c:pt>
              </c:strCache>
            </c:strRef>
          </c:tx>
          <c:spPr>
            <a:solidFill>
              <a:schemeClr val="accent2"/>
            </a:solidFill>
            <a:ln>
              <a:noFill/>
            </a:ln>
            <a:effectLst/>
          </c:spPr>
          <c:invertIfNegative val="0"/>
          <c:cat>
            <c:strRef>
              <c:f>Sheet1!$A$2:$A$8</c:f>
              <c:strCache>
                <c:ptCount val="7"/>
                <c:pt idx="0">
                  <c:v>13-17</c:v>
                </c:pt>
                <c:pt idx="1">
                  <c:v>18-24</c:v>
                </c:pt>
                <c:pt idx="2">
                  <c:v>25-34</c:v>
                </c:pt>
                <c:pt idx="3">
                  <c:v>35-44</c:v>
                </c:pt>
                <c:pt idx="4">
                  <c:v>45-54</c:v>
                </c:pt>
                <c:pt idx="5">
                  <c:v>55-64</c:v>
                </c:pt>
                <c:pt idx="6">
                  <c:v>65+</c:v>
                </c:pt>
              </c:strCache>
            </c:strRef>
          </c:cat>
          <c:val>
            <c:numRef>
              <c:f>Sheet1!$C$2:$C$8</c:f>
              <c:numCache>
                <c:formatCode>General</c:formatCode>
                <c:ptCount val="7"/>
                <c:pt idx="0">
                  <c:v>217</c:v>
                </c:pt>
                <c:pt idx="1">
                  <c:v>11208</c:v>
                </c:pt>
                <c:pt idx="2">
                  <c:v>20740</c:v>
                </c:pt>
                <c:pt idx="3">
                  <c:v>25924</c:v>
                </c:pt>
                <c:pt idx="4">
                  <c:v>13603</c:v>
                </c:pt>
                <c:pt idx="5">
                  <c:v>8113</c:v>
                </c:pt>
                <c:pt idx="6">
                  <c:v>2603</c:v>
                </c:pt>
              </c:numCache>
            </c:numRef>
          </c:val>
          <c:extLst>
            <c:ext xmlns:c16="http://schemas.microsoft.com/office/drawing/2014/chart" uri="{C3380CC4-5D6E-409C-BE32-E72D297353CC}">
              <c16:uniqueId val="{00000001-B365-4E78-8D8D-F709296AEA44}"/>
            </c:ext>
          </c:extLst>
        </c:ser>
        <c:dLbls>
          <c:showLegendKey val="0"/>
          <c:showVal val="0"/>
          <c:showCatName val="0"/>
          <c:showSerName val="0"/>
          <c:showPercent val="0"/>
          <c:showBubbleSize val="0"/>
        </c:dLbls>
        <c:gapWidth val="219"/>
        <c:overlap val="-27"/>
        <c:axId val="356931608"/>
        <c:axId val="356932264"/>
      </c:barChart>
      <c:catAx>
        <c:axId val="35693160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932264"/>
        <c:crosses val="autoZero"/>
        <c:auto val="1"/>
        <c:lblAlgn val="ctr"/>
        <c:lblOffset val="100"/>
        <c:noMultiLvlLbl val="0"/>
      </c:catAx>
      <c:valAx>
        <c:axId val="35693226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9316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0</c:v>
                </c:pt>
                <c:pt idx="1">
                  <c:v>0</c:v>
                </c:pt>
                <c:pt idx="2">
                  <c:v>0.33956215463787098</c:v>
                </c:pt>
                <c:pt idx="3">
                  <c:v>0.19817217789115299</c:v>
                </c:pt>
                <c:pt idx="4">
                  <c:v>0</c:v>
                </c:pt>
                <c:pt idx="5">
                  <c:v>0.113739284285022</c:v>
                </c:pt>
                <c:pt idx="6">
                  <c:v>0</c:v>
                </c:pt>
                <c:pt idx="7">
                  <c:v>0.16628603302566899</c:v>
                </c:pt>
                <c:pt idx="8">
                  <c:v>0</c:v>
                </c:pt>
                <c:pt idx="9">
                  <c:v>0.33758202927814202</c:v>
                </c:pt>
                <c:pt idx="10">
                  <c:v>0</c:v>
                </c:pt>
                <c:pt idx="11">
                  <c:v>9.5627410388709699E-2</c:v>
                </c:pt>
                <c:pt idx="12">
                  <c:v>0</c:v>
                </c:pt>
                <c:pt idx="13">
                  <c:v>3.5707159285436697E-2</c:v>
                </c:pt>
                <c:pt idx="14">
                  <c:v>0</c:v>
                </c:pt>
                <c:pt idx="15">
                  <c:v>0.109159992862616</c:v>
                </c:pt>
                <c:pt idx="16">
                  <c:v>0</c:v>
                </c:pt>
                <c:pt idx="17">
                  <c:v>0.54334714428069397</c:v>
                </c:pt>
                <c:pt idx="18">
                  <c:v>0</c:v>
                </c:pt>
                <c:pt idx="19">
                  <c:v>0.13834302782581401</c:v>
                </c:pt>
                <c:pt idx="20">
                  <c:v>0</c:v>
                </c:pt>
                <c:pt idx="21">
                  <c:v>0.30897493637211099</c:v>
                </c:pt>
                <c:pt idx="22">
                  <c:v>0</c:v>
                </c:pt>
                <c:pt idx="23">
                  <c:v>0.11408953411695701</c:v>
                </c:pt>
                <c:pt idx="24">
                  <c:v>0</c:v>
                </c:pt>
                <c:pt idx="25">
                  <c:v>0.18097748765587099</c:v>
                </c:pt>
                <c:pt idx="26">
                  <c:v>0</c:v>
                </c:pt>
                <c:pt idx="27">
                  <c:v>9.3051460594274701E-2</c:v>
                </c:pt>
                <c:pt idx="28">
                  <c:v>0</c:v>
                </c:pt>
                <c:pt idx="29">
                  <c:v>0.15463863667234401</c:v>
                </c:pt>
                <c:pt idx="30">
                  <c:v>0</c:v>
                </c:pt>
              </c:numCache>
            </c:numRef>
          </c:val>
          <c:smooth val="0"/>
          <c:extLst>
            <c:ext xmlns:c16="http://schemas.microsoft.com/office/drawing/2014/chart" uri="{C3380CC4-5D6E-409C-BE32-E72D297353CC}">
              <c16:uniqueId val="{00000000-AE3E-4F19-96C7-34CC244708F5}"/>
            </c:ext>
          </c:extLst>
        </c:ser>
        <c:dLbls>
          <c:showLegendKey val="0"/>
          <c:showVal val="0"/>
          <c:showCatName val="0"/>
          <c:showSerName val="0"/>
          <c:showPercent val="0"/>
          <c:showBubbleSize val="0"/>
        </c:dLbls>
        <c:smooth val="0"/>
        <c:axId val="356936528"/>
        <c:axId val="356926032"/>
      </c:lineChart>
      <c:dateAx>
        <c:axId val="35693652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926032"/>
        <c:crosses val="autoZero"/>
        <c:auto val="1"/>
        <c:lblOffset val="100"/>
        <c:baseTimeUnit val="days"/>
      </c:dateAx>
      <c:valAx>
        <c:axId val="3569260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9365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94782</c:v>
                </c:pt>
                <c:pt idx="1">
                  <c:v>94811</c:v>
                </c:pt>
                <c:pt idx="2">
                  <c:v>94846</c:v>
                </c:pt>
                <c:pt idx="3">
                  <c:v>94888</c:v>
                </c:pt>
                <c:pt idx="4">
                  <c:v>94937</c:v>
                </c:pt>
                <c:pt idx="5">
                  <c:v>94971</c:v>
                </c:pt>
                <c:pt idx="6">
                  <c:v>95006</c:v>
                </c:pt>
                <c:pt idx="7">
                  <c:v>95028</c:v>
                </c:pt>
                <c:pt idx="8">
                  <c:v>95066</c:v>
                </c:pt>
                <c:pt idx="9">
                  <c:v>95110</c:v>
                </c:pt>
                <c:pt idx="10">
                  <c:v>95145</c:v>
                </c:pt>
                <c:pt idx="11">
                  <c:v>95177</c:v>
                </c:pt>
                <c:pt idx="12">
                  <c:v>95208</c:v>
                </c:pt>
                <c:pt idx="13">
                  <c:v>95230</c:v>
                </c:pt>
                <c:pt idx="14">
                  <c:v>95255</c:v>
                </c:pt>
                <c:pt idx="15">
                  <c:v>95292</c:v>
                </c:pt>
                <c:pt idx="16">
                  <c:v>95317</c:v>
                </c:pt>
                <c:pt idx="17">
                  <c:v>95353</c:v>
                </c:pt>
                <c:pt idx="18">
                  <c:v>95397</c:v>
                </c:pt>
                <c:pt idx="19">
                  <c:v>95433</c:v>
                </c:pt>
                <c:pt idx="20">
                  <c:v>95462</c:v>
                </c:pt>
                <c:pt idx="21">
                  <c:v>95493</c:v>
                </c:pt>
                <c:pt idx="22">
                  <c:v>95528</c:v>
                </c:pt>
                <c:pt idx="23">
                  <c:v>95551</c:v>
                </c:pt>
                <c:pt idx="24">
                  <c:v>95581</c:v>
                </c:pt>
                <c:pt idx="25">
                  <c:v>95604</c:v>
                </c:pt>
                <c:pt idx="26">
                  <c:v>95633</c:v>
                </c:pt>
                <c:pt idx="27">
                  <c:v>95659</c:v>
                </c:pt>
                <c:pt idx="28">
                  <c:v>95690</c:v>
                </c:pt>
                <c:pt idx="29">
                  <c:v>95725</c:v>
                </c:pt>
                <c:pt idx="30">
                  <c:v>95746</c:v>
                </c:pt>
              </c:numCache>
            </c:numRef>
          </c:val>
          <c:smooth val="0"/>
          <c:extLst>
            <c:ext xmlns:c16="http://schemas.microsoft.com/office/drawing/2014/chart" uri="{C3380CC4-5D6E-409C-BE32-E72D297353CC}">
              <c16:uniqueId val="{00000000-ED67-4818-BF45-37D289373A1A}"/>
            </c:ext>
          </c:extLst>
        </c:ser>
        <c:dLbls>
          <c:showLegendKey val="0"/>
          <c:showVal val="0"/>
          <c:showCatName val="0"/>
          <c:showSerName val="0"/>
          <c:showPercent val="0"/>
          <c:showBubbleSize val="0"/>
        </c:dLbls>
        <c:smooth val="0"/>
        <c:axId val="356925376"/>
        <c:axId val="356929312"/>
      </c:lineChart>
      <c:dateAx>
        <c:axId val="3569253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929312"/>
        <c:crosses val="autoZero"/>
        <c:auto val="1"/>
        <c:lblOffset val="100"/>
        <c:baseTimeUnit val="days"/>
      </c:dateAx>
      <c:valAx>
        <c:axId val="356929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9253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SCS Dairy MY</c:v>
                </c:pt>
              </c:strCache>
            </c:strRef>
          </c:tx>
          <c:spPr>
            <a:ln w="28575" cap="rnd">
              <a:solidFill>
                <a:schemeClr val="accent1"/>
              </a:solidFill>
              <a:round/>
            </a:ln>
            <a:effectLst/>
          </c:spPr>
          <c:marker>
            <c:symbol val="none"/>
          </c:marker>
          <c:cat>
            <c:numRef>
              <c:f>Sheet1!$A$2:$A$32</c:f>
              <c:numCache>
                <c:formatCode>m/d/yyyy</c:formatCode>
                <c:ptCount val="31"/>
                <c:pt idx="0">
                  <c:v>43525</c:v>
                </c:pt>
                <c:pt idx="1">
                  <c:v>43526</c:v>
                </c:pt>
                <c:pt idx="2">
                  <c:v>43527</c:v>
                </c:pt>
                <c:pt idx="3">
                  <c:v>43528</c:v>
                </c:pt>
                <c:pt idx="4">
                  <c:v>43529</c:v>
                </c:pt>
                <c:pt idx="5">
                  <c:v>43530</c:v>
                </c:pt>
                <c:pt idx="6">
                  <c:v>43531</c:v>
                </c:pt>
                <c:pt idx="7">
                  <c:v>43532</c:v>
                </c:pt>
                <c:pt idx="8">
                  <c:v>43533</c:v>
                </c:pt>
                <c:pt idx="9">
                  <c:v>43534</c:v>
                </c:pt>
                <c:pt idx="10">
                  <c:v>43535</c:v>
                </c:pt>
                <c:pt idx="11">
                  <c:v>43536</c:v>
                </c:pt>
                <c:pt idx="12">
                  <c:v>43537</c:v>
                </c:pt>
                <c:pt idx="13">
                  <c:v>43538</c:v>
                </c:pt>
                <c:pt idx="14">
                  <c:v>43539</c:v>
                </c:pt>
                <c:pt idx="15">
                  <c:v>43540</c:v>
                </c:pt>
                <c:pt idx="16">
                  <c:v>43541</c:v>
                </c:pt>
                <c:pt idx="17">
                  <c:v>43542</c:v>
                </c:pt>
                <c:pt idx="18">
                  <c:v>43543</c:v>
                </c:pt>
                <c:pt idx="19">
                  <c:v>43544</c:v>
                </c:pt>
                <c:pt idx="20">
                  <c:v>43545</c:v>
                </c:pt>
                <c:pt idx="21">
                  <c:v>43546</c:v>
                </c:pt>
                <c:pt idx="22">
                  <c:v>43547</c:v>
                </c:pt>
                <c:pt idx="23">
                  <c:v>43548</c:v>
                </c:pt>
                <c:pt idx="24">
                  <c:v>43549</c:v>
                </c:pt>
                <c:pt idx="25">
                  <c:v>43550</c:v>
                </c:pt>
                <c:pt idx="26">
                  <c:v>43551</c:v>
                </c:pt>
                <c:pt idx="27">
                  <c:v>43552</c:v>
                </c:pt>
                <c:pt idx="28">
                  <c:v>43553</c:v>
                </c:pt>
                <c:pt idx="29">
                  <c:v>43554</c:v>
                </c:pt>
                <c:pt idx="30">
                  <c:v>43555</c:v>
                </c:pt>
              </c:numCache>
            </c:numRef>
          </c:cat>
          <c:val>
            <c:numRef>
              <c:f>Sheet1!$B$2:$B$32</c:f>
              <c:numCache>
                <c:formatCode>General</c:formatCode>
                <c:ptCount val="31"/>
                <c:pt idx="0">
                  <c:v>41</c:v>
                </c:pt>
                <c:pt idx="1">
                  <c:v>50</c:v>
                </c:pt>
                <c:pt idx="2">
                  <c:v>38</c:v>
                </c:pt>
                <c:pt idx="3">
                  <c:v>94</c:v>
                </c:pt>
                <c:pt idx="4">
                  <c:v>55</c:v>
                </c:pt>
                <c:pt idx="5">
                  <c:v>36</c:v>
                </c:pt>
                <c:pt idx="6">
                  <c:v>42</c:v>
                </c:pt>
                <c:pt idx="7">
                  <c:v>33</c:v>
                </c:pt>
                <c:pt idx="8">
                  <c:v>39</c:v>
                </c:pt>
                <c:pt idx="9">
                  <c:v>32</c:v>
                </c:pt>
                <c:pt idx="10">
                  <c:v>43</c:v>
                </c:pt>
                <c:pt idx="11">
                  <c:v>33</c:v>
                </c:pt>
                <c:pt idx="12">
                  <c:v>49</c:v>
                </c:pt>
                <c:pt idx="13">
                  <c:v>46</c:v>
                </c:pt>
                <c:pt idx="14">
                  <c:v>32</c:v>
                </c:pt>
                <c:pt idx="15">
                  <c:v>28</c:v>
                </c:pt>
                <c:pt idx="16">
                  <c:v>32</c:v>
                </c:pt>
                <c:pt idx="17">
                  <c:v>47</c:v>
                </c:pt>
                <c:pt idx="18">
                  <c:v>68</c:v>
                </c:pt>
                <c:pt idx="19">
                  <c:v>44</c:v>
                </c:pt>
                <c:pt idx="20">
                  <c:v>55</c:v>
                </c:pt>
                <c:pt idx="21">
                  <c:v>78</c:v>
                </c:pt>
                <c:pt idx="22">
                  <c:v>64</c:v>
                </c:pt>
                <c:pt idx="23">
                  <c:v>45</c:v>
                </c:pt>
                <c:pt idx="24">
                  <c:v>42</c:v>
                </c:pt>
                <c:pt idx="25">
                  <c:v>57</c:v>
                </c:pt>
                <c:pt idx="26">
                  <c:v>57</c:v>
                </c:pt>
                <c:pt idx="27">
                  <c:v>48</c:v>
                </c:pt>
                <c:pt idx="28">
                  <c:v>54</c:v>
                </c:pt>
                <c:pt idx="29">
                  <c:v>35</c:v>
                </c:pt>
                <c:pt idx="30">
                  <c:v>63</c:v>
                </c:pt>
              </c:numCache>
            </c:numRef>
          </c:val>
          <c:smooth val="0"/>
          <c:extLst>
            <c:ext xmlns:c16="http://schemas.microsoft.com/office/drawing/2014/chart" uri="{C3380CC4-5D6E-409C-BE32-E72D297353CC}">
              <c16:uniqueId val="{00000000-B01A-49DA-8A83-05584A2F26D0}"/>
            </c:ext>
          </c:extLst>
        </c:ser>
        <c:dLbls>
          <c:showLegendKey val="0"/>
          <c:showVal val="0"/>
          <c:showCatName val="0"/>
          <c:showSerName val="0"/>
          <c:showPercent val="0"/>
          <c:showBubbleSize val="0"/>
        </c:dLbls>
        <c:smooth val="0"/>
        <c:axId val="356922424"/>
        <c:axId val="356927016"/>
      </c:lineChart>
      <c:dateAx>
        <c:axId val="356922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927016"/>
        <c:crosses val="autoZero"/>
        <c:auto val="1"/>
        <c:lblOffset val="100"/>
        <c:baseTimeUnit val="days"/>
      </c:dateAx>
      <c:valAx>
        <c:axId val="3569270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6922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5/3/2019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29125E-1676-45C5-A3D7-4E04781AB677}"/>
              </a:ext>
            </a:extLst>
          </p:cNvPr>
          <p:cNvSpPr>
            <a:spLocks noGrp="1"/>
          </p:cNvSpPr>
          <p:nvPr>
            <p:ph type="ctrTitle"/>
          </p:nvPr>
        </p:nvSpPr>
        <p:spPr/>
        <p:txBody>
          <a:bodyPr/>
          <a:lstStyle/>
          <a:p>
            <a:r>
              <a:rPr lang="en-US"/>
              <a:t>MASTER TEMPLATE</a:t>
            </a:r>
          </a:p>
        </p:txBody>
      </p:sp>
      <p:sp>
        <p:nvSpPr>
          <p:cNvPr id="3" name="Subtitle 2">
            <a:extLst>
              <a:ext uri="{FF2B5EF4-FFF2-40B4-BE49-F238E27FC236}">
                <a16:creationId xmlns:a16="http://schemas.microsoft.com/office/drawing/2014/main" id="{E593DD5C-7B70-4B85-AACD-6F377C585364}"/>
              </a:ext>
            </a:extLst>
          </p:cNvPr>
          <p:cNvSpPr>
            <a:spLocks noGrp="1"/>
          </p:cNvSpPr>
          <p:nvPr>
            <p:ph type="subTitle" idx="1"/>
          </p:nvPr>
        </p:nvSpPr>
        <p:spPr/>
        <p:txBody>
          <a:bodyPr/>
          <a:lstStyle/>
          <a:p>
            <a:r>
              <a:rPr lang="en-US"/>
              <a:t>Jolene Ching</a:t>
            </a:r>
          </a:p>
        </p:txBody>
      </p:sp>
    </p:spTree>
    <p:extLst>
      <p:ext uri="{BB962C8B-B14F-4D97-AF65-F5344CB8AC3E}">
        <p14:creationId xmlns:p14="http://schemas.microsoft.com/office/powerpoint/2010/main" val="216044975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38F501-ABEE-4684-8248-0445A4EEE46D}"/>
              </a:ext>
            </a:extLst>
          </p:cNvPr>
          <p:cNvSpPr>
            <a:spLocks noGrp="1"/>
          </p:cNvSpPr>
          <p:nvPr>
            <p:ph type="title"/>
          </p:nvPr>
        </p:nvSpPr>
        <p:spPr/>
        <p:txBody>
          <a:bodyPr/>
          <a:lstStyle/>
          <a:p>
            <a:r>
              <a:rPr lang="en-US"/>
              <a:t>Facebook Key Metrics Table | SCS Dairy MY</a:t>
            </a:r>
          </a:p>
        </p:txBody>
      </p:sp>
      <p:graphicFrame>
        <p:nvGraphicFramePr>
          <p:cNvPr id="5" name="Table Placeholder 4">
            <a:extLst>
              <a:ext uri="{FF2B5EF4-FFF2-40B4-BE49-F238E27FC236}">
                <a16:creationId xmlns:a16="http://schemas.microsoft.com/office/drawing/2014/main" id="{CE0F69CC-8C54-4BA9-AFC7-D09EBEC3AE9B}"/>
              </a:ext>
            </a:extLst>
          </p:cNvPr>
          <p:cNvGraphicFramePr>
            <a:graphicFrameLocks noGrp="1"/>
          </p:cNvGraphicFramePr>
          <p:nvPr>
            <p:ph type="tbl" sz="quarter" idx="13"/>
            <p:extLst>
              <p:ext uri="{D42A27DB-BD31-4B8C-83A1-F6EECF244321}">
                <p14:modId xmlns:p14="http://schemas.microsoft.com/office/powerpoint/2010/main" val="57210147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731275142"/>
                    </a:ext>
                  </a:extLst>
                </a:gridCol>
                <a:gridCol w="740664">
                  <a:extLst>
                    <a:ext uri="{9D8B030D-6E8A-4147-A177-3AD203B41FA5}">
                      <a16:colId xmlns:a16="http://schemas.microsoft.com/office/drawing/2014/main" val="3094669810"/>
                    </a:ext>
                  </a:extLst>
                </a:gridCol>
                <a:gridCol w="740664">
                  <a:extLst>
                    <a:ext uri="{9D8B030D-6E8A-4147-A177-3AD203B41FA5}">
                      <a16:colId xmlns:a16="http://schemas.microsoft.com/office/drawing/2014/main" val="3460172518"/>
                    </a:ext>
                  </a:extLst>
                </a:gridCol>
                <a:gridCol w="740664">
                  <a:extLst>
                    <a:ext uri="{9D8B030D-6E8A-4147-A177-3AD203B41FA5}">
                      <a16:colId xmlns:a16="http://schemas.microsoft.com/office/drawing/2014/main" val="1966635502"/>
                    </a:ext>
                  </a:extLst>
                </a:gridCol>
                <a:gridCol w="740664">
                  <a:extLst>
                    <a:ext uri="{9D8B030D-6E8A-4147-A177-3AD203B41FA5}">
                      <a16:colId xmlns:a16="http://schemas.microsoft.com/office/drawing/2014/main" val="3526188321"/>
                    </a:ext>
                  </a:extLst>
                </a:gridCol>
                <a:gridCol w="740664">
                  <a:extLst>
                    <a:ext uri="{9D8B030D-6E8A-4147-A177-3AD203B41FA5}">
                      <a16:colId xmlns:a16="http://schemas.microsoft.com/office/drawing/2014/main" val="2013546363"/>
                    </a:ext>
                  </a:extLst>
                </a:gridCol>
                <a:gridCol w="740664">
                  <a:extLst>
                    <a:ext uri="{9D8B030D-6E8A-4147-A177-3AD203B41FA5}">
                      <a16:colId xmlns:a16="http://schemas.microsoft.com/office/drawing/2014/main" val="3062027275"/>
                    </a:ext>
                  </a:extLst>
                </a:gridCol>
                <a:gridCol w="740664">
                  <a:extLst>
                    <a:ext uri="{9D8B030D-6E8A-4147-A177-3AD203B41FA5}">
                      <a16:colId xmlns:a16="http://schemas.microsoft.com/office/drawing/2014/main" val="2759921601"/>
                    </a:ext>
                  </a:extLst>
                </a:gridCol>
                <a:gridCol w="740664">
                  <a:extLst>
                    <a:ext uri="{9D8B030D-6E8A-4147-A177-3AD203B41FA5}">
                      <a16:colId xmlns:a16="http://schemas.microsoft.com/office/drawing/2014/main" val="729259276"/>
                    </a:ext>
                  </a:extLst>
                </a:gridCol>
                <a:gridCol w="740664">
                  <a:extLst>
                    <a:ext uri="{9D8B030D-6E8A-4147-A177-3AD203B41FA5}">
                      <a16:colId xmlns:a16="http://schemas.microsoft.com/office/drawing/2014/main" val="61873987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Posts</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User Posts</a:t>
                      </a:r>
                    </a:p>
                  </a:txBody>
                  <a:tcPr/>
                </a:tc>
                <a:tc>
                  <a:txBody>
                    <a:bodyPr/>
                    <a:lstStyle/>
                    <a:p>
                      <a:r>
                        <a:rPr lang="en-US" sz="1000"/>
                        <a:t>I-Rate</a:t>
                      </a:r>
                    </a:p>
                  </a:txBody>
                  <a:tcPr/>
                </a:tc>
                <a:tc>
                  <a:txBody>
                    <a:bodyPr/>
                    <a:lstStyle/>
                    <a:p>
                      <a:r>
                        <a:rPr lang="en-US" sz="1000"/>
                        <a:t>Response Rate</a:t>
                      </a:r>
                    </a:p>
                  </a:txBody>
                  <a:tcPr/>
                </a:tc>
                <a:extLst>
                  <a:ext uri="{0D108BD9-81ED-4DB2-BD59-A6C34878D82A}">
                    <a16:rowId xmlns:a16="http://schemas.microsoft.com/office/drawing/2014/main" val="752328498"/>
                  </a:ext>
                </a:extLst>
              </a:tr>
              <a:tr h="370840">
                <a:tc>
                  <a:txBody>
                    <a:bodyPr/>
                    <a:lstStyle/>
                    <a:p>
                      <a:r>
                        <a:rPr lang="en-US" sz="1000"/>
                        <a:t>SCS Dairy MY</a:t>
                      </a:r>
                    </a:p>
                  </a:txBody>
                  <a:tcPr/>
                </a:tc>
                <a:tc>
                  <a:txBody>
                    <a:bodyPr/>
                    <a:lstStyle/>
                    <a:p>
                      <a:r>
                        <a:rPr lang="en-US" sz="1000"/>
                        <a:t>95746</a:t>
                      </a:r>
                    </a:p>
                  </a:txBody>
                  <a:tcPr/>
                </a:tc>
                <a:tc>
                  <a:txBody>
                    <a:bodyPr/>
                    <a:lstStyle/>
                    <a:p>
                      <a:r>
                        <a:rPr lang="en-US" sz="1000"/>
                        <a:t>990</a:t>
                      </a:r>
                    </a:p>
                  </a:txBody>
                  <a:tcPr/>
                </a:tc>
                <a:tc>
                  <a:txBody>
                    <a:bodyPr/>
                    <a:lstStyle/>
                    <a:p>
                      <a:r>
                        <a:rPr lang="en-US" sz="1000"/>
                        <a:t>15</a:t>
                      </a:r>
                    </a:p>
                  </a:txBody>
                  <a:tcPr/>
                </a:tc>
                <a:tc>
                  <a:txBody>
                    <a:bodyPr/>
                    <a:lstStyle/>
                    <a:p>
                      <a:r>
                        <a:rPr lang="en-US" sz="1000"/>
                        <a:t>2233</a:t>
                      </a:r>
                    </a:p>
                  </a:txBody>
                  <a:tcPr/>
                </a:tc>
                <a:tc>
                  <a:txBody>
                    <a:bodyPr/>
                    <a:lstStyle/>
                    <a:p>
                      <a:r>
                        <a:rPr lang="en-US" sz="1000"/>
                        <a:t>180</a:t>
                      </a:r>
                    </a:p>
                  </a:txBody>
                  <a:tcPr/>
                </a:tc>
                <a:tc>
                  <a:txBody>
                    <a:bodyPr/>
                    <a:lstStyle/>
                    <a:p>
                      <a:r>
                        <a:rPr lang="en-US" sz="1000"/>
                        <a:t>377</a:t>
                      </a:r>
                    </a:p>
                  </a:txBody>
                  <a:tcPr/>
                </a:tc>
                <a:tc>
                  <a:txBody>
                    <a:bodyPr/>
                    <a:lstStyle/>
                    <a:p>
                      <a:r>
                        <a:rPr lang="en-US" sz="1000"/>
                        <a:t>0</a:t>
                      </a:r>
                    </a:p>
                  </a:txBody>
                  <a:tcPr/>
                </a:tc>
                <a:tc>
                  <a:txBody>
                    <a:bodyPr/>
                    <a:lstStyle/>
                    <a:p>
                      <a:r>
                        <a:rPr lang="en-US" sz="1000"/>
                        <a:t>0.1953 %</a:t>
                      </a:r>
                    </a:p>
                  </a:txBody>
                  <a:tcPr/>
                </a:tc>
                <a:tc>
                  <a:txBody>
                    <a:bodyPr/>
                    <a:lstStyle/>
                    <a:p>
                      <a:r>
                        <a:rPr lang="en-US" sz="1000"/>
                        <a:t>0.0 %</a:t>
                      </a:r>
                    </a:p>
                  </a:txBody>
                  <a:tcPr/>
                </a:tc>
                <a:extLst>
                  <a:ext uri="{0D108BD9-81ED-4DB2-BD59-A6C34878D82A}">
                    <a16:rowId xmlns:a16="http://schemas.microsoft.com/office/drawing/2014/main" val="413989945"/>
                  </a:ext>
                </a:extLst>
              </a:tr>
            </a:tbl>
          </a:graphicData>
        </a:graphic>
      </p:graphicFrame>
      <p:sp>
        <p:nvSpPr>
          <p:cNvPr id="4" name="Text Placeholder 3">
            <a:extLst>
              <a:ext uri="{FF2B5EF4-FFF2-40B4-BE49-F238E27FC236}">
                <a16:creationId xmlns:a16="http://schemas.microsoft.com/office/drawing/2014/main" id="{8DA969CE-CE12-45D2-A124-A38D2254EF6A}"/>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73302269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574B49F-5A31-4909-8C01-423D83B84741}"/>
              </a:ext>
            </a:extLst>
          </p:cNvPr>
          <p:cNvSpPr>
            <a:spLocks noGrp="1"/>
          </p:cNvSpPr>
          <p:nvPr>
            <p:ph type="title"/>
          </p:nvPr>
        </p:nvSpPr>
        <p:spPr/>
        <p:txBody>
          <a:bodyPr/>
          <a:lstStyle/>
          <a:p>
            <a:r>
              <a:rPr lang="en-US"/>
              <a:t>Facebook Reach | SCS Dairy MY</a:t>
            </a:r>
          </a:p>
        </p:txBody>
      </p:sp>
      <p:graphicFrame>
        <p:nvGraphicFramePr>
          <p:cNvPr id="6" name="Chart Placeholder 5">
            <a:extLst>
              <a:ext uri="{FF2B5EF4-FFF2-40B4-BE49-F238E27FC236}">
                <a16:creationId xmlns:a16="http://schemas.microsoft.com/office/drawing/2014/main" id="{1AB25DC1-271A-4CDC-9E61-BB7052027FAD}"/>
              </a:ext>
            </a:extLst>
          </p:cNvPr>
          <p:cNvGraphicFramePr>
            <a:graphicFrameLocks noGrp="1"/>
          </p:cNvGraphicFramePr>
          <p:nvPr>
            <p:ph type="chart" sz="quarter" idx="13"/>
            <p:extLst>
              <p:ext uri="{D42A27DB-BD31-4B8C-83A1-F6EECF244321}">
                <p14:modId xmlns:p14="http://schemas.microsoft.com/office/powerpoint/2010/main" val="4328667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2C2BA0ED-16CA-4995-A14E-0E6AA120F2AA}"/>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B49EE0C0-63EB-43A3-806C-E0E83E8CA54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4039436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50F6D9-1FD7-4735-A9C4-E0FB6559CE10}"/>
              </a:ext>
            </a:extLst>
          </p:cNvPr>
          <p:cNvSpPr>
            <a:spLocks noGrp="1"/>
          </p:cNvSpPr>
          <p:nvPr>
            <p:ph type="title"/>
          </p:nvPr>
        </p:nvSpPr>
        <p:spPr/>
        <p:txBody>
          <a:bodyPr/>
          <a:lstStyle/>
          <a:p>
            <a:r>
              <a:rPr lang="en-US"/>
              <a:t>Facebook Engaged Users | SCS Dairy MY</a:t>
            </a:r>
          </a:p>
        </p:txBody>
      </p:sp>
      <p:graphicFrame>
        <p:nvGraphicFramePr>
          <p:cNvPr id="6" name="Chart Placeholder 5">
            <a:extLst>
              <a:ext uri="{FF2B5EF4-FFF2-40B4-BE49-F238E27FC236}">
                <a16:creationId xmlns:a16="http://schemas.microsoft.com/office/drawing/2014/main" id="{B2750C58-11D7-40E5-B5B7-57A4DE1E8A18}"/>
              </a:ext>
            </a:extLst>
          </p:cNvPr>
          <p:cNvGraphicFramePr>
            <a:graphicFrameLocks noGrp="1"/>
          </p:cNvGraphicFramePr>
          <p:nvPr>
            <p:ph type="chart" sz="quarter" idx="13"/>
            <p:extLst>
              <p:ext uri="{D42A27DB-BD31-4B8C-83A1-F6EECF244321}">
                <p14:modId xmlns:p14="http://schemas.microsoft.com/office/powerpoint/2010/main" val="4210436045"/>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CDF3C0E-7D5D-4686-98A4-DC68F0508246}"/>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5F69C95B-CB0C-4A4C-AC32-97C8B81CDCC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1048532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867CE6-4C8A-4560-9F01-FC519A5C6214}"/>
              </a:ext>
            </a:extLst>
          </p:cNvPr>
          <p:cNvSpPr>
            <a:spLocks noGrp="1"/>
          </p:cNvSpPr>
          <p:nvPr>
            <p:ph type="title"/>
          </p:nvPr>
        </p:nvSpPr>
        <p:spPr/>
        <p:txBody>
          <a:bodyPr/>
          <a:lstStyle/>
          <a:p>
            <a:r>
              <a:rPr lang="en-US"/>
              <a:t>Facebook Average Reactions Per Post | SCS Dairy MY</a:t>
            </a:r>
          </a:p>
        </p:txBody>
      </p:sp>
      <p:graphicFrame>
        <p:nvGraphicFramePr>
          <p:cNvPr id="6" name="Chart Placeholder 5">
            <a:extLst>
              <a:ext uri="{FF2B5EF4-FFF2-40B4-BE49-F238E27FC236}">
                <a16:creationId xmlns:a16="http://schemas.microsoft.com/office/drawing/2014/main" id="{12DCF86C-FD8F-4A3C-A237-C35D10782A29}"/>
              </a:ext>
            </a:extLst>
          </p:cNvPr>
          <p:cNvGraphicFramePr>
            <a:graphicFrameLocks noGrp="1"/>
          </p:cNvGraphicFramePr>
          <p:nvPr>
            <p:ph type="chart" sz="quarter" idx="13"/>
            <p:extLst>
              <p:ext uri="{D42A27DB-BD31-4B8C-83A1-F6EECF244321}">
                <p14:modId xmlns:p14="http://schemas.microsoft.com/office/powerpoint/2010/main" val="27595908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08B0D69-6BDA-4E08-91E5-3076C9DE17D6}"/>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82ACF612-01F9-4CAC-AF46-DBFA96C08574}"/>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32993740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AE52A5-C143-48E2-B82F-AF5E0940C238}"/>
              </a:ext>
            </a:extLst>
          </p:cNvPr>
          <p:cNvSpPr>
            <a:spLocks noGrp="1"/>
          </p:cNvSpPr>
          <p:nvPr>
            <p:ph type="title"/>
          </p:nvPr>
        </p:nvSpPr>
        <p:spPr/>
        <p:txBody>
          <a:bodyPr/>
          <a:lstStyle/>
          <a:p>
            <a:r>
              <a:rPr lang="en-US"/>
              <a:t>Facebook Interactions Distribution | SCS Dairy MY</a:t>
            </a:r>
          </a:p>
        </p:txBody>
      </p:sp>
      <p:graphicFrame>
        <p:nvGraphicFramePr>
          <p:cNvPr id="6" name="Chart Placeholder 5">
            <a:extLst>
              <a:ext uri="{FF2B5EF4-FFF2-40B4-BE49-F238E27FC236}">
                <a16:creationId xmlns:a16="http://schemas.microsoft.com/office/drawing/2014/main" id="{652AFDE0-D56F-4858-A071-D429BA036876}"/>
              </a:ext>
            </a:extLst>
          </p:cNvPr>
          <p:cNvGraphicFramePr>
            <a:graphicFrameLocks noGrp="1"/>
          </p:cNvGraphicFramePr>
          <p:nvPr>
            <p:ph type="chart" sz="quarter" idx="13"/>
            <p:extLst>
              <p:ext uri="{D42A27DB-BD31-4B8C-83A1-F6EECF244321}">
                <p14:modId xmlns:p14="http://schemas.microsoft.com/office/powerpoint/2010/main" val="165948788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173E2EB2-2D68-4F44-90FE-CBC6AD034D71}"/>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AC72885C-9FA7-4ED7-B725-5FDB6055B5E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2546741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80A635-607D-4995-B315-851C3AF62376}"/>
              </a:ext>
            </a:extLst>
          </p:cNvPr>
          <p:cNvSpPr>
            <a:spLocks noGrp="1"/>
          </p:cNvSpPr>
          <p:nvPr>
            <p:ph type="title"/>
          </p:nvPr>
        </p:nvSpPr>
        <p:spPr/>
        <p:txBody>
          <a:bodyPr/>
          <a:lstStyle/>
          <a:p>
            <a:r>
              <a:rPr lang="en-US"/>
              <a:t>Facebook Interaction Rate By Weekday | SCS Dairy MY</a:t>
            </a:r>
          </a:p>
        </p:txBody>
      </p:sp>
      <p:graphicFrame>
        <p:nvGraphicFramePr>
          <p:cNvPr id="6" name="Chart Placeholder 5">
            <a:extLst>
              <a:ext uri="{FF2B5EF4-FFF2-40B4-BE49-F238E27FC236}">
                <a16:creationId xmlns:a16="http://schemas.microsoft.com/office/drawing/2014/main" id="{CBFDC9A3-C915-4C62-85D4-20888DF04602}"/>
              </a:ext>
            </a:extLst>
          </p:cNvPr>
          <p:cNvGraphicFramePr>
            <a:graphicFrameLocks noGrp="1"/>
          </p:cNvGraphicFramePr>
          <p:nvPr>
            <p:ph type="chart" sz="quarter" idx="13"/>
            <p:extLst>
              <p:ext uri="{D42A27DB-BD31-4B8C-83A1-F6EECF244321}">
                <p14:modId xmlns:p14="http://schemas.microsoft.com/office/powerpoint/2010/main" val="300769914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96AB673B-04A0-4E57-BB2D-890F326A220A}"/>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59639A57-5FC2-4087-A3F1-70A35266F18C}"/>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751222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6624F3-5465-44FF-A106-BF0ACC0386C5}"/>
              </a:ext>
            </a:extLst>
          </p:cNvPr>
          <p:cNvSpPr>
            <a:spLocks noGrp="1"/>
          </p:cNvSpPr>
          <p:nvPr>
            <p:ph type="title"/>
          </p:nvPr>
        </p:nvSpPr>
        <p:spPr/>
        <p:txBody>
          <a:bodyPr/>
          <a:lstStyle/>
          <a:p>
            <a:r>
              <a:rPr lang="en-US"/>
              <a:t>Facebook (FB) Custom Own Posts Table (new) | SCS Dairy MY - 1 of 5</a:t>
            </a:r>
          </a:p>
        </p:txBody>
      </p:sp>
      <p:graphicFrame>
        <p:nvGraphicFramePr>
          <p:cNvPr id="5" name="Table Placeholder 4">
            <a:extLst>
              <a:ext uri="{FF2B5EF4-FFF2-40B4-BE49-F238E27FC236}">
                <a16:creationId xmlns:a16="http://schemas.microsoft.com/office/drawing/2014/main" id="{11D9070C-293D-4870-82E8-CE444DB314BD}"/>
              </a:ext>
            </a:extLst>
          </p:cNvPr>
          <p:cNvGraphicFramePr>
            <a:graphicFrameLocks noGrp="1"/>
          </p:cNvGraphicFramePr>
          <p:nvPr>
            <p:ph type="tbl" sz="quarter" idx="13"/>
            <p:extLst>
              <p:ext uri="{D42A27DB-BD31-4B8C-83A1-F6EECF244321}">
                <p14:modId xmlns:p14="http://schemas.microsoft.com/office/powerpoint/2010/main" val="395208415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030949373"/>
                    </a:ext>
                  </a:extLst>
                </a:gridCol>
                <a:gridCol w="822960">
                  <a:extLst>
                    <a:ext uri="{9D8B030D-6E8A-4147-A177-3AD203B41FA5}">
                      <a16:colId xmlns:a16="http://schemas.microsoft.com/office/drawing/2014/main" val="3571782123"/>
                    </a:ext>
                  </a:extLst>
                </a:gridCol>
                <a:gridCol w="822960">
                  <a:extLst>
                    <a:ext uri="{9D8B030D-6E8A-4147-A177-3AD203B41FA5}">
                      <a16:colId xmlns:a16="http://schemas.microsoft.com/office/drawing/2014/main" val="3474628555"/>
                    </a:ext>
                  </a:extLst>
                </a:gridCol>
                <a:gridCol w="822960">
                  <a:extLst>
                    <a:ext uri="{9D8B030D-6E8A-4147-A177-3AD203B41FA5}">
                      <a16:colId xmlns:a16="http://schemas.microsoft.com/office/drawing/2014/main" val="2680386513"/>
                    </a:ext>
                  </a:extLst>
                </a:gridCol>
                <a:gridCol w="822960">
                  <a:extLst>
                    <a:ext uri="{9D8B030D-6E8A-4147-A177-3AD203B41FA5}">
                      <a16:colId xmlns:a16="http://schemas.microsoft.com/office/drawing/2014/main" val="1462175065"/>
                    </a:ext>
                  </a:extLst>
                </a:gridCol>
                <a:gridCol w="822960">
                  <a:extLst>
                    <a:ext uri="{9D8B030D-6E8A-4147-A177-3AD203B41FA5}">
                      <a16:colId xmlns:a16="http://schemas.microsoft.com/office/drawing/2014/main" val="1274782959"/>
                    </a:ext>
                  </a:extLst>
                </a:gridCol>
                <a:gridCol w="822960">
                  <a:extLst>
                    <a:ext uri="{9D8B030D-6E8A-4147-A177-3AD203B41FA5}">
                      <a16:colId xmlns:a16="http://schemas.microsoft.com/office/drawing/2014/main" val="34485374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674234757"/>
                  </a:ext>
                </a:extLst>
              </a:tr>
            </a:tbl>
          </a:graphicData>
        </a:graphic>
      </p:graphicFrame>
      <p:sp>
        <p:nvSpPr>
          <p:cNvPr id="4" name="Text Placeholder 3">
            <a:extLst>
              <a:ext uri="{FF2B5EF4-FFF2-40B4-BE49-F238E27FC236}">
                <a16:creationId xmlns:a16="http://schemas.microsoft.com/office/drawing/2014/main" id="{3FB49CBF-B25C-4B5F-AB86-5CB4A71C8582}"/>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1055807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3899D7-A8A6-4717-B405-918107827185}"/>
              </a:ext>
            </a:extLst>
          </p:cNvPr>
          <p:cNvSpPr>
            <a:spLocks noGrp="1"/>
          </p:cNvSpPr>
          <p:nvPr>
            <p:ph type="title"/>
          </p:nvPr>
        </p:nvSpPr>
        <p:spPr/>
        <p:txBody>
          <a:bodyPr/>
          <a:lstStyle/>
          <a:p>
            <a:r>
              <a:rPr lang="en-US"/>
              <a:t>Facebook (FB) Custom Own Posts Table (new) | SCS Dairy MY - 2 of 5</a:t>
            </a:r>
          </a:p>
        </p:txBody>
      </p:sp>
      <p:graphicFrame>
        <p:nvGraphicFramePr>
          <p:cNvPr id="5" name="Table Placeholder 4">
            <a:extLst>
              <a:ext uri="{FF2B5EF4-FFF2-40B4-BE49-F238E27FC236}">
                <a16:creationId xmlns:a16="http://schemas.microsoft.com/office/drawing/2014/main" id="{D30262B2-EF4E-46E6-9525-17EEBC7C9BE4}"/>
              </a:ext>
            </a:extLst>
          </p:cNvPr>
          <p:cNvGraphicFramePr>
            <a:graphicFrameLocks noGrp="1"/>
          </p:cNvGraphicFramePr>
          <p:nvPr>
            <p:ph type="tbl" sz="quarter" idx="13"/>
            <p:extLst>
              <p:ext uri="{D42A27DB-BD31-4B8C-83A1-F6EECF244321}">
                <p14:modId xmlns:p14="http://schemas.microsoft.com/office/powerpoint/2010/main" val="35975815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721626952"/>
                    </a:ext>
                  </a:extLst>
                </a:gridCol>
                <a:gridCol w="822960">
                  <a:extLst>
                    <a:ext uri="{9D8B030D-6E8A-4147-A177-3AD203B41FA5}">
                      <a16:colId xmlns:a16="http://schemas.microsoft.com/office/drawing/2014/main" val="2929756041"/>
                    </a:ext>
                  </a:extLst>
                </a:gridCol>
                <a:gridCol w="822960">
                  <a:extLst>
                    <a:ext uri="{9D8B030D-6E8A-4147-A177-3AD203B41FA5}">
                      <a16:colId xmlns:a16="http://schemas.microsoft.com/office/drawing/2014/main" val="3730342247"/>
                    </a:ext>
                  </a:extLst>
                </a:gridCol>
                <a:gridCol w="822960">
                  <a:extLst>
                    <a:ext uri="{9D8B030D-6E8A-4147-A177-3AD203B41FA5}">
                      <a16:colId xmlns:a16="http://schemas.microsoft.com/office/drawing/2014/main" val="123682049"/>
                    </a:ext>
                  </a:extLst>
                </a:gridCol>
                <a:gridCol w="822960">
                  <a:extLst>
                    <a:ext uri="{9D8B030D-6E8A-4147-A177-3AD203B41FA5}">
                      <a16:colId xmlns:a16="http://schemas.microsoft.com/office/drawing/2014/main" val="841330561"/>
                    </a:ext>
                  </a:extLst>
                </a:gridCol>
                <a:gridCol w="822960">
                  <a:extLst>
                    <a:ext uri="{9D8B030D-6E8A-4147-A177-3AD203B41FA5}">
                      <a16:colId xmlns:a16="http://schemas.microsoft.com/office/drawing/2014/main" val="3711076254"/>
                    </a:ext>
                  </a:extLst>
                </a:gridCol>
                <a:gridCol w="822960">
                  <a:extLst>
                    <a:ext uri="{9D8B030D-6E8A-4147-A177-3AD203B41FA5}">
                      <a16:colId xmlns:a16="http://schemas.microsoft.com/office/drawing/2014/main" val="36616790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3445087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- 2019-03-18 12:41:00 </a:t>
                      </a:r>
                      <a:r>
                        <a:rPr kumimoji="0" lang="en-US" sz="1000" b="0" i="0" u="none" strike="noStrike" kern="1200" cap="none" spc="0" normalizeH="0" baseline="0" noProof="0">
                          <a:ln>
                            <a:noFill/>
                          </a:ln>
                          <a:solidFill>
                            <a:prstClr val="black"/>
                          </a:solidFill>
                          <a:effectLst/>
                          <a:uLnTx/>
                          <a:uFillTx/>
                          <a:latin typeface="+mn-lt"/>
                          <a:ea typeface="+mn-ea"/>
                          <a:cs typeface="+mn-cs"/>
                        </a:rPr>
                        <a:t> 
 Blueberry Cheese Tartlets
These blueberry cheese tartlets are so easy to make and go perfectly well with afternoon tea.
Ingredients:
Shell pastry
70g salted butter
35g icing sugar (sifted)
130g plain flour (sifted)
10g ground almond/almond meal
20g egg (lightly beaten)
1tsp vanilla extract
Cheese filling:
10g SCS butter
125g SCS cream cheese
30g caster sugar
1 small egg (50g - lightly beaten)
1⁄2 tbsp lemon juice + lemon zest from 1 lemon
Some blueberry filling
Instructions:
1. Shell pastry - Add butter, icing sugar and plain flour in a mixing bowl, beat till sandy.
2. Add beaten egg and vanilla extract, mix mixture till becomes a dough. Wrap in cling wrap and it in freezer for
about 15 minutes.
3. Press a small piece of dough (13g) into each greased tart tin. Trim the edges with a sharp knife. Prick holes
with a fork. Then bake in the preheated oven at 180 deg C for 15 minutes.
4. Cheese filling - Beat cream cheese, sugar, butter, lemon juice and zest till smooth. Gradually add 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251586673"/>
                  </a:ext>
                </a:extLst>
              </a:tr>
            </a:tbl>
          </a:graphicData>
        </a:graphic>
      </p:graphicFrame>
      <p:sp>
        <p:nvSpPr>
          <p:cNvPr id="4" name="Text Placeholder 3">
            <a:extLst>
              <a:ext uri="{FF2B5EF4-FFF2-40B4-BE49-F238E27FC236}">
                <a16:creationId xmlns:a16="http://schemas.microsoft.com/office/drawing/2014/main" id="{5153C1BB-A534-406F-A3F7-151DB26B13A9}"/>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95387162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15B500C-F007-4A49-B63E-8DD21CF9171C}"/>
              </a:ext>
            </a:extLst>
          </p:cNvPr>
          <p:cNvSpPr>
            <a:spLocks noGrp="1"/>
          </p:cNvSpPr>
          <p:nvPr>
            <p:ph type="title"/>
          </p:nvPr>
        </p:nvSpPr>
        <p:spPr/>
        <p:txBody>
          <a:bodyPr/>
          <a:lstStyle/>
          <a:p>
            <a:r>
              <a:rPr lang="en-US"/>
              <a:t>Facebook (FB) Custom Own Posts Table (new) | SCS Dairy MY - 3 of 5</a:t>
            </a:r>
          </a:p>
        </p:txBody>
      </p:sp>
      <p:graphicFrame>
        <p:nvGraphicFramePr>
          <p:cNvPr id="5" name="Table Placeholder 4">
            <a:extLst>
              <a:ext uri="{FF2B5EF4-FFF2-40B4-BE49-F238E27FC236}">
                <a16:creationId xmlns:a16="http://schemas.microsoft.com/office/drawing/2014/main" id="{9590D415-E771-4269-BFBD-230981C92DC8}"/>
              </a:ext>
            </a:extLst>
          </p:cNvPr>
          <p:cNvGraphicFramePr>
            <a:graphicFrameLocks noGrp="1"/>
          </p:cNvGraphicFramePr>
          <p:nvPr>
            <p:ph type="tbl" sz="quarter" idx="13"/>
            <p:extLst>
              <p:ext uri="{D42A27DB-BD31-4B8C-83A1-F6EECF244321}">
                <p14:modId xmlns:p14="http://schemas.microsoft.com/office/powerpoint/2010/main" val="35721229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760791575"/>
                    </a:ext>
                  </a:extLst>
                </a:gridCol>
                <a:gridCol w="822960">
                  <a:extLst>
                    <a:ext uri="{9D8B030D-6E8A-4147-A177-3AD203B41FA5}">
                      <a16:colId xmlns:a16="http://schemas.microsoft.com/office/drawing/2014/main" val="2103282385"/>
                    </a:ext>
                  </a:extLst>
                </a:gridCol>
                <a:gridCol w="822960">
                  <a:extLst>
                    <a:ext uri="{9D8B030D-6E8A-4147-A177-3AD203B41FA5}">
                      <a16:colId xmlns:a16="http://schemas.microsoft.com/office/drawing/2014/main" val="3492459896"/>
                    </a:ext>
                  </a:extLst>
                </a:gridCol>
                <a:gridCol w="822960">
                  <a:extLst>
                    <a:ext uri="{9D8B030D-6E8A-4147-A177-3AD203B41FA5}">
                      <a16:colId xmlns:a16="http://schemas.microsoft.com/office/drawing/2014/main" val="3901668195"/>
                    </a:ext>
                  </a:extLst>
                </a:gridCol>
                <a:gridCol w="822960">
                  <a:extLst>
                    <a:ext uri="{9D8B030D-6E8A-4147-A177-3AD203B41FA5}">
                      <a16:colId xmlns:a16="http://schemas.microsoft.com/office/drawing/2014/main" val="1486166675"/>
                    </a:ext>
                  </a:extLst>
                </a:gridCol>
                <a:gridCol w="822960">
                  <a:extLst>
                    <a:ext uri="{9D8B030D-6E8A-4147-A177-3AD203B41FA5}">
                      <a16:colId xmlns:a16="http://schemas.microsoft.com/office/drawing/2014/main" val="3112493188"/>
                    </a:ext>
                  </a:extLst>
                </a:gridCol>
                <a:gridCol w="822960">
                  <a:extLst>
                    <a:ext uri="{9D8B030D-6E8A-4147-A177-3AD203B41FA5}">
                      <a16:colId xmlns:a16="http://schemas.microsoft.com/office/drawing/2014/main" val="238971189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89872205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- 2019-03-03 23:53:43 </a:t>
                      </a:r>
                      <a:r>
                        <a:rPr kumimoji="0" lang="en-US" sz="1000" b="0" i="0" u="none" strike="noStrike" kern="1200" cap="none" spc="0" normalizeH="0" baseline="0" noProof="0">
                          <a:ln>
                            <a:noFill/>
                          </a:ln>
                          <a:solidFill>
                            <a:prstClr val="black"/>
                          </a:solidFill>
                          <a:effectLst/>
                          <a:uLnTx/>
                          <a:uFillTx/>
                          <a:latin typeface="+mn-lt"/>
                          <a:ea typeface="+mn-ea"/>
                          <a:cs typeface="+mn-cs"/>
                        </a:rPr>
                        <a:t> 
 Raspberry Almond Shortbread Thumbprint Cookies
These cookies are flavored with almond extract which gives them a wonderful flavor to compliment the raspberry jam.
Ingredients
227g SCS unsalted butter
150g white sugar
1/2 teaspoon almond extract
250g flour
165g seedless raspberry jam
For Glaze:
100g confectioners' sugar
3/4 teaspoon almond extract
1 -2 teaspoons milk
Instructions
1. Beat together butter, sugar, and 1/2 teaspoon almond extract in a large bowl until light and fluffy.
2. Gradually mix in flour until combined.
3. Heat oven to 176°C.
4. Use a small cookie scoop to measure dough; roll dough into 1- inch balls.
5. Place dough balls 2 inches apart onto ungreased cookie sheet.
6. Using your thumb or a small cap, make an indention in the center of each cookie.
7. Fill each indention with about 1/4 teaspoon of jam.
8. Bake for 14 - 16 minutes or until the bottoms of the cookies are very lightly browned.
9. Allow cookies to cool for about a minute on the cookie sheet, then move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1388975143"/>
                  </a:ext>
                </a:extLst>
              </a:tr>
            </a:tbl>
          </a:graphicData>
        </a:graphic>
      </p:graphicFrame>
      <p:sp>
        <p:nvSpPr>
          <p:cNvPr id="4" name="Text Placeholder 3">
            <a:extLst>
              <a:ext uri="{FF2B5EF4-FFF2-40B4-BE49-F238E27FC236}">
                <a16:creationId xmlns:a16="http://schemas.microsoft.com/office/drawing/2014/main" id="{67C1114B-066D-40FF-8FF0-598F0206F1DE}"/>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3766356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43D598-5A40-4401-BED6-16BB92DB01B2}"/>
              </a:ext>
            </a:extLst>
          </p:cNvPr>
          <p:cNvSpPr>
            <a:spLocks noGrp="1"/>
          </p:cNvSpPr>
          <p:nvPr>
            <p:ph type="title"/>
          </p:nvPr>
        </p:nvSpPr>
        <p:spPr/>
        <p:txBody>
          <a:bodyPr/>
          <a:lstStyle/>
          <a:p>
            <a:r>
              <a:rPr lang="en-US"/>
              <a:t>Facebook (FB) Custom Own Posts Table (new) | SCS Dairy MY - 4 of 5</a:t>
            </a:r>
          </a:p>
        </p:txBody>
      </p:sp>
      <p:graphicFrame>
        <p:nvGraphicFramePr>
          <p:cNvPr id="5" name="Table Placeholder 4">
            <a:extLst>
              <a:ext uri="{FF2B5EF4-FFF2-40B4-BE49-F238E27FC236}">
                <a16:creationId xmlns:a16="http://schemas.microsoft.com/office/drawing/2014/main" id="{77D849F0-E023-438E-AA15-B95A3315B8ED}"/>
              </a:ext>
            </a:extLst>
          </p:cNvPr>
          <p:cNvGraphicFramePr>
            <a:graphicFrameLocks noGrp="1"/>
          </p:cNvGraphicFramePr>
          <p:nvPr>
            <p:ph type="tbl" sz="quarter" idx="13"/>
            <p:extLst>
              <p:ext uri="{D42A27DB-BD31-4B8C-83A1-F6EECF244321}">
                <p14:modId xmlns:p14="http://schemas.microsoft.com/office/powerpoint/2010/main" val="13445687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3215482420"/>
                    </a:ext>
                  </a:extLst>
                </a:gridCol>
                <a:gridCol w="822960">
                  <a:extLst>
                    <a:ext uri="{9D8B030D-6E8A-4147-A177-3AD203B41FA5}">
                      <a16:colId xmlns:a16="http://schemas.microsoft.com/office/drawing/2014/main" val="926766396"/>
                    </a:ext>
                  </a:extLst>
                </a:gridCol>
                <a:gridCol w="822960">
                  <a:extLst>
                    <a:ext uri="{9D8B030D-6E8A-4147-A177-3AD203B41FA5}">
                      <a16:colId xmlns:a16="http://schemas.microsoft.com/office/drawing/2014/main" val="2786240067"/>
                    </a:ext>
                  </a:extLst>
                </a:gridCol>
                <a:gridCol w="822960">
                  <a:extLst>
                    <a:ext uri="{9D8B030D-6E8A-4147-A177-3AD203B41FA5}">
                      <a16:colId xmlns:a16="http://schemas.microsoft.com/office/drawing/2014/main" val="1700195016"/>
                    </a:ext>
                  </a:extLst>
                </a:gridCol>
                <a:gridCol w="822960">
                  <a:extLst>
                    <a:ext uri="{9D8B030D-6E8A-4147-A177-3AD203B41FA5}">
                      <a16:colId xmlns:a16="http://schemas.microsoft.com/office/drawing/2014/main" val="2481638720"/>
                    </a:ext>
                  </a:extLst>
                </a:gridCol>
                <a:gridCol w="822960">
                  <a:extLst>
                    <a:ext uri="{9D8B030D-6E8A-4147-A177-3AD203B41FA5}">
                      <a16:colId xmlns:a16="http://schemas.microsoft.com/office/drawing/2014/main" val="2015586074"/>
                    </a:ext>
                  </a:extLst>
                </a:gridCol>
                <a:gridCol w="822960">
                  <a:extLst>
                    <a:ext uri="{9D8B030D-6E8A-4147-A177-3AD203B41FA5}">
                      <a16:colId xmlns:a16="http://schemas.microsoft.com/office/drawing/2014/main" val="14209635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27730141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- 2019-03-10 12:39:00 </a:t>
                      </a:r>
                      <a:r>
                        <a:rPr kumimoji="0" lang="en-US" sz="1000" b="0" i="0" u="none" strike="noStrike" kern="1200" cap="none" spc="0" normalizeH="0" baseline="0" noProof="0">
                          <a:ln>
                            <a:noFill/>
                          </a:ln>
                          <a:solidFill>
                            <a:prstClr val="black"/>
                          </a:solidFill>
                          <a:effectLst/>
                          <a:uLnTx/>
                          <a:uFillTx/>
                          <a:latin typeface="+mn-lt"/>
                          <a:ea typeface="+mn-ea"/>
                          <a:cs typeface="+mn-cs"/>
                        </a:rPr>
                        <a:t> 
 Cherry Lemon Tarts
This delicious sweet treat is perfect for catching up with friends for afternoon tea.
Ingredients
For the crust
100g cold SCS butter
65g caster sugar
1 large egg
165g plain flour (all purpose flour)
1/2 tsp vanilla extract
2 lemon zest
Filling
2 large eggs
60g caster sugar
30g plain flour (all purpose flour)
1.5 tbsp lemon juice
1/2 tsp vanilla extract
10-12 pcs fresh cherries whole or halved
Instructions
1. Make crust - Preheat oven to 180◦C. Lightly grease six aluminum foil cups (3 inch dia x 1.5 inch height). Place all the crust ingredients into a food processor and process (less than 30 seconds) until mixture to a soft
dough.
2. Divide dough into 6 pieces. Roll each into a ball and place in an aluminum foil cup, pressing evenly into
bottom and up sides. Place a paper cupcake liner into each aluminum foil cup over dough and fill with pie
weights or dry beans to keep the bottom flat. Bake for 15 minutes. Remove liners and weights and bake crusts
for another 7 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779537377"/>
                  </a:ext>
                </a:extLst>
              </a:tr>
            </a:tbl>
          </a:graphicData>
        </a:graphic>
      </p:graphicFrame>
      <p:sp>
        <p:nvSpPr>
          <p:cNvPr id="4" name="Text Placeholder 3">
            <a:extLst>
              <a:ext uri="{FF2B5EF4-FFF2-40B4-BE49-F238E27FC236}">
                <a16:creationId xmlns:a16="http://schemas.microsoft.com/office/drawing/2014/main" id="{D727B1A7-A9E3-46D2-A6FC-D0938532AC48}"/>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8728926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107343-35DF-4CE3-B1ED-78F054DD080B}"/>
              </a:ext>
            </a:extLst>
          </p:cNvPr>
          <p:cNvSpPr>
            <a:spLocks noGrp="1"/>
          </p:cNvSpPr>
          <p:nvPr>
            <p:ph type="title"/>
          </p:nvPr>
        </p:nvSpPr>
        <p:spPr/>
        <p:txBody>
          <a:bodyPr/>
          <a:lstStyle/>
          <a:p>
            <a:r>
              <a:rPr lang="en-US"/>
              <a:t>Facebook (FB) Custom Own Posts Table (new) | SCS Dairy MY - 5 of 5</a:t>
            </a:r>
          </a:p>
        </p:txBody>
      </p:sp>
      <p:graphicFrame>
        <p:nvGraphicFramePr>
          <p:cNvPr id="5" name="Table Placeholder 4">
            <a:extLst>
              <a:ext uri="{FF2B5EF4-FFF2-40B4-BE49-F238E27FC236}">
                <a16:creationId xmlns:a16="http://schemas.microsoft.com/office/drawing/2014/main" id="{C2C06ABD-FC7D-4779-B73F-A85B98B5CF80}"/>
              </a:ext>
            </a:extLst>
          </p:cNvPr>
          <p:cNvGraphicFramePr>
            <a:graphicFrameLocks noGrp="1"/>
          </p:cNvGraphicFramePr>
          <p:nvPr>
            <p:ph type="tbl" sz="quarter" idx="13"/>
            <p:extLst>
              <p:ext uri="{D42A27DB-BD31-4B8C-83A1-F6EECF244321}">
                <p14:modId xmlns:p14="http://schemas.microsoft.com/office/powerpoint/2010/main" val="191911926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1559629612"/>
                    </a:ext>
                  </a:extLst>
                </a:gridCol>
                <a:gridCol w="822960">
                  <a:extLst>
                    <a:ext uri="{9D8B030D-6E8A-4147-A177-3AD203B41FA5}">
                      <a16:colId xmlns:a16="http://schemas.microsoft.com/office/drawing/2014/main" val="1058757637"/>
                    </a:ext>
                  </a:extLst>
                </a:gridCol>
                <a:gridCol w="822960">
                  <a:extLst>
                    <a:ext uri="{9D8B030D-6E8A-4147-A177-3AD203B41FA5}">
                      <a16:colId xmlns:a16="http://schemas.microsoft.com/office/drawing/2014/main" val="2573629117"/>
                    </a:ext>
                  </a:extLst>
                </a:gridCol>
                <a:gridCol w="822960">
                  <a:extLst>
                    <a:ext uri="{9D8B030D-6E8A-4147-A177-3AD203B41FA5}">
                      <a16:colId xmlns:a16="http://schemas.microsoft.com/office/drawing/2014/main" val="1616850495"/>
                    </a:ext>
                  </a:extLst>
                </a:gridCol>
                <a:gridCol w="822960">
                  <a:extLst>
                    <a:ext uri="{9D8B030D-6E8A-4147-A177-3AD203B41FA5}">
                      <a16:colId xmlns:a16="http://schemas.microsoft.com/office/drawing/2014/main" val="1091336054"/>
                    </a:ext>
                  </a:extLst>
                </a:gridCol>
                <a:gridCol w="822960">
                  <a:extLst>
                    <a:ext uri="{9D8B030D-6E8A-4147-A177-3AD203B41FA5}">
                      <a16:colId xmlns:a16="http://schemas.microsoft.com/office/drawing/2014/main" val="412956940"/>
                    </a:ext>
                  </a:extLst>
                </a:gridCol>
                <a:gridCol w="822960">
                  <a:extLst>
                    <a:ext uri="{9D8B030D-6E8A-4147-A177-3AD203B41FA5}">
                      <a16:colId xmlns:a16="http://schemas.microsoft.com/office/drawing/2014/main" val="39072055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Link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extLst>
                  <a:ext uri="{0D108BD9-81ED-4DB2-BD59-A6C34878D82A}">
                    <a16:rowId xmlns:a16="http://schemas.microsoft.com/office/drawing/2014/main" val="32330743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- 2019-03-22 12:11:00 </a:t>
                      </a:r>
                      <a:r>
                        <a:rPr kumimoji="0" lang="en-US" sz="1000" b="0" i="0" u="none" strike="noStrike" kern="1200" cap="none" spc="0" normalizeH="0" baseline="0" noProof="0">
                          <a:ln>
                            <a:noFill/>
                          </a:ln>
                          <a:solidFill>
                            <a:prstClr val="black"/>
                          </a:solidFill>
                          <a:effectLst/>
                          <a:uLnTx/>
                          <a:uFillTx/>
                          <a:latin typeface="+mn-lt"/>
                          <a:ea typeface="+mn-ea"/>
                          <a:cs typeface="+mn-cs"/>
                        </a:rPr>
                        <a:t> 
 Let’s see how many of our fans can answer this!
Butter is a ________?
[A] fat dispersed in milk
[B] fat dispersed in water
[C] water dispersed in fat
[D] None of the above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326935060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- 2019-03-04 12:23:00 </a:t>
                      </a:r>
                      <a:r>
                        <a:rPr kumimoji="0" lang="en-US" sz="1000" b="0" i="0" u="none" strike="noStrike" kern="1200" cap="none" spc="0" normalizeH="0" baseline="0" noProof="0">
                          <a:ln>
                            <a:noFill/>
                          </a:ln>
                          <a:solidFill>
                            <a:prstClr val="black"/>
                          </a:solidFill>
                          <a:effectLst/>
                          <a:uLnTx/>
                          <a:uFillTx/>
                          <a:latin typeface="+mn-lt"/>
                          <a:ea typeface="+mn-ea"/>
                          <a:cs typeface="+mn-cs"/>
                        </a:rPr>
                        <a:t> 
 You can substitute buttermilk by using 1 cup of regular milk, minus a tablespoon. Then add back in one tablespoon of lemon juice. Let it sit for five minutes. If you need more than one cup of buttermilk, just adjust the ratios as needed.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extLst>
                  <a:ext uri="{0D108BD9-81ED-4DB2-BD59-A6C34878D82A}">
                    <a16:rowId xmlns:a16="http://schemas.microsoft.com/office/drawing/2014/main" val="2172844079"/>
                  </a:ext>
                </a:extLst>
              </a:tr>
            </a:tbl>
          </a:graphicData>
        </a:graphic>
      </p:graphicFrame>
      <p:sp>
        <p:nvSpPr>
          <p:cNvPr id="4" name="Text Placeholder 3">
            <a:extLst>
              <a:ext uri="{FF2B5EF4-FFF2-40B4-BE49-F238E27FC236}">
                <a16:creationId xmlns:a16="http://schemas.microsoft.com/office/drawing/2014/main" id="{DD968ED1-9F32-45AA-B389-0D92D6E5CAC3}"/>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92412510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C79ACF-8279-42D5-886D-2B9051EC9A43}"/>
              </a:ext>
            </a:extLst>
          </p:cNvPr>
          <p:cNvSpPr>
            <a:spLocks noGrp="1"/>
          </p:cNvSpPr>
          <p:nvPr>
            <p:ph type="title"/>
          </p:nvPr>
        </p:nvSpPr>
        <p:spPr/>
        <p:txBody>
          <a:bodyPr/>
          <a:lstStyle/>
          <a:p>
            <a:r>
              <a:rPr lang="en-US"/>
              <a:t>Facebook Fan Demographics | SCS Dairy MY</a:t>
            </a:r>
          </a:p>
        </p:txBody>
      </p:sp>
      <p:graphicFrame>
        <p:nvGraphicFramePr>
          <p:cNvPr id="6" name="Chart Placeholder 5">
            <a:extLst>
              <a:ext uri="{FF2B5EF4-FFF2-40B4-BE49-F238E27FC236}">
                <a16:creationId xmlns:a16="http://schemas.microsoft.com/office/drawing/2014/main" id="{5CD5A39A-A8A8-4236-8BF5-DD671C74CA10}"/>
              </a:ext>
            </a:extLst>
          </p:cNvPr>
          <p:cNvGraphicFramePr>
            <a:graphicFrameLocks noGrp="1"/>
          </p:cNvGraphicFramePr>
          <p:nvPr>
            <p:ph type="chart" sz="quarter" idx="13"/>
            <p:extLst>
              <p:ext uri="{D42A27DB-BD31-4B8C-83A1-F6EECF244321}">
                <p14:modId xmlns:p14="http://schemas.microsoft.com/office/powerpoint/2010/main" val="248176685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D50851E-FFC2-4E58-9D83-FC5FE3869054}"/>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1308C3F6-E5E3-469A-A2D3-C6C4321D9C1B}"/>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9537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CFB7D7-3B5E-40CA-A9EA-D1F29F3B3360}"/>
              </a:ext>
            </a:extLst>
          </p:cNvPr>
          <p:cNvSpPr>
            <a:spLocks noGrp="1"/>
          </p:cNvSpPr>
          <p:nvPr>
            <p:ph type="title"/>
          </p:nvPr>
        </p:nvSpPr>
        <p:spPr/>
        <p:txBody>
          <a:bodyPr/>
          <a:lstStyle/>
          <a:p>
            <a:r>
              <a:rPr lang="en-US"/>
              <a:t>Facebook Interaction Rate | SCS Dairy MY</a:t>
            </a:r>
          </a:p>
        </p:txBody>
      </p:sp>
      <p:graphicFrame>
        <p:nvGraphicFramePr>
          <p:cNvPr id="6" name="Chart Placeholder 5">
            <a:extLst>
              <a:ext uri="{FF2B5EF4-FFF2-40B4-BE49-F238E27FC236}">
                <a16:creationId xmlns:a16="http://schemas.microsoft.com/office/drawing/2014/main" id="{86903FAE-F9D9-4379-869D-8E252E215D2A}"/>
              </a:ext>
            </a:extLst>
          </p:cNvPr>
          <p:cNvGraphicFramePr>
            <a:graphicFrameLocks noGrp="1"/>
          </p:cNvGraphicFramePr>
          <p:nvPr>
            <p:ph type="chart" sz="quarter" idx="13"/>
            <p:extLst>
              <p:ext uri="{D42A27DB-BD31-4B8C-83A1-F6EECF244321}">
                <p14:modId xmlns:p14="http://schemas.microsoft.com/office/powerpoint/2010/main" val="20774196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095CB559-10DC-44B7-9A62-D6095AA4F741}"/>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E9A9B31A-5ED7-4B1C-9E65-3F7EC1637A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64266031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95FC38B-FB8A-461F-90EC-3088E371B60E}"/>
              </a:ext>
            </a:extLst>
          </p:cNvPr>
          <p:cNvSpPr>
            <a:spLocks noGrp="1"/>
          </p:cNvSpPr>
          <p:nvPr>
            <p:ph type="title"/>
          </p:nvPr>
        </p:nvSpPr>
        <p:spPr/>
        <p:txBody>
          <a:bodyPr/>
          <a:lstStyle/>
          <a:p>
            <a:r>
              <a:rPr lang="en-US"/>
              <a:t>Facebook Fans Total | SCS Dairy MY</a:t>
            </a:r>
          </a:p>
        </p:txBody>
      </p:sp>
      <p:graphicFrame>
        <p:nvGraphicFramePr>
          <p:cNvPr id="6" name="Chart Placeholder 5">
            <a:extLst>
              <a:ext uri="{FF2B5EF4-FFF2-40B4-BE49-F238E27FC236}">
                <a16:creationId xmlns:a16="http://schemas.microsoft.com/office/drawing/2014/main" id="{011F1DEA-82CB-477F-B5F4-7418EDB39313}"/>
              </a:ext>
            </a:extLst>
          </p:cNvPr>
          <p:cNvGraphicFramePr>
            <a:graphicFrameLocks noGrp="1"/>
          </p:cNvGraphicFramePr>
          <p:nvPr>
            <p:ph type="chart" sz="quarter" idx="13"/>
            <p:extLst>
              <p:ext uri="{D42A27DB-BD31-4B8C-83A1-F6EECF244321}">
                <p14:modId xmlns:p14="http://schemas.microsoft.com/office/powerpoint/2010/main" val="319089479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328185B4-76E6-4118-B232-C2F648D10EE0}"/>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D30F5561-5A09-4968-9793-72606CC876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67437239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9F6AE5-BBC0-4D16-B51C-86692303B121}"/>
              </a:ext>
            </a:extLst>
          </p:cNvPr>
          <p:cNvSpPr>
            <a:spLocks noGrp="1"/>
          </p:cNvSpPr>
          <p:nvPr>
            <p:ph type="title"/>
          </p:nvPr>
        </p:nvSpPr>
        <p:spPr/>
        <p:txBody>
          <a:bodyPr/>
          <a:lstStyle/>
          <a:p>
            <a:r>
              <a:rPr lang="en-US"/>
              <a:t>Facebook Page Views | SCS Dairy MY</a:t>
            </a:r>
          </a:p>
        </p:txBody>
      </p:sp>
      <p:graphicFrame>
        <p:nvGraphicFramePr>
          <p:cNvPr id="6" name="Chart Placeholder 5">
            <a:extLst>
              <a:ext uri="{FF2B5EF4-FFF2-40B4-BE49-F238E27FC236}">
                <a16:creationId xmlns:a16="http://schemas.microsoft.com/office/drawing/2014/main" id="{5FF2343A-EDA8-437A-9FB0-CBF6A700D695}"/>
              </a:ext>
            </a:extLst>
          </p:cNvPr>
          <p:cNvGraphicFramePr>
            <a:graphicFrameLocks noGrp="1"/>
          </p:cNvGraphicFramePr>
          <p:nvPr>
            <p:ph type="chart" sz="quarter" idx="13"/>
            <p:extLst>
              <p:ext uri="{D42A27DB-BD31-4B8C-83A1-F6EECF244321}">
                <p14:modId xmlns:p14="http://schemas.microsoft.com/office/powerpoint/2010/main" val="308542502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CDBA0E66-EF1E-4CF3-874E-29863C367D3F}"/>
              </a:ext>
            </a:extLst>
          </p:cNvPr>
          <p:cNvSpPr>
            <a:spLocks noGrp="1"/>
          </p:cNvSpPr>
          <p:nvPr>
            <p:ph type="body" sz="quarter" idx="14"/>
          </p:nvPr>
        </p:nvSpPr>
        <p:spPr/>
        <p:txBody>
          <a:bodyPr/>
          <a:lstStyle/>
          <a:p>
            <a:r>
              <a:rPr lang="en-US"/>
              <a:t>03/01/2019 - 03/31/2019</a:t>
            </a:r>
          </a:p>
        </p:txBody>
      </p:sp>
      <p:sp>
        <p:nvSpPr>
          <p:cNvPr id="5" name="Footer Placeholder 4">
            <a:extLst>
              <a:ext uri="{FF2B5EF4-FFF2-40B4-BE49-F238E27FC236}">
                <a16:creationId xmlns:a16="http://schemas.microsoft.com/office/drawing/2014/main" id="{C574FA1D-667B-4C4A-B3C1-7D42933B631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9490277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215CF1-AC5F-44B9-A9C2-0596B4BED297}"/>
              </a:ext>
            </a:extLst>
          </p:cNvPr>
          <p:cNvSpPr>
            <a:spLocks noGrp="1"/>
          </p:cNvSpPr>
          <p:nvPr>
            <p:ph type="title"/>
          </p:nvPr>
        </p:nvSpPr>
        <p:spPr/>
        <p:txBody>
          <a:bodyPr/>
          <a:lstStyle/>
          <a:p>
            <a:r>
              <a:rPr lang="en-US"/>
              <a:t>Facebook Fans By City Table | SCS Dairy MY - 1 of 3</a:t>
            </a:r>
          </a:p>
        </p:txBody>
      </p:sp>
      <p:graphicFrame>
        <p:nvGraphicFramePr>
          <p:cNvPr id="5" name="Table Placeholder 4">
            <a:extLst>
              <a:ext uri="{FF2B5EF4-FFF2-40B4-BE49-F238E27FC236}">
                <a16:creationId xmlns:a16="http://schemas.microsoft.com/office/drawing/2014/main" id="{F8ED160D-5F80-48F1-B730-4DCB0A3E93D4}"/>
              </a:ext>
            </a:extLst>
          </p:cNvPr>
          <p:cNvGraphicFramePr>
            <a:graphicFrameLocks noGrp="1"/>
          </p:cNvGraphicFramePr>
          <p:nvPr>
            <p:ph type="tbl" sz="quarter" idx="13"/>
            <p:extLst>
              <p:ext uri="{D42A27DB-BD31-4B8C-83A1-F6EECF244321}">
                <p14:modId xmlns:p14="http://schemas.microsoft.com/office/powerpoint/2010/main" val="349812136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3839366820"/>
                    </a:ext>
                  </a:extLst>
                </a:gridCol>
                <a:gridCol w="1645920">
                  <a:extLst>
                    <a:ext uri="{9D8B030D-6E8A-4147-A177-3AD203B41FA5}">
                      <a16:colId xmlns:a16="http://schemas.microsoft.com/office/drawing/2014/main" val="2720303010"/>
                    </a:ext>
                  </a:extLst>
                </a:gridCol>
                <a:gridCol w="1645920">
                  <a:extLst>
                    <a:ext uri="{9D8B030D-6E8A-4147-A177-3AD203B41FA5}">
                      <a16:colId xmlns:a16="http://schemas.microsoft.com/office/drawing/2014/main" val="93762416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158362683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Lumpur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21.6 %</a:t>
                      </a:r>
                    </a:p>
                  </a:txBody>
                  <a:tcPr/>
                </a:tc>
                <a:extLst>
                  <a:ext uri="{0D108BD9-81ED-4DB2-BD59-A6C34878D82A}">
                    <a16:rowId xmlns:a16="http://schemas.microsoft.com/office/drawing/2014/main" val="19195629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Johor Bahru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6522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6.8 %</a:t>
                      </a:r>
                    </a:p>
                  </a:txBody>
                  <a:tcPr/>
                </a:tc>
                <a:extLst>
                  <a:ext uri="{0D108BD9-81ED-4DB2-BD59-A6C34878D82A}">
                    <a16:rowId xmlns:a16="http://schemas.microsoft.com/office/drawing/2014/main" val="29090879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Penang Island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5368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5.6 %</a:t>
                      </a:r>
                    </a:p>
                  </a:txBody>
                  <a:tcPr/>
                </a:tc>
                <a:extLst>
                  <a:ext uri="{0D108BD9-81ED-4DB2-BD59-A6C34878D82A}">
                    <a16:rowId xmlns:a16="http://schemas.microsoft.com/office/drawing/2014/main" val="7529536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Ipoh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4.2 %</a:t>
                      </a:r>
                    </a:p>
                  </a:txBody>
                  <a:tcPr/>
                </a:tc>
                <a:extLst>
                  <a:ext uri="{0D108BD9-81ED-4DB2-BD59-A6C34878D82A}">
                    <a16:rowId xmlns:a16="http://schemas.microsoft.com/office/drawing/2014/main" val="321831815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Kuching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3628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3.8 %</a:t>
                      </a:r>
                    </a:p>
                  </a:txBody>
                  <a:tcPr/>
                </a:tc>
                <a:extLst>
                  <a:ext uri="{0D108BD9-81ED-4DB2-BD59-A6C34878D82A}">
                    <a16:rowId xmlns:a16="http://schemas.microsoft.com/office/drawing/2014/main" val="32748337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Klang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3.3 %</a:t>
                      </a:r>
                    </a:p>
                  </a:txBody>
                  <a:tcPr/>
                </a:tc>
                <a:extLst>
                  <a:ext uri="{0D108BD9-81ED-4DB2-BD59-A6C34878D82A}">
                    <a16:rowId xmlns:a16="http://schemas.microsoft.com/office/drawing/2014/main" val="419957425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Shah Alam</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3.1 %</a:t>
                      </a:r>
                    </a:p>
                  </a:txBody>
                  <a:tcPr/>
                </a:tc>
                <a:extLst>
                  <a:ext uri="{0D108BD9-81ED-4DB2-BD59-A6C34878D82A}">
                    <a16:rowId xmlns:a16="http://schemas.microsoft.com/office/drawing/2014/main" val="38710048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Kinabalu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3.0 %</a:t>
                      </a:r>
                    </a:p>
                  </a:txBody>
                  <a:tcPr/>
                </a:tc>
                <a:extLst>
                  <a:ext uri="{0D108BD9-81ED-4DB2-BD59-A6C34878D82A}">
                    <a16:rowId xmlns:a16="http://schemas.microsoft.com/office/drawing/2014/main" val="382339612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Petaling Jaya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2.4 %</a:t>
                      </a:r>
                    </a:p>
                  </a:txBody>
                  <a:tcPr/>
                </a:tc>
                <a:extLst>
                  <a:ext uri="{0D108BD9-81ED-4DB2-BD59-A6C34878D82A}">
                    <a16:rowId xmlns:a16="http://schemas.microsoft.com/office/drawing/2014/main" val="163895071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Malacca 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2128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3273298370"/>
                  </a:ext>
                </a:extLst>
              </a:tr>
            </a:tbl>
          </a:graphicData>
        </a:graphic>
      </p:graphicFrame>
      <p:sp>
        <p:nvSpPr>
          <p:cNvPr id="4" name="Text Placeholder 3">
            <a:extLst>
              <a:ext uri="{FF2B5EF4-FFF2-40B4-BE49-F238E27FC236}">
                <a16:creationId xmlns:a16="http://schemas.microsoft.com/office/drawing/2014/main" id="{73973F67-8577-49FC-9C5A-721386B64089}"/>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00048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7D4195-8D1E-4E0F-9BEB-E9277204D335}"/>
              </a:ext>
            </a:extLst>
          </p:cNvPr>
          <p:cNvSpPr>
            <a:spLocks noGrp="1"/>
          </p:cNvSpPr>
          <p:nvPr>
            <p:ph type="title"/>
          </p:nvPr>
        </p:nvSpPr>
        <p:spPr/>
        <p:txBody>
          <a:bodyPr/>
          <a:lstStyle/>
          <a:p>
            <a:r>
              <a:rPr lang="en-US"/>
              <a:t>Facebook Fans By City Table | SCS Dairy MY - 2 of 3</a:t>
            </a:r>
          </a:p>
        </p:txBody>
      </p:sp>
      <p:graphicFrame>
        <p:nvGraphicFramePr>
          <p:cNvPr id="5" name="Table Placeholder 4">
            <a:extLst>
              <a:ext uri="{FF2B5EF4-FFF2-40B4-BE49-F238E27FC236}">
                <a16:creationId xmlns:a16="http://schemas.microsoft.com/office/drawing/2014/main" id="{DA747AD5-ED46-4D24-86C6-B62F8EE5CDB2}"/>
              </a:ext>
            </a:extLst>
          </p:cNvPr>
          <p:cNvGraphicFramePr>
            <a:graphicFrameLocks noGrp="1"/>
          </p:cNvGraphicFramePr>
          <p:nvPr>
            <p:ph type="tbl" sz="quarter" idx="13"/>
            <p:extLst>
              <p:ext uri="{D42A27DB-BD31-4B8C-83A1-F6EECF244321}">
                <p14:modId xmlns:p14="http://schemas.microsoft.com/office/powerpoint/2010/main" val="119975426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901986791"/>
                    </a:ext>
                  </a:extLst>
                </a:gridCol>
                <a:gridCol w="1645920">
                  <a:extLst>
                    <a:ext uri="{9D8B030D-6E8A-4147-A177-3AD203B41FA5}">
                      <a16:colId xmlns:a16="http://schemas.microsoft.com/office/drawing/2014/main" val="510520401"/>
                    </a:ext>
                  </a:extLst>
                </a:gridCol>
                <a:gridCol w="1645920">
                  <a:extLst>
                    <a:ext uri="{9D8B030D-6E8A-4147-A177-3AD203B41FA5}">
                      <a16:colId xmlns:a16="http://schemas.microsoft.com/office/drawing/2014/main" val="25855154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8460757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Singapore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2053514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Seremban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2060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2.2 %</a:t>
                      </a:r>
                    </a:p>
                  </a:txBody>
                  <a:tcPr/>
                </a:tc>
                <a:extLst>
                  <a:ext uri="{0D108BD9-81ED-4DB2-BD59-A6C34878D82A}">
                    <a16:rowId xmlns:a16="http://schemas.microsoft.com/office/drawing/2014/main" val="131784695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Kuantan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1.9 %</a:t>
                      </a:r>
                    </a:p>
                  </a:txBody>
                  <a:tcPr/>
                </a:tc>
                <a:extLst>
                  <a:ext uri="{0D108BD9-81ED-4DB2-BD59-A6C34878D82A}">
                    <a16:rowId xmlns:a16="http://schemas.microsoft.com/office/drawing/2014/main" val="244419627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Kota Bharu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1.5 %</a:t>
                      </a:r>
                    </a:p>
                  </a:txBody>
                  <a:tcPr/>
                </a:tc>
                <a:extLst>
                  <a:ext uri="{0D108BD9-81ED-4DB2-BD59-A6C34878D82A}">
                    <a16:rowId xmlns:a16="http://schemas.microsoft.com/office/drawing/2014/main" val="264558535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Kuala Terengganu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32777360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Alor Setar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8262954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Miri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1.3 %</a:t>
                      </a:r>
                    </a:p>
                  </a:txBody>
                  <a:tcPr/>
                </a:tc>
                <a:extLst>
                  <a:ext uri="{0D108BD9-81ED-4DB2-BD59-A6C34878D82A}">
                    <a16:rowId xmlns:a16="http://schemas.microsoft.com/office/drawing/2014/main" val="20379798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Sungai Petani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55066313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Sandakan</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1124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1.2 %</a:t>
                      </a:r>
                    </a:p>
                  </a:txBody>
                  <a:tcPr/>
                </a:tc>
                <a:extLst>
                  <a:ext uri="{0D108BD9-81ED-4DB2-BD59-A6C34878D82A}">
                    <a16:rowId xmlns:a16="http://schemas.microsoft.com/office/drawing/2014/main" val="357350593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Kajang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2977359211"/>
                  </a:ext>
                </a:extLst>
              </a:tr>
            </a:tbl>
          </a:graphicData>
        </a:graphic>
      </p:graphicFrame>
      <p:sp>
        <p:nvSpPr>
          <p:cNvPr id="4" name="Text Placeholder 3">
            <a:extLst>
              <a:ext uri="{FF2B5EF4-FFF2-40B4-BE49-F238E27FC236}">
                <a16:creationId xmlns:a16="http://schemas.microsoft.com/office/drawing/2014/main" id="{D6EAA023-D074-4CBA-8F51-7AA2A845ECCD}"/>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45701061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85B6F06-CE2E-4A72-BC7B-17812558FB34}"/>
              </a:ext>
            </a:extLst>
          </p:cNvPr>
          <p:cNvSpPr>
            <a:spLocks noGrp="1"/>
          </p:cNvSpPr>
          <p:nvPr>
            <p:ph type="title"/>
          </p:nvPr>
        </p:nvSpPr>
        <p:spPr/>
        <p:txBody>
          <a:bodyPr/>
          <a:lstStyle/>
          <a:p>
            <a:r>
              <a:rPr lang="en-US"/>
              <a:t>Facebook Fans By City Table | SCS Dairy MY - 3 of 3</a:t>
            </a:r>
          </a:p>
        </p:txBody>
      </p:sp>
      <p:graphicFrame>
        <p:nvGraphicFramePr>
          <p:cNvPr id="5" name="Table Placeholder 4">
            <a:extLst>
              <a:ext uri="{FF2B5EF4-FFF2-40B4-BE49-F238E27FC236}">
                <a16:creationId xmlns:a16="http://schemas.microsoft.com/office/drawing/2014/main" id="{B047BB31-BD24-493F-AD10-2A4741A5858F}"/>
              </a:ext>
            </a:extLst>
          </p:cNvPr>
          <p:cNvGraphicFramePr>
            <a:graphicFrameLocks noGrp="1"/>
          </p:cNvGraphicFramePr>
          <p:nvPr>
            <p:ph type="tbl" sz="quarter" idx="13"/>
            <p:extLst>
              <p:ext uri="{D42A27DB-BD31-4B8C-83A1-F6EECF244321}">
                <p14:modId xmlns:p14="http://schemas.microsoft.com/office/powerpoint/2010/main" val="35856662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4937760">
                  <a:extLst>
                    <a:ext uri="{9D8B030D-6E8A-4147-A177-3AD203B41FA5}">
                      <a16:colId xmlns:a16="http://schemas.microsoft.com/office/drawing/2014/main" val="2191788386"/>
                    </a:ext>
                  </a:extLst>
                </a:gridCol>
                <a:gridCol w="1645920">
                  <a:extLst>
                    <a:ext uri="{9D8B030D-6E8A-4147-A177-3AD203B41FA5}">
                      <a16:colId xmlns:a16="http://schemas.microsoft.com/office/drawing/2014/main" val="2535830224"/>
                    </a:ext>
                  </a:extLst>
                </a:gridCol>
                <a:gridCol w="1645920">
                  <a:extLst>
                    <a:ext uri="{9D8B030D-6E8A-4147-A177-3AD203B41FA5}">
                      <a16:colId xmlns:a16="http://schemas.microsoft.com/office/drawing/2014/main" val="8636593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Fans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a:t>
                      </a:r>
                    </a:p>
                  </a:txBody>
                  <a:tcPr/>
                </a:tc>
                <a:extLst>
                  <a:ext uri="{0D108BD9-81ED-4DB2-BD59-A6C34878D82A}">
                    <a16:rowId xmlns:a16="http://schemas.microsoft.com/office/drawing/2014/main" val="2388606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Puchong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1.0 %</a:t>
                      </a:r>
                    </a:p>
                  </a:txBody>
                  <a:tcPr/>
                </a:tc>
                <a:extLst>
                  <a:ext uri="{0D108BD9-81ED-4DB2-BD59-A6C34878D82A}">
                    <a16:rowId xmlns:a16="http://schemas.microsoft.com/office/drawing/2014/main" val="152981322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Sibu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883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9622172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Tawau</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0.9 %</a:t>
                      </a:r>
                    </a:p>
                  </a:txBody>
                  <a:tcPr/>
                </a:tc>
                <a:extLst>
                  <a:ext uri="{0D108BD9-81ED-4DB2-BD59-A6C34878D82A}">
                    <a16:rowId xmlns:a16="http://schemas.microsoft.com/office/drawing/2014/main" val="20711996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Batu Pahat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0.8 %</a:t>
                      </a:r>
                    </a:p>
                  </a:txBody>
                  <a:tcPr/>
                </a:tc>
                <a:extLst>
                  <a:ext uri="{0D108BD9-81ED-4DB2-BD59-A6C34878D82A}">
                    <a16:rowId xmlns:a16="http://schemas.microsoft.com/office/drawing/2014/main" val="25352722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Taiping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0.7 %</a:t>
                      </a:r>
                    </a:p>
                  </a:txBody>
                  <a:tcPr/>
                </a:tc>
                <a:extLst>
                  <a:ext uri="{0D108BD9-81ED-4DB2-BD59-A6C34878D82A}">
                    <a16:rowId xmlns:a16="http://schemas.microsoft.com/office/drawing/2014/main" val="416473470"/>
                  </a:ext>
                </a:extLst>
              </a:tr>
            </a:tbl>
          </a:graphicData>
        </a:graphic>
      </p:graphicFrame>
      <p:sp>
        <p:nvSpPr>
          <p:cNvPr id="4" name="Text Placeholder 3">
            <a:extLst>
              <a:ext uri="{FF2B5EF4-FFF2-40B4-BE49-F238E27FC236}">
                <a16:creationId xmlns:a16="http://schemas.microsoft.com/office/drawing/2014/main" id="{FF92A2E0-3758-4F47-8F7E-44BB9140B079}"/>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89264685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6ADE74-D20A-48CE-AC8D-03904D83475A}"/>
              </a:ext>
            </a:extLst>
          </p:cNvPr>
          <p:cNvSpPr>
            <a:spLocks noGrp="1"/>
          </p:cNvSpPr>
          <p:nvPr>
            <p:ph type="title"/>
          </p:nvPr>
        </p:nvSpPr>
        <p:spPr/>
        <p:txBody>
          <a:bodyPr/>
          <a:lstStyle/>
          <a:p>
            <a:r>
              <a:rPr lang="en-US"/>
              <a:t>Facebook Own Posts Table | SCS Dairy MY - 1 of 8</a:t>
            </a:r>
          </a:p>
        </p:txBody>
      </p:sp>
      <p:graphicFrame>
        <p:nvGraphicFramePr>
          <p:cNvPr id="5" name="Table Placeholder 4">
            <a:extLst>
              <a:ext uri="{FF2B5EF4-FFF2-40B4-BE49-F238E27FC236}">
                <a16:creationId xmlns:a16="http://schemas.microsoft.com/office/drawing/2014/main" id="{09895173-953E-409D-BD67-93D44C5430D8}"/>
              </a:ext>
            </a:extLst>
          </p:cNvPr>
          <p:cNvGraphicFramePr>
            <a:graphicFrameLocks noGrp="1"/>
          </p:cNvGraphicFramePr>
          <p:nvPr>
            <p:ph type="tbl" sz="quarter" idx="13"/>
            <p:extLst>
              <p:ext uri="{D42A27DB-BD31-4B8C-83A1-F6EECF244321}">
                <p14:modId xmlns:p14="http://schemas.microsoft.com/office/powerpoint/2010/main" val="2646465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987578574"/>
                    </a:ext>
                  </a:extLst>
                </a:gridCol>
                <a:gridCol w="658368">
                  <a:extLst>
                    <a:ext uri="{9D8B030D-6E8A-4147-A177-3AD203B41FA5}">
                      <a16:colId xmlns:a16="http://schemas.microsoft.com/office/drawing/2014/main" val="4162973544"/>
                    </a:ext>
                  </a:extLst>
                </a:gridCol>
                <a:gridCol w="658368">
                  <a:extLst>
                    <a:ext uri="{9D8B030D-6E8A-4147-A177-3AD203B41FA5}">
                      <a16:colId xmlns:a16="http://schemas.microsoft.com/office/drawing/2014/main" val="4212287395"/>
                    </a:ext>
                  </a:extLst>
                </a:gridCol>
                <a:gridCol w="658368">
                  <a:extLst>
                    <a:ext uri="{9D8B030D-6E8A-4147-A177-3AD203B41FA5}">
                      <a16:colId xmlns:a16="http://schemas.microsoft.com/office/drawing/2014/main" val="460295886"/>
                    </a:ext>
                  </a:extLst>
                </a:gridCol>
                <a:gridCol w="658368">
                  <a:extLst>
                    <a:ext uri="{9D8B030D-6E8A-4147-A177-3AD203B41FA5}">
                      <a16:colId xmlns:a16="http://schemas.microsoft.com/office/drawing/2014/main" val="1864215344"/>
                    </a:ext>
                  </a:extLst>
                </a:gridCol>
                <a:gridCol w="658368">
                  <a:extLst>
                    <a:ext uri="{9D8B030D-6E8A-4147-A177-3AD203B41FA5}">
                      <a16:colId xmlns:a16="http://schemas.microsoft.com/office/drawing/2014/main" val="810586607"/>
                    </a:ext>
                  </a:extLst>
                </a:gridCol>
                <a:gridCol w="658368">
                  <a:extLst>
                    <a:ext uri="{9D8B030D-6E8A-4147-A177-3AD203B41FA5}">
                      <a16:colId xmlns:a16="http://schemas.microsoft.com/office/drawing/2014/main" val="4153192359"/>
                    </a:ext>
                  </a:extLst>
                </a:gridCol>
                <a:gridCol w="658368">
                  <a:extLst>
                    <a:ext uri="{9D8B030D-6E8A-4147-A177-3AD203B41FA5}">
                      <a16:colId xmlns:a16="http://schemas.microsoft.com/office/drawing/2014/main" val="1971258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60219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- 2019-03-30 14:32:07 </a:t>
                      </a:r>
                      <a:r>
                        <a:rPr kumimoji="0" lang="en-US" sz="1000" b="0" i="0" u="none" strike="noStrike" kern="1200" cap="none" spc="0" normalizeH="0" baseline="0" noProof="0">
                          <a:ln>
                            <a:noFill/>
                          </a:ln>
                          <a:solidFill>
                            <a:prstClr val="black"/>
                          </a:solidFill>
                          <a:effectLst/>
                          <a:uLnTx/>
                          <a:uFillTx/>
                          <a:latin typeface="+mn-lt"/>
                          <a:ea typeface="+mn-ea"/>
                          <a:cs typeface="+mn-cs"/>
                        </a:rPr>
                        <a:t> 
 Do you know who invented butter churn? One particularly novel invention was the rocking 
chair butter churn. This device, invented by Alfred Clark, consisted of a barrel attached to a rocking chair. While the rocking chair moved, the barrel moved and churned the milk within into butter.</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0.1546 %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927689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- 2019-03-28 11:12:30 </a:t>
                      </a:r>
                      <a:r>
                        <a:rPr kumimoji="0" lang="en-US" sz="1000" b="0" i="0" u="none" strike="noStrike" kern="1200" cap="none" spc="0" normalizeH="0" baseline="0" noProof="0">
                          <a:ln>
                            <a:noFill/>
                          </a:ln>
                          <a:solidFill>
                            <a:prstClr val="black"/>
                          </a:solidFill>
                          <a:effectLst/>
                          <a:uLnTx/>
                          <a:uFillTx/>
                          <a:latin typeface="+mn-lt"/>
                          <a:ea typeface="+mn-ea"/>
                          <a:cs typeface="+mn-cs"/>
                        </a:rPr>
                        <a:t> 
 Don’t leave the oven light on when baking. For some ovens this may not make a difference, but if you leave the light on, it may brown cake layers more on that side of the oven.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0.0930 %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904462051"/>
                  </a:ext>
                </a:extLst>
              </a:tr>
            </a:tbl>
          </a:graphicData>
        </a:graphic>
      </p:graphicFrame>
      <p:sp>
        <p:nvSpPr>
          <p:cNvPr id="4" name="Text Placeholder 3">
            <a:extLst>
              <a:ext uri="{FF2B5EF4-FFF2-40B4-BE49-F238E27FC236}">
                <a16:creationId xmlns:a16="http://schemas.microsoft.com/office/drawing/2014/main" id="{D4E4C6FD-3AC8-41A5-B453-FA219B773A1D}"/>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99719646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6020B8-B575-417E-9290-95724788FA64}"/>
              </a:ext>
            </a:extLst>
          </p:cNvPr>
          <p:cNvSpPr>
            <a:spLocks noGrp="1"/>
          </p:cNvSpPr>
          <p:nvPr>
            <p:ph type="title"/>
          </p:nvPr>
        </p:nvSpPr>
        <p:spPr/>
        <p:txBody>
          <a:bodyPr/>
          <a:lstStyle/>
          <a:p>
            <a:r>
              <a:rPr lang="en-US"/>
              <a:t>Facebook Own Posts Table | SCS Dairy MY - 2 of 8</a:t>
            </a:r>
          </a:p>
        </p:txBody>
      </p:sp>
      <p:graphicFrame>
        <p:nvGraphicFramePr>
          <p:cNvPr id="5" name="Table Placeholder 4">
            <a:extLst>
              <a:ext uri="{FF2B5EF4-FFF2-40B4-BE49-F238E27FC236}">
                <a16:creationId xmlns:a16="http://schemas.microsoft.com/office/drawing/2014/main" id="{79664C16-8372-463D-AA6E-EEA6C39BEBB8}"/>
              </a:ext>
            </a:extLst>
          </p:cNvPr>
          <p:cNvGraphicFramePr>
            <a:graphicFrameLocks noGrp="1"/>
          </p:cNvGraphicFramePr>
          <p:nvPr>
            <p:ph type="tbl" sz="quarter" idx="13"/>
            <p:extLst>
              <p:ext uri="{D42A27DB-BD31-4B8C-83A1-F6EECF244321}">
                <p14:modId xmlns:p14="http://schemas.microsoft.com/office/powerpoint/2010/main" val="307128778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059977806"/>
                    </a:ext>
                  </a:extLst>
                </a:gridCol>
                <a:gridCol w="658368">
                  <a:extLst>
                    <a:ext uri="{9D8B030D-6E8A-4147-A177-3AD203B41FA5}">
                      <a16:colId xmlns:a16="http://schemas.microsoft.com/office/drawing/2014/main" val="2936087032"/>
                    </a:ext>
                  </a:extLst>
                </a:gridCol>
                <a:gridCol w="658368">
                  <a:extLst>
                    <a:ext uri="{9D8B030D-6E8A-4147-A177-3AD203B41FA5}">
                      <a16:colId xmlns:a16="http://schemas.microsoft.com/office/drawing/2014/main" val="678630930"/>
                    </a:ext>
                  </a:extLst>
                </a:gridCol>
                <a:gridCol w="658368">
                  <a:extLst>
                    <a:ext uri="{9D8B030D-6E8A-4147-A177-3AD203B41FA5}">
                      <a16:colId xmlns:a16="http://schemas.microsoft.com/office/drawing/2014/main" val="1339467546"/>
                    </a:ext>
                  </a:extLst>
                </a:gridCol>
                <a:gridCol w="658368">
                  <a:extLst>
                    <a:ext uri="{9D8B030D-6E8A-4147-A177-3AD203B41FA5}">
                      <a16:colId xmlns:a16="http://schemas.microsoft.com/office/drawing/2014/main" val="2056433467"/>
                    </a:ext>
                  </a:extLst>
                </a:gridCol>
                <a:gridCol w="658368">
                  <a:extLst>
                    <a:ext uri="{9D8B030D-6E8A-4147-A177-3AD203B41FA5}">
                      <a16:colId xmlns:a16="http://schemas.microsoft.com/office/drawing/2014/main" val="3065824836"/>
                    </a:ext>
                  </a:extLst>
                </a:gridCol>
                <a:gridCol w="658368">
                  <a:extLst>
                    <a:ext uri="{9D8B030D-6E8A-4147-A177-3AD203B41FA5}">
                      <a16:colId xmlns:a16="http://schemas.microsoft.com/office/drawing/2014/main" val="136553681"/>
                    </a:ext>
                  </a:extLst>
                </a:gridCol>
                <a:gridCol w="658368">
                  <a:extLst>
                    <a:ext uri="{9D8B030D-6E8A-4147-A177-3AD203B41FA5}">
                      <a16:colId xmlns:a16="http://schemas.microsoft.com/office/drawing/2014/main" val="300921405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5561932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- 2019-03-26 13:05:09 </a:t>
                      </a:r>
                      <a:r>
                        <a:rPr kumimoji="0" lang="en-US" sz="1000" b="0" i="0" u="none" strike="noStrike" kern="1200" cap="none" spc="0" normalizeH="0" baseline="0" noProof="0">
                          <a:ln>
                            <a:noFill/>
                          </a:ln>
                          <a:solidFill>
                            <a:prstClr val="black"/>
                          </a:solidFill>
                          <a:effectLst/>
                          <a:uLnTx/>
                          <a:uFillTx/>
                          <a:latin typeface="+mn-lt"/>
                          <a:ea typeface="+mn-ea"/>
                          <a:cs typeface="+mn-cs"/>
                        </a:rPr>
                        <a:t> 
 Garlic Butter Scallops
This garlic butter scallops dish is quick to make and the simple sauce lends flavour to the fresh, succulent scallops.
Ingredients
½ tbsp SCS butter
16 fresh or frozen scallops
20g onion, chopped
½ tbsp garlic, chopped
Dash of salt and pepper
Some fresh squeezed lemon juice
Some fresh greens
Instructions
1. Rinse the scallops, drain well and pat dry with kitchen towel.
2. Add some cooking oil in the hot frying pan at medium to high heat, Place the scallops into pan and sear both sides until brown, dish up.
3. In the same frying pan, add butter, chopped onion and garlic at medium heat. Sauté the onion till soft and aromatic for about one minute.
4. Place the scallops back into the pan. Squeeze some lemon juice, dash of pepper and salt over the scallops and stir fry well together with the onion and garlic. Turn off heat and serve with dash of black pepper.
Source: https://www.anncoojournal.com/garlic-butter-scallops/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0.1810 %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390473968"/>
                  </a:ext>
                </a:extLst>
              </a:tr>
            </a:tbl>
          </a:graphicData>
        </a:graphic>
      </p:graphicFrame>
      <p:sp>
        <p:nvSpPr>
          <p:cNvPr id="4" name="Text Placeholder 3">
            <a:extLst>
              <a:ext uri="{FF2B5EF4-FFF2-40B4-BE49-F238E27FC236}">
                <a16:creationId xmlns:a16="http://schemas.microsoft.com/office/drawing/2014/main" id="{BE744126-889C-44DD-9F33-92A462E64C97}"/>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65885559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7FD0A13-CDFD-47E8-8B49-FAEB52DB4ED2}"/>
              </a:ext>
            </a:extLst>
          </p:cNvPr>
          <p:cNvSpPr>
            <a:spLocks noGrp="1"/>
          </p:cNvSpPr>
          <p:nvPr>
            <p:ph type="title"/>
          </p:nvPr>
        </p:nvSpPr>
        <p:spPr/>
        <p:txBody>
          <a:bodyPr/>
          <a:lstStyle/>
          <a:p>
            <a:r>
              <a:rPr lang="en-US"/>
              <a:t>Facebook Own Posts Table | SCS Dairy MY - 3 of 8</a:t>
            </a:r>
          </a:p>
        </p:txBody>
      </p:sp>
      <p:graphicFrame>
        <p:nvGraphicFramePr>
          <p:cNvPr id="5" name="Table Placeholder 4">
            <a:extLst>
              <a:ext uri="{FF2B5EF4-FFF2-40B4-BE49-F238E27FC236}">
                <a16:creationId xmlns:a16="http://schemas.microsoft.com/office/drawing/2014/main" id="{959CA5AC-9971-4067-B832-4E02C49B7CF6}"/>
              </a:ext>
            </a:extLst>
          </p:cNvPr>
          <p:cNvGraphicFramePr>
            <a:graphicFrameLocks noGrp="1"/>
          </p:cNvGraphicFramePr>
          <p:nvPr>
            <p:ph type="tbl" sz="quarter" idx="13"/>
            <p:extLst>
              <p:ext uri="{D42A27DB-BD31-4B8C-83A1-F6EECF244321}">
                <p14:modId xmlns:p14="http://schemas.microsoft.com/office/powerpoint/2010/main" val="25549668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37205137"/>
                    </a:ext>
                  </a:extLst>
                </a:gridCol>
                <a:gridCol w="658368">
                  <a:extLst>
                    <a:ext uri="{9D8B030D-6E8A-4147-A177-3AD203B41FA5}">
                      <a16:colId xmlns:a16="http://schemas.microsoft.com/office/drawing/2014/main" val="2178838490"/>
                    </a:ext>
                  </a:extLst>
                </a:gridCol>
                <a:gridCol w="658368">
                  <a:extLst>
                    <a:ext uri="{9D8B030D-6E8A-4147-A177-3AD203B41FA5}">
                      <a16:colId xmlns:a16="http://schemas.microsoft.com/office/drawing/2014/main" val="2530195858"/>
                    </a:ext>
                  </a:extLst>
                </a:gridCol>
                <a:gridCol w="658368">
                  <a:extLst>
                    <a:ext uri="{9D8B030D-6E8A-4147-A177-3AD203B41FA5}">
                      <a16:colId xmlns:a16="http://schemas.microsoft.com/office/drawing/2014/main" val="865979339"/>
                    </a:ext>
                  </a:extLst>
                </a:gridCol>
                <a:gridCol w="658368">
                  <a:extLst>
                    <a:ext uri="{9D8B030D-6E8A-4147-A177-3AD203B41FA5}">
                      <a16:colId xmlns:a16="http://schemas.microsoft.com/office/drawing/2014/main" val="2492155154"/>
                    </a:ext>
                  </a:extLst>
                </a:gridCol>
                <a:gridCol w="658368">
                  <a:extLst>
                    <a:ext uri="{9D8B030D-6E8A-4147-A177-3AD203B41FA5}">
                      <a16:colId xmlns:a16="http://schemas.microsoft.com/office/drawing/2014/main" val="1818717601"/>
                    </a:ext>
                  </a:extLst>
                </a:gridCol>
                <a:gridCol w="658368">
                  <a:extLst>
                    <a:ext uri="{9D8B030D-6E8A-4147-A177-3AD203B41FA5}">
                      <a16:colId xmlns:a16="http://schemas.microsoft.com/office/drawing/2014/main" val="4195802676"/>
                    </a:ext>
                  </a:extLst>
                </a:gridCol>
                <a:gridCol w="658368">
                  <a:extLst>
                    <a:ext uri="{9D8B030D-6E8A-4147-A177-3AD203B41FA5}">
                      <a16:colId xmlns:a16="http://schemas.microsoft.com/office/drawing/2014/main" val="39431398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80065620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- 2019-03-24 16:13:00 </a:t>
                      </a:r>
                      <a:r>
                        <a:rPr kumimoji="0" lang="en-US" sz="1000" b="0" i="0" u="none" strike="noStrike" kern="1200" cap="none" spc="0" normalizeH="0" baseline="0" noProof="0">
                          <a:ln>
                            <a:noFill/>
                          </a:ln>
                          <a:solidFill>
                            <a:prstClr val="black"/>
                          </a:solidFill>
                          <a:effectLst/>
                          <a:uLnTx/>
                          <a:uFillTx/>
                          <a:latin typeface="+mn-lt"/>
                          <a:ea typeface="+mn-ea"/>
                          <a:cs typeface="+mn-cs"/>
                        </a:rPr>
                        <a:t> 
 Warm pancakes topped with fresh raspberries and SCS Butter! The perfect teatime combo!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0.1141 %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13940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- 2019-03-22 12:11:00 </a:t>
                      </a:r>
                      <a:r>
                        <a:rPr kumimoji="0" lang="en-US" sz="1000" b="0" i="0" u="none" strike="noStrike" kern="1200" cap="none" spc="0" normalizeH="0" baseline="0" noProof="0">
                          <a:ln>
                            <a:noFill/>
                          </a:ln>
                          <a:solidFill>
                            <a:prstClr val="black"/>
                          </a:solidFill>
                          <a:effectLst/>
                          <a:uLnTx/>
                          <a:uFillTx/>
                          <a:latin typeface="+mn-lt"/>
                          <a:ea typeface="+mn-ea"/>
                          <a:cs typeface="+mn-cs"/>
                        </a:rPr>
                        <a:t> 
 Let’s see how many of our fans can answer this!
Butter is a ________?
[A] fat dispersed in milk
[B] fat dispersed in water
[C] water dispersed in fat
[D] None of the above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0.3089 %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47247760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- 2019-03-20 14:31:00 </a:t>
                      </a:r>
                      <a:r>
                        <a:rPr kumimoji="0" lang="en-US" sz="1000" b="0" i="0" u="none" strike="noStrike" kern="1200" cap="none" spc="0" normalizeH="0" baseline="0" noProof="0">
                          <a:ln>
                            <a:noFill/>
                          </a:ln>
                          <a:solidFill>
                            <a:prstClr val="black"/>
                          </a:solidFill>
                          <a:effectLst/>
                          <a:uLnTx/>
                          <a:uFillTx/>
                          <a:latin typeface="+mn-lt"/>
                          <a:ea typeface="+mn-ea"/>
                          <a:cs typeface="+mn-cs"/>
                        </a:rPr>
                        <a:t> 
 Room temperature ingredients mix better than cold ingredients. Try to get your cold ingredients as close to room temperature as you can before mixing your cake batter.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0.1383 %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733457250"/>
                  </a:ext>
                </a:extLst>
              </a:tr>
            </a:tbl>
          </a:graphicData>
        </a:graphic>
      </p:graphicFrame>
      <p:sp>
        <p:nvSpPr>
          <p:cNvPr id="4" name="Text Placeholder 3">
            <a:extLst>
              <a:ext uri="{FF2B5EF4-FFF2-40B4-BE49-F238E27FC236}">
                <a16:creationId xmlns:a16="http://schemas.microsoft.com/office/drawing/2014/main" id="{7DDB93E8-5CC4-41D5-8F40-217822E65392}"/>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74559295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944921-99F2-4A56-A09A-E92FBB36B556}"/>
              </a:ext>
            </a:extLst>
          </p:cNvPr>
          <p:cNvSpPr>
            <a:spLocks noGrp="1"/>
          </p:cNvSpPr>
          <p:nvPr>
            <p:ph type="title"/>
          </p:nvPr>
        </p:nvSpPr>
        <p:spPr/>
        <p:txBody>
          <a:bodyPr/>
          <a:lstStyle/>
          <a:p>
            <a:r>
              <a:rPr lang="en-US"/>
              <a:t>Facebook Own Posts Table | SCS Dairy MY - 4 of 8</a:t>
            </a:r>
          </a:p>
        </p:txBody>
      </p:sp>
      <p:graphicFrame>
        <p:nvGraphicFramePr>
          <p:cNvPr id="5" name="Table Placeholder 4">
            <a:extLst>
              <a:ext uri="{FF2B5EF4-FFF2-40B4-BE49-F238E27FC236}">
                <a16:creationId xmlns:a16="http://schemas.microsoft.com/office/drawing/2014/main" id="{00805631-A26B-4547-B1AF-198813172EC8}"/>
              </a:ext>
            </a:extLst>
          </p:cNvPr>
          <p:cNvGraphicFramePr>
            <a:graphicFrameLocks noGrp="1"/>
          </p:cNvGraphicFramePr>
          <p:nvPr>
            <p:ph type="tbl" sz="quarter" idx="13"/>
            <p:extLst>
              <p:ext uri="{D42A27DB-BD31-4B8C-83A1-F6EECF244321}">
                <p14:modId xmlns:p14="http://schemas.microsoft.com/office/powerpoint/2010/main" val="10735761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1596960405"/>
                    </a:ext>
                  </a:extLst>
                </a:gridCol>
                <a:gridCol w="658368">
                  <a:extLst>
                    <a:ext uri="{9D8B030D-6E8A-4147-A177-3AD203B41FA5}">
                      <a16:colId xmlns:a16="http://schemas.microsoft.com/office/drawing/2014/main" val="2252451554"/>
                    </a:ext>
                  </a:extLst>
                </a:gridCol>
                <a:gridCol w="658368">
                  <a:extLst>
                    <a:ext uri="{9D8B030D-6E8A-4147-A177-3AD203B41FA5}">
                      <a16:colId xmlns:a16="http://schemas.microsoft.com/office/drawing/2014/main" val="165060537"/>
                    </a:ext>
                  </a:extLst>
                </a:gridCol>
                <a:gridCol w="658368">
                  <a:extLst>
                    <a:ext uri="{9D8B030D-6E8A-4147-A177-3AD203B41FA5}">
                      <a16:colId xmlns:a16="http://schemas.microsoft.com/office/drawing/2014/main" val="966294251"/>
                    </a:ext>
                  </a:extLst>
                </a:gridCol>
                <a:gridCol w="658368">
                  <a:extLst>
                    <a:ext uri="{9D8B030D-6E8A-4147-A177-3AD203B41FA5}">
                      <a16:colId xmlns:a16="http://schemas.microsoft.com/office/drawing/2014/main" val="2187866847"/>
                    </a:ext>
                  </a:extLst>
                </a:gridCol>
                <a:gridCol w="658368">
                  <a:extLst>
                    <a:ext uri="{9D8B030D-6E8A-4147-A177-3AD203B41FA5}">
                      <a16:colId xmlns:a16="http://schemas.microsoft.com/office/drawing/2014/main" val="2666686909"/>
                    </a:ext>
                  </a:extLst>
                </a:gridCol>
                <a:gridCol w="658368">
                  <a:extLst>
                    <a:ext uri="{9D8B030D-6E8A-4147-A177-3AD203B41FA5}">
                      <a16:colId xmlns:a16="http://schemas.microsoft.com/office/drawing/2014/main" val="3917602408"/>
                    </a:ext>
                  </a:extLst>
                </a:gridCol>
                <a:gridCol w="658368">
                  <a:extLst>
                    <a:ext uri="{9D8B030D-6E8A-4147-A177-3AD203B41FA5}">
                      <a16:colId xmlns:a16="http://schemas.microsoft.com/office/drawing/2014/main" val="5330841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1228570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- 2019-03-18 12:41:00 </a:t>
                      </a:r>
                      <a:r>
                        <a:rPr kumimoji="0" lang="en-US" sz="1000" b="0" i="0" u="none" strike="noStrike" kern="1200" cap="none" spc="0" normalizeH="0" baseline="0" noProof="0">
                          <a:ln>
                            <a:noFill/>
                          </a:ln>
                          <a:solidFill>
                            <a:prstClr val="black"/>
                          </a:solidFill>
                          <a:effectLst/>
                          <a:uLnTx/>
                          <a:uFillTx/>
                          <a:latin typeface="+mn-lt"/>
                          <a:ea typeface="+mn-ea"/>
                          <a:cs typeface="+mn-cs"/>
                        </a:rPr>
                        <a:t> 
 Blueberry Cheese Tartlets
These blueberry cheese tartlets are so easy to make and go perfectly well with afternoon tea.
Ingredients:
Shell pastry
70g salted butter
35g icing sugar (sifted)
130g plain flour (sifted)
10g ground almond/almond meal
20g egg (lightly beaten)
1tsp vanilla extract
Cheese filling:
10g SCS butter
125g SCS cream cheese
30g caster sugar
1 small egg (50g - lightly beaten)
1⁄2 tbsp lemon juice + lemon zest from 1 lemon
Some blueberry filling
Instructions:
1. Shell pastry - Add butter, icing sugar and plain flour in a mixing bowl, beat till sandy.
2. Add beaten egg and vanilla extract, mix mixture till becomes a dough. Wrap in cling wrap and it in freezer for
about 15 minutes.
3. Press a small piece of dough (13g) into each greased tart tin. Trim the edges with a sharp knife. Prick holes
with a fork. Then bake in the preheated oven at 180 deg C for 15 minutes.
4. Cheese filling - Beat cream cheese, sugar, butter, lemon juice and zest till smooth. Gradually add be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0.5432 %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1381711650"/>
                  </a:ext>
                </a:extLst>
              </a:tr>
            </a:tbl>
          </a:graphicData>
        </a:graphic>
      </p:graphicFrame>
      <p:sp>
        <p:nvSpPr>
          <p:cNvPr id="4" name="Text Placeholder 3">
            <a:extLst>
              <a:ext uri="{FF2B5EF4-FFF2-40B4-BE49-F238E27FC236}">
                <a16:creationId xmlns:a16="http://schemas.microsoft.com/office/drawing/2014/main" id="{38D303BD-6721-4F3D-85D5-54D507D208CC}"/>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420177655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99853B-3D10-4B1A-8D75-8DCC4F9B632C}"/>
              </a:ext>
            </a:extLst>
          </p:cNvPr>
          <p:cNvSpPr>
            <a:spLocks noGrp="1"/>
          </p:cNvSpPr>
          <p:nvPr>
            <p:ph type="title"/>
          </p:nvPr>
        </p:nvSpPr>
        <p:spPr/>
        <p:txBody>
          <a:bodyPr/>
          <a:lstStyle/>
          <a:p>
            <a:r>
              <a:rPr lang="en-US"/>
              <a:t>Facebook Own Posts Table | SCS Dairy MY - 5 of 8</a:t>
            </a:r>
          </a:p>
        </p:txBody>
      </p:sp>
      <p:graphicFrame>
        <p:nvGraphicFramePr>
          <p:cNvPr id="5" name="Table Placeholder 4">
            <a:extLst>
              <a:ext uri="{FF2B5EF4-FFF2-40B4-BE49-F238E27FC236}">
                <a16:creationId xmlns:a16="http://schemas.microsoft.com/office/drawing/2014/main" id="{3B1A688A-CE9A-42D3-8106-0B01637262AE}"/>
              </a:ext>
            </a:extLst>
          </p:cNvPr>
          <p:cNvGraphicFramePr>
            <a:graphicFrameLocks noGrp="1"/>
          </p:cNvGraphicFramePr>
          <p:nvPr>
            <p:ph type="tbl" sz="quarter" idx="13"/>
            <p:extLst>
              <p:ext uri="{D42A27DB-BD31-4B8C-83A1-F6EECF244321}">
                <p14:modId xmlns:p14="http://schemas.microsoft.com/office/powerpoint/2010/main" val="12073612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579302175"/>
                    </a:ext>
                  </a:extLst>
                </a:gridCol>
                <a:gridCol w="658368">
                  <a:extLst>
                    <a:ext uri="{9D8B030D-6E8A-4147-A177-3AD203B41FA5}">
                      <a16:colId xmlns:a16="http://schemas.microsoft.com/office/drawing/2014/main" val="2224164808"/>
                    </a:ext>
                  </a:extLst>
                </a:gridCol>
                <a:gridCol w="658368">
                  <a:extLst>
                    <a:ext uri="{9D8B030D-6E8A-4147-A177-3AD203B41FA5}">
                      <a16:colId xmlns:a16="http://schemas.microsoft.com/office/drawing/2014/main" val="3189253179"/>
                    </a:ext>
                  </a:extLst>
                </a:gridCol>
                <a:gridCol w="658368">
                  <a:extLst>
                    <a:ext uri="{9D8B030D-6E8A-4147-A177-3AD203B41FA5}">
                      <a16:colId xmlns:a16="http://schemas.microsoft.com/office/drawing/2014/main" val="3919697812"/>
                    </a:ext>
                  </a:extLst>
                </a:gridCol>
                <a:gridCol w="658368">
                  <a:extLst>
                    <a:ext uri="{9D8B030D-6E8A-4147-A177-3AD203B41FA5}">
                      <a16:colId xmlns:a16="http://schemas.microsoft.com/office/drawing/2014/main" val="2610521699"/>
                    </a:ext>
                  </a:extLst>
                </a:gridCol>
                <a:gridCol w="658368">
                  <a:extLst>
                    <a:ext uri="{9D8B030D-6E8A-4147-A177-3AD203B41FA5}">
                      <a16:colId xmlns:a16="http://schemas.microsoft.com/office/drawing/2014/main" val="3579895191"/>
                    </a:ext>
                  </a:extLst>
                </a:gridCol>
                <a:gridCol w="658368">
                  <a:extLst>
                    <a:ext uri="{9D8B030D-6E8A-4147-A177-3AD203B41FA5}">
                      <a16:colId xmlns:a16="http://schemas.microsoft.com/office/drawing/2014/main" val="650018900"/>
                    </a:ext>
                  </a:extLst>
                </a:gridCol>
                <a:gridCol w="658368">
                  <a:extLst>
                    <a:ext uri="{9D8B030D-6E8A-4147-A177-3AD203B41FA5}">
                      <a16:colId xmlns:a16="http://schemas.microsoft.com/office/drawing/2014/main" val="207165804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943701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- 2019-03-16 16:14:00 </a:t>
                      </a:r>
                      <a:r>
                        <a:rPr kumimoji="0" lang="en-US" sz="1000" b="0" i="0" u="none" strike="noStrike" kern="1200" cap="none" spc="0" normalizeH="0" baseline="0" noProof="0">
                          <a:ln>
                            <a:noFill/>
                          </a:ln>
                          <a:solidFill>
                            <a:prstClr val="black"/>
                          </a:solidFill>
                          <a:effectLst/>
                          <a:uLnTx/>
                          <a:uFillTx/>
                          <a:latin typeface="+mn-lt"/>
                          <a:ea typeface="+mn-ea"/>
                          <a:cs typeface="+mn-cs"/>
                        </a:rPr>
                        <a:t> 
 Now that’s a delicious appetizer! Turkey bacon, olive and
bread with SCS spreadable butter olive! #butterlicious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0.1091 %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225068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- 2019-03-14 13:22:00 </a:t>
                      </a:r>
                      <a:r>
                        <a:rPr kumimoji="0" lang="en-US" sz="1000" b="0" i="0" u="none" strike="noStrike" kern="1200" cap="none" spc="0" normalizeH="0" baseline="0" noProof="0">
                          <a:ln>
                            <a:noFill/>
                          </a:ln>
                          <a:solidFill>
                            <a:prstClr val="black"/>
                          </a:solidFill>
                          <a:effectLst/>
                          <a:uLnTx/>
                          <a:uFillTx/>
                          <a:latin typeface="+mn-lt"/>
                          <a:ea typeface="+mn-ea"/>
                          <a:cs typeface="+mn-cs"/>
                        </a:rPr>
                        <a:t> 
 I can sometimes be a stick
But I don’t come from a tree
I can be spread on your toast
I’m a product that’s dairy
What am 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0.0357 %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7789716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- 2019-03-12 14:24:00 </a:t>
                      </a:r>
                      <a:r>
                        <a:rPr kumimoji="0" lang="en-US" sz="1000" b="0" i="0" u="none" strike="noStrike" kern="1200" cap="none" spc="0" normalizeH="0" baseline="0" noProof="0">
                          <a:ln>
                            <a:noFill/>
                          </a:ln>
                          <a:solidFill>
                            <a:prstClr val="black"/>
                          </a:solidFill>
                          <a:effectLst/>
                          <a:uLnTx/>
                          <a:uFillTx/>
                          <a:latin typeface="+mn-lt"/>
                          <a:ea typeface="+mn-ea"/>
                          <a:cs typeface="+mn-cs"/>
                        </a:rPr>
                        <a:t> 
 If a recipe calls for cake flour and you don’t have any, you can make your own in a pinch. For each cup of cake flour you need, just take out two tablespoons of flour and add in two tablespoons of cornstarch. Mix it well.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0.0956 %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569511071"/>
                  </a:ext>
                </a:extLst>
              </a:tr>
            </a:tbl>
          </a:graphicData>
        </a:graphic>
      </p:graphicFrame>
      <p:sp>
        <p:nvSpPr>
          <p:cNvPr id="4" name="Text Placeholder 3">
            <a:extLst>
              <a:ext uri="{FF2B5EF4-FFF2-40B4-BE49-F238E27FC236}">
                <a16:creationId xmlns:a16="http://schemas.microsoft.com/office/drawing/2014/main" id="{650E10BE-2BE2-4FA6-AB5E-7561CE40B0E1}"/>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241999184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870D75-78CE-4BA9-B669-B38A070A3C6F}"/>
              </a:ext>
            </a:extLst>
          </p:cNvPr>
          <p:cNvSpPr>
            <a:spLocks noGrp="1"/>
          </p:cNvSpPr>
          <p:nvPr>
            <p:ph type="title"/>
          </p:nvPr>
        </p:nvSpPr>
        <p:spPr/>
        <p:txBody>
          <a:bodyPr/>
          <a:lstStyle/>
          <a:p>
            <a:r>
              <a:rPr lang="en-US"/>
              <a:t>Facebook Own Posts Table | SCS Dairy MY - 6 of 8</a:t>
            </a:r>
          </a:p>
        </p:txBody>
      </p:sp>
      <p:graphicFrame>
        <p:nvGraphicFramePr>
          <p:cNvPr id="5" name="Table Placeholder 4">
            <a:extLst>
              <a:ext uri="{FF2B5EF4-FFF2-40B4-BE49-F238E27FC236}">
                <a16:creationId xmlns:a16="http://schemas.microsoft.com/office/drawing/2014/main" id="{B4F32EC8-250C-453A-B503-9EDC6EEAC2BE}"/>
              </a:ext>
            </a:extLst>
          </p:cNvPr>
          <p:cNvGraphicFramePr>
            <a:graphicFrameLocks noGrp="1"/>
          </p:cNvGraphicFramePr>
          <p:nvPr>
            <p:ph type="tbl" sz="quarter" idx="13"/>
            <p:extLst>
              <p:ext uri="{D42A27DB-BD31-4B8C-83A1-F6EECF244321}">
                <p14:modId xmlns:p14="http://schemas.microsoft.com/office/powerpoint/2010/main" val="29198537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88014952"/>
                    </a:ext>
                  </a:extLst>
                </a:gridCol>
                <a:gridCol w="658368">
                  <a:extLst>
                    <a:ext uri="{9D8B030D-6E8A-4147-A177-3AD203B41FA5}">
                      <a16:colId xmlns:a16="http://schemas.microsoft.com/office/drawing/2014/main" val="809578881"/>
                    </a:ext>
                  </a:extLst>
                </a:gridCol>
                <a:gridCol w="658368">
                  <a:extLst>
                    <a:ext uri="{9D8B030D-6E8A-4147-A177-3AD203B41FA5}">
                      <a16:colId xmlns:a16="http://schemas.microsoft.com/office/drawing/2014/main" val="2032725513"/>
                    </a:ext>
                  </a:extLst>
                </a:gridCol>
                <a:gridCol w="658368">
                  <a:extLst>
                    <a:ext uri="{9D8B030D-6E8A-4147-A177-3AD203B41FA5}">
                      <a16:colId xmlns:a16="http://schemas.microsoft.com/office/drawing/2014/main" val="2850947830"/>
                    </a:ext>
                  </a:extLst>
                </a:gridCol>
                <a:gridCol w="658368">
                  <a:extLst>
                    <a:ext uri="{9D8B030D-6E8A-4147-A177-3AD203B41FA5}">
                      <a16:colId xmlns:a16="http://schemas.microsoft.com/office/drawing/2014/main" val="4130350157"/>
                    </a:ext>
                  </a:extLst>
                </a:gridCol>
                <a:gridCol w="658368">
                  <a:extLst>
                    <a:ext uri="{9D8B030D-6E8A-4147-A177-3AD203B41FA5}">
                      <a16:colId xmlns:a16="http://schemas.microsoft.com/office/drawing/2014/main" val="1664769109"/>
                    </a:ext>
                  </a:extLst>
                </a:gridCol>
                <a:gridCol w="658368">
                  <a:extLst>
                    <a:ext uri="{9D8B030D-6E8A-4147-A177-3AD203B41FA5}">
                      <a16:colId xmlns:a16="http://schemas.microsoft.com/office/drawing/2014/main" val="2320777781"/>
                    </a:ext>
                  </a:extLst>
                </a:gridCol>
                <a:gridCol w="658368">
                  <a:extLst>
                    <a:ext uri="{9D8B030D-6E8A-4147-A177-3AD203B41FA5}">
                      <a16:colId xmlns:a16="http://schemas.microsoft.com/office/drawing/2014/main" val="24423481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74663009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- 2019-03-10 12:39:00 </a:t>
                      </a:r>
                      <a:r>
                        <a:rPr kumimoji="0" lang="en-US" sz="1000" b="0" i="0" u="none" strike="noStrike" kern="1200" cap="none" spc="0" normalizeH="0" baseline="0" noProof="0">
                          <a:ln>
                            <a:noFill/>
                          </a:ln>
                          <a:solidFill>
                            <a:prstClr val="black"/>
                          </a:solidFill>
                          <a:effectLst/>
                          <a:uLnTx/>
                          <a:uFillTx/>
                          <a:latin typeface="+mn-lt"/>
                          <a:ea typeface="+mn-ea"/>
                          <a:cs typeface="+mn-cs"/>
                        </a:rPr>
                        <a:t> 
 Cherry Lemon Tarts
This delicious sweet treat is perfect for catching up with friends for afternoon tea.
Ingredients
For the crust
100g cold SCS butter
65g caster sugar
1 large egg
165g plain flour (all purpose flour)
1/2 tsp vanilla extract
2 lemon zest
Filling
2 large eggs
60g caster sugar
30g plain flour (all purpose flour)
1.5 tbsp lemon juice
1/2 tsp vanilla extract
10-12 pcs fresh cherries whole or halved
Instructions
1. Make crust - Preheat oven to 180◦C. Lightly grease six aluminum foil cups (3 inch dia x 1.5 inch height). Place all the crust ingredients into a food processor and process (less than 30 seconds) until mixture to a soft
dough.
2. Divide dough into 6 pieces. Roll each into a ball and place in an aluminum foil cup, pressing evenly into
bottom and up sides. Place a paper cupcake liner into each aluminum foil cup over dough and fill with pie
weights or dry beans to keep the bottom flat. Bake for 15 minutes. Remove liners and weights and bake crusts
for another 7 mi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0.3375 %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540032272"/>
                  </a:ext>
                </a:extLst>
              </a:tr>
            </a:tbl>
          </a:graphicData>
        </a:graphic>
      </p:graphicFrame>
      <p:sp>
        <p:nvSpPr>
          <p:cNvPr id="4" name="Text Placeholder 3">
            <a:extLst>
              <a:ext uri="{FF2B5EF4-FFF2-40B4-BE49-F238E27FC236}">
                <a16:creationId xmlns:a16="http://schemas.microsoft.com/office/drawing/2014/main" id="{1A42F532-A645-4E74-B909-017F8473D6CE}"/>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637741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4A53E-E17C-4E7B-BB8E-D6A0FEBAC502}"/>
              </a:ext>
            </a:extLst>
          </p:cNvPr>
          <p:cNvSpPr>
            <a:spLocks noGrp="1"/>
          </p:cNvSpPr>
          <p:nvPr>
            <p:ph type="title"/>
          </p:nvPr>
        </p:nvSpPr>
        <p:spPr/>
        <p:txBody>
          <a:bodyPr/>
          <a:lstStyle/>
          <a:p>
            <a:r>
              <a:rPr lang="en-US"/>
              <a:t>Facebook Own Posts Table | SCS Dairy MY - 7 of 8</a:t>
            </a:r>
          </a:p>
        </p:txBody>
      </p:sp>
      <p:graphicFrame>
        <p:nvGraphicFramePr>
          <p:cNvPr id="5" name="Table Placeholder 4">
            <a:extLst>
              <a:ext uri="{FF2B5EF4-FFF2-40B4-BE49-F238E27FC236}">
                <a16:creationId xmlns:a16="http://schemas.microsoft.com/office/drawing/2014/main" id="{756B66C0-A52E-4938-B087-D00417AE5F97}"/>
              </a:ext>
            </a:extLst>
          </p:cNvPr>
          <p:cNvGraphicFramePr>
            <a:graphicFrameLocks noGrp="1"/>
          </p:cNvGraphicFramePr>
          <p:nvPr>
            <p:ph type="tbl" sz="quarter" idx="13"/>
            <p:extLst>
              <p:ext uri="{D42A27DB-BD31-4B8C-83A1-F6EECF244321}">
                <p14:modId xmlns:p14="http://schemas.microsoft.com/office/powerpoint/2010/main" val="210182551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547119164"/>
                    </a:ext>
                  </a:extLst>
                </a:gridCol>
                <a:gridCol w="658368">
                  <a:extLst>
                    <a:ext uri="{9D8B030D-6E8A-4147-A177-3AD203B41FA5}">
                      <a16:colId xmlns:a16="http://schemas.microsoft.com/office/drawing/2014/main" val="2818360085"/>
                    </a:ext>
                  </a:extLst>
                </a:gridCol>
                <a:gridCol w="658368">
                  <a:extLst>
                    <a:ext uri="{9D8B030D-6E8A-4147-A177-3AD203B41FA5}">
                      <a16:colId xmlns:a16="http://schemas.microsoft.com/office/drawing/2014/main" val="3407559538"/>
                    </a:ext>
                  </a:extLst>
                </a:gridCol>
                <a:gridCol w="658368">
                  <a:extLst>
                    <a:ext uri="{9D8B030D-6E8A-4147-A177-3AD203B41FA5}">
                      <a16:colId xmlns:a16="http://schemas.microsoft.com/office/drawing/2014/main" val="1414479117"/>
                    </a:ext>
                  </a:extLst>
                </a:gridCol>
                <a:gridCol w="658368">
                  <a:extLst>
                    <a:ext uri="{9D8B030D-6E8A-4147-A177-3AD203B41FA5}">
                      <a16:colId xmlns:a16="http://schemas.microsoft.com/office/drawing/2014/main" val="4162348350"/>
                    </a:ext>
                  </a:extLst>
                </a:gridCol>
                <a:gridCol w="658368">
                  <a:extLst>
                    <a:ext uri="{9D8B030D-6E8A-4147-A177-3AD203B41FA5}">
                      <a16:colId xmlns:a16="http://schemas.microsoft.com/office/drawing/2014/main" val="3854756177"/>
                    </a:ext>
                  </a:extLst>
                </a:gridCol>
                <a:gridCol w="658368">
                  <a:extLst>
                    <a:ext uri="{9D8B030D-6E8A-4147-A177-3AD203B41FA5}">
                      <a16:colId xmlns:a16="http://schemas.microsoft.com/office/drawing/2014/main" val="3643283153"/>
                    </a:ext>
                  </a:extLst>
                </a:gridCol>
                <a:gridCol w="658368">
                  <a:extLst>
                    <a:ext uri="{9D8B030D-6E8A-4147-A177-3AD203B41FA5}">
                      <a16:colId xmlns:a16="http://schemas.microsoft.com/office/drawing/2014/main" val="119226668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6149391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- 2019-03-08 09:03:03 </a:t>
                      </a:r>
                      <a:r>
                        <a:rPr kumimoji="0" lang="en-US" sz="1000" b="0" i="0" u="none" strike="noStrike" kern="1200" cap="none" spc="0" normalizeH="0" baseline="0" noProof="0">
                          <a:ln>
                            <a:noFill/>
                          </a:ln>
                          <a:solidFill>
                            <a:prstClr val="black"/>
                          </a:solidFill>
                          <a:effectLst/>
                          <a:uLnTx/>
                          <a:uFillTx/>
                          <a:latin typeface="+mn-lt"/>
                          <a:ea typeface="+mn-ea"/>
                          <a:cs typeface="+mn-cs"/>
                        </a:rPr>
                        <a:t> 
 Happy International Women’s Day!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0.1663 %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37795109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- 2019-03-06 15:22:00 </a:t>
                      </a:r>
                      <a:r>
                        <a:rPr kumimoji="0" lang="en-US" sz="1000" b="0" i="0" u="none" strike="noStrike" kern="1200" cap="none" spc="0" normalizeH="0" baseline="0" noProof="0">
                          <a:ln>
                            <a:noFill/>
                          </a:ln>
                          <a:solidFill>
                            <a:prstClr val="black"/>
                          </a:solidFill>
                          <a:effectLst/>
                          <a:uLnTx/>
                          <a:uFillTx/>
                          <a:latin typeface="+mn-lt"/>
                          <a:ea typeface="+mn-ea"/>
                          <a:cs typeface="+mn-cs"/>
                        </a:rPr>
                        <a:t> 
 Who is up for a slice of this super delicious strawberry cheesecake? #cheesilicious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0.1137 %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88093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- 2019-03-04 12:23:00 </a:t>
                      </a:r>
                      <a:r>
                        <a:rPr kumimoji="0" lang="en-US" sz="1000" b="0" i="0" u="none" strike="noStrike" kern="1200" cap="none" spc="0" normalizeH="0" baseline="0" noProof="0">
                          <a:ln>
                            <a:noFill/>
                          </a:ln>
                          <a:solidFill>
                            <a:prstClr val="black"/>
                          </a:solidFill>
                          <a:effectLst/>
                          <a:uLnTx/>
                          <a:uFillTx/>
                          <a:latin typeface="+mn-lt"/>
                          <a:ea typeface="+mn-ea"/>
                          <a:cs typeface="+mn-cs"/>
                        </a:rPr>
                        <a:t> 
 You can substitute buttermilk by using 1 cup of regular milk, minus a tablespoon. Then add back in one tablespoon of lemon juice. Let it sit for five minutes. If you need more than one cup of buttermilk, just adjust the ratios as needed.
#SCStip</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0.1981 %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Likely</a:t>
                      </a:r>
                    </a:p>
                  </a:txBody>
                  <a:tcPr/>
                </a:tc>
                <a:extLst>
                  <a:ext uri="{0D108BD9-81ED-4DB2-BD59-A6C34878D82A}">
                    <a16:rowId xmlns:a16="http://schemas.microsoft.com/office/drawing/2014/main" val="2834529340"/>
                  </a:ext>
                </a:extLst>
              </a:tr>
            </a:tbl>
          </a:graphicData>
        </a:graphic>
      </p:graphicFrame>
      <p:sp>
        <p:nvSpPr>
          <p:cNvPr id="4" name="Text Placeholder 3">
            <a:extLst>
              <a:ext uri="{FF2B5EF4-FFF2-40B4-BE49-F238E27FC236}">
                <a16:creationId xmlns:a16="http://schemas.microsoft.com/office/drawing/2014/main" id="{9868B3F6-5FBA-42B4-A7EC-A95D522E349E}"/>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105791418"/>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757D88-D085-42DB-A969-46C4EBE5FDD5}"/>
              </a:ext>
            </a:extLst>
          </p:cNvPr>
          <p:cNvSpPr>
            <a:spLocks noGrp="1"/>
          </p:cNvSpPr>
          <p:nvPr>
            <p:ph type="title"/>
          </p:nvPr>
        </p:nvSpPr>
        <p:spPr/>
        <p:txBody>
          <a:bodyPr/>
          <a:lstStyle/>
          <a:p>
            <a:r>
              <a:rPr lang="en-US"/>
              <a:t>Facebook Own Posts Table | SCS Dairy MY - 8 of 8</a:t>
            </a:r>
          </a:p>
        </p:txBody>
      </p:sp>
      <p:graphicFrame>
        <p:nvGraphicFramePr>
          <p:cNvPr id="5" name="Table Placeholder 4">
            <a:extLst>
              <a:ext uri="{FF2B5EF4-FFF2-40B4-BE49-F238E27FC236}">
                <a16:creationId xmlns:a16="http://schemas.microsoft.com/office/drawing/2014/main" id="{529AE01D-6F01-4900-8300-472535079FFF}"/>
              </a:ext>
            </a:extLst>
          </p:cNvPr>
          <p:cNvGraphicFramePr>
            <a:graphicFrameLocks noGrp="1"/>
          </p:cNvGraphicFramePr>
          <p:nvPr>
            <p:ph type="tbl" sz="quarter" idx="13"/>
            <p:extLst>
              <p:ext uri="{D42A27DB-BD31-4B8C-83A1-F6EECF244321}">
                <p14:modId xmlns:p14="http://schemas.microsoft.com/office/powerpoint/2010/main" val="10265340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3745536362"/>
                    </a:ext>
                  </a:extLst>
                </a:gridCol>
                <a:gridCol w="658368">
                  <a:extLst>
                    <a:ext uri="{9D8B030D-6E8A-4147-A177-3AD203B41FA5}">
                      <a16:colId xmlns:a16="http://schemas.microsoft.com/office/drawing/2014/main" val="439992151"/>
                    </a:ext>
                  </a:extLst>
                </a:gridCol>
                <a:gridCol w="658368">
                  <a:extLst>
                    <a:ext uri="{9D8B030D-6E8A-4147-A177-3AD203B41FA5}">
                      <a16:colId xmlns:a16="http://schemas.microsoft.com/office/drawing/2014/main" val="1923987349"/>
                    </a:ext>
                  </a:extLst>
                </a:gridCol>
                <a:gridCol w="658368">
                  <a:extLst>
                    <a:ext uri="{9D8B030D-6E8A-4147-A177-3AD203B41FA5}">
                      <a16:colId xmlns:a16="http://schemas.microsoft.com/office/drawing/2014/main" val="1041728998"/>
                    </a:ext>
                  </a:extLst>
                </a:gridCol>
                <a:gridCol w="658368">
                  <a:extLst>
                    <a:ext uri="{9D8B030D-6E8A-4147-A177-3AD203B41FA5}">
                      <a16:colId xmlns:a16="http://schemas.microsoft.com/office/drawing/2014/main" val="2816677957"/>
                    </a:ext>
                  </a:extLst>
                </a:gridCol>
                <a:gridCol w="658368">
                  <a:extLst>
                    <a:ext uri="{9D8B030D-6E8A-4147-A177-3AD203B41FA5}">
                      <a16:colId xmlns:a16="http://schemas.microsoft.com/office/drawing/2014/main" val="3937357710"/>
                    </a:ext>
                  </a:extLst>
                </a:gridCol>
                <a:gridCol w="658368">
                  <a:extLst>
                    <a:ext uri="{9D8B030D-6E8A-4147-A177-3AD203B41FA5}">
                      <a16:colId xmlns:a16="http://schemas.microsoft.com/office/drawing/2014/main" val="3199778792"/>
                    </a:ext>
                  </a:extLst>
                </a:gridCol>
                <a:gridCol w="658368">
                  <a:extLst>
                    <a:ext uri="{9D8B030D-6E8A-4147-A177-3AD203B41FA5}">
                      <a16:colId xmlns:a16="http://schemas.microsoft.com/office/drawing/2014/main" val="182252492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251453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SCS Dairy MY - 2019-03-03 23:53:43 </a:t>
                      </a:r>
                      <a:r>
                        <a:rPr kumimoji="0" lang="en-US" sz="1000" b="0" i="0" u="none" strike="noStrike" kern="1200" cap="none" spc="0" normalizeH="0" baseline="0" noProof="0">
                          <a:ln>
                            <a:noFill/>
                          </a:ln>
                          <a:solidFill>
                            <a:prstClr val="black"/>
                          </a:solidFill>
                          <a:effectLst/>
                          <a:uLnTx/>
                          <a:uFillTx/>
                          <a:latin typeface="+mn-lt"/>
                          <a:ea typeface="+mn-ea"/>
                          <a:cs typeface="+mn-cs"/>
                        </a:rPr>
                        <a:t> 
 Raspberry Almond Shortbread Thumbprint Cookies
These cookies are flavored with almond extract which gives them a wonderful flavor to compliment the raspberry jam.
Ingredients
227g SCS unsalted butter
150g white sugar
1/2 teaspoon almond extract
250g flour
165g seedless raspberry jam
For Glaze:
100g confectioners' sugar
3/4 teaspoon almond extract
1 -2 teaspoons milk
Instructions
1. Beat together butter, sugar, and 1/2 teaspoon almond extract in a large bowl until light and fluffy.
2. Gradually mix in flour until combined.
3. Heat oven to 176°C.
4. Use a small cookie scoop to measure dough; roll dough into 1- inch balls.
5. Place dough balls 2 inches apart onto ungreased cookie sheet.
6. Using your thumb or a small cap, make an indention in the center of each cookie.
7. Fill each indention with about 1/4 teaspoon of jam.
8. Bake for 14 - 16 minutes or until the bottoms of the cookies are very lightly browned.
9. Allow cookies to cool for about a minute on the cookie sheet, then move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69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0.3395 %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05601226"/>
                  </a:ext>
                </a:extLst>
              </a:tr>
            </a:tbl>
          </a:graphicData>
        </a:graphic>
      </p:graphicFrame>
      <p:sp>
        <p:nvSpPr>
          <p:cNvPr id="4" name="Text Placeholder 3">
            <a:extLst>
              <a:ext uri="{FF2B5EF4-FFF2-40B4-BE49-F238E27FC236}">
                <a16:creationId xmlns:a16="http://schemas.microsoft.com/office/drawing/2014/main" id="{04E0C4F4-DCE8-46B1-8F3B-B1E2ED8EA74E}"/>
              </a:ext>
            </a:extLst>
          </p:cNvPr>
          <p:cNvSpPr>
            <a:spLocks noGrp="1"/>
          </p:cNvSpPr>
          <p:nvPr>
            <p:ph type="body" sz="quarter" idx="14"/>
          </p:nvPr>
        </p:nvSpPr>
        <p:spPr/>
        <p:txBody>
          <a:bodyPr/>
          <a:lstStyle/>
          <a:p>
            <a:r>
              <a:rPr lang="en-US"/>
              <a:t>03/01/2019 - 03/31/2019</a:t>
            </a:r>
          </a:p>
        </p:txBody>
      </p:sp>
    </p:spTree>
    <p:extLst>
      <p:ext uri="{BB962C8B-B14F-4D97-AF65-F5344CB8AC3E}">
        <p14:creationId xmlns:p14="http://schemas.microsoft.com/office/powerpoint/2010/main" val="3265222576"/>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1000</Words>
  <Application>Microsoft Office PowerPoint</Application>
  <PresentationFormat>On-screen Show (4:3)</PresentationFormat>
  <Paragraphs>421</Paragraphs>
  <Slides>27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27</vt:i4>
      </vt:variant>
    </vt:vector>
  </HeadingPairs>
  <TitlesOfParts>
    <vt:vector size="30" baseType="lpstr">
      <vt:lpstr>Arial</vt:lpstr>
      <vt:lpstr>Calibri</vt:lpstr>
      <vt:lpstr>quintly_template</vt:lpstr>
      <vt:lpstr>MASTER TEMPLATE</vt:lpstr>
      <vt:lpstr>Facebook Key Metrics Table | SCS Dairy MY</vt:lpstr>
      <vt:lpstr>Facebook Reach | SCS Dairy MY</vt:lpstr>
      <vt:lpstr>Facebook Engaged Users | SCS Dairy MY</vt:lpstr>
      <vt:lpstr>Facebook Average Reactions Per Post | SCS Dairy MY</vt:lpstr>
      <vt:lpstr>Facebook Interactions Distribution | SCS Dairy MY</vt:lpstr>
      <vt:lpstr>Facebook Interaction Rate By Weekday | SCS Dairy MY</vt:lpstr>
      <vt:lpstr>Facebook (FB) Custom Own Posts Table (new) | SCS Dairy MY - 1 of 5</vt:lpstr>
      <vt:lpstr>Facebook (FB) Custom Own Posts Table (new) | SCS Dairy MY - 2 of 5</vt:lpstr>
      <vt:lpstr>Facebook (FB) Custom Own Posts Table (new) | SCS Dairy MY - 3 of 5</vt:lpstr>
      <vt:lpstr>Facebook (FB) Custom Own Posts Table (new) | SCS Dairy MY - 4 of 5</vt:lpstr>
      <vt:lpstr>Facebook (FB) Custom Own Posts Table (new) | SCS Dairy MY - 5 of 5</vt:lpstr>
      <vt:lpstr>Facebook Fan Demographics | SCS Dairy MY</vt:lpstr>
      <vt:lpstr>Facebook Interaction Rate | SCS Dairy MY</vt:lpstr>
      <vt:lpstr>Facebook Fans Total | SCS Dairy MY</vt:lpstr>
      <vt:lpstr>Facebook Page Views | SCS Dairy MY</vt:lpstr>
      <vt:lpstr>Facebook Fans By City Table | SCS Dairy MY - 1 of 3</vt:lpstr>
      <vt:lpstr>Facebook Fans By City Table | SCS Dairy MY - 2 of 3</vt:lpstr>
      <vt:lpstr>Facebook Fans By City Table | SCS Dairy MY - 3 of 3</vt:lpstr>
      <vt:lpstr>Facebook Own Posts Table | SCS Dairy MY - 1 of 8</vt:lpstr>
      <vt:lpstr>Facebook Own Posts Table | SCS Dairy MY - 2 of 8</vt:lpstr>
      <vt:lpstr>Facebook Own Posts Table | SCS Dairy MY - 3 of 8</vt:lpstr>
      <vt:lpstr>Facebook Own Posts Table | SCS Dairy MY - 4 of 8</vt:lpstr>
      <vt:lpstr>Facebook Own Posts Table | SCS Dairy MY - 5 of 8</vt:lpstr>
      <vt:lpstr>Facebook Own Posts Table | SCS Dairy MY - 6 of 8</vt:lpstr>
      <vt:lpstr>Facebook Own Posts Table | SCS Dairy MY - 7 of 8</vt:lpstr>
      <vt:lpstr>Facebook Own Posts Table | SCS Dairy MY - 8 of 8</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MASTER TEMPLATE</dc:title>
  <dc:creator>Frederik Peiniger</dc:creator>
  <cp:lastModifiedBy>Frederik Peiniger</cp:lastModifiedBy>
  <cp:revision>1</cp:revision>
  <dcterms:created xsi:type="dcterms:W3CDTF">2019-05-03T13:06:01Z</dcterms:created>
  <dcterms:modified xsi:type="dcterms:W3CDTF">2019-05-03T13:06:48Z</dcterms:modified>
</cp:coreProperties>
</file>