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6371</c:v>
                </c:pt>
                <c:pt idx="1">
                  <c:v>3607</c:v>
                </c:pt>
                <c:pt idx="2">
                  <c:v>4135</c:v>
                </c:pt>
                <c:pt idx="3">
                  <c:v>6475</c:v>
                </c:pt>
                <c:pt idx="4">
                  <c:v>4399</c:v>
                </c:pt>
                <c:pt idx="5">
                  <c:v>2892</c:v>
                </c:pt>
                <c:pt idx="6">
                  <c:v>4891</c:v>
                </c:pt>
                <c:pt idx="7">
                  <c:v>7374</c:v>
                </c:pt>
                <c:pt idx="8">
                  <c:v>3996</c:v>
                </c:pt>
                <c:pt idx="9">
                  <c:v>3230</c:v>
                </c:pt>
                <c:pt idx="10">
                  <c:v>4332</c:v>
                </c:pt>
                <c:pt idx="11">
                  <c:v>3221</c:v>
                </c:pt>
                <c:pt idx="12">
                  <c:v>3402</c:v>
                </c:pt>
                <c:pt idx="13">
                  <c:v>2046</c:v>
                </c:pt>
                <c:pt idx="14">
                  <c:v>3515</c:v>
                </c:pt>
                <c:pt idx="15">
                  <c:v>2734</c:v>
                </c:pt>
                <c:pt idx="16">
                  <c:v>5828</c:v>
                </c:pt>
                <c:pt idx="17">
                  <c:v>4251</c:v>
                </c:pt>
                <c:pt idx="18">
                  <c:v>4946</c:v>
                </c:pt>
                <c:pt idx="19">
                  <c:v>3642</c:v>
                </c:pt>
                <c:pt idx="20">
                  <c:v>3934</c:v>
                </c:pt>
                <c:pt idx="21">
                  <c:v>2761</c:v>
                </c:pt>
                <c:pt idx="22">
                  <c:v>2344</c:v>
                </c:pt>
                <c:pt idx="23">
                  <c:v>2514</c:v>
                </c:pt>
                <c:pt idx="24">
                  <c:v>3050</c:v>
                </c:pt>
                <c:pt idx="25">
                  <c:v>3482</c:v>
                </c:pt>
                <c:pt idx="26">
                  <c:v>4674</c:v>
                </c:pt>
                <c:pt idx="27">
                  <c:v>2835</c:v>
                </c:pt>
                <c:pt idx="28">
                  <c:v>2141</c:v>
                </c:pt>
                <c:pt idx="29">
                  <c:v>3968</c:v>
                </c:pt>
                <c:pt idx="30">
                  <c:v>4299</c:v>
                </c:pt>
              </c:numCache>
            </c:numRef>
          </c:val>
          <c:smooth val="0"/>
          <c:extLst>
            <c:ext xmlns:c16="http://schemas.microsoft.com/office/drawing/2014/chart" uri="{C3380CC4-5D6E-409C-BE32-E72D297353CC}">
              <c16:uniqueId val="{00000000-CD89-4ECB-A0AD-10BD066E35DD}"/>
            </c:ext>
          </c:extLst>
        </c:ser>
        <c:dLbls>
          <c:showLegendKey val="0"/>
          <c:showVal val="0"/>
          <c:showCatName val="0"/>
          <c:showSerName val="0"/>
          <c:showPercent val="0"/>
          <c:showBubbleSize val="0"/>
        </c:dLbls>
        <c:smooth val="0"/>
        <c:axId val="308586552"/>
        <c:axId val="255738552"/>
      </c:lineChart>
      <c:dateAx>
        <c:axId val="308586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38552"/>
        <c:crosses val="autoZero"/>
        <c:auto val="1"/>
        <c:lblOffset val="100"/>
        <c:baseTimeUnit val="days"/>
      </c:dateAx>
      <c:valAx>
        <c:axId val="25573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8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470</c:v>
                </c:pt>
                <c:pt idx="1">
                  <c:v>172</c:v>
                </c:pt>
                <c:pt idx="2">
                  <c:v>93</c:v>
                </c:pt>
                <c:pt idx="3">
                  <c:v>62</c:v>
                </c:pt>
                <c:pt idx="4">
                  <c:v>156</c:v>
                </c:pt>
                <c:pt idx="5">
                  <c:v>119</c:v>
                </c:pt>
                <c:pt idx="6">
                  <c:v>366</c:v>
                </c:pt>
                <c:pt idx="7">
                  <c:v>551</c:v>
                </c:pt>
                <c:pt idx="8">
                  <c:v>216</c:v>
                </c:pt>
                <c:pt idx="9">
                  <c:v>106</c:v>
                </c:pt>
                <c:pt idx="10">
                  <c:v>284</c:v>
                </c:pt>
                <c:pt idx="11">
                  <c:v>179</c:v>
                </c:pt>
                <c:pt idx="12">
                  <c:v>300</c:v>
                </c:pt>
                <c:pt idx="13">
                  <c:v>98</c:v>
                </c:pt>
                <c:pt idx="14">
                  <c:v>250</c:v>
                </c:pt>
                <c:pt idx="15">
                  <c:v>95</c:v>
                </c:pt>
                <c:pt idx="16">
                  <c:v>438</c:v>
                </c:pt>
                <c:pt idx="17">
                  <c:v>238</c:v>
                </c:pt>
                <c:pt idx="18">
                  <c:v>411</c:v>
                </c:pt>
                <c:pt idx="19">
                  <c:v>94</c:v>
                </c:pt>
                <c:pt idx="20">
                  <c:v>94</c:v>
                </c:pt>
                <c:pt idx="21">
                  <c:v>116</c:v>
                </c:pt>
                <c:pt idx="22">
                  <c:v>166</c:v>
                </c:pt>
                <c:pt idx="23">
                  <c:v>63</c:v>
                </c:pt>
                <c:pt idx="24">
                  <c:v>163</c:v>
                </c:pt>
                <c:pt idx="25">
                  <c:v>195</c:v>
                </c:pt>
                <c:pt idx="26">
                  <c:v>445</c:v>
                </c:pt>
                <c:pt idx="27">
                  <c:v>97</c:v>
                </c:pt>
                <c:pt idx="28">
                  <c:v>64</c:v>
                </c:pt>
                <c:pt idx="29">
                  <c:v>262</c:v>
                </c:pt>
                <c:pt idx="30">
                  <c:v>336</c:v>
                </c:pt>
              </c:numCache>
            </c:numRef>
          </c:val>
          <c:smooth val="0"/>
          <c:extLst>
            <c:ext xmlns:c16="http://schemas.microsoft.com/office/drawing/2014/chart" uri="{C3380CC4-5D6E-409C-BE32-E72D297353CC}">
              <c16:uniqueId val="{00000000-9ED5-47BC-BCB2-A0AEDF1070BC}"/>
            </c:ext>
          </c:extLst>
        </c:ser>
        <c:dLbls>
          <c:showLegendKey val="0"/>
          <c:showVal val="0"/>
          <c:showCatName val="0"/>
          <c:showSerName val="0"/>
          <c:showPercent val="0"/>
          <c:showBubbleSize val="0"/>
        </c:dLbls>
        <c:smooth val="0"/>
        <c:axId val="248979432"/>
        <c:axId val="248977792"/>
      </c:lineChart>
      <c:dateAx>
        <c:axId val="24897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77792"/>
        <c:crosses val="autoZero"/>
        <c:auto val="1"/>
        <c:lblOffset val="100"/>
        <c:baseTimeUnit val="days"/>
      </c:dateAx>
      <c:valAx>
        <c:axId val="24897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7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21</c:v>
                </c:pt>
                <c:pt idx="1">
                  <c:v>0</c:v>
                </c:pt>
                <c:pt idx="2">
                  <c:v>2</c:v>
                </c:pt>
                <c:pt idx="3">
                  <c:v>0</c:v>
                </c:pt>
                <c:pt idx="4">
                  <c:v>86</c:v>
                </c:pt>
                <c:pt idx="5">
                  <c:v>0</c:v>
                </c:pt>
                <c:pt idx="6">
                  <c:v>284</c:v>
                </c:pt>
                <c:pt idx="7">
                  <c:v>191</c:v>
                </c:pt>
                <c:pt idx="8">
                  <c:v>0</c:v>
                </c:pt>
                <c:pt idx="9">
                  <c:v>282</c:v>
                </c:pt>
                <c:pt idx="10">
                  <c:v>0</c:v>
                </c:pt>
                <c:pt idx="11">
                  <c:v>369</c:v>
                </c:pt>
                <c:pt idx="12">
                  <c:v>0</c:v>
                </c:pt>
                <c:pt idx="13">
                  <c:v>80</c:v>
                </c:pt>
                <c:pt idx="14">
                  <c:v>0</c:v>
                </c:pt>
                <c:pt idx="15">
                  <c:v>371</c:v>
                </c:pt>
                <c:pt idx="16">
                  <c:v>0</c:v>
                </c:pt>
                <c:pt idx="17">
                  <c:v>423</c:v>
                </c:pt>
                <c:pt idx="18">
                  <c:v>0</c:v>
                </c:pt>
                <c:pt idx="19">
                  <c:v>62</c:v>
                </c:pt>
                <c:pt idx="20">
                  <c:v>0</c:v>
                </c:pt>
                <c:pt idx="21">
                  <c:v>202</c:v>
                </c:pt>
                <c:pt idx="22">
                  <c:v>0</c:v>
                </c:pt>
                <c:pt idx="23">
                  <c:v>148</c:v>
                </c:pt>
                <c:pt idx="24">
                  <c:v>0</c:v>
                </c:pt>
                <c:pt idx="25">
                  <c:v>431</c:v>
                </c:pt>
                <c:pt idx="26">
                  <c:v>0</c:v>
                </c:pt>
                <c:pt idx="27">
                  <c:v>39</c:v>
                </c:pt>
                <c:pt idx="28">
                  <c:v>0</c:v>
                </c:pt>
                <c:pt idx="29">
                  <c:v>379</c:v>
                </c:pt>
                <c:pt idx="30">
                  <c:v>0</c:v>
                </c:pt>
              </c:numCache>
            </c:numRef>
          </c:val>
          <c:smooth val="0"/>
          <c:extLst>
            <c:ext xmlns:c16="http://schemas.microsoft.com/office/drawing/2014/chart" uri="{C3380CC4-5D6E-409C-BE32-E72D297353CC}">
              <c16:uniqueId val="{00000000-BEBA-485F-80EF-551C550D7990}"/>
            </c:ext>
          </c:extLst>
        </c:ser>
        <c:dLbls>
          <c:showLegendKey val="0"/>
          <c:showVal val="0"/>
          <c:showCatName val="0"/>
          <c:showSerName val="0"/>
          <c:showPercent val="0"/>
          <c:showBubbleSize val="0"/>
        </c:dLbls>
        <c:smooth val="0"/>
        <c:axId val="248979104"/>
        <c:axId val="248983368"/>
      </c:lineChart>
      <c:dateAx>
        <c:axId val="2489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83368"/>
        <c:crosses val="autoZero"/>
        <c:auto val="1"/>
        <c:lblOffset val="100"/>
        <c:baseTimeUnit val="days"/>
      </c:dateAx>
      <c:valAx>
        <c:axId val="24898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3564</c:v>
                </c:pt>
              </c:numCache>
            </c:numRef>
          </c:val>
          <c:extLst>
            <c:ext xmlns:c16="http://schemas.microsoft.com/office/drawing/2014/chart" uri="{C3380CC4-5D6E-409C-BE32-E72D297353CC}">
              <c16:uniqueId val="{00000000-B51B-4F20-8A41-8FFDCBD11F1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65</c:v>
                </c:pt>
              </c:numCache>
            </c:numRef>
          </c:val>
          <c:extLst>
            <c:ext xmlns:c16="http://schemas.microsoft.com/office/drawing/2014/chart" uri="{C3380CC4-5D6E-409C-BE32-E72D297353CC}">
              <c16:uniqueId val="{00000001-B51B-4F20-8A41-8FFDCBD11F1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B51B-4F20-8A41-8FFDCBD11F1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24</c:v>
                </c:pt>
              </c:numCache>
            </c:numRef>
          </c:val>
          <c:extLst>
            <c:ext xmlns:c16="http://schemas.microsoft.com/office/drawing/2014/chart" uri="{C3380CC4-5D6E-409C-BE32-E72D297353CC}">
              <c16:uniqueId val="{00000003-B51B-4F20-8A41-8FFDCBD11F1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B51B-4F20-8A41-8FFDCBD11F1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B51B-4F20-8A41-8FFDCBD11F1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77</c:v>
                </c:pt>
              </c:numCache>
            </c:numRef>
          </c:val>
          <c:extLst>
            <c:ext xmlns:c16="http://schemas.microsoft.com/office/drawing/2014/chart" uri="{C3380CC4-5D6E-409C-BE32-E72D297353CC}">
              <c16:uniqueId val="{00000006-B51B-4F20-8A41-8FFDCBD11F1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429</c:v>
                </c:pt>
              </c:numCache>
            </c:numRef>
          </c:val>
          <c:extLst>
            <c:ext xmlns:c16="http://schemas.microsoft.com/office/drawing/2014/chart" uri="{C3380CC4-5D6E-409C-BE32-E72D297353CC}">
              <c16:uniqueId val="{00000007-B51B-4F20-8A41-8FFDCBD11F12}"/>
            </c:ext>
          </c:extLst>
        </c:ser>
        <c:dLbls>
          <c:showLegendKey val="0"/>
          <c:showVal val="0"/>
          <c:showCatName val="0"/>
          <c:showSerName val="0"/>
          <c:showPercent val="0"/>
          <c:showBubbleSize val="0"/>
        </c:dLbls>
        <c:gapWidth val="150"/>
        <c:overlap val="100"/>
        <c:axId val="312550216"/>
        <c:axId val="312552184"/>
      </c:barChart>
      <c:catAx>
        <c:axId val="31255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2184"/>
        <c:crosses val="autoZero"/>
        <c:auto val="1"/>
        <c:lblAlgn val="ctr"/>
        <c:lblOffset val="100"/>
        <c:noMultiLvlLbl val="0"/>
      </c:catAx>
      <c:valAx>
        <c:axId val="312552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5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0.34613165822703701</c:v>
                </c:pt>
                <c:pt idx="1">
                  <c:v>0.23526507085253301</c:v>
                </c:pt>
                <c:pt idx="2">
                  <c:v>6.9796095691871604E-2</c:v>
                </c:pt>
                <c:pt idx="3">
                  <c:v>0.14582398564194601</c:v>
                </c:pt>
                <c:pt idx="4">
                  <c:v>0.102082724991513</c:v>
                </c:pt>
                <c:pt idx="5">
                  <c:v>0.313726328084382</c:v>
                </c:pt>
                <c:pt idx="6">
                  <c:v>0.108017767142182</c:v>
                </c:pt>
              </c:numCache>
            </c:numRef>
          </c:val>
          <c:extLst>
            <c:ext xmlns:c16="http://schemas.microsoft.com/office/drawing/2014/chart" uri="{C3380CC4-5D6E-409C-BE32-E72D297353CC}">
              <c16:uniqueId val="{00000000-C6CC-46D8-A52C-FBB3832507BE}"/>
            </c:ext>
          </c:extLst>
        </c:ser>
        <c:dLbls>
          <c:showLegendKey val="0"/>
          <c:showVal val="0"/>
          <c:showCatName val="0"/>
          <c:showSerName val="0"/>
          <c:showPercent val="0"/>
          <c:showBubbleSize val="0"/>
        </c:dLbls>
        <c:gapWidth val="219"/>
        <c:overlap val="-27"/>
        <c:axId val="312811120"/>
        <c:axId val="312803904"/>
      </c:barChart>
      <c:catAx>
        <c:axId val="31281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03904"/>
        <c:crosses val="autoZero"/>
        <c:auto val="1"/>
        <c:lblAlgn val="ctr"/>
        <c:lblOffset val="100"/>
        <c:noMultiLvlLbl val="0"/>
      </c:catAx>
      <c:valAx>
        <c:axId val="31280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1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67</c:v>
                </c:pt>
                <c:pt idx="1">
                  <c:v>2371</c:v>
                </c:pt>
                <c:pt idx="2">
                  <c:v>4531</c:v>
                </c:pt>
                <c:pt idx="3">
                  <c:v>3180</c:v>
                </c:pt>
                <c:pt idx="4">
                  <c:v>859</c:v>
                </c:pt>
                <c:pt idx="5">
                  <c:v>272</c:v>
                </c:pt>
                <c:pt idx="6">
                  <c:v>145</c:v>
                </c:pt>
              </c:numCache>
            </c:numRef>
          </c:val>
          <c:extLst>
            <c:ext xmlns:c16="http://schemas.microsoft.com/office/drawing/2014/chart" uri="{C3380CC4-5D6E-409C-BE32-E72D297353CC}">
              <c16:uniqueId val="{00000000-D1ED-47C3-86A5-AE5B96254F0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229</c:v>
                </c:pt>
                <c:pt idx="1">
                  <c:v>15992</c:v>
                </c:pt>
                <c:pt idx="2">
                  <c:v>46832</c:v>
                </c:pt>
                <c:pt idx="3">
                  <c:v>46790</c:v>
                </c:pt>
                <c:pt idx="4">
                  <c:v>13467</c:v>
                </c:pt>
                <c:pt idx="5">
                  <c:v>4400</c:v>
                </c:pt>
                <c:pt idx="6">
                  <c:v>1009</c:v>
                </c:pt>
              </c:numCache>
            </c:numRef>
          </c:val>
          <c:extLst>
            <c:ext xmlns:c16="http://schemas.microsoft.com/office/drawing/2014/chart" uri="{C3380CC4-5D6E-409C-BE32-E72D297353CC}">
              <c16:uniqueId val="{00000001-D1ED-47C3-86A5-AE5B96254F08}"/>
            </c:ext>
          </c:extLst>
        </c:ser>
        <c:dLbls>
          <c:showLegendKey val="0"/>
          <c:showVal val="0"/>
          <c:showCatName val="0"/>
          <c:showSerName val="0"/>
          <c:showPercent val="0"/>
          <c:showBubbleSize val="0"/>
        </c:dLbls>
        <c:gapWidth val="219"/>
        <c:overlap val="-27"/>
        <c:axId val="322026608"/>
        <c:axId val="322025296"/>
      </c:barChart>
      <c:catAx>
        <c:axId val="32202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5296"/>
        <c:crosses val="autoZero"/>
        <c:auto val="1"/>
        <c:lblAlgn val="ctr"/>
        <c:lblOffset val="100"/>
        <c:noMultiLvlLbl val="0"/>
      </c:catAx>
      <c:valAx>
        <c:axId val="32202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2.0671760948905101E-2</c:v>
                </c:pt>
                <c:pt idx="1">
                  <c:v>0</c:v>
                </c:pt>
                <c:pt idx="2">
                  <c:v>1.42542531127725E-3</c:v>
                </c:pt>
                <c:pt idx="3">
                  <c:v>0</c:v>
                </c:pt>
                <c:pt idx="4">
                  <c:v>6.9836880999379999E-2</c:v>
                </c:pt>
                <c:pt idx="5">
                  <c:v>0</c:v>
                </c:pt>
                <c:pt idx="6">
                  <c:v>0.242972674480744</c:v>
                </c:pt>
                <c:pt idx="7">
                  <c:v>0.13750160299796199</c:v>
                </c:pt>
                <c:pt idx="8">
                  <c:v>0</c:v>
                </c:pt>
                <c:pt idx="9">
                  <c:v>0.215848863053513</c:v>
                </c:pt>
                <c:pt idx="10">
                  <c:v>0</c:v>
                </c:pt>
                <c:pt idx="11">
                  <c:v>0.26711304223947602</c:v>
                </c:pt>
                <c:pt idx="12">
                  <c:v>0</c:v>
                </c:pt>
                <c:pt idx="13">
                  <c:v>5.7688609704506101E-2</c:v>
                </c:pt>
                <c:pt idx="14">
                  <c:v>0</c:v>
                </c:pt>
                <c:pt idx="15">
                  <c:v>0.30550333276363001</c:v>
                </c:pt>
                <c:pt idx="16">
                  <c:v>0</c:v>
                </c:pt>
                <c:pt idx="17">
                  <c:v>0.34607496866810999</c:v>
                </c:pt>
                <c:pt idx="18">
                  <c:v>0</c:v>
                </c:pt>
                <c:pt idx="19">
                  <c:v>6.97697597926841E-2</c:v>
                </c:pt>
                <c:pt idx="20">
                  <c:v>0</c:v>
                </c:pt>
                <c:pt idx="21">
                  <c:v>0.14807537606162199</c:v>
                </c:pt>
                <c:pt idx="22">
                  <c:v>0</c:v>
                </c:pt>
                <c:pt idx="23">
                  <c:v>0.106779805803127</c:v>
                </c:pt>
                <c:pt idx="24">
                  <c:v>0</c:v>
                </c:pt>
                <c:pt idx="25">
                  <c:v>0.36872263942769701</c:v>
                </c:pt>
                <c:pt idx="26">
                  <c:v>0</c:v>
                </c:pt>
                <c:pt idx="27">
                  <c:v>3.9858218622329099E-2</c:v>
                </c:pt>
                <c:pt idx="28">
                  <c:v>0</c:v>
                </c:pt>
                <c:pt idx="29">
                  <c:v>0.32166926421714098</c:v>
                </c:pt>
                <c:pt idx="30">
                  <c:v>0</c:v>
                </c:pt>
              </c:numCache>
            </c:numRef>
          </c:val>
          <c:smooth val="0"/>
          <c:extLst>
            <c:ext xmlns:c16="http://schemas.microsoft.com/office/drawing/2014/chart" uri="{C3380CC4-5D6E-409C-BE32-E72D297353CC}">
              <c16:uniqueId val="{00000000-31A4-47CC-ADAE-02D18CA7B566}"/>
            </c:ext>
          </c:extLst>
        </c:ser>
        <c:dLbls>
          <c:showLegendKey val="0"/>
          <c:showVal val="0"/>
          <c:showCatName val="0"/>
          <c:showSerName val="0"/>
          <c:showPercent val="0"/>
          <c:showBubbleSize val="0"/>
        </c:dLbls>
        <c:smooth val="0"/>
        <c:axId val="321349768"/>
        <c:axId val="321349440"/>
      </c:lineChart>
      <c:dateAx>
        <c:axId val="32134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49440"/>
        <c:crosses val="autoZero"/>
        <c:auto val="1"/>
        <c:lblOffset val="100"/>
        <c:baseTimeUnit val="days"/>
      </c:dateAx>
      <c:valAx>
        <c:axId val="32134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4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140294</c:v>
                </c:pt>
                <c:pt idx="1">
                  <c:v>140302</c:v>
                </c:pt>
                <c:pt idx="2">
                  <c:v>140317</c:v>
                </c:pt>
                <c:pt idx="3">
                  <c:v>140322</c:v>
                </c:pt>
                <c:pt idx="4">
                  <c:v>140332</c:v>
                </c:pt>
                <c:pt idx="5">
                  <c:v>140334</c:v>
                </c:pt>
                <c:pt idx="6">
                  <c:v>140356</c:v>
                </c:pt>
                <c:pt idx="7">
                  <c:v>140368</c:v>
                </c:pt>
                <c:pt idx="8">
                  <c:v>140373</c:v>
                </c:pt>
                <c:pt idx="9">
                  <c:v>140380</c:v>
                </c:pt>
                <c:pt idx="10">
                  <c:v>140389</c:v>
                </c:pt>
                <c:pt idx="11">
                  <c:v>140392</c:v>
                </c:pt>
                <c:pt idx="12">
                  <c:v>140402</c:v>
                </c:pt>
                <c:pt idx="13">
                  <c:v>140417</c:v>
                </c:pt>
                <c:pt idx="14">
                  <c:v>140419</c:v>
                </c:pt>
                <c:pt idx="15">
                  <c:v>140429</c:v>
                </c:pt>
                <c:pt idx="16">
                  <c:v>140427</c:v>
                </c:pt>
                <c:pt idx="17">
                  <c:v>140438</c:v>
                </c:pt>
                <c:pt idx="18">
                  <c:v>140455</c:v>
                </c:pt>
                <c:pt idx="19">
                  <c:v>140470</c:v>
                </c:pt>
                <c:pt idx="20">
                  <c:v>140468</c:v>
                </c:pt>
                <c:pt idx="21">
                  <c:v>140471</c:v>
                </c:pt>
                <c:pt idx="22">
                  <c:v>140474</c:v>
                </c:pt>
                <c:pt idx="23">
                  <c:v>140479</c:v>
                </c:pt>
                <c:pt idx="24">
                  <c:v>140480</c:v>
                </c:pt>
                <c:pt idx="25">
                  <c:v>140490</c:v>
                </c:pt>
                <c:pt idx="26">
                  <c:v>140496</c:v>
                </c:pt>
                <c:pt idx="27">
                  <c:v>140500</c:v>
                </c:pt>
                <c:pt idx="28">
                  <c:v>140511</c:v>
                </c:pt>
                <c:pt idx="29">
                  <c:v>140523</c:v>
                </c:pt>
                <c:pt idx="30">
                  <c:v>140524</c:v>
                </c:pt>
              </c:numCache>
            </c:numRef>
          </c:val>
          <c:smooth val="0"/>
          <c:extLst>
            <c:ext xmlns:c16="http://schemas.microsoft.com/office/drawing/2014/chart" uri="{C3380CC4-5D6E-409C-BE32-E72D297353CC}">
              <c16:uniqueId val="{00000000-3990-4A2D-8F8C-A67D3C7DA6F9}"/>
            </c:ext>
          </c:extLst>
        </c:ser>
        <c:dLbls>
          <c:showLegendKey val="0"/>
          <c:showVal val="0"/>
          <c:showCatName val="0"/>
          <c:showSerName val="0"/>
          <c:showPercent val="0"/>
          <c:showBubbleSize val="0"/>
        </c:dLbls>
        <c:smooth val="0"/>
        <c:axId val="321345504"/>
        <c:axId val="321345832"/>
      </c:lineChart>
      <c:dateAx>
        <c:axId val="32134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45832"/>
        <c:crosses val="autoZero"/>
        <c:auto val="1"/>
        <c:lblOffset val="100"/>
        <c:baseTimeUnit val="days"/>
      </c:dateAx>
      <c:valAx>
        <c:axId val="32134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4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38</c:v>
                </c:pt>
                <c:pt idx="1">
                  <c:v>28</c:v>
                </c:pt>
                <c:pt idx="2">
                  <c:v>55</c:v>
                </c:pt>
                <c:pt idx="3">
                  <c:v>63</c:v>
                </c:pt>
                <c:pt idx="4">
                  <c:v>62</c:v>
                </c:pt>
                <c:pt idx="5">
                  <c:v>56</c:v>
                </c:pt>
                <c:pt idx="6">
                  <c:v>60</c:v>
                </c:pt>
                <c:pt idx="7">
                  <c:v>46</c:v>
                </c:pt>
                <c:pt idx="8">
                  <c:v>38</c:v>
                </c:pt>
                <c:pt idx="9">
                  <c:v>29</c:v>
                </c:pt>
                <c:pt idx="10">
                  <c:v>52</c:v>
                </c:pt>
                <c:pt idx="11">
                  <c:v>37</c:v>
                </c:pt>
                <c:pt idx="12">
                  <c:v>52</c:v>
                </c:pt>
                <c:pt idx="13">
                  <c:v>41</c:v>
                </c:pt>
                <c:pt idx="14">
                  <c:v>40</c:v>
                </c:pt>
                <c:pt idx="15">
                  <c:v>23</c:v>
                </c:pt>
                <c:pt idx="16">
                  <c:v>40</c:v>
                </c:pt>
                <c:pt idx="17">
                  <c:v>47</c:v>
                </c:pt>
                <c:pt idx="18">
                  <c:v>37</c:v>
                </c:pt>
                <c:pt idx="19">
                  <c:v>40</c:v>
                </c:pt>
                <c:pt idx="20">
                  <c:v>30</c:v>
                </c:pt>
                <c:pt idx="21">
                  <c:v>32</c:v>
                </c:pt>
                <c:pt idx="22">
                  <c:v>24</c:v>
                </c:pt>
                <c:pt idx="23">
                  <c:v>30</c:v>
                </c:pt>
                <c:pt idx="24">
                  <c:v>23</c:v>
                </c:pt>
                <c:pt idx="25">
                  <c:v>42</c:v>
                </c:pt>
                <c:pt idx="26">
                  <c:v>39</c:v>
                </c:pt>
                <c:pt idx="27">
                  <c:v>41</c:v>
                </c:pt>
                <c:pt idx="28">
                  <c:v>60</c:v>
                </c:pt>
                <c:pt idx="29">
                  <c:v>41</c:v>
                </c:pt>
                <c:pt idx="30">
                  <c:v>42</c:v>
                </c:pt>
              </c:numCache>
            </c:numRef>
          </c:val>
          <c:smooth val="0"/>
          <c:extLst>
            <c:ext xmlns:c16="http://schemas.microsoft.com/office/drawing/2014/chart" uri="{C3380CC4-5D6E-409C-BE32-E72D297353CC}">
              <c16:uniqueId val="{00000000-2486-4CE1-A33D-7C5D06476C17}"/>
            </c:ext>
          </c:extLst>
        </c:ser>
        <c:dLbls>
          <c:showLegendKey val="0"/>
          <c:showVal val="0"/>
          <c:showCatName val="0"/>
          <c:showSerName val="0"/>
          <c:showPercent val="0"/>
          <c:showBubbleSize val="0"/>
        </c:dLbls>
        <c:smooth val="0"/>
        <c:axId val="371719872"/>
        <c:axId val="371713640"/>
      </c:lineChart>
      <c:dateAx>
        <c:axId val="37171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13640"/>
        <c:crosses val="autoZero"/>
        <c:auto val="1"/>
        <c:lblOffset val="100"/>
        <c:baseTimeUnit val="days"/>
      </c:dateAx>
      <c:valAx>
        <c:axId val="37171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71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A56F3-41AA-400F-989F-044B5E2DBB4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4F2D023-5AA8-430A-A126-5C57EF1B540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40462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4804-B289-408F-BA03-42970FFF9D70}"/>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3BC11D0D-A543-4446-BF08-7362B6F894A6}"/>
              </a:ext>
            </a:extLst>
          </p:cNvPr>
          <p:cNvGraphicFramePr>
            <a:graphicFrameLocks noGrp="1"/>
          </p:cNvGraphicFramePr>
          <p:nvPr>
            <p:ph type="tbl" sz="quarter" idx="13"/>
            <p:extLst>
              <p:ext uri="{D42A27DB-BD31-4B8C-83A1-F6EECF244321}">
                <p14:modId xmlns:p14="http://schemas.microsoft.com/office/powerpoint/2010/main" val="3834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7423891"/>
                    </a:ext>
                  </a:extLst>
                </a:gridCol>
                <a:gridCol w="740664">
                  <a:extLst>
                    <a:ext uri="{9D8B030D-6E8A-4147-A177-3AD203B41FA5}">
                      <a16:colId xmlns:a16="http://schemas.microsoft.com/office/drawing/2014/main" val="978627230"/>
                    </a:ext>
                  </a:extLst>
                </a:gridCol>
                <a:gridCol w="740664">
                  <a:extLst>
                    <a:ext uri="{9D8B030D-6E8A-4147-A177-3AD203B41FA5}">
                      <a16:colId xmlns:a16="http://schemas.microsoft.com/office/drawing/2014/main" val="715682822"/>
                    </a:ext>
                  </a:extLst>
                </a:gridCol>
                <a:gridCol w="740664">
                  <a:extLst>
                    <a:ext uri="{9D8B030D-6E8A-4147-A177-3AD203B41FA5}">
                      <a16:colId xmlns:a16="http://schemas.microsoft.com/office/drawing/2014/main" val="2332727231"/>
                    </a:ext>
                  </a:extLst>
                </a:gridCol>
                <a:gridCol w="740664">
                  <a:extLst>
                    <a:ext uri="{9D8B030D-6E8A-4147-A177-3AD203B41FA5}">
                      <a16:colId xmlns:a16="http://schemas.microsoft.com/office/drawing/2014/main" val="3685738582"/>
                    </a:ext>
                  </a:extLst>
                </a:gridCol>
                <a:gridCol w="740664">
                  <a:extLst>
                    <a:ext uri="{9D8B030D-6E8A-4147-A177-3AD203B41FA5}">
                      <a16:colId xmlns:a16="http://schemas.microsoft.com/office/drawing/2014/main" val="231752091"/>
                    </a:ext>
                  </a:extLst>
                </a:gridCol>
                <a:gridCol w="740664">
                  <a:extLst>
                    <a:ext uri="{9D8B030D-6E8A-4147-A177-3AD203B41FA5}">
                      <a16:colId xmlns:a16="http://schemas.microsoft.com/office/drawing/2014/main" val="1593365213"/>
                    </a:ext>
                  </a:extLst>
                </a:gridCol>
                <a:gridCol w="740664">
                  <a:extLst>
                    <a:ext uri="{9D8B030D-6E8A-4147-A177-3AD203B41FA5}">
                      <a16:colId xmlns:a16="http://schemas.microsoft.com/office/drawing/2014/main" val="1482278615"/>
                    </a:ext>
                  </a:extLst>
                </a:gridCol>
                <a:gridCol w="740664">
                  <a:extLst>
                    <a:ext uri="{9D8B030D-6E8A-4147-A177-3AD203B41FA5}">
                      <a16:colId xmlns:a16="http://schemas.microsoft.com/office/drawing/2014/main" val="1088889858"/>
                    </a:ext>
                  </a:extLst>
                </a:gridCol>
                <a:gridCol w="740664">
                  <a:extLst>
                    <a:ext uri="{9D8B030D-6E8A-4147-A177-3AD203B41FA5}">
                      <a16:colId xmlns:a16="http://schemas.microsoft.com/office/drawing/2014/main" val="22525488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2832291"/>
                  </a:ext>
                </a:extLst>
              </a:tr>
              <a:tr h="370840">
                <a:tc>
                  <a:txBody>
                    <a:bodyPr/>
                    <a:lstStyle/>
                    <a:p>
                      <a:r>
                        <a:rPr lang="en-US" sz="1000"/>
                        <a:t>Buttercup Malaysia</a:t>
                      </a:r>
                    </a:p>
                  </a:txBody>
                  <a:tcPr/>
                </a:tc>
                <a:tc>
                  <a:txBody>
                    <a:bodyPr/>
                    <a:lstStyle/>
                    <a:p>
                      <a:r>
                        <a:rPr lang="en-US" sz="1000"/>
                        <a:t>140524</a:t>
                      </a:r>
                    </a:p>
                  </a:txBody>
                  <a:tcPr/>
                </a:tc>
                <a:tc>
                  <a:txBody>
                    <a:bodyPr/>
                    <a:lstStyle/>
                    <a:p>
                      <a:r>
                        <a:rPr lang="en-US" sz="1000"/>
                        <a:t>242</a:t>
                      </a:r>
                    </a:p>
                  </a:txBody>
                  <a:tcPr/>
                </a:tc>
                <a:tc>
                  <a:txBody>
                    <a:bodyPr/>
                    <a:lstStyle/>
                    <a:p>
                      <a:r>
                        <a:rPr lang="en-US" sz="1000"/>
                        <a:t>17</a:t>
                      </a:r>
                    </a:p>
                  </a:txBody>
                  <a:tcPr/>
                </a:tc>
                <a:tc>
                  <a:txBody>
                    <a:bodyPr/>
                    <a:lstStyle/>
                    <a:p>
                      <a:r>
                        <a:rPr lang="en-US" sz="1000"/>
                        <a:t>3654</a:t>
                      </a:r>
                    </a:p>
                  </a:txBody>
                  <a:tcPr/>
                </a:tc>
                <a:tc>
                  <a:txBody>
                    <a:bodyPr/>
                    <a:lstStyle/>
                    <a:p>
                      <a:r>
                        <a:rPr lang="en-US" sz="1000"/>
                        <a:t>77</a:t>
                      </a:r>
                    </a:p>
                  </a:txBody>
                  <a:tcPr/>
                </a:tc>
                <a:tc>
                  <a:txBody>
                    <a:bodyPr/>
                    <a:lstStyle/>
                    <a:p>
                      <a:r>
                        <a:rPr lang="en-US" sz="1000"/>
                        <a:t>429</a:t>
                      </a:r>
                    </a:p>
                  </a:txBody>
                  <a:tcPr/>
                </a:tc>
                <a:tc>
                  <a:txBody>
                    <a:bodyPr/>
                    <a:lstStyle/>
                    <a:p>
                      <a:r>
                        <a:rPr lang="en-US" sz="1000"/>
                        <a:t>0</a:t>
                      </a:r>
                    </a:p>
                  </a:txBody>
                  <a:tcPr/>
                </a:tc>
                <a:tc>
                  <a:txBody>
                    <a:bodyPr/>
                    <a:lstStyle/>
                    <a:p>
                      <a:r>
                        <a:rPr lang="en-US" sz="1000"/>
                        <a:t>0.1743 %</a:t>
                      </a:r>
                    </a:p>
                  </a:txBody>
                  <a:tcPr/>
                </a:tc>
                <a:tc>
                  <a:txBody>
                    <a:bodyPr/>
                    <a:lstStyle/>
                    <a:p>
                      <a:r>
                        <a:rPr lang="en-US" sz="1000"/>
                        <a:t>0.0 %</a:t>
                      </a:r>
                    </a:p>
                  </a:txBody>
                  <a:tcPr/>
                </a:tc>
                <a:extLst>
                  <a:ext uri="{0D108BD9-81ED-4DB2-BD59-A6C34878D82A}">
                    <a16:rowId xmlns:a16="http://schemas.microsoft.com/office/drawing/2014/main" val="258115622"/>
                  </a:ext>
                </a:extLst>
              </a:tr>
            </a:tbl>
          </a:graphicData>
        </a:graphic>
      </p:graphicFrame>
      <p:sp>
        <p:nvSpPr>
          <p:cNvPr id="4" name="Text Placeholder 3">
            <a:extLst>
              <a:ext uri="{FF2B5EF4-FFF2-40B4-BE49-F238E27FC236}">
                <a16:creationId xmlns:a16="http://schemas.microsoft.com/office/drawing/2014/main" id="{3F31B303-A7D7-41D0-AF56-95D53BBF192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44418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566D-D595-4351-9967-DFCAA2D9EBAB}"/>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57CB5E81-6B9F-4932-9132-46A602A6CF76}"/>
              </a:ext>
            </a:extLst>
          </p:cNvPr>
          <p:cNvGraphicFramePr>
            <a:graphicFrameLocks noGrp="1"/>
          </p:cNvGraphicFramePr>
          <p:nvPr>
            <p:ph type="chart" sz="quarter" idx="13"/>
            <p:extLst>
              <p:ext uri="{D42A27DB-BD31-4B8C-83A1-F6EECF244321}">
                <p14:modId xmlns:p14="http://schemas.microsoft.com/office/powerpoint/2010/main" val="1473642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025E0-507D-4ACB-AD71-0938218DB66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1361E649-46A2-444F-A0E4-64403E308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733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392D-49B4-487C-8C8C-9A8A45FF3799}"/>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0FA3CDEC-FB76-4A73-B8A6-40F188835679}"/>
              </a:ext>
            </a:extLst>
          </p:cNvPr>
          <p:cNvGraphicFramePr>
            <a:graphicFrameLocks noGrp="1"/>
          </p:cNvGraphicFramePr>
          <p:nvPr>
            <p:ph type="chart" sz="quarter" idx="13"/>
            <p:extLst>
              <p:ext uri="{D42A27DB-BD31-4B8C-83A1-F6EECF244321}">
                <p14:modId xmlns:p14="http://schemas.microsoft.com/office/powerpoint/2010/main" val="2934182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B1877C-3CC0-4672-9889-2FA8526DDA50}"/>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17428372-C6D0-4C6D-8B24-71F25C4E3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0300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B9484-93DF-4B0C-A503-895DAD859772}"/>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03A39155-AAE2-4906-8D84-323D13FA1990}"/>
              </a:ext>
            </a:extLst>
          </p:cNvPr>
          <p:cNvGraphicFramePr>
            <a:graphicFrameLocks noGrp="1"/>
          </p:cNvGraphicFramePr>
          <p:nvPr>
            <p:ph type="chart" sz="quarter" idx="13"/>
            <p:extLst>
              <p:ext uri="{D42A27DB-BD31-4B8C-83A1-F6EECF244321}">
                <p14:modId xmlns:p14="http://schemas.microsoft.com/office/powerpoint/2010/main" val="1565708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5C3B3A-51AA-41FF-853F-D708E21C081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EA30B05-3680-448F-869E-ED2ADED0D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1208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D2B49-95C2-4C76-BFBE-E47829FA7913}"/>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2E5AB005-3733-4F86-A1F7-42AA5F8BB42E}"/>
              </a:ext>
            </a:extLst>
          </p:cNvPr>
          <p:cNvGraphicFramePr>
            <a:graphicFrameLocks noGrp="1"/>
          </p:cNvGraphicFramePr>
          <p:nvPr>
            <p:ph type="chart" sz="quarter" idx="13"/>
            <p:extLst>
              <p:ext uri="{D42A27DB-BD31-4B8C-83A1-F6EECF244321}">
                <p14:modId xmlns:p14="http://schemas.microsoft.com/office/powerpoint/2010/main" val="2207466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009D0-E964-4251-896F-3C8DE2EA385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E05833B-1BDD-42CF-AB50-8ABE15D13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732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48C5-A69D-427E-94A5-F80A9EC0290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F49BB81A-FD35-4ADC-A929-2201D877CCB1}"/>
              </a:ext>
            </a:extLst>
          </p:cNvPr>
          <p:cNvGraphicFramePr>
            <a:graphicFrameLocks noGrp="1"/>
          </p:cNvGraphicFramePr>
          <p:nvPr>
            <p:ph type="chart" sz="quarter" idx="13"/>
            <p:extLst>
              <p:ext uri="{D42A27DB-BD31-4B8C-83A1-F6EECF244321}">
                <p14:modId xmlns:p14="http://schemas.microsoft.com/office/powerpoint/2010/main" val="152773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8470E-88BC-43DE-809B-2CAAF1F31C1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0DF3BCF4-6360-434F-AE66-9D2D3E552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998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7FEDB-72B5-42D3-8449-62E5B71F9E4F}"/>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FAE4A03A-631F-47F6-A960-362BD68174E4}"/>
              </a:ext>
            </a:extLst>
          </p:cNvPr>
          <p:cNvGraphicFramePr>
            <a:graphicFrameLocks noGrp="1"/>
          </p:cNvGraphicFramePr>
          <p:nvPr>
            <p:ph type="tbl" sz="quarter" idx="13"/>
            <p:extLst>
              <p:ext uri="{D42A27DB-BD31-4B8C-83A1-F6EECF244321}">
                <p14:modId xmlns:p14="http://schemas.microsoft.com/office/powerpoint/2010/main" val="1784970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1437494"/>
                    </a:ext>
                  </a:extLst>
                </a:gridCol>
                <a:gridCol w="822960">
                  <a:extLst>
                    <a:ext uri="{9D8B030D-6E8A-4147-A177-3AD203B41FA5}">
                      <a16:colId xmlns:a16="http://schemas.microsoft.com/office/drawing/2014/main" val="1423052009"/>
                    </a:ext>
                  </a:extLst>
                </a:gridCol>
                <a:gridCol w="822960">
                  <a:extLst>
                    <a:ext uri="{9D8B030D-6E8A-4147-A177-3AD203B41FA5}">
                      <a16:colId xmlns:a16="http://schemas.microsoft.com/office/drawing/2014/main" val="2262627663"/>
                    </a:ext>
                  </a:extLst>
                </a:gridCol>
                <a:gridCol w="822960">
                  <a:extLst>
                    <a:ext uri="{9D8B030D-6E8A-4147-A177-3AD203B41FA5}">
                      <a16:colId xmlns:a16="http://schemas.microsoft.com/office/drawing/2014/main" val="848803777"/>
                    </a:ext>
                  </a:extLst>
                </a:gridCol>
                <a:gridCol w="822960">
                  <a:extLst>
                    <a:ext uri="{9D8B030D-6E8A-4147-A177-3AD203B41FA5}">
                      <a16:colId xmlns:a16="http://schemas.microsoft.com/office/drawing/2014/main" val="3848853955"/>
                    </a:ext>
                  </a:extLst>
                </a:gridCol>
                <a:gridCol w="822960">
                  <a:extLst>
                    <a:ext uri="{9D8B030D-6E8A-4147-A177-3AD203B41FA5}">
                      <a16:colId xmlns:a16="http://schemas.microsoft.com/office/drawing/2014/main" val="1940066752"/>
                    </a:ext>
                  </a:extLst>
                </a:gridCol>
                <a:gridCol w="822960">
                  <a:extLst>
                    <a:ext uri="{9D8B030D-6E8A-4147-A177-3AD203B41FA5}">
                      <a16:colId xmlns:a16="http://schemas.microsoft.com/office/drawing/2014/main" val="168683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280792"/>
                  </a:ext>
                </a:extLst>
              </a:tr>
            </a:tbl>
          </a:graphicData>
        </a:graphic>
      </p:graphicFrame>
      <p:sp>
        <p:nvSpPr>
          <p:cNvPr id="4" name="Text Placeholder 3">
            <a:extLst>
              <a:ext uri="{FF2B5EF4-FFF2-40B4-BE49-F238E27FC236}">
                <a16:creationId xmlns:a16="http://schemas.microsoft.com/office/drawing/2014/main" id="{28A16501-16DE-4D7B-8AA6-602EED263F2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2618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6A799-7300-4239-950E-388617105CC1}"/>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062E754C-2ACE-4F67-B26F-30B5370C2E67}"/>
              </a:ext>
            </a:extLst>
          </p:cNvPr>
          <p:cNvGraphicFramePr>
            <a:graphicFrameLocks noGrp="1"/>
          </p:cNvGraphicFramePr>
          <p:nvPr>
            <p:ph type="tbl" sz="quarter" idx="13"/>
            <p:extLst>
              <p:ext uri="{D42A27DB-BD31-4B8C-83A1-F6EECF244321}">
                <p14:modId xmlns:p14="http://schemas.microsoft.com/office/powerpoint/2010/main" val="29403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8815469"/>
                    </a:ext>
                  </a:extLst>
                </a:gridCol>
                <a:gridCol w="822960">
                  <a:extLst>
                    <a:ext uri="{9D8B030D-6E8A-4147-A177-3AD203B41FA5}">
                      <a16:colId xmlns:a16="http://schemas.microsoft.com/office/drawing/2014/main" val="1585036937"/>
                    </a:ext>
                  </a:extLst>
                </a:gridCol>
                <a:gridCol w="822960">
                  <a:extLst>
                    <a:ext uri="{9D8B030D-6E8A-4147-A177-3AD203B41FA5}">
                      <a16:colId xmlns:a16="http://schemas.microsoft.com/office/drawing/2014/main" val="711341952"/>
                    </a:ext>
                  </a:extLst>
                </a:gridCol>
                <a:gridCol w="822960">
                  <a:extLst>
                    <a:ext uri="{9D8B030D-6E8A-4147-A177-3AD203B41FA5}">
                      <a16:colId xmlns:a16="http://schemas.microsoft.com/office/drawing/2014/main" val="659075666"/>
                    </a:ext>
                  </a:extLst>
                </a:gridCol>
                <a:gridCol w="822960">
                  <a:extLst>
                    <a:ext uri="{9D8B030D-6E8A-4147-A177-3AD203B41FA5}">
                      <a16:colId xmlns:a16="http://schemas.microsoft.com/office/drawing/2014/main" val="3042250197"/>
                    </a:ext>
                  </a:extLst>
                </a:gridCol>
                <a:gridCol w="822960">
                  <a:extLst>
                    <a:ext uri="{9D8B030D-6E8A-4147-A177-3AD203B41FA5}">
                      <a16:colId xmlns:a16="http://schemas.microsoft.com/office/drawing/2014/main" val="1483401338"/>
                    </a:ext>
                  </a:extLst>
                </a:gridCol>
                <a:gridCol w="822960">
                  <a:extLst>
                    <a:ext uri="{9D8B030D-6E8A-4147-A177-3AD203B41FA5}">
                      <a16:colId xmlns:a16="http://schemas.microsoft.com/office/drawing/2014/main" val="2786986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15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09:05:00 </a:t>
                      </a:r>
                      <a:r>
                        <a:rPr kumimoji="0" lang="en-US" sz="1000" b="0" i="0" u="none" strike="noStrike" kern="1200" cap="none" spc="0" normalizeH="0" baseline="0" noProof="0">
                          <a:ln>
                            <a:noFill/>
                          </a:ln>
                          <a:solidFill>
                            <a:prstClr val="black"/>
                          </a:solidFill>
                          <a:effectLst/>
                          <a:uLnTx/>
                          <a:uFillTx/>
                          <a:latin typeface="+mn-lt"/>
                          <a:ea typeface="+mn-ea"/>
                          <a:cs typeface="+mn-cs"/>
                        </a:rPr>
                        <a:t> 
 Selalunya apabila makan rendang, tentu ayam atau daging, apa kata tukar dengan telur pula? Lebih jimat!​
​#ResipiButtercup​
​Rendang Telur Cili Kering​
​Bahan-bahan:​
1 sudu makan Buttercup​
4 biji telur rebus​
6 biji bawang merah kisar​
3 ulas bawang putih kisar​
1 inci halia kisar​
1 inci kunyit hidup kisar​
2 batang serai dihiris​
1 helai daun kunyit dihiris​
3 sudu makan cili kering kisar​
1 sudu makan kerisik​
1 mangkuk santan​
Sedikit garam jika diperlukan
Arahan:​
1. Panaskan Buttercup di dalam kuali. Tumiskan bahan kisar dan cili kisar sehingga wangi.​
2. Selepas pecah minyak, masukkan santan dan hirisan serai kemudian kacau sebati.​
3. Masukkan telur dan biar mendidih.​
4. Apabila kuah sudah pekat, masukkan hirisan kunyit dan tambahkan garam jika mahu. Kacau sebati dan tutup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8130744"/>
                  </a:ext>
                </a:extLst>
              </a:tr>
            </a:tbl>
          </a:graphicData>
        </a:graphic>
      </p:graphicFrame>
      <p:sp>
        <p:nvSpPr>
          <p:cNvPr id="4" name="Text Placeholder 3">
            <a:extLst>
              <a:ext uri="{FF2B5EF4-FFF2-40B4-BE49-F238E27FC236}">
                <a16:creationId xmlns:a16="http://schemas.microsoft.com/office/drawing/2014/main" id="{584E91BD-0ACF-4845-A3A2-8ECD2AD59F7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92793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0D1AC-9BA8-40FF-AC14-DC7BE1E5A99C}"/>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DFA3A505-7180-4712-BC04-2B582F5C5A64}"/>
              </a:ext>
            </a:extLst>
          </p:cNvPr>
          <p:cNvGraphicFramePr>
            <a:graphicFrameLocks noGrp="1"/>
          </p:cNvGraphicFramePr>
          <p:nvPr>
            <p:ph type="tbl" sz="quarter" idx="13"/>
            <p:extLst>
              <p:ext uri="{D42A27DB-BD31-4B8C-83A1-F6EECF244321}">
                <p14:modId xmlns:p14="http://schemas.microsoft.com/office/powerpoint/2010/main" val="196503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454684"/>
                    </a:ext>
                  </a:extLst>
                </a:gridCol>
                <a:gridCol w="822960">
                  <a:extLst>
                    <a:ext uri="{9D8B030D-6E8A-4147-A177-3AD203B41FA5}">
                      <a16:colId xmlns:a16="http://schemas.microsoft.com/office/drawing/2014/main" val="4169630130"/>
                    </a:ext>
                  </a:extLst>
                </a:gridCol>
                <a:gridCol w="822960">
                  <a:extLst>
                    <a:ext uri="{9D8B030D-6E8A-4147-A177-3AD203B41FA5}">
                      <a16:colId xmlns:a16="http://schemas.microsoft.com/office/drawing/2014/main" val="3142761048"/>
                    </a:ext>
                  </a:extLst>
                </a:gridCol>
                <a:gridCol w="822960">
                  <a:extLst>
                    <a:ext uri="{9D8B030D-6E8A-4147-A177-3AD203B41FA5}">
                      <a16:colId xmlns:a16="http://schemas.microsoft.com/office/drawing/2014/main" val="348279475"/>
                    </a:ext>
                  </a:extLst>
                </a:gridCol>
                <a:gridCol w="822960">
                  <a:extLst>
                    <a:ext uri="{9D8B030D-6E8A-4147-A177-3AD203B41FA5}">
                      <a16:colId xmlns:a16="http://schemas.microsoft.com/office/drawing/2014/main" val="4083346438"/>
                    </a:ext>
                  </a:extLst>
                </a:gridCol>
                <a:gridCol w="822960">
                  <a:extLst>
                    <a:ext uri="{9D8B030D-6E8A-4147-A177-3AD203B41FA5}">
                      <a16:colId xmlns:a16="http://schemas.microsoft.com/office/drawing/2014/main" val="4034848122"/>
                    </a:ext>
                  </a:extLst>
                </a:gridCol>
                <a:gridCol w="822960">
                  <a:extLst>
                    <a:ext uri="{9D8B030D-6E8A-4147-A177-3AD203B41FA5}">
                      <a16:colId xmlns:a16="http://schemas.microsoft.com/office/drawing/2014/main" val="244475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72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- 2019-03-26 09:28:00 </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menghirup sup. Siapa setuju? Jom buat sup telur cendawan yang berkhasiat ini.​
​#ResipiButtercup​
​Sup Telur Cendawan​
​Bahan-bahan: ​
1 sudu makan Buttercup​
2 biji telur​
5 biji bawang merah kisar​
2 ulas bawang putih kisar​
10 helai cendawan tiram dipotong kecil​
¼ bunga kubis dipotong kecil​
Sedikit daun sup diracik​
Sedikit suhun​
1 mangkuk air​
Garam secukup rasa
Arahan:​
1. Panaskan Buttercup. Tumis bahan kisar sehingga wangi.​
2. Masukkan air, kacau perlahan hingga mendidih.​
3. Masukkan cendawan, bunga kubis dan suhun.​
4. Kecilkan api dan pecahkan telur ke dalam kuali. Biarkan 3 minit sebelum menutup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3475084"/>
                  </a:ext>
                </a:extLst>
              </a:tr>
            </a:tbl>
          </a:graphicData>
        </a:graphic>
      </p:graphicFrame>
      <p:sp>
        <p:nvSpPr>
          <p:cNvPr id="4" name="Text Placeholder 3">
            <a:extLst>
              <a:ext uri="{FF2B5EF4-FFF2-40B4-BE49-F238E27FC236}">
                <a16:creationId xmlns:a16="http://schemas.microsoft.com/office/drawing/2014/main" id="{1FA78828-0C06-4E0D-9F32-13D8DA79E86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9918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F8C4A-94EA-43C5-83A6-A62A1F405480}"/>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26914359-D48F-4E05-94B0-B84C31DAE849}"/>
              </a:ext>
            </a:extLst>
          </p:cNvPr>
          <p:cNvGraphicFramePr>
            <a:graphicFrameLocks noGrp="1"/>
          </p:cNvGraphicFramePr>
          <p:nvPr>
            <p:ph type="tbl" sz="quarter" idx="13"/>
            <p:extLst>
              <p:ext uri="{D42A27DB-BD31-4B8C-83A1-F6EECF244321}">
                <p14:modId xmlns:p14="http://schemas.microsoft.com/office/powerpoint/2010/main" val="10389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5202552"/>
                    </a:ext>
                  </a:extLst>
                </a:gridCol>
                <a:gridCol w="822960">
                  <a:extLst>
                    <a:ext uri="{9D8B030D-6E8A-4147-A177-3AD203B41FA5}">
                      <a16:colId xmlns:a16="http://schemas.microsoft.com/office/drawing/2014/main" val="1603167418"/>
                    </a:ext>
                  </a:extLst>
                </a:gridCol>
                <a:gridCol w="822960">
                  <a:extLst>
                    <a:ext uri="{9D8B030D-6E8A-4147-A177-3AD203B41FA5}">
                      <a16:colId xmlns:a16="http://schemas.microsoft.com/office/drawing/2014/main" val="1057843257"/>
                    </a:ext>
                  </a:extLst>
                </a:gridCol>
                <a:gridCol w="822960">
                  <a:extLst>
                    <a:ext uri="{9D8B030D-6E8A-4147-A177-3AD203B41FA5}">
                      <a16:colId xmlns:a16="http://schemas.microsoft.com/office/drawing/2014/main" val="3450053715"/>
                    </a:ext>
                  </a:extLst>
                </a:gridCol>
                <a:gridCol w="822960">
                  <a:extLst>
                    <a:ext uri="{9D8B030D-6E8A-4147-A177-3AD203B41FA5}">
                      <a16:colId xmlns:a16="http://schemas.microsoft.com/office/drawing/2014/main" val="3371555598"/>
                    </a:ext>
                  </a:extLst>
                </a:gridCol>
                <a:gridCol w="822960">
                  <a:extLst>
                    <a:ext uri="{9D8B030D-6E8A-4147-A177-3AD203B41FA5}">
                      <a16:colId xmlns:a16="http://schemas.microsoft.com/office/drawing/2014/main" val="3691356886"/>
                    </a:ext>
                  </a:extLst>
                </a:gridCol>
                <a:gridCol w="822960">
                  <a:extLst>
                    <a:ext uri="{9D8B030D-6E8A-4147-A177-3AD203B41FA5}">
                      <a16:colId xmlns:a16="http://schemas.microsoft.com/office/drawing/2014/main" val="380717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811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- 2019-03-18 10:04:00 </a:t>
                      </a:r>
                      <a:r>
                        <a:rPr kumimoji="0" lang="en-US" sz="1000" b="0" i="0" u="none" strike="noStrike" kern="1200" cap="none" spc="0" normalizeH="0" baseline="0" noProof="0">
                          <a:ln>
                            <a:noFill/>
                          </a:ln>
                          <a:solidFill>
                            <a:prstClr val="black"/>
                          </a:solidFill>
                          <a:effectLst/>
                          <a:uLnTx/>
                          <a:uFillTx/>
                          <a:latin typeface="+mn-lt"/>
                          <a:ea typeface="+mn-ea"/>
                          <a:cs typeface="+mn-cs"/>
                        </a:rPr>
                        <a:t> 
 Apabila membuat roti, sapukan telur putih pada adunan sebelum membakar agar permukaan menjadi berkilat.​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1049921"/>
                  </a:ext>
                </a:extLst>
              </a:tr>
            </a:tbl>
          </a:graphicData>
        </a:graphic>
      </p:graphicFrame>
      <p:sp>
        <p:nvSpPr>
          <p:cNvPr id="4" name="Text Placeholder 3">
            <a:extLst>
              <a:ext uri="{FF2B5EF4-FFF2-40B4-BE49-F238E27FC236}">
                <a16:creationId xmlns:a16="http://schemas.microsoft.com/office/drawing/2014/main" id="{CB890E03-E14B-45A1-BDF3-D1BBD89CAE3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87140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9E93-518B-4E06-A5BD-2F39E89689DE}"/>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413FBD0F-55B9-49ED-A403-D5F24728FF57}"/>
              </a:ext>
            </a:extLst>
          </p:cNvPr>
          <p:cNvGraphicFramePr>
            <a:graphicFrameLocks noGrp="1"/>
          </p:cNvGraphicFramePr>
          <p:nvPr>
            <p:ph type="tbl" sz="quarter" idx="13"/>
            <p:extLst>
              <p:ext uri="{D42A27DB-BD31-4B8C-83A1-F6EECF244321}">
                <p14:modId xmlns:p14="http://schemas.microsoft.com/office/powerpoint/2010/main" val="251903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9492684"/>
                    </a:ext>
                  </a:extLst>
                </a:gridCol>
                <a:gridCol w="822960">
                  <a:extLst>
                    <a:ext uri="{9D8B030D-6E8A-4147-A177-3AD203B41FA5}">
                      <a16:colId xmlns:a16="http://schemas.microsoft.com/office/drawing/2014/main" val="4126758808"/>
                    </a:ext>
                  </a:extLst>
                </a:gridCol>
                <a:gridCol w="822960">
                  <a:extLst>
                    <a:ext uri="{9D8B030D-6E8A-4147-A177-3AD203B41FA5}">
                      <a16:colId xmlns:a16="http://schemas.microsoft.com/office/drawing/2014/main" val="84063806"/>
                    </a:ext>
                  </a:extLst>
                </a:gridCol>
                <a:gridCol w="822960">
                  <a:extLst>
                    <a:ext uri="{9D8B030D-6E8A-4147-A177-3AD203B41FA5}">
                      <a16:colId xmlns:a16="http://schemas.microsoft.com/office/drawing/2014/main" val="63042995"/>
                    </a:ext>
                  </a:extLst>
                </a:gridCol>
                <a:gridCol w="822960">
                  <a:extLst>
                    <a:ext uri="{9D8B030D-6E8A-4147-A177-3AD203B41FA5}">
                      <a16:colId xmlns:a16="http://schemas.microsoft.com/office/drawing/2014/main" val="1010998759"/>
                    </a:ext>
                  </a:extLst>
                </a:gridCol>
                <a:gridCol w="822960">
                  <a:extLst>
                    <a:ext uri="{9D8B030D-6E8A-4147-A177-3AD203B41FA5}">
                      <a16:colId xmlns:a16="http://schemas.microsoft.com/office/drawing/2014/main" val="777696576"/>
                    </a:ext>
                  </a:extLst>
                </a:gridCol>
                <a:gridCol w="822960">
                  <a:extLst>
                    <a:ext uri="{9D8B030D-6E8A-4147-A177-3AD203B41FA5}">
                      <a16:colId xmlns:a16="http://schemas.microsoft.com/office/drawing/2014/main" val="399547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930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- 2019-03-30 01:02:00 </a:t>
                      </a:r>
                      <a:r>
                        <a:rPr kumimoji="0" lang="en-US" sz="1000" b="0" i="0" u="none" strike="noStrike" kern="1200" cap="none" spc="0" normalizeH="0" baseline="0" noProof="0">
                          <a:ln>
                            <a:noFill/>
                          </a:ln>
                          <a:solidFill>
                            <a:prstClr val="black"/>
                          </a:solidFill>
                          <a:effectLst/>
                          <a:uLnTx/>
                          <a:uFillTx/>
                          <a:latin typeface="+mn-lt"/>
                          <a:ea typeface="+mn-ea"/>
                          <a:cs typeface="+mn-cs"/>
                        </a:rPr>
                        <a:t> 
 Resipi ini pula memang sesuai untuk minum petang. Tapi, bila-bila masa pun boleh. Yang penting makan ketika panas-panas. Fuh!​
#ResipiButtercup​
Terung Goreng Telur​
Bahan-bahan:​
1 sudu makan Buttercup​
1 biji terung ​
2  biji telur ​
Secubit lada hitam
Arahan:​
1. Hiriskan terung. ​
2. Pukul telur dan gaul bersama lada hitam. ​
3. Salutkan terung dengan telur dan goreng sehingga perang. ​
4. Makan panas-panas sebagai snek atau sebagai lauk!​
​Sumber: http://myresipi.com/recipes/terung-goreng-telur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3302453"/>
                  </a:ext>
                </a:extLst>
              </a:tr>
            </a:tbl>
          </a:graphicData>
        </a:graphic>
      </p:graphicFrame>
      <p:sp>
        <p:nvSpPr>
          <p:cNvPr id="4" name="Text Placeholder 3">
            <a:extLst>
              <a:ext uri="{FF2B5EF4-FFF2-40B4-BE49-F238E27FC236}">
                <a16:creationId xmlns:a16="http://schemas.microsoft.com/office/drawing/2014/main" id="{FFF09A9B-22E2-43BA-9D5C-72D864C9580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17988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BCE8-900C-4577-A3F1-9D686FB0DC82}"/>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43E6B40C-7570-4651-B8A6-22E921DC9E82}"/>
              </a:ext>
            </a:extLst>
          </p:cNvPr>
          <p:cNvGraphicFramePr>
            <a:graphicFrameLocks noGrp="1"/>
          </p:cNvGraphicFramePr>
          <p:nvPr>
            <p:ph type="tbl" sz="quarter" idx="13"/>
            <p:extLst>
              <p:ext uri="{D42A27DB-BD31-4B8C-83A1-F6EECF244321}">
                <p14:modId xmlns:p14="http://schemas.microsoft.com/office/powerpoint/2010/main" val="65999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0123332"/>
                    </a:ext>
                  </a:extLst>
                </a:gridCol>
                <a:gridCol w="822960">
                  <a:extLst>
                    <a:ext uri="{9D8B030D-6E8A-4147-A177-3AD203B41FA5}">
                      <a16:colId xmlns:a16="http://schemas.microsoft.com/office/drawing/2014/main" val="1528019425"/>
                    </a:ext>
                  </a:extLst>
                </a:gridCol>
                <a:gridCol w="822960">
                  <a:extLst>
                    <a:ext uri="{9D8B030D-6E8A-4147-A177-3AD203B41FA5}">
                      <a16:colId xmlns:a16="http://schemas.microsoft.com/office/drawing/2014/main" val="308346170"/>
                    </a:ext>
                  </a:extLst>
                </a:gridCol>
                <a:gridCol w="822960">
                  <a:extLst>
                    <a:ext uri="{9D8B030D-6E8A-4147-A177-3AD203B41FA5}">
                      <a16:colId xmlns:a16="http://schemas.microsoft.com/office/drawing/2014/main" val="4257959810"/>
                    </a:ext>
                  </a:extLst>
                </a:gridCol>
                <a:gridCol w="822960">
                  <a:extLst>
                    <a:ext uri="{9D8B030D-6E8A-4147-A177-3AD203B41FA5}">
                      <a16:colId xmlns:a16="http://schemas.microsoft.com/office/drawing/2014/main" val="1295609173"/>
                    </a:ext>
                  </a:extLst>
                </a:gridCol>
                <a:gridCol w="822960">
                  <a:extLst>
                    <a:ext uri="{9D8B030D-6E8A-4147-A177-3AD203B41FA5}">
                      <a16:colId xmlns:a16="http://schemas.microsoft.com/office/drawing/2014/main" val="801990453"/>
                    </a:ext>
                  </a:extLst>
                </a:gridCol>
                <a:gridCol w="822960">
                  <a:extLst>
                    <a:ext uri="{9D8B030D-6E8A-4147-A177-3AD203B41FA5}">
                      <a16:colId xmlns:a16="http://schemas.microsoft.com/office/drawing/2014/main" val="382168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29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- 2019-03-16 12:14:00 </a:t>
                      </a:r>
                      <a:r>
                        <a:rPr kumimoji="0" lang="en-US" sz="1000" b="0" i="0" u="none" strike="noStrike" kern="1200" cap="none" spc="0" normalizeH="0" baseline="0" noProof="0">
                          <a:ln>
                            <a:noFill/>
                          </a:ln>
                          <a:solidFill>
                            <a:prstClr val="black"/>
                          </a:solidFill>
                          <a:effectLst/>
                          <a:uLnTx/>
                          <a:uFillTx/>
                          <a:latin typeface="+mn-lt"/>
                          <a:ea typeface="+mn-ea"/>
                          <a:cs typeface="+mn-cs"/>
                        </a:rPr>
                        <a:t> 
 Macam-macam boleh dibuat dengan telur, bukan? Termasuklah asam pedas. Resipi ini kita guna telur masin.​
#ResipiButtercup​
Asam Pedas Telur Masin​
Bahan-bahan:​
1 sudu makan Buttercup​
2 biji telur masin​
1 sudu teh halba​
4 sudu makan cili kering kisar​
5 biji bawang merah kisar​
2 ulas bawang putih kisar​
½ inci halia kisar​
½ inci kunyit hidup kisar​
Sedikit air asam jawa​
2 tangkai daun kesum​
1 mangkuk air​
Sedikit garam jika perlu
Arahan:​
1. Panaskan Buttercup di dalam kuali. Tumis halba dan bahan kisar serta cili kering kisar. ​
2. Apabila sudah pecah minyak, masukkan air dan air asam jawa. Kacau sebati dan biarkan mendidih.​
3. Pecahkan telur masin ke dalam kuali dan biar keras. Kemudian, masukkan daun kesum.​
4. Kacau perlahan-lahan dan tambahkan garam jika perlu. Siap!​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2925128"/>
                  </a:ext>
                </a:extLst>
              </a:tr>
            </a:tbl>
          </a:graphicData>
        </a:graphic>
      </p:graphicFrame>
      <p:sp>
        <p:nvSpPr>
          <p:cNvPr id="4" name="Text Placeholder 3">
            <a:extLst>
              <a:ext uri="{FF2B5EF4-FFF2-40B4-BE49-F238E27FC236}">
                <a16:creationId xmlns:a16="http://schemas.microsoft.com/office/drawing/2014/main" id="{8D0C642C-4CB6-49DB-9463-3700EEC976D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10575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F255-6542-455E-9CE1-207FD322EAD0}"/>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D5C3C97F-021E-411A-AA27-8ACDB155F832}"/>
              </a:ext>
            </a:extLst>
          </p:cNvPr>
          <p:cNvGraphicFramePr>
            <a:graphicFrameLocks noGrp="1"/>
          </p:cNvGraphicFramePr>
          <p:nvPr>
            <p:ph type="chart" sz="quarter" idx="13"/>
            <p:extLst>
              <p:ext uri="{D42A27DB-BD31-4B8C-83A1-F6EECF244321}">
                <p14:modId xmlns:p14="http://schemas.microsoft.com/office/powerpoint/2010/main" val="4003688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17E97D-5611-49C6-882D-4075A416C88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1A59DBFB-9DC3-40F1-95D5-65AC705FD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222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51B8-8ADA-4311-B0B7-A9BACC32D27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771CD0CD-B585-4A39-986D-75EA79AAFE1A}"/>
              </a:ext>
            </a:extLst>
          </p:cNvPr>
          <p:cNvGraphicFramePr>
            <a:graphicFrameLocks noGrp="1"/>
          </p:cNvGraphicFramePr>
          <p:nvPr>
            <p:ph type="chart" sz="quarter" idx="13"/>
            <p:extLst>
              <p:ext uri="{D42A27DB-BD31-4B8C-83A1-F6EECF244321}">
                <p14:modId xmlns:p14="http://schemas.microsoft.com/office/powerpoint/2010/main" val="3331934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D1EA70-8592-4DBA-B6AC-3FB7272E0048}"/>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11C6F1CB-19E1-45B3-B59F-EAC949C3F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152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A911-E548-4558-A83D-CC03C6092243}"/>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E9391635-2D5E-4E26-AA8A-E1AA64BBDED6}"/>
              </a:ext>
            </a:extLst>
          </p:cNvPr>
          <p:cNvGraphicFramePr>
            <a:graphicFrameLocks noGrp="1"/>
          </p:cNvGraphicFramePr>
          <p:nvPr>
            <p:ph type="chart" sz="quarter" idx="13"/>
            <p:extLst>
              <p:ext uri="{D42A27DB-BD31-4B8C-83A1-F6EECF244321}">
                <p14:modId xmlns:p14="http://schemas.microsoft.com/office/powerpoint/2010/main" val="3291114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0AA5C-709E-4504-B537-EDAAA96EDA30}"/>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ADA2A199-74FE-4063-BA78-98269FCA9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026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95D7A-A802-4D29-81DE-10A02930CE3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12D20842-450B-44A4-A42A-3C26AF6D82DF}"/>
              </a:ext>
            </a:extLst>
          </p:cNvPr>
          <p:cNvGraphicFramePr>
            <a:graphicFrameLocks noGrp="1"/>
          </p:cNvGraphicFramePr>
          <p:nvPr>
            <p:ph type="chart" sz="quarter" idx="13"/>
            <p:extLst>
              <p:ext uri="{D42A27DB-BD31-4B8C-83A1-F6EECF244321}">
                <p14:modId xmlns:p14="http://schemas.microsoft.com/office/powerpoint/2010/main" val="2706643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77699-9F8D-4869-B61F-9920A9EFCDD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ED6789E7-3D34-4C5F-89BD-B891435A0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262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E45D9-BD76-447D-BF90-E93551FE348A}"/>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69246735-8DE7-4B74-B770-D6A3B18E8905}"/>
              </a:ext>
            </a:extLst>
          </p:cNvPr>
          <p:cNvGraphicFramePr>
            <a:graphicFrameLocks noGrp="1"/>
          </p:cNvGraphicFramePr>
          <p:nvPr>
            <p:ph type="tbl" sz="quarter" idx="13"/>
            <p:extLst>
              <p:ext uri="{D42A27DB-BD31-4B8C-83A1-F6EECF244321}">
                <p14:modId xmlns:p14="http://schemas.microsoft.com/office/powerpoint/2010/main" val="366975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8664823"/>
                    </a:ext>
                  </a:extLst>
                </a:gridCol>
                <a:gridCol w="1645920">
                  <a:extLst>
                    <a:ext uri="{9D8B030D-6E8A-4147-A177-3AD203B41FA5}">
                      <a16:colId xmlns:a16="http://schemas.microsoft.com/office/drawing/2014/main" val="2121578118"/>
                    </a:ext>
                  </a:extLst>
                </a:gridCol>
                <a:gridCol w="1645920">
                  <a:extLst>
                    <a:ext uri="{9D8B030D-6E8A-4147-A177-3AD203B41FA5}">
                      <a16:colId xmlns:a16="http://schemas.microsoft.com/office/drawing/2014/main" val="256067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1194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extLst>
                  <a:ext uri="{0D108BD9-81ED-4DB2-BD59-A6C34878D82A}">
                    <a16:rowId xmlns:a16="http://schemas.microsoft.com/office/drawing/2014/main" val="285255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41320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316743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19017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55002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0643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88566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59612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60767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540456366"/>
                  </a:ext>
                </a:extLst>
              </a:tr>
            </a:tbl>
          </a:graphicData>
        </a:graphic>
      </p:graphicFrame>
      <p:sp>
        <p:nvSpPr>
          <p:cNvPr id="4" name="Text Placeholder 3">
            <a:extLst>
              <a:ext uri="{FF2B5EF4-FFF2-40B4-BE49-F238E27FC236}">
                <a16:creationId xmlns:a16="http://schemas.microsoft.com/office/drawing/2014/main" id="{7738A93E-40F4-41C0-B77E-534B6BDC192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48307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722B-E3F8-47C5-8855-D8AA2496A8F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D0C2868D-4839-4B53-99AC-3641F7EC70B0}"/>
              </a:ext>
            </a:extLst>
          </p:cNvPr>
          <p:cNvGraphicFramePr>
            <a:graphicFrameLocks noGrp="1"/>
          </p:cNvGraphicFramePr>
          <p:nvPr>
            <p:ph type="tbl" sz="quarter" idx="13"/>
            <p:extLst>
              <p:ext uri="{D42A27DB-BD31-4B8C-83A1-F6EECF244321}">
                <p14:modId xmlns:p14="http://schemas.microsoft.com/office/powerpoint/2010/main" val="166270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5261264"/>
                    </a:ext>
                  </a:extLst>
                </a:gridCol>
                <a:gridCol w="1645920">
                  <a:extLst>
                    <a:ext uri="{9D8B030D-6E8A-4147-A177-3AD203B41FA5}">
                      <a16:colId xmlns:a16="http://schemas.microsoft.com/office/drawing/2014/main" val="524490400"/>
                    </a:ext>
                  </a:extLst>
                </a:gridCol>
                <a:gridCol w="1645920">
                  <a:extLst>
                    <a:ext uri="{9D8B030D-6E8A-4147-A177-3AD203B41FA5}">
                      <a16:colId xmlns:a16="http://schemas.microsoft.com/office/drawing/2014/main" val="114895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0518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78370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38378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36061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98082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16090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41939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9867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3918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1575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832361429"/>
                  </a:ext>
                </a:extLst>
              </a:tr>
            </a:tbl>
          </a:graphicData>
        </a:graphic>
      </p:graphicFrame>
      <p:sp>
        <p:nvSpPr>
          <p:cNvPr id="4" name="Text Placeholder 3">
            <a:extLst>
              <a:ext uri="{FF2B5EF4-FFF2-40B4-BE49-F238E27FC236}">
                <a16:creationId xmlns:a16="http://schemas.microsoft.com/office/drawing/2014/main" id="{C07BF3DB-8B96-4BD8-BE3A-4A5DAAA4063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77285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400E9-73BE-44AC-BFA9-90CD4B9B6D9C}"/>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B6245127-E50D-4B7F-BA62-151610B8781F}"/>
              </a:ext>
            </a:extLst>
          </p:cNvPr>
          <p:cNvGraphicFramePr>
            <a:graphicFrameLocks noGrp="1"/>
          </p:cNvGraphicFramePr>
          <p:nvPr>
            <p:ph type="tbl" sz="quarter" idx="13"/>
            <p:extLst>
              <p:ext uri="{D42A27DB-BD31-4B8C-83A1-F6EECF244321}">
                <p14:modId xmlns:p14="http://schemas.microsoft.com/office/powerpoint/2010/main" val="260485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5658967"/>
                    </a:ext>
                  </a:extLst>
                </a:gridCol>
                <a:gridCol w="1645920">
                  <a:extLst>
                    <a:ext uri="{9D8B030D-6E8A-4147-A177-3AD203B41FA5}">
                      <a16:colId xmlns:a16="http://schemas.microsoft.com/office/drawing/2014/main" val="51945839"/>
                    </a:ext>
                  </a:extLst>
                </a:gridCol>
                <a:gridCol w="1645920">
                  <a:extLst>
                    <a:ext uri="{9D8B030D-6E8A-4147-A177-3AD203B41FA5}">
                      <a16:colId xmlns:a16="http://schemas.microsoft.com/office/drawing/2014/main" val="24391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588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5432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5183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2555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6505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70154204"/>
                  </a:ext>
                </a:extLst>
              </a:tr>
            </a:tbl>
          </a:graphicData>
        </a:graphic>
      </p:graphicFrame>
      <p:sp>
        <p:nvSpPr>
          <p:cNvPr id="4" name="Text Placeholder 3">
            <a:extLst>
              <a:ext uri="{FF2B5EF4-FFF2-40B4-BE49-F238E27FC236}">
                <a16:creationId xmlns:a16="http://schemas.microsoft.com/office/drawing/2014/main" id="{ECE310AE-4583-40CA-8C64-926A5E359D8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81718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CF917-5DAA-4317-B6A0-7468A5F3B608}"/>
              </a:ext>
            </a:extLst>
          </p:cNvPr>
          <p:cNvSpPr>
            <a:spLocks noGrp="1"/>
          </p:cNvSpPr>
          <p:nvPr>
            <p:ph type="title"/>
          </p:nvPr>
        </p:nvSpPr>
        <p:spPr/>
        <p:txBody>
          <a:bodyPr/>
          <a:lstStyle/>
          <a:p>
            <a:r>
              <a:rPr lang="en-US"/>
              <a:t>Facebook Own Posts Table | Buttercup Malaysia - 1 of 11</a:t>
            </a:r>
          </a:p>
        </p:txBody>
      </p:sp>
      <p:graphicFrame>
        <p:nvGraphicFramePr>
          <p:cNvPr id="5" name="Table Placeholder 4">
            <a:extLst>
              <a:ext uri="{FF2B5EF4-FFF2-40B4-BE49-F238E27FC236}">
                <a16:creationId xmlns:a16="http://schemas.microsoft.com/office/drawing/2014/main" id="{CCC28F72-CC4D-4914-A005-B4E7C0E6B592}"/>
              </a:ext>
            </a:extLst>
          </p:cNvPr>
          <p:cNvGraphicFramePr>
            <a:graphicFrameLocks noGrp="1"/>
          </p:cNvGraphicFramePr>
          <p:nvPr>
            <p:ph type="tbl" sz="quarter" idx="13"/>
            <p:extLst>
              <p:ext uri="{D42A27DB-BD31-4B8C-83A1-F6EECF244321}">
                <p14:modId xmlns:p14="http://schemas.microsoft.com/office/powerpoint/2010/main" val="57882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3213617"/>
                    </a:ext>
                  </a:extLst>
                </a:gridCol>
                <a:gridCol w="658368">
                  <a:extLst>
                    <a:ext uri="{9D8B030D-6E8A-4147-A177-3AD203B41FA5}">
                      <a16:colId xmlns:a16="http://schemas.microsoft.com/office/drawing/2014/main" val="1367145435"/>
                    </a:ext>
                  </a:extLst>
                </a:gridCol>
                <a:gridCol w="658368">
                  <a:extLst>
                    <a:ext uri="{9D8B030D-6E8A-4147-A177-3AD203B41FA5}">
                      <a16:colId xmlns:a16="http://schemas.microsoft.com/office/drawing/2014/main" val="1866448876"/>
                    </a:ext>
                  </a:extLst>
                </a:gridCol>
                <a:gridCol w="658368">
                  <a:extLst>
                    <a:ext uri="{9D8B030D-6E8A-4147-A177-3AD203B41FA5}">
                      <a16:colId xmlns:a16="http://schemas.microsoft.com/office/drawing/2014/main" val="1359901786"/>
                    </a:ext>
                  </a:extLst>
                </a:gridCol>
                <a:gridCol w="658368">
                  <a:extLst>
                    <a:ext uri="{9D8B030D-6E8A-4147-A177-3AD203B41FA5}">
                      <a16:colId xmlns:a16="http://schemas.microsoft.com/office/drawing/2014/main" val="3509072574"/>
                    </a:ext>
                  </a:extLst>
                </a:gridCol>
                <a:gridCol w="658368">
                  <a:extLst>
                    <a:ext uri="{9D8B030D-6E8A-4147-A177-3AD203B41FA5}">
                      <a16:colId xmlns:a16="http://schemas.microsoft.com/office/drawing/2014/main" val="2692619923"/>
                    </a:ext>
                  </a:extLst>
                </a:gridCol>
                <a:gridCol w="658368">
                  <a:extLst>
                    <a:ext uri="{9D8B030D-6E8A-4147-A177-3AD203B41FA5}">
                      <a16:colId xmlns:a16="http://schemas.microsoft.com/office/drawing/2014/main" val="2083224561"/>
                    </a:ext>
                  </a:extLst>
                </a:gridCol>
                <a:gridCol w="658368">
                  <a:extLst>
                    <a:ext uri="{9D8B030D-6E8A-4147-A177-3AD203B41FA5}">
                      <a16:colId xmlns:a16="http://schemas.microsoft.com/office/drawing/2014/main" val="375306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141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- 2019-03-30 01:02:00 </a:t>
                      </a:r>
                      <a:r>
                        <a:rPr kumimoji="0" lang="en-US" sz="1000" b="0" i="0" u="none" strike="noStrike" kern="1200" cap="none" spc="0" normalizeH="0" baseline="0" noProof="0">
                          <a:ln>
                            <a:noFill/>
                          </a:ln>
                          <a:solidFill>
                            <a:prstClr val="black"/>
                          </a:solidFill>
                          <a:effectLst/>
                          <a:uLnTx/>
                          <a:uFillTx/>
                          <a:latin typeface="+mn-lt"/>
                          <a:ea typeface="+mn-ea"/>
                          <a:cs typeface="+mn-cs"/>
                        </a:rPr>
                        <a:t> 
 Resipi ini pula memang sesuai untuk minum petang. Tapi, bila-bila masa pun boleh. Yang penting makan ketika panas-panas. Fuh!​
#ResipiButtercup​
Terung Goreng Telur​
Bahan-bahan:​
1 sudu makan Buttercup​
1 biji terung ​
2  biji telur ​
Secubit lada hitam
Arahan:​
1. Hiriskan terung. ​
2. Pukul telur dan gaul bersama lada hitam. ​
3. Salutkan terung dengan telur dan goreng sehingga perang. ​
4. Makan panas-panas sebagai snek atau sebagai lauk!​
​Sumber: http://myresipi.com/recipes/terung-goreng-telur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0255700"/>
                  </a:ext>
                </a:extLst>
              </a:tr>
            </a:tbl>
          </a:graphicData>
        </a:graphic>
      </p:graphicFrame>
      <p:sp>
        <p:nvSpPr>
          <p:cNvPr id="4" name="Text Placeholder 3">
            <a:extLst>
              <a:ext uri="{FF2B5EF4-FFF2-40B4-BE49-F238E27FC236}">
                <a16:creationId xmlns:a16="http://schemas.microsoft.com/office/drawing/2014/main" id="{E29FBE47-50B9-4306-9CED-BE8826B12F9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447722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A358-A979-44E4-B714-22039D6CDDF3}"/>
              </a:ext>
            </a:extLst>
          </p:cNvPr>
          <p:cNvSpPr>
            <a:spLocks noGrp="1"/>
          </p:cNvSpPr>
          <p:nvPr>
            <p:ph type="title"/>
          </p:nvPr>
        </p:nvSpPr>
        <p:spPr/>
        <p:txBody>
          <a:bodyPr/>
          <a:lstStyle/>
          <a:p>
            <a:r>
              <a:rPr lang="en-US"/>
              <a:t>Facebook Own Posts Table | Buttercup Malaysia - 2 of 11</a:t>
            </a:r>
          </a:p>
        </p:txBody>
      </p:sp>
      <p:graphicFrame>
        <p:nvGraphicFramePr>
          <p:cNvPr id="5" name="Table Placeholder 4">
            <a:extLst>
              <a:ext uri="{FF2B5EF4-FFF2-40B4-BE49-F238E27FC236}">
                <a16:creationId xmlns:a16="http://schemas.microsoft.com/office/drawing/2014/main" id="{76254F06-2E71-4EFF-9E02-D2AE92D5E43A}"/>
              </a:ext>
            </a:extLst>
          </p:cNvPr>
          <p:cNvGraphicFramePr>
            <a:graphicFrameLocks noGrp="1"/>
          </p:cNvGraphicFramePr>
          <p:nvPr>
            <p:ph type="tbl" sz="quarter" idx="13"/>
            <p:extLst>
              <p:ext uri="{D42A27DB-BD31-4B8C-83A1-F6EECF244321}">
                <p14:modId xmlns:p14="http://schemas.microsoft.com/office/powerpoint/2010/main" val="401502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976013"/>
                    </a:ext>
                  </a:extLst>
                </a:gridCol>
                <a:gridCol w="658368">
                  <a:extLst>
                    <a:ext uri="{9D8B030D-6E8A-4147-A177-3AD203B41FA5}">
                      <a16:colId xmlns:a16="http://schemas.microsoft.com/office/drawing/2014/main" val="2519248445"/>
                    </a:ext>
                  </a:extLst>
                </a:gridCol>
                <a:gridCol w="658368">
                  <a:extLst>
                    <a:ext uri="{9D8B030D-6E8A-4147-A177-3AD203B41FA5}">
                      <a16:colId xmlns:a16="http://schemas.microsoft.com/office/drawing/2014/main" val="3552330318"/>
                    </a:ext>
                  </a:extLst>
                </a:gridCol>
                <a:gridCol w="658368">
                  <a:extLst>
                    <a:ext uri="{9D8B030D-6E8A-4147-A177-3AD203B41FA5}">
                      <a16:colId xmlns:a16="http://schemas.microsoft.com/office/drawing/2014/main" val="3244065376"/>
                    </a:ext>
                  </a:extLst>
                </a:gridCol>
                <a:gridCol w="658368">
                  <a:extLst>
                    <a:ext uri="{9D8B030D-6E8A-4147-A177-3AD203B41FA5}">
                      <a16:colId xmlns:a16="http://schemas.microsoft.com/office/drawing/2014/main" val="2874097741"/>
                    </a:ext>
                  </a:extLst>
                </a:gridCol>
                <a:gridCol w="658368">
                  <a:extLst>
                    <a:ext uri="{9D8B030D-6E8A-4147-A177-3AD203B41FA5}">
                      <a16:colId xmlns:a16="http://schemas.microsoft.com/office/drawing/2014/main" val="1796217292"/>
                    </a:ext>
                  </a:extLst>
                </a:gridCol>
                <a:gridCol w="658368">
                  <a:extLst>
                    <a:ext uri="{9D8B030D-6E8A-4147-A177-3AD203B41FA5}">
                      <a16:colId xmlns:a16="http://schemas.microsoft.com/office/drawing/2014/main" val="3670141709"/>
                    </a:ext>
                  </a:extLst>
                </a:gridCol>
                <a:gridCol w="658368">
                  <a:extLst>
                    <a:ext uri="{9D8B030D-6E8A-4147-A177-3AD203B41FA5}">
                      <a16:colId xmlns:a16="http://schemas.microsoft.com/office/drawing/2014/main" val="34312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853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- 2019-03-28 09:30:00 </a:t>
                      </a:r>
                      <a:r>
                        <a:rPr kumimoji="0" lang="en-US" sz="1000" b="0" i="0" u="none" strike="noStrike" kern="1200" cap="none" spc="0" normalizeH="0" baseline="0" noProof="0">
                          <a:ln>
                            <a:noFill/>
                          </a:ln>
                          <a:solidFill>
                            <a:prstClr val="black"/>
                          </a:solidFill>
                          <a:effectLst/>
                          <a:uLnTx/>
                          <a:uFillTx/>
                          <a:latin typeface="+mn-lt"/>
                          <a:ea typeface="+mn-ea"/>
                          <a:cs typeface="+mn-cs"/>
                        </a:rPr>
                        <a:t> 
 Resipi ini sangat memuaskan untuk bersarapan. Pasti kenyang tanpa rasa mengantuk.​
#ResipiButtercup​
Telur Dadar Kentang​
Bahan-bahan: ​
2 sudu makan Buttercup​
5 biji telur ​
2 biji kentang, dipotong dadu kecil​
1 biji bawang besar, dihiris​
3 biji cili merah, dihiris​
1 pokok daun sup ​
1 pokok daun bawang ​
Arahan:​
1. Rebuskan kentang sehingga empuk. ​
2. Pecahkan telur dan satukan bersama semua bahan di dalam mangkuk.​
3. Panaskan Buttercup di dalam kuali leper dan tuangkan bancuhan telur tadi. ​
4. Masakkan dengan api perlahan sehingga telur kelihatan kuning keemasan. ​
5. Terbalikkan telur perlahan-lahan. ​
6. Ulangi langkah 4.​
7. Telur dadar kentang siap!​
​Sumber: http://myresipi.com/recipes/telur-dadar-kentang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0913297"/>
                  </a:ext>
                </a:extLst>
              </a:tr>
            </a:tbl>
          </a:graphicData>
        </a:graphic>
      </p:graphicFrame>
      <p:sp>
        <p:nvSpPr>
          <p:cNvPr id="4" name="Text Placeholder 3">
            <a:extLst>
              <a:ext uri="{FF2B5EF4-FFF2-40B4-BE49-F238E27FC236}">
                <a16:creationId xmlns:a16="http://schemas.microsoft.com/office/drawing/2014/main" id="{EBA45345-94DE-499B-B272-1E58254ABD2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32041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313F4-DEDA-4615-946E-34B73AEF57BE}"/>
              </a:ext>
            </a:extLst>
          </p:cNvPr>
          <p:cNvSpPr>
            <a:spLocks noGrp="1"/>
          </p:cNvSpPr>
          <p:nvPr>
            <p:ph type="title"/>
          </p:nvPr>
        </p:nvSpPr>
        <p:spPr/>
        <p:txBody>
          <a:bodyPr/>
          <a:lstStyle/>
          <a:p>
            <a:r>
              <a:rPr lang="en-US"/>
              <a:t>Facebook Own Posts Table | Buttercup Malaysia - 3 of 11</a:t>
            </a:r>
          </a:p>
        </p:txBody>
      </p:sp>
      <p:graphicFrame>
        <p:nvGraphicFramePr>
          <p:cNvPr id="5" name="Table Placeholder 4">
            <a:extLst>
              <a:ext uri="{FF2B5EF4-FFF2-40B4-BE49-F238E27FC236}">
                <a16:creationId xmlns:a16="http://schemas.microsoft.com/office/drawing/2014/main" id="{76322944-BB9F-48AF-A541-9FB9A22C12B2}"/>
              </a:ext>
            </a:extLst>
          </p:cNvPr>
          <p:cNvGraphicFramePr>
            <a:graphicFrameLocks noGrp="1"/>
          </p:cNvGraphicFramePr>
          <p:nvPr>
            <p:ph type="tbl" sz="quarter" idx="13"/>
            <p:extLst>
              <p:ext uri="{D42A27DB-BD31-4B8C-83A1-F6EECF244321}">
                <p14:modId xmlns:p14="http://schemas.microsoft.com/office/powerpoint/2010/main" val="283458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5651969"/>
                    </a:ext>
                  </a:extLst>
                </a:gridCol>
                <a:gridCol w="658368">
                  <a:extLst>
                    <a:ext uri="{9D8B030D-6E8A-4147-A177-3AD203B41FA5}">
                      <a16:colId xmlns:a16="http://schemas.microsoft.com/office/drawing/2014/main" val="3394000845"/>
                    </a:ext>
                  </a:extLst>
                </a:gridCol>
                <a:gridCol w="658368">
                  <a:extLst>
                    <a:ext uri="{9D8B030D-6E8A-4147-A177-3AD203B41FA5}">
                      <a16:colId xmlns:a16="http://schemas.microsoft.com/office/drawing/2014/main" val="489140308"/>
                    </a:ext>
                  </a:extLst>
                </a:gridCol>
                <a:gridCol w="658368">
                  <a:extLst>
                    <a:ext uri="{9D8B030D-6E8A-4147-A177-3AD203B41FA5}">
                      <a16:colId xmlns:a16="http://schemas.microsoft.com/office/drawing/2014/main" val="4006580079"/>
                    </a:ext>
                  </a:extLst>
                </a:gridCol>
                <a:gridCol w="658368">
                  <a:extLst>
                    <a:ext uri="{9D8B030D-6E8A-4147-A177-3AD203B41FA5}">
                      <a16:colId xmlns:a16="http://schemas.microsoft.com/office/drawing/2014/main" val="2557707520"/>
                    </a:ext>
                  </a:extLst>
                </a:gridCol>
                <a:gridCol w="658368">
                  <a:extLst>
                    <a:ext uri="{9D8B030D-6E8A-4147-A177-3AD203B41FA5}">
                      <a16:colId xmlns:a16="http://schemas.microsoft.com/office/drawing/2014/main" val="2454586953"/>
                    </a:ext>
                  </a:extLst>
                </a:gridCol>
                <a:gridCol w="658368">
                  <a:extLst>
                    <a:ext uri="{9D8B030D-6E8A-4147-A177-3AD203B41FA5}">
                      <a16:colId xmlns:a16="http://schemas.microsoft.com/office/drawing/2014/main" val="2707924256"/>
                    </a:ext>
                  </a:extLst>
                </a:gridCol>
                <a:gridCol w="658368">
                  <a:extLst>
                    <a:ext uri="{9D8B030D-6E8A-4147-A177-3AD203B41FA5}">
                      <a16:colId xmlns:a16="http://schemas.microsoft.com/office/drawing/2014/main" val="1493546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532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- 2019-03-26 09:28:00 </a:t>
                      </a:r>
                      <a:r>
                        <a:rPr kumimoji="0" lang="en-US" sz="1000" b="0" i="0" u="none" strike="noStrike" kern="1200" cap="none" spc="0" normalizeH="0" baseline="0" noProof="0">
                          <a:ln>
                            <a:noFill/>
                          </a:ln>
                          <a:solidFill>
                            <a:prstClr val="black"/>
                          </a:solidFill>
                          <a:effectLst/>
                          <a:uLnTx/>
                          <a:uFillTx/>
                          <a:latin typeface="+mn-lt"/>
                          <a:ea typeface="+mn-ea"/>
                          <a:cs typeface="+mn-cs"/>
                        </a:rPr>
                        <a:t> 
 Nikmatnya dapat menghirup sup. Siapa setuju? Jom buat sup telur cendawan yang berkhasiat ini.​
​#ResipiButtercup​
​Sup Telur Cendawan​
​Bahan-bahan: ​
1 sudu makan Buttercup​
2 biji telur​
5 biji bawang merah kisar​
2 ulas bawang putih kisar​
10 helai cendawan tiram dipotong kecil​
¼ bunga kubis dipotong kecil​
Sedikit daun sup diracik​
Sedikit suhun​
1 mangkuk air​
Garam secukup rasa
Arahan:​
1. Panaskan Buttercup. Tumis bahan kisar sehingga wangi.​
2. Masukkan air, kacau perlahan hingga mendidih.​
3. Masukkan cendawan, bunga kubis dan suhun.​
4. Kecilkan api dan pecahkan telur ke dalam kuali. Biarkan 3 minit sebelum menutup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2497995"/>
                  </a:ext>
                </a:extLst>
              </a:tr>
            </a:tbl>
          </a:graphicData>
        </a:graphic>
      </p:graphicFrame>
      <p:sp>
        <p:nvSpPr>
          <p:cNvPr id="4" name="Text Placeholder 3">
            <a:extLst>
              <a:ext uri="{FF2B5EF4-FFF2-40B4-BE49-F238E27FC236}">
                <a16:creationId xmlns:a16="http://schemas.microsoft.com/office/drawing/2014/main" id="{76039585-A4F5-479C-A20A-6810E88211A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038150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88D63-E5EA-43E4-9B6A-C9E35E7FEA43}"/>
              </a:ext>
            </a:extLst>
          </p:cNvPr>
          <p:cNvSpPr>
            <a:spLocks noGrp="1"/>
          </p:cNvSpPr>
          <p:nvPr>
            <p:ph type="title"/>
          </p:nvPr>
        </p:nvSpPr>
        <p:spPr/>
        <p:txBody>
          <a:bodyPr/>
          <a:lstStyle/>
          <a:p>
            <a:r>
              <a:rPr lang="en-US"/>
              <a:t>Facebook Own Posts Table | Buttercup Malaysia - 4 of 11</a:t>
            </a:r>
          </a:p>
        </p:txBody>
      </p:sp>
      <p:graphicFrame>
        <p:nvGraphicFramePr>
          <p:cNvPr id="5" name="Table Placeholder 4">
            <a:extLst>
              <a:ext uri="{FF2B5EF4-FFF2-40B4-BE49-F238E27FC236}">
                <a16:creationId xmlns:a16="http://schemas.microsoft.com/office/drawing/2014/main" id="{5A7D1F43-9641-4D8C-9095-64C4ECDC9784}"/>
              </a:ext>
            </a:extLst>
          </p:cNvPr>
          <p:cNvGraphicFramePr>
            <a:graphicFrameLocks noGrp="1"/>
          </p:cNvGraphicFramePr>
          <p:nvPr>
            <p:ph type="tbl" sz="quarter" idx="13"/>
            <p:extLst>
              <p:ext uri="{D42A27DB-BD31-4B8C-83A1-F6EECF244321}">
                <p14:modId xmlns:p14="http://schemas.microsoft.com/office/powerpoint/2010/main" val="416681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3207609"/>
                    </a:ext>
                  </a:extLst>
                </a:gridCol>
                <a:gridCol w="658368">
                  <a:extLst>
                    <a:ext uri="{9D8B030D-6E8A-4147-A177-3AD203B41FA5}">
                      <a16:colId xmlns:a16="http://schemas.microsoft.com/office/drawing/2014/main" val="647633545"/>
                    </a:ext>
                  </a:extLst>
                </a:gridCol>
                <a:gridCol w="658368">
                  <a:extLst>
                    <a:ext uri="{9D8B030D-6E8A-4147-A177-3AD203B41FA5}">
                      <a16:colId xmlns:a16="http://schemas.microsoft.com/office/drawing/2014/main" val="2275934511"/>
                    </a:ext>
                  </a:extLst>
                </a:gridCol>
                <a:gridCol w="658368">
                  <a:extLst>
                    <a:ext uri="{9D8B030D-6E8A-4147-A177-3AD203B41FA5}">
                      <a16:colId xmlns:a16="http://schemas.microsoft.com/office/drawing/2014/main" val="1321018929"/>
                    </a:ext>
                  </a:extLst>
                </a:gridCol>
                <a:gridCol w="658368">
                  <a:extLst>
                    <a:ext uri="{9D8B030D-6E8A-4147-A177-3AD203B41FA5}">
                      <a16:colId xmlns:a16="http://schemas.microsoft.com/office/drawing/2014/main" val="4254793829"/>
                    </a:ext>
                  </a:extLst>
                </a:gridCol>
                <a:gridCol w="658368">
                  <a:extLst>
                    <a:ext uri="{9D8B030D-6E8A-4147-A177-3AD203B41FA5}">
                      <a16:colId xmlns:a16="http://schemas.microsoft.com/office/drawing/2014/main" val="1344107193"/>
                    </a:ext>
                  </a:extLst>
                </a:gridCol>
                <a:gridCol w="658368">
                  <a:extLst>
                    <a:ext uri="{9D8B030D-6E8A-4147-A177-3AD203B41FA5}">
                      <a16:colId xmlns:a16="http://schemas.microsoft.com/office/drawing/2014/main" val="905168741"/>
                    </a:ext>
                  </a:extLst>
                </a:gridCol>
                <a:gridCol w="658368">
                  <a:extLst>
                    <a:ext uri="{9D8B030D-6E8A-4147-A177-3AD203B41FA5}">
                      <a16:colId xmlns:a16="http://schemas.microsoft.com/office/drawing/2014/main" val="21764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271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- 2019-03-24 12:47:00 </a:t>
                      </a:r>
                      <a:r>
                        <a:rPr kumimoji="0" lang="en-US" sz="1000" b="0" i="0" u="none" strike="noStrike" kern="1200" cap="none" spc="0" normalizeH="0" baseline="0" noProof="0">
                          <a:ln>
                            <a:noFill/>
                          </a:ln>
                          <a:solidFill>
                            <a:prstClr val="black"/>
                          </a:solidFill>
                          <a:effectLst/>
                          <a:uLnTx/>
                          <a:uFillTx/>
                          <a:latin typeface="+mn-lt"/>
                          <a:ea typeface="+mn-ea"/>
                          <a:cs typeface="+mn-cs"/>
                        </a:rPr>
                        <a:t> 
 Ada peribahasa yang berbunyi "telur hari ini lebih baik daripada anak ayam besok" yang membawa maksud untung hari ini lebih baik daripada untung hari esok yang belum tentu.​
Samalah juga dengan hal lain dalam kehidupan. Lebih baik kita fokus pada hari ini daripada kita pening memikirkan masa depan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742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- 2019-03-22 09:40:00 </a:t>
                      </a:r>
                      <a:r>
                        <a:rPr kumimoji="0" lang="en-US" sz="1000" b="0" i="0" u="none" strike="noStrike" kern="1200" cap="none" spc="0" normalizeH="0" baseline="0" noProof="0">
                          <a:ln>
                            <a:noFill/>
                          </a:ln>
                          <a:solidFill>
                            <a:prstClr val="black"/>
                          </a:solidFill>
                          <a:effectLst/>
                          <a:uLnTx/>
                          <a:uFillTx/>
                          <a:latin typeface="+mn-lt"/>
                          <a:ea typeface="+mn-ea"/>
                          <a:cs typeface="+mn-cs"/>
                        </a:rPr>
                        <a:t> 
 Cuba alternatif ini apabila anda teringin hendak makan mi segera nanti. Lembutkan mi dan gaulkan dengan Buttercup Garlic Spread, kemudian terus makan!​
#ButtercupGarlicSpread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7643081"/>
                  </a:ext>
                </a:extLst>
              </a:tr>
            </a:tbl>
          </a:graphicData>
        </a:graphic>
      </p:graphicFrame>
      <p:sp>
        <p:nvSpPr>
          <p:cNvPr id="4" name="Text Placeholder 3">
            <a:extLst>
              <a:ext uri="{FF2B5EF4-FFF2-40B4-BE49-F238E27FC236}">
                <a16:creationId xmlns:a16="http://schemas.microsoft.com/office/drawing/2014/main" id="{68787B14-DDA7-4DEF-A33C-2453A443645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558136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A187-6724-46E4-AE64-84A0B691703A}"/>
              </a:ext>
            </a:extLst>
          </p:cNvPr>
          <p:cNvSpPr>
            <a:spLocks noGrp="1"/>
          </p:cNvSpPr>
          <p:nvPr>
            <p:ph type="title"/>
          </p:nvPr>
        </p:nvSpPr>
        <p:spPr/>
        <p:txBody>
          <a:bodyPr/>
          <a:lstStyle/>
          <a:p>
            <a:r>
              <a:rPr lang="en-US"/>
              <a:t>Facebook Own Posts Table | Buttercup Malaysia - 5 of 11</a:t>
            </a:r>
          </a:p>
        </p:txBody>
      </p:sp>
      <p:graphicFrame>
        <p:nvGraphicFramePr>
          <p:cNvPr id="5" name="Table Placeholder 4">
            <a:extLst>
              <a:ext uri="{FF2B5EF4-FFF2-40B4-BE49-F238E27FC236}">
                <a16:creationId xmlns:a16="http://schemas.microsoft.com/office/drawing/2014/main" id="{5D2A6463-9939-4526-9F3A-6109C3E29998}"/>
              </a:ext>
            </a:extLst>
          </p:cNvPr>
          <p:cNvGraphicFramePr>
            <a:graphicFrameLocks noGrp="1"/>
          </p:cNvGraphicFramePr>
          <p:nvPr>
            <p:ph type="tbl" sz="quarter" idx="13"/>
            <p:extLst>
              <p:ext uri="{D42A27DB-BD31-4B8C-83A1-F6EECF244321}">
                <p14:modId xmlns:p14="http://schemas.microsoft.com/office/powerpoint/2010/main" val="192693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5649545"/>
                    </a:ext>
                  </a:extLst>
                </a:gridCol>
                <a:gridCol w="658368">
                  <a:extLst>
                    <a:ext uri="{9D8B030D-6E8A-4147-A177-3AD203B41FA5}">
                      <a16:colId xmlns:a16="http://schemas.microsoft.com/office/drawing/2014/main" val="343464342"/>
                    </a:ext>
                  </a:extLst>
                </a:gridCol>
                <a:gridCol w="658368">
                  <a:extLst>
                    <a:ext uri="{9D8B030D-6E8A-4147-A177-3AD203B41FA5}">
                      <a16:colId xmlns:a16="http://schemas.microsoft.com/office/drawing/2014/main" val="3020895349"/>
                    </a:ext>
                  </a:extLst>
                </a:gridCol>
                <a:gridCol w="658368">
                  <a:extLst>
                    <a:ext uri="{9D8B030D-6E8A-4147-A177-3AD203B41FA5}">
                      <a16:colId xmlns:a16="http://schemas.microsoft.com/office/drawing/2014/main" val="891704761"/>
                    </a:ext>
                  </a:extLst>
                </a:gridCol>
                <a:gridCol w="658368">
                  <a:extLst>
                    <a:ext uri="{9D8B030D-6E8A-4147-A177-3AD203B41FA5}">
                      <a16:colId xmlns:a16="http://schemas.microsoft.com/office/drawing/2014/main" val="652124316"/>
                    </a:ext>
                  </a:extLst>
                </a:gridCol>
                <a:gridCol w="658368">
                  <a:extLst>
                    <a:ext uri="{9D8B030D-6E8A-4147-A177-3AD203B41FA5}">
                      <a16:colId xmlns:a16="http://schemas.microsoft.com/office/drawing/2014/main" val="745217332"/>
                    </a:ext>
                  </a:extLst>
                </a:gridCol>
                <a:gridCol w="658368">
                  <a:extLst>
                    <a:ext uri="{9D8B030D-6E8A-4147-A177-3AD203B41FA5}">
                      <a16:colId xmlns:a16="http://schemas.microsoft.com/office/drawing/2014/main" val="795619322"/>
                    </a:ext>
                  </a:extLst>
                </a:gridCol>
                <a:gridCol w="658368">
                  <a:extLst>
                    <a:ext uri="{9D8B030D-6E8A-4147-A177-3AD203B41FA5}">
                      <a16:colId xmlns:a16="http://schemas.microsoft.com/office/drawing/2014/main" val="231956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618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- 2019-03-20 09:25:00 </a:t>
                      </a:r>
                      <a:r>
                        <a:rPr kumimoji="0" lang="en-US" sz="1000" b="0" i="0" u="none" strike="noStrike" kern="1200" cap="none" spc="0" normalizeH="0" baseline="0" noProof="0">
                          <a:ln>
                            <a:noFill/>
                          </a:ln>
                          <a:solidFill>
                            <a:prstClr val="black"/>
                          </a:solidFill>
                          <a:effectLst/>
                          <a:uLnTx/>
                          <a:uFillTx/>
                          <a:latin typeface="+mn-lt"/>
                          <a:ea typeface="+mn-ea"/>
                          <a:cs typeface="+mn-cs"/>
                        </a:rPr>
                        <a:t> 
 Tidak sah kalau Admin tidak masukkan resipi sambal telur. Yang ini lebih "kick"!​
#ResipiButtercup​
Sambal Telur Berserai​
Bahan-bahan:​
1 sudu makan Buttercup​
4 biji telur, rebus dahulu kemudian goreng​
8 biji cili merah kisar​
5 biji bawang merah kisar​
2 ulas bawang putih kisar​
1 batang serai titik​
Sedikit air asam jawa​
Sedikit air​
Garam dan gula mengikut citarasa
Arahan:​
1. Panaskan Buttercup di dalam kuali. Masukkan bahan kisar sehingga naik bau.​
2. Kemudian, masukkan serai, air dan air asam jawa dan kacau perlahan.​
3. Masukkan telur dan perasakan dengan garam dan gula mengikut citarasa anda.​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1923997"/>
                  </a:ext>
                </a:extLst>
              </a:tr>
            </a:tbl>
          </a:graphicData>
        </a:graphic>
      </p:graphicFrame>
      <p:sp>
        <p:nvSpPr>
          <p:cNvPr id="4" name="Text Placeholder 3">
            <a:extLst>
              <a:ext uri="{FF2B5EF4-FFF2-40B4-BE49-F238E27FC236}">
                <a16:creationId xmlns:a16="http://schemas.microsoft.com/office/drawing/2014/main" id="{55C358C2-7AC6-4DBA-A292-7651BBAB2F6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9139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32174-0FA4-4971-9F6B-B3469DD37D1F}"/>
              </a:ext>
            </a:extLst>
          </p:cNvPr>
          <p:cNvSpPr>
            <a:spLocks noGrp="1"/>
          </p:cNvSpPr>
          <p:nvPr>
            <p:ph type="title"/>
          </p:nvPr>
        </p:nvSpPr>
        <p:spPr/>
        <p:txBody>
          <a:bodyPr/>
          <a:lstStyle/>
          <a:p>
            <a:r>
              <a:rPr lang="en-US"/>
              <a:t>Facebook Own Posts Table | Buttercup Malaysia - 6 of 11</a:t>
            </a:r>
          </a:p>
        </p:txBody>
      </p:sp>
      <p:graphicFrame>
        <p:nvGraphicFramePr>
          <p:cNvPr id="5" name="Table Placeholder 4">
            <a:extLst>
              <a:ext uri="{FF2B5EF4-FFF2-40B4-BE49-F238E27FC236}">
                <a16:creationId xmlns:a16="http://schemas.microsoft.com/office/drawing/2014/main" id="{9C938813-93CE-4363-8F2F-26D0535CA2F2}"/>
              </a:ext>
            </a:extLst>
          </p:cNvPr>
          <p:cNvGraphicFramePr>
            <a:graphicFrameLocks noGrp="1"/>
          </p:cNvGraphicFramePr>
          <p:nvPr>
            <p:ph type="tbl" sz="quarter" idx="13"/>
            <p:extLst>
              <p:ext uri="{D42A27DB-BD31-4B8C-83A1-F6EECF244321}">
                <p14:modId xmlns:p14="http://schemas.microsoft.com/office/powerpoint/2010/main" val="285329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3461341"/>
                    </a:ext>
                  </a:extLst>
                </a:gridCol>
                <a:gridCol w="658368">
                  <a:extLst>
                    <a:ext uri="{9D8B030D-6E8A-4147-A177-3AD203B41FA5}">
                      <a16:colId xmlns:a16="http://schemas.microsoft.com/office/drawing/2014/main" val="3437721626"/>
                    </a:ext>
                  </a:extLst>
                </a:gridCol>
                <a:gridCol w="658368">
                  <a:extLst>
                    <a:ext uri="{9D8B030D-6E8A-4147-A177-3AD203B41FA5}">
                      <a16:colId xmlns:a16="http://schemas.microsoft.com/office/drawing/2014/main" val="519826564"/>
                    </a:ext>
                  </a:extLst>
                </a:gridCol>
                <a:gridCol w="658368">
                  <a:extLst>
                    <a:ext uri="{9D8B030D-6E8A-4147-A177-3AD203B41FA5}">
                      <a16:colId xmlns:a16="http://schemas.microsoft.com/office/drawing/2014/main" val="831373173"/>
                    </a:ext>
                  </a:extLst>
                </a:gridCol>
                <a:gridCol w="658368">
                  <a:extLst>
                    <a:ext uri="{9D8B030D-6E8A-4147-A177-3AD203B41FA5}">
                      <a16:colId xmlns:a16="http://schemas.microsoft.com/office/drawing/2014/main" val="2264529484"/>
                    </a:ext>
                  </a:extLst>
                </a:gridCol>
                <a:gridCol w="658368">
                  <a:extLst>
                    <a:ext uri="{9D8B030D-6E8A-4147-A177-3AD203B41FA5}">
                      <a16:colId xmlns:a16="http://schemas.microsoft.com/office/drawing/2014/main" val="4031489321"/>
                    </a:ext>
                  </a:extLst>
                </a:gridCol>
                <a:gridCol w="658368">
                  <a:extLst>
                    <a:ext uri="{9D8B030D-6E8A-4147-A177-3AD203B41FA5}">
                      <a16:colId xmlns:a16="http://schemas.microsoft.com/office/drawing/2014/main" val="3583354730"/>
                    </a:ext>
                  </a:extLst>
                </a:gridCol>
                <a:gridCol w="658368">
                  <a:extLst>
                    <a:ext uri="{9D8B030D-6E8A-4147-A177-3AD203B41FA5}">
                      <a16:colId xmlns:a16="http://schemas.microsoft.com/office/drawing/2014/main" val="47133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847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- 2019-03-18 10:04:00 </a:t>
                      </a:r>
                      <a:r>
                        <a:rPr kumimoji="0" lang="en-US" sz="1000" b="0" i="0" u="none" strike="noStrike" kern="1200" cap="none" spc="0" normalizeH="0" baseline="0" noProof="0">
                          <a:ln>
                            <a:noFill/>
                          </a:ln>
                          <a:solidFill>
                            <a:prstClr val="black"/>
                          </a:solidFill>
                          <a:effectLst/>
                          <a:uLnTx/>
                          <a:uFillTx/>
                          <a:latin typeface="+mn-lt"/>
                          <a:ea typeface="+mn-ea"/>
                          <a:cs typeface="+mn-cs"/>
                        </a:rPr>
                        <a:t> 
 Apabila membuat roti, sapukan telur putih pada adunan sebelum membakar agar permukaan menjadi berkilat.​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8333890"/>
                  </a:ext>
                </a:extLst>
              </a:tr>
            </a:tbl>
          </a:graphicData>
        </a:graphic>
      </p:graphicFrame>
      <p:sp>
        <p:nvSpPr>
          <p:cNvPr id="4" name="Text Placeholder 3">
            <a:extLst>
              <a:ext uri="{FF2B5EF4-FFF2-40B4-BE49-F238E27FC236}">
                <a16:creationId xmlns:a16="http://schemas.microsoft.com/office/drawing/2014/main" id="{B0CE717D-03D8-4D2D-B426-6B3F7814C33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4228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19136-9249-44C4-AAF3-B5BBC81DCF47}"/>
              </a:ext>
            </a:extLst>
          </p:cNvPr>
          <p:cNvSpPr>
            <a:spLocks noGrp="1"/>
          </p:cNvSpPr>
          <p:nvPr>
            <p:ph type="title"/>
          </p:nvPr>
        </p:nvSpPr>
        <p:spPr/>
        <p:txBody>
          <a:bodyPr/>
          <a:lstStyle/>
          <a:p>
            <a:r>
              <a:rPr lang="en-US"/>
              <a:t>Facebook Own Posts Table | Buttercup Malaysia - 7 of 11</a:t>
            </a:r>
          </a:p>
        </p:txBody>
      </p:sp>
      <p:graphicFrame>
        <p:nvGraphicFramePr>
          <p:cNvPr id="5" name="Table Placeholder 4">
            <a:extLst>
              <a:ext uri="{FF2B5EF4-FFF2-40B4-BE49-F238E27FC236}">
                <a16:creationId xmlns:a16="http://schemas.microsoft.com/office/drawing/2014/main" id="{E664AA8F-DC4A-42C6-9D68-8F15D5C3AB56}"/>
              </a:ext>
            </a:extLst>
          </p:cNvPr>
          <p:cNvGraphicFramePr>
            <a:graphicFrameLocks noGrp="1"/>
          </p:cNvGraphicFramePr>
          <p:nvPr>
            <p:ph type="tbl" sz="quarter" idx="13"/>
            <p:extLst>
              <p:ext uri="{D42A27DB-BD31-4B8C-83A1-F6EECF244321}">
                <p14:modId xmlns:p14="http://schemas.microsoft.com/office/powerpoint/2010/main" val="80447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4585750"/>
                    </a:ext>
                  </a:extLst>
                </a:gridCol>
                <a:gridCol w="658368">
                  <a:extLst>
                    <a:ext uri="{9D8B030D-6E8A-4147-A177-3AD203B41FA5}">
                      <a16:colId xmlns:a16="http://schemas.microsoft.com/office/drawing/2014/main" val="1563735350"/>
                    </a:ext>
                  </a:extLst>
                </a:gridCol>
                <a:gridCol w="658368">
                  <a:extLst>
                    <a:ext uri="{9D8B030D-6E8A-4147-A177-3AD203B41FA5}">
                      <a16:colId xmlns:a16="http://schemas.microsoft.com/office/drawing/2014/main" val="3026465118"/>
                    </a:ext>
                  </a:extLst>
                </a:gridCol>
                <a:gridCol w="658368">
                  <a:extLst>
                    <a:ext uri="{9D8B030D-6E8A-4147-A177-3AD203B41FA5}">
                      <a16:colId xmlns:a16="http://schemas.microsoft.com/office/drawing/2014/main" val="3844319576"/>
                    </a:ext>
                  </a:extLst>
                </a:gridCol>
                <a:gridCol w="658368">
                  <a:extLst>
                    <a:ext uri="{9D8B030D-6E8A-4147-A177-3AD203B41FA5}">
                      <a16:colId xmlns:a16="http://schemas.microsoft.com/office/drawing/2014/main" val="2395927029"/>
                    </a:ext>
                  </a:extLst>
                </a:gridCol>
                <a:gridCol w="658368">
                  <a:extLst>
                    <a:ext uri="{9D8B030D-6E8A-4147-A177-3AD203B41FA5}">
                      <a16:colId xmlns:a16="http://schemas.microsoft.com/office/drawing/2014/main" val="3267038672"/>
                    </a:ext>
                  </a:extLst>
                </a:gridCol>
                <a:gridCol w="658368">
                  <a:extLst>
                    <a:ext uri="{9D8B030D-6E8A-4147-A177-3AD203B41FA5}">
                      <a16:colId xmlns:a16="http://schemas.microsoft.com/office/drawing/2014/main" val="71691872"/>
                    </a:ext>
                  </a:extLst>
                </a:gridCol>
                <a:gridCol w="658368">
                  <a:extLst>
                    <a:ext uri="{9D8B030D-6E8A-4147-A177-3AD203B41FA5}">
                      <a16:colId xmlns:a16="http://schemas.microsoft.com/office/drawing/2014/main" val="383708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910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- 2019-03-16 12:14:00 </a:t>
                      </a:r>
                      <a:r>
                        <a:rPr kumimoji="0" lang="en-US" sz="1000" b="0" i="0" u="none" strike="noStrike" kern="1200" cap="none" spc="0" normalizeH="0" baseline="0" noProof="0">
                          <a:ln>
                            <a:noFill/>
                          </a:ln>
                          <a:solidFill>
                            <a:prstClr val="black"/>
                          </a:solidFill>
                          <a:effectLst/>
                          <a:uLnTx/>
                          <a:uFillTx/>
                          <a:latin typeface="+mn-lt"/>
                          <a:ea typeface="+mn-ea"/>
                          <a:cs typeface="+mn-cs"/>
                        </a:rPr>
                        <a:t> 
 Macam-macam boleh dibuat dengan telur, bukan? Termasuklah asam pedas. Resipi ini kita guna telur masin.​
#ResipiButtercup​
Asam Pedas Telur Masin​
Bahan-bahan:​
1 sudu makan Buttercup​
2 biji telur masin​
1 sudu teh halba​
4 sudu makan cili kering kisar​
5 biji bawang merah kisar​
2 ulas bawang putih kisar​
½ inci halia kisar​
½ inci kunyit hidup kisar​
Sedikit air asam jawa​
2 tangkai daun kesum​
1 mangkuk air​
Sedikit garam jika perlu
Arahan:​
1. Panaskan Buttercup di dalam kuali. Tumis halba dan bahan kisar serta cili kering kisar. ​
2. Apabila sudah pecah minyak, masukkan air dan air asam jawa. Kacau sebati dan biarkan mendidih.​
3. Pecahkan telur masin ke dalam kuali dan biar keras. Kemudian, masukkan daun kesum.​
4. Kacau perlahan-lahan dan tambahkan garam jika perlu. Siap!​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6374041"/>
                  </a:ext>
                </a:extLst>
              </a:tr>
            </a:tbl>
          </a:graphicData>
        </a:graphic>
      </p:graphicFrame>
      <p:sp>
        <p:nvSpPr>
          <p:cNvPr id="4" name="Text Placeholder 3">
            <a:extLst>
              <a:ext uri="{FF2B5EF4-FFF2-40B4-BE49-F238E27FC236}">
                <a16:creationId xmlns:a16="http://schemas.microsoft.com/office/drawing/2014/main" id="{2D90DF8B-5CAF-4C93-9035-289A5C7F093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3024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EC40A-8624-411F-960F-40BC04D1FB42}"/>
              </a:ext>
            </a:extLst>
          </p:cNvPr>
          <p:cNvSpPr>
            <a:spLocks noGrp="1"/>
          </p:cNvSpPr>
          <p:nvPr>
            <p:ph type="title"/>
          </p:nvPr>
        </p:nvSpPr>
        <p:spPr/>
        <p:txBody>
          <a:bodyPr/>
          <a:lstStyle/>
          <a:p>
            <a:r>
              <a:rPr lang="en-US"/>
              <a:t>Facebook Own Posts Table | Buttercup Malaysia - 8 of 11</a:t>
            </a:r>
          </a:p>
        </p:txBody>
      </p:sp>
      <p:graphicFrame>
        <p:nvGraphicFramePr>
          <p:cNvPr id="5" name="Table Placeholder 4">
            <a:extLst>
              <a:ext uri="{FF2B5EF4-FFF2-40B4-BE49-F238E27FC236}">
                <a16:creationId xmlns:a16="http://schemas.microsoft.com/office/drawing/2014/main" id="{0893081E-7C07-4776-B7A5-3B356C0E1648}"/>
              </a:ext>
            </a:extLst>
          </p:cNvPr>
          <p:cNvGraphicFramePr>
            <a:graphicFrameLocks noGrp="1"/>
          </p:cNvGraphicFramePr>
          <p:nvPr>
            <p:ph type="tbl" sz="quarter" idx="13"/>
            <p:extLst>
              <p:ext uri="{D42A27DB-BD31-4B8C-83A1-F6EECF244321}">
                <p14:modId xmlns:p14="http://schemas.microsoft.com/office/powerpoint/2010/main" val="324452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3675777"/>
                    </a:ext>
                  </a:extLst>
                </a:gridCol>
                <a:gridCol w="658368">
                  <a:extLst>
                    <a:ext uri="{9D8B030D-6E8A-4147-A177-3AD203B41FA5}">
                      <a16:colId xmlns:a16="http://schemas.microsoft.com/office/drawing/2014/main" val="2934344225"/>
                    </a:ext>
                  </a:extLst>
                </a:gridCol>
                <a:gridCol w="658368">
                  <a:extLst>
                    <a:ext uri="{9D8B030D-6E8A-4147-A177-3AD203B41FA5}">
                      <a16:colId xmlns:a16="http://schemas.microsoft.com/office/drawing/2014/main" val="4148587930"/>
                    </a:ext>
                  </a:extLst>
                </a:gridCol>
                <a:gridCol w="658368">
                  <a:extLst>
                    <a:ext uri="{9D8B030D-6E8A-4147-A177-3AD203B41FA5}">
                      <a16:colId xmlns:a16="http://schemas.microsoft.com/office/drawing/2014/main" val="1869426728"/>
                    </a:ext>
                  </a:extLst>
                </a:gridCol>
                <a:gridCol w="658368">
                  <a:extLst>
                    <a:ext uri="{9D8B030D-6E8A-4147-A177-3AD203B41FA5}">
                      <a16:colId xmlns:a16="http://schemas.microsoft.com/office/drawing/2014/main" val="3247416924"/>
                    </a:ext>
                  </a:extLst>
                </a:gridCol>
                <a:gridCol w="658368">
                  <a:extLst>
                    <a:ext uri="{9D8B030D-6E8A-4147-A177-3AD203B41FA5}">
                      <a16:colId xmlns:a16="http://schemas.microsoft.com/office/drawing/2014/main" val="3621399294"/>
                    </a:ext>
                  </a:extLst>
                </a:gridCol>
                <a:gridCol w="658368">
                  <a:extLst>
                    <a:ext uri="{9D8B030D-6E8A-4147-A177-3AD203B41FA5}">
                      <a16:colId xmlns:a16="http://schemas.microsoft.com/office/drawing/2014/main" val="557172152"/>
                    </a:ext>
                  </a:extLst>
                </a:gridCol>
                <a:gridCol w="658368">
                  <a:extLst>
                    <a:ext uri="{9D8B030D-6E8A-4147-A177-3AD203B41FA5}">
                      <a16:colId xmlns:a16="http://schemas.microsoft.com/office/drawing/2014/main" val="1602822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953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- 2019-03-14 09:11:00 </a:t>
                      </a:r>
                      <a:r>
                        <a:rPr kumimoji="0" lang="en-US" sz="1000" b="0" i="0" u="none" strike="noStrike" kern="1200" cap="none" spc="0" normalizeH="0" baseline="0" noProof="0">
                          <a:ln>
                            <a:noFill/>
                          </a:ln>
                          <a:solidFill>
                            <a:prstClr val="black"/>
                          </a:solidFill>
                          <a:effectLst/>
                          <a:uLnTx/>
                          <a:uFillTx/>
                          <a:latin typeface="+mn-lt"/>
                          <a:ea typeface="+mn-ea"/>
                          <a:cs typeface="+mn-cs"/>
                        </a:rPr>
                        <a:t> 
 Untuk menghidang telur rebus dengan mudah, kupaslah setelah panasnya hilang. Jika kesuntukan masa, rendamkan di dalam air sejuk!​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493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- 2019-03-12 09:08:00 </a:t>
                      </a:r>
                      <a:r>
                        <a:rPr kumimoji="0" lang="en-US" sz="1000" b="0" i="0" u="none" strike="noStrike" kern="1200" cap="none" spc="0" normalizeH="0" baseline="0" noProof="0">
                          <a:ln>
                            <a:noFill/>
                          </a:ln>
                          <a:solidFill>
                            <a:prstClr val="black"/>
                          </a:solidFill>
                          <a:effectLst/>
                          <a:uLnTx/>
                          <a:uFillTx/>
                          <a:latin typeface="+mn-lt"/>
                          <a:ea typeface="+mn-ea"/>
                          <a:cs typeface="+mn-cs"/>
                        </a:rPr>
                        <a:t> 
 Inginkan roti yang gebu, tentulah Buttercup rahsianya. Inginkankan sapuan yang lazat, tentulah dengan Buttercup Garlic 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290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- 2019-03-10 12:38:00 </a:t>
                      </a:r>
                      <a:r>
                        <a:rPr kumimoji="0" lang="en-US" sz="1000" b="0" i="0" u="none" strike="noStrike" kern="1200" cap="none" spc="0" normalizeH="0" baseline="0" noProof="0">
                          <a:ln>
                            <a:noFill/>
                          </a:ln>
                          <a:solidFill>
                            <a:prstClr val="black"/>
                          </a:solidFill>
                          <a:effectLst/>
                          <a:uLnTx/>
                          <a:uFillTx/>
                          <a:latin typeface="+mn-lt"/>
                          <a:ea typeface="+mn-ea"/>
                          <a:cs typeface="+mn-cs"/>
                        </a:rPr>
                        <a:t> 
 Sebelum merebus telur, pastikan ia berada di suhu bilik. Barulah nanti mudah dikupas dan cantik!​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256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- 2019-03-08 09:37:00 </a:t>
                      </a:r>
                      <a:r>
                        <a:rPr kumimoji="0" lang="en-US" sz="1000" b="0" i="0" u="none" strike="noStrike" kern="1200" cap="none" spc="0" normalizeH="0" baseline="0" noProof="0">
                          <a:ln>
                            <a:noFill/>
                          </a:ln>
                          <a:solidFill>
                            <a:prstClr val="black"/>
                          </a:solidFill>
                          <a:effectLst/>
                          <a:uLnTx/>
                          <a:uFillTx/>
                          <a:latin typeface="+mn-lt"/>
                          <a:ea typeface="+mn-ea"/>
                          <a:cs typeface="+mn-cs"/>
                        </a:rPr>
                        <a:t> 
 Tiap-tiap hari pun hari kita, tapi hari ini lebih istimewa. Buttercup berharap agar semua wanita di seluruh dunia mengambil masa untuk memberi diri sendiri penghargaan. Apa yang anda suka pada diri 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261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13:35:22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1835349"/>
                  </a:ext>
                </a:extLst>
              </a:tr>
            </a:tbl>
          </a:graphicData>
        </a:graphic>
      </p:graphicFrame>
      <p:sp>
        <p:nvSpPr>
          <p:cNvPr id="4" name="Text Placeholder 3">
            <a:extLst>
              <a:ext uri="{FF2B5EF4-FFF2-40B4-BE49-F238E27FC236}">
                <a16:creationId xmlns:a16="http://schemas.microsoft.com/office/drawing/2014/main" id="{9DB91194-E441-49C3-AEDE-878E7FD1A0D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67751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8239E-D0A3-4EC6-BD2E-BCE9F32DBDBB}"/>
              </a:ext>
            </a:extLst>
          </p:cNvPr>
          <p:cNvSpPr>
            <a:spLocks noGrp="1"/>
          </p:cNvSpPr>
          <p:nvPr>
            <p:ph type="title"/>
          </p:nvPr>
        </p:nvSpPr>
        <p:spPr/>
        <p:txBody>
          <a:bodyPr/>
          <a:lstStyle/>
          <a:p>
            <a:r>
              <a:rPr lang="en-US"/>
              <a:t>Facebook Own Posts Table | Buttercup Malaysia - 9 of 11</a:t>
            </a:r>
          </a:p>
        </p:txBody>
      </p:sp>
      <p:graphicFrame>
        <p:nvGraphicFramePr>
          <p:cNvPr id="5" name="Table Placeholder 4">
            <a:extLst>
              <a:ext uri="{FF2B5EF4-FFF2-40B4-BE49-F238E27FC236}">
                <a16:creationId xmlns:a16="http://schemas.microsoft.com/office/drawing/2014/main" id="{8678930F-4B13-4DAA-9902-F7556C59D69D}"/>
              </a:ext>
            </a:extLst>
          </p:cNvPr>
          <p:cNvGraphicFramePr>
            <a:graphicFrameLocks noGrp="1"/>
          </p:cNvGraphicFramePr>
          <p:nvPr>
            <p:ph type="tbl" sz="quarter" idx="13"/>
            <p:extLst>
              <p:ext uri="{D42A27DB-BD31-4B8C-83A1-F6EECF244321}">
                <p14:modId xmlns:p14="http://schemas.microsoft.com/office/powerpoint/2010/main" val="380359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7481115"/>
                    </a:ext>
                  </a:extLst>
                </a:gridCol>
                <a:gridCol w="658368">
                  <a:extLst>
                    <a:ext uri="{9D8B030D-6E8A-4147-A177-3AD203B41FA5}">
                      <a16:colId xmlns:a16="http://schemas.microsoft.com/office/drawing/2014/main" val="363010397"/>
                    </a:ext>
                  </a:extLst>
                </a:gridCol>
                <a:gridCol w="658368">
                  <a:extLst>
                    <a:ext uri="{9D8B030D-6E8A-4147-A177-3AD203B41FA5}">
                      <a16:colId xmlns:a16="http://schemas.microsoft.com/office/drawing/2014/main" val="1203475551"/>
                    </a:ext>
                  </a:extLst>
                </a:gridCol>
                <a:gridCol w="658368">
                  <a:extLst>
                    <a:ext uri="{9D8B030D-6E8A-4147-A177-3AD203B41FA5}">
                      <a16:colId xmlns:a16="http://schemas.microsoft.com/office/drawing/2014/main" val="3660819765"/>
                    </a:ext>
                  </a:extLst>
                </a:gridCol>
                <a:gridCol w="658368">
                  <a:extLst>
                    <a:ext uri="{9D8B030D-6E8A-4147-A177-3AD203B41FA5}">
                      <a16:colId xmlns:a16="http://schemas.microsoft.com/office/drawing/2014/main" val="2030028755"/>
                    </a:ext>
                  </a:extLst>
                </a:gridCol>
                <a:gridCol w="658368">
                  <a:extLst>
                    <a:ext uri="{9D8B030D-6E8A-4147-A177-3AD203B41FA5}">
                      <a16:colId xmlns:a16="http://schemas.microsoft.com/office/drawing/2014/main" val="235311825"/>
                    </a:ext>
                  </a:extLst>
                </a:gridCol>
                <a:gridCol w="658368">
                  <a:extLst>
                    <a:ext uri="{9D8B030D-6E8A-4147-A177-3AD203B41FA5}">
                      <a16:colId xmlns:a16="http://schemas.microsoft.com/office/drawing/2014/main" val="2602211820"/>
                    </a:ext>
                  </a:extLst>
                </a:gridCol>
                <a:gridCol w="658368">
                  <a:extLst>
                    <a:ext uri="{9D8B030D-6E8A-4147-A177-3AD203B41FA5}">
                      <a16:colId xmlns:a16="http://schemas.microsoft.com/office/drawing/2014/main" val="147255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17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- 2019-03-07 09:05:00 </a:t>
                      </a:r>
                      <a:r>
                        <a:rPr kumimoji="0" lang="en-US" sz="1000" b="0" i="0" u="none" strike="noStrike" kern="1200" cap="none" spc="0" normalizeH="0" baseline="0" noProof="0">
                          <a:ln>
                            <a:noFill/>
                          </a:ln>
                          <a:solidFill>
                            <a:prstClr val="black"/>
                          </a:solidFill>
                          <a:effectLst/>
                          <a:uLnTx/>
                          <a:uFillTx/>
                          <a:latin typeface="+mn-lt"/>
                          <a:ea typeface="+mn-ea"/>
                          <a:cs typeface="+mn-cs"/>
                        </a:rPr>
                        <a:t> 
 Selalunya apabila makan rendang, tentu ayam atau daging, apa kata tukar dengan telur pula? Lebih jimat!​
​#ResipiButtercup​
​Rendang Telur Cili Kering​
​Bahan-bahan:​
1 sudu makan Buttercup​
4 biji telur rebus​
6 biji bawang merah kisar​
3 ulas bawang putih kisar​
1 inci halia kisar​
1 inci kunyit hidup kisar​
2 batang serai dihiris​
1 helai daun kunyit dihiris​
3 sudu makan cili kering kisar​
1 sudu makan kerisik​
1 mangkuk santan​
Sedikit garam jika diperlukan
Arahan:​
1. Panaskan Buttercup di dalam kuali. Tumiskan bahan kisar dan cili kisar sehingga wangi.​
2. Selepas pecah minyak, masukkan santan dan hirisan serai kemudian kacau sebati.​
3. Masukkan telur dan biar mendidih.​
4. Apabila kuah sudah pekat, masukkan hirisan kunyit dan tambahkan garam jika mahu. Kacau sebati dan tutup api.​
​Sumber: https://www.rasa.my/idea-masakan-lauk-pauk-berasaskan-telur-ayam-telur-itik-telur-masin/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1858755"/>
                  </a:ext>
                </a:extLst>
              </a:tr>
            </a:tbl>
          </a:graphicData>
        </a:graphic>
      </p:graphicFrame>
      <p:sp>
        <p:nvSpPr>
          <p:cNvPr id="4" name="Text Placeholder 3">
            <a:extLst>
              <a:ext uri="{FF2B5EF4-FFF2-40B4-BE49-F238E27FC236}">
                <a16:creationId xmlns:a16="http://schemas.microsoft.com/office/drawing/2014/main" id="{F700C4D9-5315-40E8-BAE4-F7E50D6D0FF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904207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E597-F6F0-4389-81D6-9F0F22B85EAB}"/>
              </a:ext>
            </a:extLst>
          </p:cNvPr>
          <p:cNvSpPr>
            <a:spLocks noGrp="1"/>
          </p:cNvSpPr>
          <p:nvPr>
            <p:ph type="title"/>
          </p:nvPr>
        </p:nvSpPr>
        <p:spPr/>
        <p:txBody>
          <a:bodyPr/>
          <a:lstStyle/>
          <a:p>
            <a:r>
              <a:rPr lang="en-US"/>
              <a:t>Facebook Own Posts Table | Buttercup Malaysia - 10 of 11</a:t>
            </a:r>
          </a:p>
        </p:txBody>
      </p:sp>
      <p:graphicFrame>
        <p:nvGraphicFramePr>
          <p:cNvPr id="5" name="Table Placeholder 4">
            <a:extLst>
              <a:ext uri="{FF2B5EF4-FFF2-40B4-BE49-F238E27FC236}">
                <a16:creationId xmlns:a16="http://schemas.microsoft.com/office/drawing/2014/main" id="{5E456894-4BAE-42D6-A950-5D8E132BB39A}"/>
              </a:ext>
            </a:extLst>
          </p:cNvPr>
          <p:cNvGraphicFramePr>
            <a:graphicFrameLocks noGrp="1"/>
          </p:cNvGraphicFramePr>
          <p:nvPr>
            <p:ph type="tbl" sz="quarter" idx="13"/>
            <p:extLst>
              <p:ext uri="{D42A27DB-BD31-4B8C-83A1-F6EECF244321}">
                <p14:modId xmlns:p14="http://schemas.microsoft.com/office/powerpoint/2010/main" val="1015595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2919165"/>
                    </a:ext>
                  </a:extLst>
                </a:gridCol>
                <a:gridCol w="658368">
                  <a:extLst>
                    <a:ext uri="{9D8B030D-6E8A-4147-A177-3AD203B41FA5}">
                      <a16:colId xmlns:a16="http://schemas.microsoft.com/office/drawing/2014/main" val="3944275503"/>
                    </a:ext>
                  </a:extLst>
                </a:gridCol>
                <a:gridCol w="658368">
                  <a:extLst>
                    <a:ext uri="{9D8B030D-6E8A-4147-A177-3AD203B41FA5}">
                      <a16:colId xmlns:a16="http://schemas.microsoft.com/office/drawing/2014/main" val="3683192954"/>
                    </a:ext>
                  </a:extLst>
                </a:gridCol>
                <a:gridCol w="658368">
                  <a:extLst>
                    <a:ext uri="{9D8B030D-6E8A-4147-A177-3AD203B41FA5}">
                      <a16:colId xmlns:a16="http://schemas.microsoft.com/office/drawing/2014/main" val="3535745881"/>
                    </a:ext>
                  </a:extLst>
                </a:gridCol>
                <a:gridCol w="658368">
                  <a:extLst>
                    <a:ext uri="{9D8B030D-6E8A-4147-A177-3AD203B41FA5}">
                      <a16:colId xmlns:a16="http://schemas.microsoft.com/office/drawing/2014/main" val="2305431701"/>
                    </a:ext>
                  </a:extLst>
                </a:gridCol>
                <a:gridCol w="658368">
                  <a:extLst>
                    <a:ext uri="{9D8B030D-6E8A-4147-A177-3AD203B41FA5}">
                      <a16:colId xmlns:a16="http://schemas.microsoft.com/office/drawing/2014/main" val="2546907916"/>
                    </a:ext>
                  </a:extLst>
                </a:gridCol>
                <a:gridCol w="658368">
                  <a:extLst>
                    <a:ext uri="{9D8B030D-6E8A-4147-A177-3AD203B41FA5}">
                      <a16:colId xmlns:a16="http://schemas.microsoft.com/office/drawing/2014/main" val="1349154576"/>
                    </a:ext>
                  </a:extLst>
                </a:gridCol>
                <a:gridCol w="658368">
                  <a:extLst>
                    <a:ext uri="{9D8B030D-6E8A-4147-A177-3AD203B41FA5}">
                      <a16:colId xmlns:a16="http://schemas.microsoft.com/office/drawing/2014/main" val="3695170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57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- 2019-03-05 09:24:05 </a:t>
                      </a:r>
                      <a:r>
                        <a:rPr kumimoji="0" lang="en-US" sz="1000" b="0" i="0" u="none" strike="noStrike" kern="1200" cap="none" spc="0" normalizeH="0" baseline="0" noProof="0">
                          <a:ln>
                            <a:noFill/>
                          </a:ln>
                          <a:solidFill>
                            <a:prstClr val="black"/>
                          </a:solidFill>
                          <a:effectLst/>
                          <a:uLnTx/>
                          <a:uFillTx/>
                          <a:latin typeface="+mn-lt"/>
                          <a:ea typeface="+mn-ea"/>
                          <a:cs typeface="+mn-cs"/>
                        </a:rPr>
                        <a:t> 
 Cuba lengkapkan peribahasa ini: Ibarat telur sesangkak, pecah sebiji, pecah...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326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- 2019-03-03 12:06:02 </a:t>
                      </a:r>
                      <a:r>
                        <a:rPr kumimoji="0" lang="en-US" sz="1000" b="0" i="0" u="none" strike="noStrike" kern="1200" cap="none" spc="0" normalizeH="0" baseline="0" noProof="0">
                          <a:ln>
                            <a:noFill/>
                          </a:ln>
                          <a:solidFill>
                            <a:prstClr val="black"/>
                          </a:solidFill>
                          <a:effectLst/>
                          <a:uLnTx/>
                          <a:uFillTx/>
                          <a:latin typeface="+mn-lt"/>
                          <a:ea typeface="+mn-ea"/>
                          <a:cs typeface="+mn-cs"/>
                        </a:rPr>
                        <a:t> 
 Terima kasih banyak-banyak Buttercup ucapkan kepada Atfina Abdul Halim. Kerana kesetiaan andalah Buttercup masih ada sekarang!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369372"/>
                  </a:ext>
                </a:extLst>
              </a:tr>
            </a:tbl>
          </a:graphicData>
        </a:graphic>
      </p:graphicFrame>
      <p:sp>
        <p:nvSpPr>
          <p:cNvPr id="4" name="Text Placeholder 3">
            <a:extLst>
              <a:ext uri="{FF2B5EF4-FFF2-40B4-BE49-F238E27FC236}">
                <a16:creationId xmlns:a16="http://schemas.microsoft.com/office/drawing/2014/main" id="{883A5FDB-D23B-4EF7-9D79-0DBF9A47F42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85643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8680-8A04-409D-8189-39BD686BC650}"/>
              </a:ext>
            </a:extLst>
          </p:cNvPr>
          <p:cNvSpPr>
            <a:spLocks noGrp="1"/>
          </p:cNvSpPr>
          <p:nvPr>
            <p:ph type="title"/>
          </p:nvPr>
        </p:nvSpPr>
        <p:spPr/>
        <p:txBody>
          <a:bodyPr/>
          <a:lstStyle/>
          <a:p>
            <a:r>
              <a:rPr lang="en-US"/>
              <a:t>Facebook Own Posts Table | Buttercup Malaysia - 11 of 11</a:t>
            </a:r>
          </a:p>
        </p:txBody>
      </p:sp>
      <p:graphicFrame>
        <p:nvGraphicFramePr>
          <p:cNvPr id="5" name="Table Placeholder 4">
            <a:extLst>
              <a:ext uri="{FF2B5EF4-FFF2-40B4-BE49-F238E27FC236}">
                <a16:creationId xmlns:a16="http://schemas.microsoft.com/office/drawing/2014/main" id="{72917EF0-810C-410C-B868-CD5E1B4FB130}"/>
              </a:ext>
            </a:extLst>
          </p:cNvPr>
          <p:cNvGraphicFramePr>
            <a:graphicFrameLocks noGrp="1"/>
          </p:cNvGraphicFramePr>
          <p:nvPr>
            <p:ph type="tbl" sz="quarter" idx="13"/>
            <p:extLst>
              <p:ext uri="{D42A27DB-BD31-4B8C-83A1-F6EECF244321}">
                <p14:modId xmlns:p14="http://schemas.microsoft.com/office/powerpoint/2010/main" val="131738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8859065"/>
                    </a:ext>
                  </a:extLst>
                </a:gridCol>
                <a:gridCol w="658368">
                  <a:extLst>
                    <a:ext uri="{9D8B030D-6E8A-4147-A177-3AD203B41FA5}">
                      <a16:colId xmlns:a16="http://schemas.microsoft.com/office/drawing/2014/main" val="4236149049"/>
                    </a:ext>
                  </a:extLst>
                </a:gridCol>
                <a:gridCol w="658368">
                  <a:extLst>
                    <a:ext uri="{9D8B030D-6E8A-4147-A177-3AD203B41FA5}">
                      <a16:colId xmlns:a16="http://schemas.microsoft.com/office/drawing/2014/main" val="470834198"/>
                    </a:ext>
                  </a:extLst>
                </a:gridCol>
                <a:gridCol w="658368">
                  <a:extLst>
                    <a:ext uri="{9D8B030D-6E8A-4147-A177-3AD203B41FA5}">
                      <a16:colId xmlns:a16="http://schemas.microsoft.com/office/drawing/2014/main" val="1126133639"/>
                    </a:ext>
                  </a:extLst>
                </a:gridCol>
                <a:gridCol w="658368">
                  <a:extLst>
                    <a:ext uri="{9D8B030D-6E8A-4147-A177-3AD203B41FA5}">
                      <a16:colId xmlns:a16="http://schemas.microsoft.com/office/drawing/2014/main" val="1261519076"/>
                    </a:ext>
                  </a:extLst>
                </a:gridCol>
                <a:gridCol w="658368">
                  <a:extLst>
                    <a:ext uri="{9D8B030D-6E8A-4147-A177-3AD203B41FA5}">
                      <a16:colId xmlns:a16="http://schemas.microsoft.com/office/drawing/2014/main" val="792470218"/>
                    </a:ext>
                  </a:extLst>
                </a:gridCol>
                <a:gridCol w="658368">
                  <a:extLst>
                    <a:ext uri="{9D8B030D-6E8A-4147-A177-3AD203B41FA5}">
                      <a16:colId xmlns:a16="http://schemas.microsoft.com/office/drawing/2014/main" val="3804564223"/>
                    </a:ext>
                  </a:extLst>
                </a:gridCol>
                <a:gridCol w="658368">
                  <a:extLst>
                    <a:ext uri="{9D8B030D-6E8A-4147-A177-3AD203B41FA5}">
                      <a16:colId xmlns:a16="http://schemas.microsoft.com/office/drawing/2014/main" val="253791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75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- 2019-03-01 09:47:00 </a:t>
                      </a:r>
                      <a:r>
                        <a:rPr kumimoji="0" lang="en-US" sz="1000" b="0" i="0" u="none" strike="noStrike" kern="1200" cap="none" spc="0" normalizeH="0" baseline="0" noProof="0">
                          <a:ln>
                            <a:noFill/>
                          </a:ln>
                          <a:solidFill>
                            <a:prstClr val="black"/>
                          </a:solidFill>
                          <a:effectLst/>
                          <a:uLnTx/>
                          <a:uFillTx/>
                          <a:latin typeface="+mn-lt"/>
                          <a:ea typeface="+mn-ea"/>
                          <a:cs typeface="+mn-cs"/>
                        </a:rPr>
                        <a:t> 
 Kali ini Admin ingin berkongsi resipi yang mengandungi telur. Kalau telur dibancuh bersama kopi, siapa berani? Jom cuba dengan Admin!​
#ResipiButtercup​
Kopi Telur dan Buttercup​
Bahan-bahan:​
2 sudu makan Buttercup
200ml kopi dibancuh​
2 biji telur​
Secubit garam himalaya​
Sedikit pemanis​
Arahan:​
1. Bancuh kopi.​
2. Campurkan telur, Buttercup, garam dan pemanis dan kisar sebati.​
3. Tuangkan ke dalam cawan dan kacau sehingga berbuih.​
4. Minum!​
Sumber:  http://www.picklemetoo.com/2014/01/05/egg-butter-coffee-plus-3-flavoring-options/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4340610"/>
                  </a:ext>
                </a:extLst>
              </a:tr>
            </a:tbl>
          </a:graphicData>
        </a:graphic>
      </p:graphicFrame>
      <p:sp>
        <p:nvSpPr>
          <p:cNvPr id="4" name="Text Placeholder 3">
            <a:extLst>
              <a:ext uri="{FF2B5EF4-FFF2-40B4-BE49-F238E27FC236}">
                <a16:creationId xmlns:a16="http://schemas.microsoft.com/office/drawing/2014/main" id="{51C112FF-545C-4EFF-9236-370B3B587A7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563039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1085</Words>
  <Application>Microsoft Office PowerPoint</Application>
  <PresentationFormat>On-screen Show (4:3)</PresentationFormat>
  <Paragraphs>476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11</vt:lpstr>
      <vt:lpstr>Facebook Own Posts Table | Buttercup Malaysia - 2 of 11</vt:lpstr>
      <vt:lpstr>Facebook Own Posts Table | Buttercup Malaysia - 3 of 11</vt:lpstr>
      <vt:lpstr>Facebook Own Posts Table | Buttercup Malaysia - 4 of 11</vt:lpstr>
      <vt:lpstr>Facebook Own Posts Table | Buttercup Malaysia - 5 of 11</vt:lpstr>
      <vt:lpstr>Facebook Own Posts Table | Buttercup Malaysia - 6 of 11</vt:lpstr>
      <vt:lpstr>Facebook Own Posts Table | Buttercup Malaysia - 7 of 11</vt:lpstr>
      <vt:lpstr>Facebook Own Posts Table | Buttercup Malaysia - 8 of 11</vt:lpstr>
      <vt:lpstr>Facebook Own Posts Table | Buttercup Malaysia - 9 of 11</vt:lpstr>
      <vt:lpstr>Facebook Own Posts Table | Buttercup Malaysia - 10 of 11</vt:lpstr>
      <vt:lpstr>Facebook Own Posts Table | Buttercup Malaysia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2019-05-03T13:01:33Z</dcterms:created>
  <dcterms:modified xsi:type="dcterms:W3CDTF">2019-05-03T13:02:25Z</dcterms:modified>
</cp:coreProperties>
</file>