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139520</c:v>
                </c:pt>
                <c:pt idx="1">
                  <c:v>157044</c:v>
                </c:pt>
                <c:pt idx="2">
                  <c:v>155108</c:v>
                </c:pt>
                <c:pt idx="3">
                  <c:v>142091</c:v>
                </c:pt>
                <c:pt idx="4">
                  <c:v>138986</c:v>
                </c:pt>
                <c:pt idx="5">
                  <c:v>132770</c:v>
                </c:pt>
                <c:pt idx="6">
                  <c:v>136169</c:v>
                </c:pt>
                <c:pt idx="7">
                  <c:v>137138</c:v>
                </c:pt>
                <c:pt idx="8">
                  <c:v>155689</c:v>
                </c:pt>
                <c:pt idx="9">
                  <c:v>163434</c:v>
                </c:pt>
                <c:pt idx="10">
                  <c:v>142683</c:v>
                </c:pt>
                <c:pt idx="11">
                  <c:v>149048</c:v>
                </c:pt>
                <c:pt idx="12">
                  <c:v>129616</c:v>
                </c:pt>
                <c:pt idx="13">
                  <c:v>38707</c:v>
                </c:pt>
                <c:pt idx="14">
                  <c:v>24556</c:v>
                </c:pt>
                <c:pt idx="15">
                  <c:v>17338</c:v>
                </c:pt>
                <c:pt idx="16">
                  <c:v>12920</c:v>
                </c:pt>
                <c:pt idx="17">
                  <c:v>10627</c:v>
                </c:pt>
                <c:pt idx="18">
                  <c:v>15849</c:v>
                </c:pt>
                <c:pt idx="19">
                  <c:v>13861</c:v>
                </c:pt>
                <c:pt idx="20">
                  <c:v>12653</c:v>
                </c:pt>
                <c:pt idx="21">
                  <c:v>6358</c:v>
                </c:pt>
                <c:pt idx="22">
                  <c:v>73674</c:v>
                </c:pt>
                <c:pt idx="23">
                  <c:v>306406</c:v>
                </c:pt>
                <c:pt idx="24">
                  <c:v>274417</c:v>
                </c:pt>
                <c:pt idx="25">
                  <c:v>270524</c:v>
                </c:pt>
                <c:pt idx="26">
                  <c:v>288198</c:v>
                </c:pt>
                <c:pt idx="27">
                  <c:v>22407</c:v>
                </c:pt>
                <c:pt idx="28">
                  <c:v>5187</c:v>
                </c:pt>
                <c:pt idx="29">
                  <c:v>7004</c:v>
                </c:pt>
                <c:pt idx="30">
                  <c:v>9709</c:v>
                </c:pt>
              </c:numCache>
            </c:numRef>
          </c:val>
          <c:smooth val="0"/>
          <c:extLst>
            <c:ext xmlns:c16="http://schemas.microsoft.com/office/drawing/2014/chart" uri="{C3380CC4-5D6E-409C-BE32-E72D297353CC}">
              <c16:uniqueId val="{00000000-14D9-41E4-A144-994F6D9EA22B}"/>
            </c:ext>
          </c:extLst>
        </c:ser>
        <c:dLbls>
          <c:showLegendKey val="0"/>
          <c:showVal val="0"/>
          <c:showCatName val="0"/>
          <c:showSerName val="0"/>
          <c:showPercent val="0"/>
          <c:showBubbleSize val="0"/>
        </c:dLbls>
        <c:smooth val="0"/>
        <c:axId val="297414672"/>
        <c:axId val="297440392"/>
      </c:lineChart>
      <c:dateAx>
        <c:axId val="297414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40392"/>
        <c:crosses val="autoZero"/>
        <c:auto val="1"/>
        <c:lblOffset val="100"/>
        <c:baseTimeUnit val="days"/>
      </c:dateAx>
      <c:valAx>
        <c:axId val="29744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1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1505</c:v>
                </c:pt>
                <c:pt idx="1">
                  <c:v>1454</c:v>
                </c:pt>
                <c:pt idx="2">
                  <c:v>1388</c:v>
                </c:pt>
                <c:pt idx="3">
                  <c:v>1221</c:v>
                </c:pt>
                <c:pt idx="4">
                  <c:v>1297</c:v>
                </c:pt>
                <c:pt idx="5">
                  <c:v>1295</c:v>
                </c:pt>
                <c:pt idx="6">
                  <c:v>1193</c:v>
                </c:pt>
                <c:pt idx="7">
                  <c:v>1362</c:v>
                </c:pt>
                <c:pt idx="8">
                  <c:v>1480</c:v>
                </c:pt>
                <c:pt idx="9">
                  <c:v>1567</c:v>
                </c:pt>
                <c:pt idx="10">
                  <c:v>1277</c:v>
                </c:pt>
                <c:pt idx="11">
                  <c:v>1328</c:v>
                </c:pt>
                <c:pt idx="12">
                  <c:v>1155</c:v>
                </c:pt>
                <c:pt idx="13">
                  <c:v>367</c:v>
                </c:pt>
                <c:pt idx="14">
                  <c:v>168</c:v>
                </c:pt>
                <c:pt idx="15">
                  <c:v>224</c:v>
                </c:pt>
                <c:pt idx="16">
                  <c:v>322</c:v>
                </c:pt>
                <c:pt idx="17">
                  <c:v>292</c:v>
                </c:pt>
                <c:pt idx="18">
                  <c:v>275</c:v>
                </c:pt>
                <c:pt idx="19">
                  <c:v>177</c:v>
                </c:pt>
                <c:pt idx="20">
                  <c:v>160</c:v>
                </c:pt>
                <c:pt idx="21">
                  <c:v>160</c:v>
                </c:pt>
                <c:pt idx="22">
                  <c:v>741</c:v>
                </c:pt>
                <c:pt idx="23">
                  <c:v>4251</c:v>
                </c:pt>
                <c:pt idx="24">
                  <c:v>3499</c:v>
                </c:pt>
                <c:pt idx="25">
                  <c:v>3117</c:v>
                </c:pt>
                <c:pt idx="26">
                  <c:v>3708</c:v>
                </c:pt>
                <c:pt idx="27">
                  <c:v>475</c:v>
                </c:pt>
                <c:pt idx="28">
                  <c:v>372</c:v>
                </c:pt>
                <c:pt idx="29">
                  <c:v>179</c:v>
                </c:pt>
                <c:pt idx="30">
                  <c:v>124</c:v>
                </c:pt>
              </c:numCache>
            </c:numRef>
          </c:val>
          <c:smooth val="0"/>
          <c:extLst>
            <c:ext xmlns:c16="http://schemas.microsoft.com/office/drawing/2014/chart" uri="{C3380CC4-5D6E-409C-BE32-E72D297353CC}">
              <c16:uniqueId val="{00000000-6D0A-4809-ADB6-B58288D65D6F}"/>
            </c:ext>
          </c:extLst>
        </c:ser>
        <c:dLbls>
          <c:showLegendKey val="0"/>
          <c:showVal val="0"/>
          <c:showCatName val="0"/>
          <c:showSerName val="0"/>
          <c:showPercent val="0"/>
          <c:showBubbleSize val="0"/>
        </c:dLbls>
        <c:smooth val="0"/>
        <c:axId val="353183032"/>
        <c:axId val="353183360"/>
      </c:lineChart>
      <c:dateAx>
        <c:axId val="35318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83360"/>
        <c:crosses val="autoZero"/>
        <c:auto val="1"/>
        <c:lblOffset val="100"/>
        <c:baseTimeUnit val="days"/>
      </c:dateAx>
      <c:valAx>
        <c:axId val="35318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8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42</c:v>
                </c:pt>
                <c:pt idx="3">
                  <c:v>0</c:v>
                </c:pt>
                <c:pt idx="4">
                  <c:v>24</c:v>
                </c:pt>
                <c:pt idx="5">
                  <c:v>0</c:v>
                </c:pt>
                <c:pt idx="6">
                  <c:v>286</c:v>
                </c:pt>
                <c:pt idx="7">
                  <c:v>0</c:v>
                </c:pt>
                <c:pt idx="8">
                  <c:v>0</c:v>
                </c:pt>
                <c:pt idx="9">
                  <c:v>0</c:v>
                </c:pt>
                <c:pt idx="10">
                  <c:v>35</c:v>
                </c:pt>
                <c:pt idx="11">
                  <c:v>0</c:v>
                </c:pt>
                <c:pt idx="12">
                  <c:v>29</c:v>
                </c:pt>
                <c:pt idx="13">
                  <c:v>15</c:v>
                </c:pt>
                <c:pt idx="14">
                  <c:v>647</c:v>
                </c:pt>
                <c:pt idx="15">
                  <c:v>0</c:v>
                </c:pt>
                <c:pt idx="16">
                  <c:v>23</c:v>
                </c:pt>
                <c:pt idx="17">
                  <c:v>239</c:v>
                </c:pt>
                <c:pt idx="18">
                  <c:v>0</c:v>
                </c:pt>
                <c:pt idx="19">
                  <c:v>10</c:v>
                </c:pt>
                <c:pt idx="20">
                  <c:v>6</c:v>
                </c:pt>
                <c:pt idx="21">
                  <c:v>536</c:v>
                </c:pt>
                <c:pt idx="22">
                  <c:v>0</c:v>
                </c:pt>
                <c:pt idx="23">
                  <c:v>14</c:v>
                </c:pt>
                <c:pt idx="24">
                  <c:v>368</c:v>
                </c:pt>
                <c:pt idx="25">
                  <c:v>0</c:v>
                </c:pt>
                <c:pt idx="26">
                  <c:v>347</c:v>
                </c:pt>
                <c:pt idx="27">
                  <c:v>0</c:v>
                </c:pt>
                <c:pt idx="28">
                  <c:v>367</c:v>
                </c:pt>
                <c:pt idx="29">
                  <c:v>0</c:v>
                </c:pt>
                <c:pt idx="30">
                  <c:v>0</c:v>
                </c:pt>
              </c:numCache>
            </c:numRef>
          </c:val>
          <c:smooth val="0"/>
          <c:extLst>
            <c:ext xmlns:c16="http://schemas.microsoft.com/office/drawing/2014/chart" uri="{C3380CC4-5D6E-409C-BE32-E72D297353CC}">
              <c16:uniqueId val="{00000000-8C49-4D73-8AE9-61A6A9A994CE}"/>
            </c:ext>
          </c:extLst>
        </c:ser>
        <c:dLbls>
          <c:showLegendKey val="0"/>
          <c:showVal val="0"/>
          <c:showCatName val="0"/>
          <c:showSerName val="0"/>
          <c:showPercent val="0"/>
          <c:showBubbleSize val="0"/>
        </c:dLbls>
        <c:smooth val="0"/>
        <c:axId val="352785424"/>
        <c:axId val="352782144"/>
      </c:lineChart>
      <c:dateAx>
        <c:axId val="35278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82144"/>
        <c:crosses val="autoZero"/>
        <c:auto val="1"/>
        <c:lblOffset val="100"/>
        <c:baseTimeUnit val="days"/>
      </c:dateAx>
      <c:valAx>
        <c:axId val="35278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8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3226</c:v>
                </c:pt>
              </c:numCache>
            </c:numRef>
          </c:val>
          <c:extLst>
            <c:ext xmlns:c16="http://schemas.microsoft.com/office/drawing/2014/chart" uri="{C3380CC4-5D6E-409C-BE32-E72D297353CC}">
              <c16:uniqueId val="{00000000-461B-4050-BB48-A703AE17A50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44</c:v>
                </c:pt>
              </c:numCache>
            </c:numRef>
          </c:val>
          <c:extLst>
            <c:ext xmlns:c16="http://schemas.microsoft.com/office/drawing/2014/chart" uri="{C3380CC4-5D6E-409C-BE32-E72D297353CC}">
              <c16:uniqueId val="{00000001-461B-4050-BB48-A703AE17A50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1</c:v>
                </c:pt>
              </c:numCache>
            </c:numRef>
          </c:val>
          <c:extLst>
            <c:ext xmlns:c16="http://schemas.microsoft.com/office/drawing/2014/chart" uri="{C3380CC4-5D6E-409C-BE32-E72D297353CC}">
              <c16:uniqueId val="{00000002-461B-4050-BB48-A703AE17A50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7</c:v>
                </c:pt>
              </c:numCache>
            </c:numRef>
          </c:val>
          <c:extLst>
            <c:ext xmlns:c16="http://schemas.microsoft.com/office/drawing/2014/chart" uri="{C3380CC4-5D6E-409C-BE32-E72D297353CC}">
              <c16:uniqueId val="{00000003-461B-4050-BB48-A703AE17A50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2</c:v>
                </c:pt>
              </c:numCache>
            </c:numRef>
          </c:val>
          <c:extLst>
            <c:ext xmlns:c16="http://schemas.microsoft.com/office/drawing/2014/chart" uri="{C3380CC4-5D6E-409C-BE32-E72D297353CC}">
              <c16:uniqueId val="{00000004-461B-4050-BB48-A703AE17A50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1</c:v>
                </c:pt>
              </c:numCache>
            </c:numRef>
          </c:val>
          <c:extLst>
            <c:ext xmlns:c16="http://schemas.microsoft.com/office/drawing/2014/chart" uri="{C3380CC4-5D6E-409C-BE32-E72D297353CC}">
              <c16:uniqueId val="{00000005-461B-4050-BB48-A703AE17A50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11</c:v>
                </c:pt>
              </c:numCache>
            </c:numRef>
          </c:val>
          <c:extLst>
            <c:ext xmlns:c16="http://schemas.microsoft.com/office/drawing/2014/chart" uri="{C3380CC4-5D6E-409C-BE32-E72D297353CC}">
              <c16:uniqueId val="{00000006-461B-4050-BB48-A703AE17A50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13</c:v>
                </c:pt>
              </c:numCache>
            </c:numRef>
          </c:val>
          <c:extLst>
            <c:ext xmlns:c16="http://schemas.microsoft.com/office/drawing/2014/chart" uri="{C3380CC4-5D6E-409C-BE32-E72D297353CC}">
              <c16:uniqueId val="{00000007-461B-4050-BB48-A703AE17A500}"/>
            </c:ext>
          </c:extLst>
        </c:ser>
        <c:dLbls>
          <c:showLegendKey val="0"/>
          <c:showVal val="0"/>
          <c:showCatName val="0"/>
          <c:showSerName val="0"/>
          <c:showPercent val="0"/>
          <c:showBubbleSize val="0"/>
        </c:dLbls>
        <c:gapWidth val="150"/>
        <c:overlap val="100"/>
        <c:axId val="352782800"/>
        <c:axId val="352780176"/>
      </c:barChart>
      <c:catAx>
        <c:axId val="35278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80176"/>
        <c:crosses val="autoZero"/>
        <c:auto val="1"/>
        <c:lblAlgn val="ctr"/>
        <c:lblOffset val="100"/>
        <c:noMultiLvlLbl val="0"/>
      </c:catAx>
      <c:valAx>
        <c:axId val="352780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8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0.20719797463181699</c:v>
                </c:pt>
                <c:pt idx="1">
                  <c:v>2.2986524150216899E-2</c:v>
                </c:pt>
                <c:pt idx="2">
                  <c:v>0.123552567307416</c:v>
                </c:pt>
                <c:pt idx="3">
                  <c:v>0.115698838222759</c:v>
                </c:pt>
                <c:pt idx="4">
                  <c:v>0.49644507018871298</c:v>
                </c:pt>
                <c:pt idx="6">
                  <c:v>2.7456126068314698E-2</c:v>
                </c:pt>
              </c:numCache>
            </c:numRef>
          </c:val>
          <c:extLst>
            <c:ext xmlns:c16="http://schemas.microsoft.com/office/drawing/2014/chart" uri="{C3380CC4-5D6E-409C-BE32-E72D297353CC}">
              <c16:uniqueId val="{00000000-09C6-4079-853C-86E75092E979}"/>
            </c:ext>
          </c:extLst>
        </c:ser>
        <c:dLbls>
          <c:showLegendKey val="0"/>
          <c:showVal val="0"/>
          <c:showCatName val="0"/>
          <c:showSerName val="0"/>
          <c:showPercent val="0"/>
          <c:showBubbleSize val="0"/>
        </c:dLbls>
        <c:gapWidth val="219"/>
        <c:overlap val="-27"/>
        <c:axId val="348057760"/>
        <c:axId val="348053168"/>
      </c:barChart>
      <c:catAx>
        <c:axId val="34805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53168"/>
        <c:crosses val="autoZero"/>
        <c:auto val="1"/>
        <c:lblAlgn val="ctr"/>
        <c:lblOffset val="100"/>
        <c:noMultiLvlLbl val="0"/>
      </c:catAx>
      <c:valAx>
        <c:axId val="34805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5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24801</c:v>
                </c:pt>
                <c:pt idx="1">
                  <c:v>21044</c:v>
                </c:pt>
                <c:pt idx="2">
                  <c:v>5231</c:v>
                </c:pt>
                <c:pt idx="3">
                  <c:v>6895</c:v>
                </c:pt>
                <c:pt idx="4">
                  <c:v>2805</c:v>
                </c:pt>
                <c:pt idx="5">
                  <c:v>765</c:v>
                </c:pt>
                <c:pt idx="6">
                  <c:v>111</c:v>
                </c:pt>
              </c:numCache>
            </c:numRef>
          </c:val>
          <c:extLst>
            <c:ext xmlns:c16="http://schemas.microsoft.com/office/drawing/2014/chart" uri="{C3380CC4-5D6E-409C-BE32-E72D297353CC}">
              <c16:uniqueId val="{00000000-0324-43F3-B93A-B219E525C2D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13391</c:v>
                </c:pt>
                <c:pt idx="1">
                  <c:v>13688</c:v>
                </c:pt>
                <c:pt idx="2">
                  <c:v>6766</c:v>
                </c:pt>
                <c:pt idx="3">
                  <c:v>5868</c:v>
                </c:pt>
                <c:pt idx="4">
                  <c:v>2469</c:v>
                </c:pt>
                <c:pt idx="5">
                  <c:v>987</c:v>
                </c:pt>
                <c:pt idx="6">
                  <c:v>106</c:v>
                </c:pt>
              </c:numCache>
            </c:numRef>
          </c:val>
          <c:extLst>
            <c:ext xmlns:c16="http://schemas.microsoft.com/office/drawing/2014/chart" uri="{C3380CC4-5D6E-409C-BE32-E72D297353CC}">
              <c16:uniqueId val="{00000001-0324-43F3-B93A-B219E525C2D7}"/>
            </c:ext>
          </c:extLst>
        </c:ser>
        <c:dLbls>
          <c:showLegendKey val="0"/>
          <c:showVal val="0"/>
          <c:showCatName val="0"/>
          <c:showSerName val="0"/>
          <c:showPercent val="0"/>
          <c:showBubbleSize val="0"/>
        </c:dLbls>
        <c:gapWidth val="219"/>
        <c:overlap val="-27"/>
        <c:axId val="360841456"/>
        <c:axId val="360851296"/>
      </c:barChart>
      <c:catAx>
        <c:axId val="36084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51296"/>
        <c:crosses val="autoZero"/>
        <c:auto val="1"/>
        <c:lblAlgn val="ctr"/>
        <c:lblOffset val="100"/>
        <c:noMultiLvlLbl val="0"/>
      </c:catAx>
      <c:valAx>
        <c:axId val="36085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4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4.4303187903303502E-2</c:v>
                </c:pt>
                <c:pt idx="3">
                  <c:v>0</c:v>
                </c:pt>
                <c:pt idx="4">
                  <c:v>2.3099133782483201E-2</c:v>
                </c:pt>
                <c:pt idx="5">
                  <c:v>0</c:v>
                </c:pt>
                <c:pt idx="6">
                  <c:v>0.27603054609806299</c:v>
                </c:pt>
                <c:pt idx="7">
                  <c:v>0</c:v>
                </c:pt>
                <c:pt idx="8">
                  <c:v>0</c:v>
                </c:pt>
                <c:pt idx="9">
                  <c:v>0</c:v>
                </c:pt>
                <c:pt idx="10">
                  <c:v>3.5522955509898403E-2</c:v>
                </c:pt>
                <c:pt idx="11">
                  <c:v>0</c:v>
                </c:pt>
                <c:pt idx="12">
                  <c:v>2.8780015157474699E-2</c:v>
                </c:pt>
                <c:pt idx="13">
                  <c:v>1.5342717962487099E-2</c:v>
                </c:pt>
                <c:pt idx="14">
                  <c:v>0.62112396599154596</c:v>
                </c:pt>
                <c:pt idx="15">
                  <c:v>0</c:v>
                </c:pt>
                <c:pt idx="16">
                  <c:v>2.48977754795216E-2</c:v>
                </c:pt>
                <c:pt idx="17">
                  <c:v>0.233546460431104</c:v>
                </c:pt>
                <c:pt idx="18">
                  <c:v>0</c:v>
                </c:pt>
                <c:pt idx="19">
                  <c:v>9.5631550761227108E-3</c:v>
                </c:pt>
                <c:pt idx="20">
                  <c:v>6.6923525531325002E-3</c:v>
                </c:pt>
                <c:pt idx="21">
                  <c:v>0.51418304151693595</c:v>
                </c:pt>
                <c:pt idx="22">
                  <c:v>0</c:v>
                </c:pt>
                <c:pt idx="23">
                  <c:v>1.33666863984418E-2</c:v>
                </c:pt>
                <c:pt idx="24">
                  <c:v>0.35120200795930601</c:v>
                </c:pt>
                <c:pt idx="25">
                  <c:v>0</c:v>
                </c:pt>
                <c:pt idx="26">
                  <c:v>0.330882703511934</c:v>
                </c:pt>
                <c:pt idx="27">
                  <c:v>0</c:v>
                </c:pt>
                <c:pt idx="28">
                  <c:v>0.35157589847174098</c:v>
                </c:pt>
                <c:pt idx="29">
                  <c:v>0</c:v>
                </c:pt>
                <c:pt idx="30">
                  <c:v>0</c:v>
                </c:pt>
              </c:numCache>
            </c:numRef>
          </c:val>
          <c:smooth val="0"/>
          <c:extLst>
            <c:ext xmlns:c16="http://schemas.microsoft.com/office/drawing/2014/chart" uri="{C3380CC4-5D6E-409C-BE32-E72D297353CC}">
              <c16:uniqueId val="{00000000-4341-401F-84A7-FE27C82C222B}"/>
            </c:ext>
          </c:extLst>
        </c:ser>
        <c:dLbls>
          <c:showLegendKey val="0"/>
          <c:showVal val="0"/>
          <c:showCatName val="0"/>
          <c:showSerName val="0"/>
          <c:showPercent val="0"/>
          <c:showBubbleSize val="0"/>
        </c:dLbls>
        <c:smooth val="0"/>
        <c:axId val="363835896"/>
        <c:axId val="363838848"/>
      </c:lineChart>
      <c:dateAx>
        <c:axId val="363835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38848"/>
        <c:crosses val="autoZero"/>
        <c:auto val="1"/>
        <c:lblOffset val="100"/>
        <c:baseTimeUnit val="days"/>
      </c:dateAx>
      <c:valAx>
        <c:axId val="36383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3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103780</c:v>
                </c:pt>
                <c:pt idx="1">
                  <c:v>103809</c:v>
                </c:pt>
                <c:pt idx="2">
                  <c:v>103852</c:v>
                </c:pt>
                <c:pt idx="3">
                  <c:v>103883</c:v>
                </c:pt>
                <c:pt idx="4">
                  <c:v>103917</c:v>
                </c:pt>
                <c:pt idx="5">
                  <c:v>103949</c:v>
                </c:pt>
                <c:pt idx="6">
                  <c:v>104000</c:v>
                </c:pt>
                <c:pt idx="7">
                  <c:v>104039</c:v>
                </c:pt>
                <c:pt idx="8">
                  <c:v>104088</c:v>
                </c:pt>
                <c:pt idx="9">
                  <c:v>104136</c:v>
                </c:pt>
                <c:pt idx="10">
                  <c:v>104181</c:v>
                </c:pt>
                <c:pt idx="11">
                  <c:v>104214</c:v>
                </c:pt>
                <c:pt idx="12">
                  <c:v>104265</c:v>
                </c:pt>
                <c:pt idx="13">
                  <c:v>104304</c:v>
                </c:pt>
                <c:pt idx="14">
                  <c:v>104350</c:v>
                </c:pt>
                <c:pt idx="15">
                  <c:v>104404</c:v>
                </c:pt>
                <c:pt idx="16">
                  <c:v>104450</c:v>
                </c:pt>
                <c:pt idx="17">
                  <c:v>104502</c:v>
                </c:pt>
                <c:pt idx="18">
                  <c:v>104555</c:v>
                </c:pt>
                <c:pt idx="19">
                  <c:v>104581</c:v>
                </c:pt>
                <c:pt idx="20">
                  <c:v>104613</c:v>
                </c:pt>
                <c:pt idx="21">
                  <c:v>104652</c:v>
                </c:pt>
                <c:pt idx="22">
                  <c:v>104711</c:v>
                </c:pt>
                <c:pt idx="23">
                  <c:v>104765</c:v>
                </c:pt>
                <c:pt idx="24">
                  <c:v>104802</c:v>
                </c:pt>
                <c:pt idx="25">
                  <c:v>104839</c:v>
                </c:pt>
                <c:pt idx="26">
                  <c:v>104903</c:v>
                </c:pt>
                <c:pt idx="27">
                  <c:v>104937</c:v>
                </c:pt>
                <c:pt idx="28">
                  <c:v>104976</c:v>
                </c:pt>
                <c:pt idx="29">
                  <c:v>105003</c:v>
                </c:pt>
                <c:pt idx="30">
                  <c:v>105039</c:v>
                </c:pt>
              </c:numCache>
            </c:numRef>
          </c:val>
          <c:smooth val="0"/>
          <c:extLst>
            <c:ext xmlns:c16="http://schemas.microsoft.com/office/drawing/2014/chart" uri="{C3380CC4-5D6E-409C-BE32-E72D297353CC}">
              <c16:uniqueId val="{00000000-EF07-44D1-9474-186A7A285818}"/>
            </c:ext>
          </c:extLst>
        </c:ser>
        <c:dLbls>
          <c:showLegendKey val="0"/>
          <c:showVal val="0"/>
          <c:showCatName val="0"/>
          <c:showSerName val="0"/>
          <c:showPercent val="0"/>
          <c:showBubbleSize val="0"/>
        </c:dLbls>
        <c:smooth val="0"/>
        <c:axId val="363825400"/>
        <c:axId val="363827368"/>
      </c:lineChart>
      <c:dateAx>
        <c:axId val="36382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27368"/>
        <c:crosses val="autoZero"/>
        <c:auto val="1"/>
        <c:lblOffset val="100"/>
        <c:baseTimeUnit val="days"/>
      </c:dateAx>
      <c:valAx>
        <c:axId val="36382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2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54</c:v>
                </c:pt>
                <c:pt idx="1">
                  <c:v>31</c:v>
                </c:pt>
                <c:pt idx="2">
                  <c:v>45</c:v>
                </c:pt>
                <c:pt idx="3">
                  <c:v>45</c:v>
                </c:pt>
                <c:pt idx="4">
                  <c:v>40</c:v>
                </c:pt>
                <c:pt idx="5">
                  <c:v>52</c:v>
                </c:pt>
                <c:pt idx="6">
                  <c:v>50</c:v>
                </c:pt>
                <c:pt idx="7">
                  <c:v>38</c:v>
                </c:pt>
                <c:pt idx="8">
                  <c:v>42</c:v>
                </c:pt>
                <c:pt idx="9">
                  <c:v>60</c:v>
                </c:pt>
                <c:pt idx="10">
                  <c:v>44</c:v>
                </c:pt>
                <c:pt idx="11">
                  <c:v>59</c:v>
                </c:pt>
                <c:pt idx="12">
                  <c:v>68</c:v>
                </c:pt>
                <c:pt idx="13">
                  <c:v>38</c:v>
                </c:pt>
                <c:pt idx="14">
                  <c:v>45</c:v>
                </c:pt>
                <c:pt idx="15">
                  <c:v>27</c:v>
                </c:pt>
                <c:pt idx="16">
                  <c:v>39</c:v>
                </c:pt>
                <c:pt idx="17">
                  <c:v>42</c:v>
                </c:pt>
                <c:pt idx="18">
                  <c:v>31</c:v>
                </c:pt>
                <c:pt idx="19">
                  <c:v>37</c:v>
                </c:pt>
                <c:pt idx="20">
                  <c:v>19</c:v>
                </c:pt>
                <c:pt idx="21">
                  <c:v>44</c:v>
                </c:pt>
                <c:pt idx="22">
                  <c:v>34</c:v>
                </c:pt>
                <c:pt idx="23">
                  <c:v>105</c:v>
                </c:pt>
                <c:pt idx="24">
                  <c:v>65</c:v>
                </c:pt>
                <c:pt idx="25">
                  <c:v>86</c:v>
                </c:pt>
                <c:pt idx="26">
                  <c:v>111</c:v>
                </c:pt>
                <c:pt idx="27">
                  <c:v>33</c:v>
                </c:pt>
                <c:pt idx="28">
                  <c:v>35</c:v>
                </c:pt>
                <c:pt idx="29">
                  <c:v>26</c:v>
                </c:pt>
                <c:pt idx="30">
                  <c:v>34</c:v>
                </c:pt>
              </c:numCache>
            </c:numRef>
          </c:val>
          <c:smooth val="0"/>
          <c:extLst>
            <c:ext xmlns:c16="http://schemas.microsoft.com/office/drawing/2014/chart" uri="{C3380CC4-5D6E-409C-BE32-E72D297353CC}">
              <c16:uniqueId val="{00000000-3B30-41A0-92C0-EAA59ABBD5B6}"/>
            </c:ext>
          </c:extLst>
        </c:ser>
        <c:dLbls>
          <c:showLegendKey val="0"/>
          <c:showVal val="0"/>
          <c:showCatName val="0"/>
          <c:showSerName val="0"/>
          <c:showPercent val="0"/>
          <c:showBubbleSize val="0"/>
        </c:dLbls>
        <c:smooth val="0"/>
        <c:axId val="363830648"/>
        <c:axId val="363824088"/>
      </c:lineChart>
      <c:dateAx>
        <c:axId val="36383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24088"/>
        <c:crosses val="autoZero"/>
        <c:auto val="1"/>
        <c:lblOffset val="100"/>
        <c:baseTimeUnit val="days"/>
      </c:dateAx>
      <c:valAx>
        <c:axId val="36382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3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65BD0-931D-420E-8BA8-1C582BA321B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64EA661-00D8-4FDB-9163-D1A7D773E9AC}"/>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927643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0D199-D1DC-4B6E-A9BA-7FB29DCF1BDE}"/>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B9C3CF57-F3B8-4744-872E-FFA9EA0340EA}"/>
              </a:ext>
            </a:extLst>
          </p:cNvPr>
          <p:cNvGraphicFramePr>
            <a:graphicFrameLocks noGrp="1"/>
          </p:cNvGraphicFramePr>
          <p:nvPr>
            <p:ph type="tbl" sz="quarter" idx="13"/>
            <p:extLst>
              <p:ext uri="{D42A27DB-BD31-4B8C-83A1-F6EECF244321}">
                <p14:modId xmlns:p14="http://schemas.microsoft.com/office/powerpoint/2010/main" val="394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07931035"/>
                    </a:ext>
                  </a:extLst>
                </a:gridCol>
                <a:gridCol w="740664">
                  <a:extLst>
                    <a:ext uri="{9D8B030D-6E8A-4147-A177-3AD203B41FA5}">
                      <a16:colId xmlns:a16="http://schemas.microsoft.com/office/drawing/2014/main" val="826879401"/>
                    </a:ext>
                  </a:extLst>
                </a:gridCol>
                <a:gridCol w="740664">
                  <a:extLst>
                    <a:ext uri="{9D8B030D-6E8A-4147-A177-3AD203B41FA5}">
                      <a16:colId xmlns:a16="http://schemas.microsoft.com/office/drawing/2014/main" val="933346895"/>
                    </a:ext>
                  </a:extLst>
                </a:gridCol>
                <a:gridCol w="740664">
                  <a:extLst>
                    <a:ext uri="{9D8B030D-6E8A-4147-A177-3AD203B41FA5}">
                      <a16:colId xmlns:a16="http://schemas.microsoft.com/office/drawing/2014/main" val="1113564468"/>
                    </a:ext>
                  </a:extLst>
                </a:gridCol>
                <a:gridCol w="740664">
                  <a:extLst>
                    <a:ext uri="{9D8B030D-6E8A-4147-A177-3AD203B41FA5}">
                      <a16:colId xmlns:a16="http://schemas.microsoft.com/office/drawing/2014/main" val="914414928"/>
                    </a:ext>
                  </a:extLst>
                </a:gridCol>
                <a:gridCol w="740664">
                  <a:extLst>
                    <a:ext uri="{9D8B030D-6E8A-4147-A177-3AD203B41FA5}">
                      <a16:colId xmlns:a16="http://schemas.microsoft.com/office/drawing/2014/main" val="3665219867"/>
                    </a:ext>
                  </a:extLst>
                </a:gridCol>
                <a:gridCol w="740664">
                  <a:extLst>
                    <a:ext uri="{9D8B030D-6E8A-4147-A177-3AD203B41FA5}">
                      <a16:colId xmlns:a16="http://schemas.microsoft.com/office/drawing/2014/main" val="184977989"/>
                    </a:ext>
                  </a:extLst>
                </a:gridCol>
                <a:gridCol w="740664">
                  <a:extLst>
                    <a:ext uri="{9D8B030D-6E8A-4147-A177-3AD203B41FA5}">
                      <a16:colId xmlns:a16="http://schemas.microsoft.com/office/drawing/2014/main" val="2422462267"/>
                    </a:ext>
                  </a:extLst>
                </a:gridCol>
                <a:gridCol w="740664">
                  <a:extLst>
                    <a:ext uri="{9D8B030D-6E8A-4147-A177-3AD203B41FA5}">
                      <a16:colId xmlns:a16="http://schemas.microsoft.com/office/drawing/2014/main" val="127059430"/>
                    </a:ext>
                  </a:extLst>
                </a:gridCol>
                <a:gridCol w="740664">
                  <a:extLst>
                    <a:ext uri="{9D8B030D-6E8A-4147-A177-3AD203B41FA5}">
                      <a16:colId xmlns:a16="http://schemas.microsoft.com/office/drawing/2014/main" val="12190795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40007617"/>
                  </a:ext>
                </a:extLst>
              </a:tr>
              <a:tr h="370840">
                <a:tc>
                  <a:txBody>
                    <a:bodyPr/>
                    <a:lstStyle/>
                    <a:p>
                      <a:r>
                        <a:rPr lang="en-US" sz="1000"/>
                        <a:t>Oxford Fajar</a:t>
                      </a:r>
                    </a:p>
                  </a:txBody>
                  <a:tcPr/>
                </a:tc>
                <a:tc>
                  <a:txBody>
                    <a:bodyPr/>
                    <a:lstStyle/>
                    <a:p>
                      <a:r>
                        <a:rPr lang="en-US" sz="1000"/>
                        <a:t>105039</a:t>
                      </a:r>
                    </a:p>
                  </a:txBody>
                  <a:tcPr/>
                </a:tc>
                <a:tc>
                  <a:txBody>
                    <a:bodyPr/>
                    <a:lstStyle/>
                    <a:p>
                      <a:r>
                        <a:rPr lang="en-US" sz="1000"/>
                        <a:t>1291</a:t>
                      </a:r>
                    </a:p>
                  </a:txBody>
                  <a:tcPr/>
                </a:tc>
                <a:tc>
                  <a:txBody>
                    <a:bodyPr/>
                    <a:lstStyle/>
                    <a:p>
                      <a:r>
                        <a:rPr lang="en-US" sz="1000"/>
                        <a:t>18</a:t>
                      </a:r>
                    </a:p>
                  </a:txBody>
                  <a:tcPr/>
                </a:tc>
                <a:tc>
                  <a:txBody>
                    <a:bodyPr/>
                    <a:lstStyle/>
                    <a:p>
                      <a:r>
                        <a:rPr lang="en-US" sz="1000"/>
                        <a:t>3281</a:t>
                      </a:r>
                    </a:p>
                  </a:txBody>
                  <a:tcPr/>
                </a:tc>
                <a:tc>
                  <a:txBody>
                    <a:bodyPr/>
                    <a:lstStyle/>
                    <a:p>
                      <a:r>
                        <a:rPr lang="en-US" sz="1000"/>
                        <a:t>11</a:t>
                      </a:r>
                    </a:p>
                  </a:txBody>
                  <a:tcPr/>
                </a:tc>
                <a:tc>
                  <a:txBody>
                    <a:bodyPr/>
                    <a:lstStyle/>
                    <a:p>
                      <a:r>
                        <a:rPr lang="en-US" sz="1000"/>
                        <a:t>13</a:t>
                      </a:r>
                    </a:p>
                  </a:txBody>
                  <a:tcPr/>
                </a:tc>
                <a:tc>
                  <a:txBody>
                    <a:bodyPr/>
                    <a:lstStyle/>
                    <a:p>
                      <a:r>
                        <a:rPr lang="en-US" sz="1000"/>
                        <a:t>0</a:t>
                      </a:r>
                    </a:p>
                  </a:txBody>
                  <a:tcPr/>
                </a:tc>
                <a:tc>
                  <a:txBody>
                    <a:bodyPr/>
                    <a:lstStyle/>
                    <a:p>
                      <a:r>
                        <a:rPr lang="en-US" sz="1000"/>
                        <a:t>0.1759 %</a:t>
                      </a:r>
                    </a:p>
                  </a:txBody>
                  <a:tcPr/>
                </a:tc>
                <a:tc>
                  <a:txBody>
                    <a:bodyPr/>
                    <a:lstStyle/>
                    <a:p>
                      <a:r>
                        <a:rPr lang="en-US" sz="1000"/>
                        <a:t>0.0 %</a:t>
                      </a:r>
                    </a:p>
                  </a:txBody>
                  <a:tcPr/>
                </a:tc>
                <a:extLst>
                  <a:ext uri="{0D108BD9-81ED-4DB2-BD59-A6C34878D82A}">
                    <a16:rowId xmlns:a16="http://schemas.microsoft.com/office/drawing/2014/main" val="580941146"/>
                  </a:ext>
                </a:extLst>
              </a:tr>
            </a:tbl>
          </a:graphicData>
        </a:graphic>
      </p:graphicFrame>
      <p:sp>
        <p:nvSpPr>
          <p:cNvPr id="4" name="Text Placeholder 3">
            <a:extLst>
              <a:ext uri="{FF2B5EF4-FFF2-40B4-BE49-F238E27FC236}">
                <a16:creationId xmlns:a16="http://schemas.microsoft.com/office/drawing/2014/main" id="{2713B7F9-6959-4F9A-9838-5773EF69FA8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922474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D265C-2D0A-4B8E-A19D-88A190FD7DF1}"/>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08476B04-8B3E-42A2-B913-006085F48456}"/>
              </a:ext>
            </a:extLst>
          </p:cNvPr>
          <p:cNvGraphicFramePr>
            <a:graphicFrameLocks noGrp="1"/>
          </p:cNvGraphicFramePr>
          <p:nvPr>
            <p:ph type="chart" sz="quarter" idx="13"/>
            <p:extLst>
              <p:ext uri="{D42A27DB-BD31-4B8C-83A1-F6EECF244321}">
                <p14:modId xmlns:p14="http://schemas.microsoft.com/office/powerpoint/2010/main" val="590591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007DCC-3C5A-40C0-9C09-7765FEB48C4F}"/>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83B0AAE3-6E0B-4482-B4F6-FE513A5C64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8842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08FE5-A3B9-459B-A7A8-000D27FE8D13}"/>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4DEC139D-0836-4C37-B563-CC6C76EE6ECD}"/>
              </a:ext>
            </a:extLst>
          </p:cNvPr>
          <p:cNvGraphicFramePr>
            <a:graphicFrameLocks noGrp="1"/>
          </p:cNvGraphicFramePr>
          <p:nvPr>
            <p:ph type="chart" sz="quarter" idx="13"/>
            <p:extLst>
              <p:ext uri="{D42A27DB-BD31-4B8C-83A1-F6EECF244321}">
                <p14:modId xmlns:p14="http://schemas.microsoft.com/office/powerpoint/2010/main" val="148655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D6AF7D-2F3A-4E20-B04A-7B85A046D6E5}"/>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0B38ABA4-6E63-47AA-8AED-9611E38B7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6597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971EB-303E-4692-819D-6815473F326B}"/>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FDEC2BD4-5886-45B0-B8C8-12F78D8CA338}"/>
              </a:ext>
            </a:extLst>
          </p:cNvPr>
          <p:cNvGraphicFramePr>
            <a:graphicFrameLocks noGrp="1"/>
          </p:cNvGraphicFramePr>
          <p:nvPr>
            <p:ph type="chart" sz="quarter" idx="13"/>
            <p:extLst>
              <p:ext uri="{D42A27DB-BD31-4B8C-83A1-F6EECF244321}">
                <p14:modId xmlns:p14="http://schemas.microsoft.com/office/powerpoint/2010/main" val="2636278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3871A7-D54B-4C84-A214-86535AD4DC88}"/>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78F0447B-D513-4AA9-8E2C-5D33DE95D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8823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10A1B-F204-41D5-9476-25D2376F29F1}"/>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9A9B720B-9FDC-4B7C-AF8C-EAC93D48A3A6}"/>
              </a:ext>
            </a:extLst>
          </p:cNvPr>
          <p:cNvGraphicFramePr>
            <a:graphicFrameLocks noGrp="1"/>
          </p:cNvGraphicFramePr>
          <p:nvPr>
            <p:ph type="chart" sz="quarter" idx="13"/>
            <p:extLst>
              <p:ext uri="{D42A27DB-BD31-4B8C-83A1-F6EECF244321}">
                <p14:modId xmlns:p14="http://schemas.microsoft.com/office/powerpoint/2010/main" val="1025916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2A7F59-3F7E-4773-AFB2-5D37F9A774EE}"/>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2EFBD041-297D-4059-B864-C9628F5BFA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3998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75057-E397-48F7-BEEF-D96AA44E15CC}"/>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4F23E180-13B4-4657-B2C1-8F0069C60E27}"/>
              </a:ext>
            </a:extLst>
          </p:cNvPr>
          <p:cNvGraphicFramePr>
            <a:graphicFrameLocks noGrp="1"/>
          </p:cNvGraphicFramePr>
          <p:nvPr>
            <p:ph type="chart" sz="quarter" idx="13"/>
            <p:extLst>
              <p:ext uri="{D42A27DB-BD31-4B8C-83A1-F6EECF244321}">
                <p14:modId xmlns:p14="http://schemas.microsoft.com/office/powerpoint/2010/main" val="2248946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A76EF2-5E92-4AA4-8E91-0D144D872175}"/>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40F27BDF-C8D8-45A8-AA06-8AF1DFF8CB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0772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15A9C-563C-4A75-9A64-A35447842112}"/>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CA89FD8F-4A3A-4F62-890B-CF8DEE33552C}"/>
              </a:ext>
            </a:extLst>
          </p:cNvPr>
          <p:cNvGraphicFramePr>
            <a:graphicFrameLocks noGrp="1"/>
          </p:cNvGraphicFramePr>
          <p:nvPr>
            <p:ph type="tbl" sz="quarter" idx="13"/>
            <p:extLst>
              <p:ext uri="{D42A27DB-BD31-4B8C-83A1-F6EECF244321}">
                <p14:modId xmlns:p14="http://schemas.microsoft.com/office/powerpoint/2010/main" val="1740431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8078665"/>
                    </a:ext>
                  </a:extLst>
                </a:gridCol>
                <a:gridCol w="822960">
                  <a:extLst>
                    <a:ext uri="{9D8B030D-6E8A-4147-A177-3AD203B41FA5}">
                      <a16:colId xmlns:a16="http://schemas.microsoft.com/office/drawing/2014/main" val="2125815116"/>
                    </a:ext>
                  </a:extLst>
                </a:gridCol>
                <a:gridCol w="822960">
                  <a:extLst>
                    <a:ext uri="{9D8B030D-6E8A-4147-A177-3AD203B41FA5}">
                      <a16:colId xmlns:a16="http://schemas.microsoft.com/office/drawing/2014/main" val="3933152087"/>
                    </a:ext>
                  </a:extLst>
                </a:gridCol>
                <a:gridCol w="822960">
                  <a:extLst>
                    <a:ext uri="{9D8B030D-6E8A-4147-A177-3AD203B41FA5}">
                      <a16:colId xmlns:a16="http://schemas.microsoft.com/office/drawing/2014/main" val="2053883306"/>
                    </a:ext>
                  </a:extLst>
                </a:gridCol>
                <a:gridCol w="822960">
                  <a:extLst>
                    <a:ext uri="{9D8B030D-6E8A-4147-A177-3AD203B41FA5}">
                      <a16:colId xmlns:a16="http://schemas.microsoft.com/office/drawing/2014/main" val="3269581139"/>
                    </a:ext>
                  </a:extLst>
                </a:gridCol>
                <a:gridCol w="822960">
                  <a:extLst>
                    <a:ext uri="{9D8B030D-6E8A-4147-A177-3AD203B41FA5}">
                      <a16:colId xmlns:a16="http://schemas.microsoft.com/office/drawing/2014/main" val="2945029880"/>
                    </a:ext>
                  </a:extLst>
                </a:gridCol>
                <a:gridCol w="822960">
                  <a:extLst>
                    <a:ext uri="{9D8B030D-6E8A-4147-A177-3AD203B41FA5}">
                      <a16:colId xmlns:a16="http://schemas.microsoft.com/office/drawing/2014/main" val="405923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632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- 2019-03-15 17:09:00 </a:t>
                      </a:r>
                      <a:r>
                        <a:rPr kumimoji="0" lang="en-US" sz="1000" b="0" i="0" u="none" strike="noStrike" kern="1200" cap="none" spc="0" normalizeH="0" baseline="0" noProof="0">
                          <a:ln>
                            <a:noFill/>
                          </a:ln>
                          <a:solidFill>
                            <a:prstClr val="black"/>
                          </a:solidFill>
                          <a:effectLst/>
                          <a:uLnTx/>
                          <a:uFillTx/>
                          <a:latin typeface="+mn-lt"/>
                          <a:ea typeface="+mn-ea"/>
                          <a:cs typeface="+mn-cs"/>
                        </a:rPr>
                        <a:t> 
 The speed of a van is 55km/h. After 30 minutes its speed decreases to 30km/h. What is its acceleration?
.
.
.
.
.
.
.
.
.
.
Answer: -50km/h2
Source:
Big Ideas Reference Text Mathematics Form 2, pg.144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667936"/>
                  </a:ext>
                </a:extLst>
              </a:tr>
            </a:tbl>
          </a:graphicData>
        </a:graphic>
      </p:graphicFrame>
      <p:sp>
        <p:nvSpPr>
          <p:cNvPr id="4" name="Text Placeholder 3">
            <a:extLst>
              <a:ext uri="{FF2B5EF4-FFF2-40B4-BE49-F238E27FC236}">
                <a16:creationId xmlns:a16="http://schemas.microsoft.com/office/drawing/2014/main" id="{FEB87360-C9B6-4EAA-A9C8-FBAAE6E8747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940109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077B-960C-4240-B316-7DFAD8F49AB3}"/>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370C6CC1-0794-4C67-9715-69522B8B8213}"/>
              </a:ext>
            </a:extLst>
          </p:cNvPr>
          <p:cNvGraphicFramePr>
            <a:graphicFrameLocks noGrp="1"/>
          </p:cNvGraphicFramePr>
          <p:nvPr>
            <p:ph type="tbl" sz="quarter" idx="13"/>
            <p:extLst>
              <p:ext uri="{D42A27DB-BD31-4B8C-83A1-F6EECF244321}">
                <p14:modId xmlns:p14="http://schemas.microsoft.com/office/powerpoint/2010/main" val="3322718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32343456"/>
                    </a:ext>
                  </a:extLst>
                </a:gridCol>
                <a:gridCol w="822960">
                  <a:extLst>
                    <a:ext uri="{9D8B030D-6E8A-4147-A177-3AD203B41FA5}">
                      <a16:colId xmlns:a16="http://schemas.microsoft.com/office/drawing/2014/main" val="4236747378"/>
                    </a:ext>
                  </a:extLst>
                </a:gridCol>
                <a:gridCol w="822960">
                  <a:extLst>
                    <a:ext uri="{9D8B030D-6E8A-4147-A177-3AD203B41FA5}">
                      <a16:colId xmlns:a16="http://schemas.microsoft.com/office/drawing/2014/main" val="1373626743"/>
                    </a:ext>
                  </a:extLst>
                </a:gridCol>
                <a:gridCol w="822960">
                  <a:extLst>
                    <a:ext uri="{9D8B030D-6E8A-4147-A177-3AD203B41FA5}">
                      <a16:colId xmlns:a16="http://schemas.microsoft.com/office/drawing/2014/main" val="1129615852"/>
                    </a:ext>
                  </a:extLst>
                </a:gridCol>
                <a:gridCol w="822960">
                  <a:extLst>
                    <a:ext uri="{9D8B030D-6E8A-4147-A177-3AD203B41FA5}">
                      <a16:colId xmlns:a16="http://schemas.microsoft.com/office/drawing/2014/main" val="3267070049"/>
                    </a:ext>
                  </a:extLst>
                </a:gridCol>
                <a:gridCol w="822960">
                  <a:extLst>
                    <a:ext uri="{9D8B030D-6E8A-4147-A177-3AD203B41FA5}">
                      <a16:colId xmlns:a16="http://schemas.microsoft.com/office/drawing/2014/main" val="2600065710"/>
                    </a:ext>
                  </a:extLst>
                </a:gridCol>
                <a:gridCol w="822960">
                  <a:extLst>
                    <a:ext uri="{9D8B030D-6E8A-4147-A177-3AD203B41FA5}">
                      <a16:colId xmlns:a16="http://schemas.microsoft.com/office/drawing/2014/main" val="2389776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809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- 2019-03-07 06:06:00 </a:t>
                      </a:r>
                      <a:r>
                        <a:rPr kumimoji="0" lang="en-US" sz="1000" b="0" i="0" u="none" strike="noStrike" kern="1200" cap="none" spc="0" normalizeH="0" baseline="0" noProof="0">
                          <a:ln>
                            <a:noFill/>
                          </a:ln>
                          <a:solidFill>
                            <a:prstClr val="black"/>
                          </a:solidFill>
                          <a:effectLst/>
                          <a:uLnTx/>
                          <a:uFillTx/>
                          <a:latin typeface="+mn-lt"/>
                          <a:ea typeface="+mn-ea"/>
                          <a:cs typeface="+mn-cs"/>
                        </a:rPr>
                        <a:t> 
 Is it a noun or a verb? Fill in the blank!
Do you have any ____ for a first-time public speaker?
advice
advise
.
.
.
.
.
.
.
.
.
.
.
.
.
.
Answer:
A.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2428058"/>
                  </a:ext>
                </a:extLst>
              </a:tr>
            </a:tbl>
          </a:graphicData>
        </a:graphic>
      </p:graphicFrame>
      <p:sp>
        <p:nvSpPr>
          <p:cNvPr id="4" name="Text Placeholder 3">
            <a:extLst>
              <a:ext uri="{FF2B5EF4-FFF2-40B4-BE49-F238E27FC236}">
                <a16:creationId xmlns:a16="http://schemas.microsoft.com/office/drawing/2014/main" id="{69241A0C-DF34-4999-9155-FDF50E59D6B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95430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47947-CE97-48BD-9C76-6F05C5478AD7}"/>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4B5CF343-18EA-4218-BCC0-7A0DDEA29A73}"/>
              </a:ext>
            </a:extLst>
          </p:cNvPr>
          <p:cNvGraphicFramePr>
            <a:graphicFrameLocks noGrp="1"/>
          </p:cNvGraphicFramePr>
          <p:nvPr>
            <p:ph type="tbl" sz="quarter" idx="13"/>
            <p:extLst>
              <p:ext uri="{D42A27DB-BD31-4B8C-83A1-F6EECF244321}">
                <p14:modId xmlns:p14="http://schemas.microsoft.com/office/powerpoint/2010/main" val="1751646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45522234"/>
                    </a:ext>
                  </a:extLst>
                </a:gridCol>
                <a:gridCol w="822960">
                  <a:extLst>
                    <a:ext uri="{9D8B030D-6E8A-4147-A177-3AD203B41FA5}">
                      <a16:colId xmlns:a16="http://schemas.microsoft.com/office/drawing/2014/main" val="14345022"/>
                    </a:ext>
                  </a:extLst>
                </a:gridCol>
                <a:gridCol w="822960">
                  <a:extLst>
                    <a:ext uri="{9D8B030D-6E8A-4147-A177-3AD203B41FA5}">
                      <a16:colId xmlns:a16="http://schemas.microsoft.com/office/drawing/2014/main" val="906746893"/>
                    </a:ext>
                  </a:extLst>
                </a:gridCol>
                <a:gridCol w="822960">
                  <a:extLst>
                    <a:ext uri="{9D8B030D-6E8A-4147-A177-3AD203B41FA5}">
                      <a16:colId xmlns:a16="http://schemas.microsoft.com/office/drawing/2014/main" val="3163134195"/>
                    </a:ext>
                  </a:extLst>
                </a:gridCol>
                <a:gridCol w="822960">
                  <a:extLst>
                    <a:ext uri="{9D8B030D-6E8A-4147-A177-3AD203B41FA5}">
                      <a16:colId xmlns:a16="http://schemas.microsoft.com/office/drawing/2014/main" val="3360137605"/>
                    </a:ext>
                  </a:extLst>
                </a:gridCol>
                <a:gridCol w="822960">
                  <a:extLst>
                    <a:ext uri="{9D8B030D-6E8A-4147-A177-3AD203B41FA5}">
                      <a16:colId xmlns:a16="http://schemas.microsoft.com/office/drawing/2014/main" val="1405580315"/>
                    </a:ext>
                  </a:extLst>
                </a:gridCol>
                <a:gridCol w="822960">
                  <a:extLst>
                    <a:ext uri="{9D8B030D-6E8A-4147-A177-3AD203B41FA5}">
                      <a16:colId xmlns:a16="http://schemas.microsoft.com/office/drawing/2014/main" val="1470508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3652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- 2019-03-22 17:11:00 </a:t>
                      </a:r>
                      <a:r>
                        <a:rPr kumimoji="0" lang="en-US" sz="1000" b="0" i="0" u="none" strike="noStrike" kern="1200" cap="none" spc="0" normalizeH="0" baseline="0" noProof="0">
                          <a:ln>
                            <a:noFill/>
                          </a:ln>
                          <a:solidFill>
                            <a:prstClr val="black"/>
                          </a:solidFill>
                          <a:effectLst/>
                          <a:uLnTx/>
                          <a:uFillTx/>
                          <a:latin typeface="+mn-lt"/>
                          <a:ea typeface="+mn-ea"/>
                          <a:cs typeface="+mn-cs"/>
                        </a:rPr>
                        <a:t> 
 Studies show that the number of important and useful keywords is only about 10% of the whole text.
Identifying important keywords within the text can help to maximise our memory recall.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105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- 2019-03-29 17:13:00 </a:t>
                      </a:r>
                      <a:r>
                        <a:rPr kumimoji="0" lang="en-US" sz="1000" b="0" i="0" u="none" strike="noStrike" kern="1200" cap="none" spc="0" normalizeH="0" baseline="0" noProof="0">
                          <a:ln>
                            <a:noFill/>
                          </a:ln>
                          <a:solidFill>
                            <a:prstClr val="black"/>
                          </a:solidFill>
                          <a:effectLst/>
                          <a:uLnTx/>
                          <a:uFillTx/>
                          <a:latin typeface="+mn-lt"/>
                          <a:ea typeface="+mn-ea"/>
                          <a:cs typeface="+mn-cs"/>
                        </a:rPr>
                        <a:t> 
 Start your revision for SPM during the weekends anytime and anywhere with our Fully Worked Solutions SPM e-Books!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614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- 2019-03-25 17:12:00 </a:t>
                      </a:r>
                      <a:r>
                        <a:rPr kumimoji="0" lang="en-US" sz="1000" b="0" i="0" u="none" strike="noStrike" kern="1200" cap="none" spc="0" normalizeH="0" baseline="0" noProof="0">
                          <a:ln>
                            <a:noFill/>
                          </a:ln>
                          <a:solidFill>
                            <a:prstClr val="black"/>
                          </a:solidFill>
                          <a:effectLst/>
                          <a:uLnTx/>
                          <a:uFillTx/>
                          <a:latin typeface="+mn-lt"/>
                          <a:ea typeface="+mn-ea"/>
                          <a:cs typeface="+mn-cs"/>
                        </a:rPr>
                        <a:t> 
 What's your holiday plan for the week? Plan ahead and make the best of your school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0802554"/>
                  </a:ext>
                </a:extLst>
              </a:tr>
            </a:tbl>
          </a:graphicData>
        </a:graphic>
      </p:graphicFrame>
      <p:sp>
        <p:nvSpPr>
          <p:cNvPr id="4" name="Text Placeholder 3">
            <a:extLst>
              <a:ext uri="{FF2B5EF4-FFF2-40B4-BE49-F238E27FC236}">
                <a16:creationId xmlns:a16="http://schemas.microsoft.com/office/drawing/2014/main" id="{E85785FD-D505-4357-86FB-A4E0EEF4ABC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05352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77BF9-0B7A-4CD7-B62C-A35C05B745EB}"/>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0A9BB9B5-C6C5-4EBA-B98F-AD18E3B62B99}"/>
              </a:ext>
            </a:extLst>
          </p:cNvPr>
          <p:cNvGraphicFramePr>
            <a:graphicFrameLocks noGrp="1"/>
          </p:cNvGraphicFramePr>
          <p:nvPr>
            <p:ph type="chart" sz="quarter" idx="13"/>
            <p:extLst>
              <p:ext uri="{D42A27DB-BD31-4B8C-83A1-F6EECF244321}">
                <p14:modId xmlns:p14="http://schemas.microsoft.com/office/powerpoint/2010/main" val="4114709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B98140-6A1B-473A-A7C3-91E08A264909}"/>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3BD91E65-7F7E-4061-B7FA-8D55443460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3422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CECA1-A6B2-475F-9E42-44DF0E62AD63}"/>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F1E2CECE-906E-4835-85A4-EA75E4819797}"/>
              </a:ext>
            </a:extLst>
          </p:cNvPr>
          <p:cNvGraphicFramePr>
            <a:graphicFrameLocks noGrp="1"/>
          </p:cNvGraphicFramePr>
          <p:nvPr>
            <p:ph type="chart" sz="quarter" idx="13"/>
            <p:extLst>
              <p:ext uri="{D42A27DB-BD31-4B8C-83A1-F6EECF244321}">
                <p14:modId xmlns:p14="http://schemas.microsoft.com/office/powerpoint/2010/main" val="2265821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879573-A7E1-4586-A759-96EAB088F021}"/>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39BC37A8-F889-478D-91F8-5FB11F1E0C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7667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5E3E1-2FDC-4D96-9633-BD0402EA316B}"/>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93A9C6CE-B19D-4484-A83A-0D2E6CE3FD3D}"/>
              </a:ext>
            </a:extLst>
          </p:cNvPr>
          <p:cNvGraphicFramePr>
            <a:graphicFrameLocks noGrp="1"/>
          </p:cNvGraphicFramePr>
          <p:nvPr>
            <p:ph type="chart" sz="quarter" idx="13"/>
            <p:extLst>
              <p:ext uri="{D42A27DB-BD31-4B8C-83A1-F6EECF244321}">
                <p14:modId xmlns:p14="http://schemas.microsoft.com/office/powerpoint/2010/main" val="1295138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FB4608-DE02-416C-80D4-B4FA2EE303CD}"/>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5A535D5A-B376-4ED9-90A4-4527702226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1402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70D5B-114C-478E-A561-716073F72A9C}"/>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0D924997-A546-4A82-B909-6EE9B9FB61D9}"/>
              </a:ext>
            </a:extLst>
          </p:cNvPr>
          <p:cNvGraphicFramePr>
            <a:graphicFrameLocks noGrp="1"/>
          </p:cNvGraphicFramePr>
          <p:nvPr>
            <p:ph type="chart" sz="quarter" idx="13"/>
            <p:extLst>
              <p:ext uri="{D42A27DB-BD31-4B8C-83A1-F6EECF244321}">
                <p14:modId xmlns:p14="http://schemas.microsoft.com/office/powerpoint/2010/main" val="211374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8EA86B-5FFD-4171-BA87-3AF3BB02ADAA}"/>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02868F5D-653B-46CA-8D18-F9DF52CE7D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704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18985-6447-4067-B6D0-FE188260C42B}"/>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BE298C38-30A2-44D6-8543-41534EBE9EEF}"/>
              </a:ext>
            </a:extLst>
          </p:cNvPr>
          <p:cNvGraphicFramePr>
            <a:graphicFrameLocks noGrp="1"/>
          </p:cNvGraphicFramePr>
          <p:nvPr>
            <p:ph type="tbl" sz="quarter" idx="13"/>
            <p:extLst>
              <p:ext uri="{D42A27DB-BD31-4B8C-83A1-F6EECF244321}">
                <p14:modId xmlns:p14="http://schemas.microsoft.com/office/powerpoint/2010/main" val="4187845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20930050"/>
                    </a:ext>
                  </a:extLst>
                </a:gridCol>
                <a:gridCol w="1645920">
                  <a:extLst>
                    <a:ext uri="{9D8B030D-6E8A-4147-A177-3AD203B41FA5}">
                      <a16:colId xmlns:a16="http://schemas.microsoft.com/office/drawing/2014/main" val="176281933"/>
                    </a:ext>
                  </a:extLst>
                </a:gridCol>
                <a:gridCol w="1645920">
                  <a:extLst>
                    <a:ext uri="{9D8B030D-6E8A-4147-A177-3AD203B41FA5}">
                      <a16:colId xmlns:a16="http://schemas.microsoft.com/office/drawing/2014/main" val="330962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5863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16425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35143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3509749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44842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75693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26294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07178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670170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144461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698249258"/>
                  </a:ext>
                </a:extLst>
              </a:tr>
            </a:tbl>
          </a:graphicData>
        </a:graphic>
      </p:graphicFrame>
      <p:sp>
        <p:nvSpPr>
          <p:cNvPr id="4" name="Text Placeholder 3">
            <a:extLst>
              <a:ext uri="{FF2B5EF4-FFF2-40B4-BE49-F238E27FC236}">
                <a16:creationId xmlns:a16="http://schemas.microsoft.com/office/drawing/2014/main" id="{B31B4902-9618-4358-934B-D9F3479626A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033477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B4ECC-4DBC-40E4-AC9B-6D54BAC930B6}"/>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E905D7C5-D373-405E-8946-E96CEE62E9A0}"/>
              </a:ext>
            </a:extLst>
          </p:cNvPr>
          <p:cNvGraphicFramePr>
            <a:graphicFrameLocks noGrp="1"/>
          </p:cNvGraphicFramePr>
          <p:nvPr>
            <p:ph type="tbl" sz="quarter" idx="13"/>
            <p:extLst>
              <p:ext uri="{D42A27DB-BD31-4B8C-83A1-F6EECF244321}">
                <p14:modId xmlns:p14="http://schemas.microsoft.com/office/powerpoint/2010/main" val="795351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92382425"/>
                    </a:ext>
                  </a:extLst>
                </a:gridCol>
                <a:gridCol w="1645920">
                  <a:extLst>
                    <a:ext uri="{9D8B030D-6E8A-4147-A177-3AD203B41FA5}">
                      <a16:colId xmlns:a16="http://schemas.microsoft.com/office/drawing/2014/main" val="2664705776"/>
                    </a:ext>
                  </a:extLst>
                </a:gridCol>
                <a:gridCol w="1645920">
                  <a:extLst>
                    <a:ext uri="{9D8B030D-6E8A-4147-A177-3AD203B41FA5}">
                      <a16:colId xmlns:a16="http://schemas.microsoft.com/office/drawing/2014/main" val="3540957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8927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0743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96184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190826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8017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441435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45338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21155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73914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48115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528299080"/>
                  </a:ext>
                </a:extLst>
              </a:tr>
            </a:tbl>
          </a:graphicData>
        </a:graphic>
      </p:graphicFrame>
      <p:sp>
        <p:nvSpPr>
          <p:cNvPr id="4" name="Text Placeholder 3">
            <a:extLst>
              <a:ext uri="{FF2B5EF4-FFF2-40B4-BE49-F238E27FC236}">
                <a16:creationId xmlns:a16="http://schemas.microsoft.com/office/drawing/2014/main" id="{A02BAF67-09AA-46C4-97E2-191324C4A9A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928172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E070F-E952-4E9C-84D6-8A18E227CE5D}"/>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10CFAAF1-F18D-4668-A02D-8537DE197EC8}"/>
              </a:ext>
            </a:extLst>
          </p:cNvPr>
          <p:cNvGraphicFramePr>
            <a:graphicFrameLocks noGrp="1"/>
          </p:cNvGraphicFramePr>
          <p:nvPr>
            <p:ph type="tbl" sz="quarter" idx="13"/>
            <p:extLst>
              <p:ext uri="{D42A27DB-BD31-4B8C-83A1-F6EECF244321}">
                <p14:modId xmlns:p14="http://schemas.microsoft.com/office/powerpoint/2010/main" val="237961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44601739"/>
                    </a:ext>
                  </a:extLst>
                </a:gridCol>
                <a:gridCol w="1645920">
                  <a:extLst>
                    <a:ext uri="{9D8B030D-6E8A-4147-A177-3AD203B41FA5}">
                      <a16:colId xmlns:a16="http://schemas.microsoft.com/office/drawing/2014/main" val="3322960298"/>
                    </a:ext>
                  </a:extLst>
                </a:gridCol>
                <a:gridCol w="1645920">
                  <a:extLst>
                    <a:ext uri="{9D8B030D-6E8A-4147-A177-3AD203B41FA5}">
                      <a16:colId xmlns:a16="http://schemas.microsoft.com/office/drawing/2014/main" val="1850635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8381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077716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227549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1230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61752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9640354"/>
                  </a:ext>
                </a:extLst>
              </a:tr>
            </a:tbl>
          </a:graphicData>
        </a:graphic>
      </p:graphicFrame>
      <p:sp>
        <p:nvSpPr>
          <p:cNvPr id="4" name="Text Placeholder 3">
            <a:extLst>
              <a:ext uri="{FF2B5EF4-FFF2-40B4-BE49-F238E27FC236}">
                <a16:creationId xmlns:a16="http://schemas.microsoft.com/office/drawing/2014/main" id="{07FC0EC1-6FE1-4965-AF9E-CF4F849F9E7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871905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6D264-33D2-4DD5-9DE6-12905AFE44E8}"/>
              </a:ext>
            </a:extLst>
          </p:cNvPr>
          <p:cNvSpPr>
            <a:spLocks noGrp="1"/>
          </p:cNvSpPr>
          <p:nvPr>
            <p:ph type="title"/>
          </p:nvPr>
        </p:nvSpPr>
        <p:spPr/>
        <p:txBody>
          <a:bodyPr/>
          <a:lstStyle/>
          <a:p>
            <a:r>
              <a:rPr lang="en-US"/>
              <a:t>Facebook Own Posts Table | Oxford Fajar - 1 of 10</a:t>
            </a:r>
          </a:p>
        </p:txBody>
      </p:sp>
      <p:graphicFrame>
        <p:nvGraphicFramePr>
          <p:cNvPr id="5" name="Table Placeholder 4">
            <a:extLst>
              <a:ext uri="{FF2B5EF4-FFF2-40B4-BE49-F238E27FC236}">
                <a16:creationId xmlns:a16="http://schemas.microsoft.com/office/drawing/2014/main" id="{5B92650F-7B4B-4C35-B55F-B4DC30F531B7}"/>
              </a:ext>
            </a:extLst>
          </p:cNvPr>
          <p:cNvGraphicFramePr>
            <a:graphicFrameLocks noGrp="1"/>
          </p:cNvGraphicFramePr>
          <p:nvPr>
            <p:ph type="tbl" sz="quarter" idx="13"/>
            <p:extLst>
              <p:ext uri="{D42A27DB-BD31-4B8C-83A1-F6EECF244321}">
                <p14:modId xmlns:p14="http://schemas.microsoft.com/office/powerpoint/2010/main" val="1330735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62286730"/>
                    </a:ext>
                  </a:extLst>
                </a:gridCol>
                <a:gridCol w="658368">
                  <a:extLst>
                    <a:ext uri="{9D8B030D-6E8A-4147-A177-3AD203B41FA5}">
                      <a16:colId xmlns:a16="http://schemas.microsoft.com/office/drawing/2014/main" val="3316317736"/>
                    </a:ext>
                  </a:extLst>
                </a:gridCol>
                <a:gridCol w="658368">
                  <a:extLst>
                    <a:ext uri="{9D8B030D-6E8A-4147-A177-3AD203B41FA5}">
                      <a16:colId xmlns:a16="http://schemas.microsoft.com/office/drawing/2014/main" val="3105675655"/>
                    </a:ext>
                  </a:extLst>
                </a:gridCol>
                <a:gridCol w="658368">
                  <a:extLst>
                    <a:ext uri="{9D8B030D-6E8A-4147-A177-3AD203B41FA5}">
                      <a16:colId xmlns:a16="http://schemas.microsoft.com/office/drawing/2014/main" val="1779428406"/>
                    </a:ext>
                  </a:extLst>
                </a:gridCol>
                <a:gridCol w="658368">
                  <a:extLst>
                    <a:ext uri="{9D8B030D-6E8A-4147-A177-3AD203B41FA5}">
                      <a16:colId xmlns:a16="http://schemas.microsoft.com/office/drawing/2014/main" val="3794160788"/>
                    </a:ext>
                  </a:extLst>
                </a:gridCol>
                <a:gridCol w="658368">
                  <a:extLst>
                    <a:ext uri="{9D8B030D-6E8A-4147-A177-3AD203B41FA5}">
                      <a16:colId xmlns:a16="http://schemas.microsoft.com/office/drawing/2014/main" val="327777146"/>
                    </a:ext>
                  </a:extLst>
                </a:gridCol>
                <a:gridCol w="658368">
                  <a:extLst>
                    <a:ext uri="{9D8B030D-6E8A-4147-A177-3AD203B41FA5}">
                      <a16:colId xmlns:a16="http://schemas.microsoft.com/office/drawing/2014/main" val="2027826676"/>
                    </a:ext>
                  </a:extLst>
                </a:gridCol>
                <a:gridCol w="658368">
                  <a:extLst>
                    <a:ext uri="{9D8B030D-6E8A-4147-A177-3AD203B41FA5}">
                      <a16:colId xmlns:a16="http://schemas.microsoft.com/office/drawing/2014/main" val="2997738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358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- 2019-03-29 17:13:00 </a:t>
                      </a:r>
                      <a:r>
                        <a:rPr kumimoji="0" lang="en-US" sz="1000" b="0" i="0" u="none" strike="noStrike" kern="1200" cap="none" spc="0" normalizeH="0" baseline="0" noProof="0">
                          <a:ln>
                            <a:noFill/>
                          </a:ln>
                          <a:solidFill>
                            <a:prstClr val="black"/>
                          </a:solidFill>
                          <a:effectLst/>
                          <a:uLnTx/>
                          <a:uFillTx/>
                          <a:latin typeface="+mn-lt"/>
                          <a:ea typeface="+mn-ea"/>
                          <a:cs typeface="+mn-cs"/>
                        </a:rPr>
                        <a:t> 
 Start your revision for SPM during the weekends anytime and anywhere with our Fully Worked Solutions SPM e-Books!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47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- 2019-03-27 17:13:00 </a:t>
                      </a:r>
                      <a:r>
                        <a:rPr kumimoji="0" lang="en-US" sz="1000" b="0" i="0" u="none" strike="noStrike" kern="1200" cap="none" spc="0" normalizeH="0" baseline="0" noProof="0">
                          <a:ln>
                            <a:noFill/>
                          </a:ln>
                          <a:solidFill>
                            <a:prstClr val="black"/>
                          </a:solidFill>
                          <a:effectLst/>
                          <a:uLnTx/>
                          <a:uFillTx/>
                          <a:latin typeface="+mn-lt"/>
                          <a:ea typeface="+mn-ea"/>
                          <a:cs typeface="+mn-cs"/>
                        </a:rPr>
                        <a:t> 
 Have no idea on how to spend your holiday? 
Go for a bike ride with your family and friends. Enjoy nature and explore your natural surroundings. You never know what you might find!
Source:
http://bit.ly/2H681hA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7912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- 2019-03-25 17:12:00 </a:t>
                      </a:r>
                      <a:r>
                        <a:rPr kumimoji="0" lang="en-US" sz="1000" b="0" i="0" u="none" strike="noStrike" kern="1200" cap="none" spc="0" normalizeH="0" baseline="0" noProof="0">
                          <a:ln>
                            <a:noFill/>
                          </a:ln>
                          <a:solidFill>
                            <a:prstClr val="black"/>
                          </a:solidFill>
                          <a:effectLst/>
                          <a:uLnTx/>
                          <a:uFillTx/>
                          <a:latin typeface="+mn-lt"/>
                          <a:ea typeface="+mn-ea"/>
                          <a:cs typeface="+mn-cs"/>
                        </a:rPr>
                        <a:t> 
 What's your holiday plan for the week? Plan ahead and make the best of your school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76063682"/>
                  </a:ext>
                </a:extLst>
              </a:tr>
            </a:tbl>
          </a:graphicData>
        </a:graphic>
      </p:graphicFrame>
      <p:sp>
        <p:nvSpPr>
          <p:cNvPr id="4" name="Text Placeholder 3">
            <a:extLst>
              <a:ext uri="{FF2B5EF4-FFF2-40B4-BE49-F238E27FC236}">
                <a16:creationId xmlns:a16="http://schemas.microsoft.com/office/drawing/2014/main" id="{91B8420D-8F1D-4F09-8F15-95C28F9E4EF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202493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758D9-F5E7-4963-B02A-6DEF897BF0EB}"/>
              </a:ext>
            </a:extLst>
          </p:cNvPr>
          <p:cNvSpPr>
            <a:spLocks noGrp="1"/>
          </p:cNvSpPr>
          <p:nvPr>
            <p:ph type="title"/>
          </p:nvPr>
        </p:nvSpPr>
        <p:spPr/>
        <p:txBody>
          <a:bodyPr/>
          <a:lstStyle/>
          <a:p>
            <a:r>
              <a:rPr lang="en-US"/>
              <a:t>Facebook Own Posts Table | Oxford Fajar - 2 of 10</a:t>
            </a:r>
          </a:p>
        </p:txBody>
      </p:sp>
      <p:graphicFrame>
        <p:nvGraphicFramePr>
          <p:cNvPr id="5" name="Table Placeholder 4">
            <a:extLst>
              <a:ext uri="{FF2B5EF4-FFF2-40B4-BE49-F238E27FC236}">
                <a16:creationId xmlns:a16="http://schemas.microsoft.com/office/drawing/2014/main" id="{4D81DAFF-81AA-4513-8440-5168E0FFDEB3}"/>
              </a:ext>
            </a:extLst>
          </p:cNvPr>
          <p:cNvGraphicFramePr>
            <a:graphicFrameLocks noGrp="1"/>
          </p:cNvGraphicFramePr>
          <p:nvPr>
            <p:ph type="tbl" sz="quarter" idx="13"/>
            <p:extLst>
              <p:ext uri="{D42A27DB-BD31-4B8C-83A1-F6EECF244321}">
                <p14:modId xmlns:p14="http://schemas.microsoft.com/office/powerpoint/2010/main" val="333068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9615168"/>
                    </a:ext>
                  </a:extLst>
                </a:gridCol>
                <a:gridCol w="658368">
                  <a:extLst>
                    <a:ext uri="{9D8B030D-6E8A-4147-A177-3AD203B41FA5}">
                      <a16:colId xmlns:a16="http://schemas.microsoft.com/office/drawing/2014/main" val="863939151"/>
                    </a:ext>
                  </a:extLst>
                </a:gridCol>
                <a:gridCol w="658368">
                  <a:extLst>
                    <a:ext uri="{9D8B030D-6E8A-4147-A177-3AD203B41FA5}">
                      <a16:colId xmlns:a16="http://schemas.microsoft.com/office/drawing/2014/main" val="3220209502"/>
                    </a:ext>
                  </a:extLst>
                </a:gridCol>
                <a:gridCol w="658368">
                  <a:extLst>
                    <a:ext uri="{9D8B030D-6E8A-4147-A177-3AD203B41FA5}">
                      <a16:colId xmlns:a16="http://schemas.microsoft.com/office/drawing/2014/main" val="239873288"/>
                    </a:ext>
                  </a:extLst>
                </a:gridCol>
                <a:gridCol w="658368">
                  <a:extLst>
                    <a:ext uri="{9D8B030D-6E8A-4147-A177-3AD203B41FA5}">
                      <a16:colId xmlns:a16="http://schemas.microsoft.com/office/drawing/2014/main" val="370849012"/>
                    </a:ext>
                  </a:extLst>
                </a:gridCol>
                <a:gridCol w="658368">
                  <a:extLst>
                    <a:ext uri="{9D8B030D-6E8A-4147-A177-3AD203B41FA5}">
                      <a16:colId xmlns:a16="http://schemas.microsoft.com/office/drawing/2014/main" val="3319726515"/>
                    </a:ext>
                  </a:extLst>
                </a:gridCol>
                <a:gridCol w="658368">
                  <a:extLst>
                    <a:ext uri="{9D8B030D-6E8A-4147-A177-3AD203B41FA5}">
                      <a16:colId xmlns:a16="http://schemas.microsoft.com/office/drawing/2014/main" val="3252137430"/>
                    </a:ext>
                  </a:extLst>
                </a:gridCol>
                <a:gridCol w="658368">
                  <a:extLst>
                    <a:ext uri="{9D8B030D-6E8A-4147-A177-3AD203B41FA5}">
                      <a16:colId xmlns:a16="http://schemas.microsoft.com/office/drawing/2014/main" val="3258124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215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- 2019-03-24 17:11:00 </a:t>
                      </a:r>
                      <a:r>
                        <a:rPr kumimoji="0" lang="en-US" sz="1000" b="0" i="0" u="none" strike="noStrike" kern="1200" cap="none" spc="0" normalizeH="0" baseline="0" noProof="0">
                          <a:ln>
                            <a:noFill/>
                          </a:ln>
                          <a:solidFill>
                            <a:prstClr val="black"/>
                          </a:solidFill>
                          <a:effectLst/>
                          <a:uLnTx/>
                          <a:uFillTx/>
                          <a:latin typeface="+mn-lt"/>
                          <a:ea typeface="+mn-ea"/>
                          <a:cs typeface="+mn-cs"/>
                        </a:rPr>
                        <a:t> 
 Going on a vacation but need to revise for SPM at the same time? 
Check out Oxford Fajar SUCCESS e-Books for SPM that enable you to learn and practise anytime, anywhere!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5162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- 2019-03-22 17:11:00 </a:t>
                      </a:r>
                      <a:r>
                        <a:rPr kumimoji="0" lang="en-US" sz="1000" b="0" i="0" u="none" strike="noStrike" kern="1200" cap="none" spc="0" normalizeH="0" baseline="0" noProof="0">
                          <a:ln>
                            <a:noFill/>
                          </a:ln>
                          <a:solidFill>
                            <a:prstClr val="black"/>
                          </a:solidFill>
                          <a:effectLst/>
                          <a:uLnTx/>
                          <a:uFillTx/>
                          <a:latin typeface="+mn-lt"/>
                          <a:ea typeface="+mn-ea"/>
                          <a:cs typeface="+mn-cs"/>
                        </a:rPr>
                        <a:t> 
 Studies show that the number of important and useful keywords is only about 10% of the whole text.
Identifying important keywords within the text can help to maximise our memory recall.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4064357"/>
                  </a:ext>
                </a:extLst>
              </a:tr>
            </a:tbl>
          </a:graphicData>
        </a:graphic>
      </p:graphicFrame>
      <p:sp>
        <p:nvSpPr>
          <p:cNvPr id="4" name="Text Placeholder 3">
            <a:extLst>
              <a:ext uri="{FF2B5EF4-FFF2-40B4-BE49-F238E27FC236}">
                <a16:creationId xmlns:a16="http://schemas.microsoft.com/office/drawing/2014/main" id="{0F76B233-2FAD-4D31-AC77-E3CF9B7F223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898664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0E7B-7DC9-42D8-8FBB-8ED4684C98F2}"/>
              </a:ext>
            </a:extLst>
          </p:cNvPr>
          <p:cNvSpPr>
            <a:spLocks noGrp="1"/>
          </p:cNvSpPr>
          <p:nvPr>
            <p:ph type="title"/>
          </p:nvPr>
        </p:nvSpPr>
        <p:spPr/>
        <p:txBody>
          <a:bodyPr/>
          <a:lstStyle/>
          <a:p>
            <a:r>
              <a:rPr lang="en-US"/>
              <a:t>Facebook Own Posts Table | Oxford Fajar - 3 of 10</a:t>
            </a:r>
          </a:p>
        </p:txBody>
      </p:sp>
      <p:graphicFrame>
        <p:nvGraphicFramePr>
          <p:cNvPr id="5" name="Table Placeholder 4">
            <a:extLst>
              <a:ext uri="{FF2B5EF4-FFF2-40B4-BE49-F238E27FC236}">
                <a16:creationId xmlns:a16="http://schemas.microsoft.com/office/drawing/2014/main" id="{7D93C4EF-1A3C-4378-85BC-E313EAF531F9}"/>
              </a:ext>
            </a:extLst>
          </p:cNvPr>
          <p:cNvGraphicFramePr>
            <a:graphicFrameLocks noGrp="1"/>
          </p:cNvGraphicFramePr>
          <p:nvPr>
            <p:ph type="tbl" sz="quarter" idx="13"/>
            <p:extLst>
              <p:ext uri="{D42A27DB-BD31-4B8C-83A1-F6EECF244321}">
                <p14:modId xmlns:p14="http://schemas.microsoft.com/office/powerpoint/2010/main" val="353784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8943823"/>
                    </a:ext>
                  </a:extLst>
                </a:gridCol>
                <a:gridCol w="658368">
                  <a:extLst>
                    <a:ext uri="{9D8B030D-6E8A-4147-A177-3AD203B41FA5}">
                      <a16:colId xmlns:a16="http://schemas.microsoft.com/office/drawing/2014/main" val="3323962246"/>
                    </a:ext>
                  </a:extLst>
                </a:gridCol>
                <a:gridCol w="658368">
                  <a:extLst>
                    <a:ext uri="{9D8B030D-6E8A-4147-A177-3AD203B41FA5}">
                      <a16:colId xmlns:a16="http://schemas.microsoft.com/office/drawing/2014/main" val="2073216820"/>
                    </a:ext>
                  </a:extLst>
                </a:gridCol>
                <a:gridCol w="658368">
                  <a:extLst>
                    <a:ext uri="{9D8B030D-6E8A-4147-A177-3AD203B41FA5}">
                      <a16:colId xmlns:a16="http://schemas.microsoft.com/office/drawing/2014/main" val="836555353"/>
                    </a:ext>
                  </a:extLst>
                </a:gridCol>
                <a:gridCol w="658368">
                  <a:extLst>
                    <a:ext uri="{9D8B030D-6E8A-4147-A177-3AD203B41FA5}">
                      <a16:colId xmlns:a16="http://schemas.microsoft.com/office/drawing/2014/main" val="1020552699"/>
                    </a:ext>
                  </a:extLst>
                </a:gridCol>
                <a:gridCol w="658368">
                  <a:extLst>
                    <a:ext uri="{9D8B030D-6E8A-4147-A177-3AD203B41FA5}">
                      <a16:colId xmlns:a16="http://schemas.microsoft.com/office/drawing/2014/main" val="2251206648"/>
                    </a:ext>
                  </a:extLst>
                </a:gridCol>
                <a:gridCol w="658368">
                  <a:extLst>
                    <a:ext uri="{9D8B030D-6E8A-4147-A177-3AD203B41FA5}">
                      <a16:colId xmlns:a16="http://schemas.microsoft.com/office/drawing/2014/main" val="3912369209"/>
                    </a:ext>
                  </a:extLst>
                </a:gridCol>
                <a:gridCol w="658368">
                  <a:extLst>
                    <a:ext uri="{9D8B030D-6E8A-4147-A177-3AD203B41FA5}">
                      <a16:colId xmlns:a16="http://schemas.microsoft.com/office/drawing/2014/main" val="2612013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3398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- 2019-03-21 10:29:00 </a:t>
                      </a:r>
                      <a:r>
                        <a:rPr kumimoji="0" lang="en-US" sz="1000" b="0" i="0" u="none" strike="noStrike" kern="1200" cap="none" spc="0" normalizeH="0" baseline="0" noProof="0">
                          <a:ln>
                            <a:noFill/>
                          </a:ln>
                          <a:solidFill>
                            <a:prstClr val="black"/>
                          </a:solidFill>
                          <a:effectLst/>
                          <a:uLnTx/>
                          <a:uFillTx/>
                          <a:latin typeface="+mn-lt"/>
                          <a:ea typeface="+mn-ea"/>
                          <a:cs typeface="+mn-cs"/>
                        </a:rPr>
                        <a:t> 
 Be educated, be empowered!
Purchase any books for more than RM65 and get a chance to Spin the Wheel to receive mystery gifts!
Join us this coming Kuala Lumpur International Book Fair (KLIBF) at Putra World Trade Centre (PWTC) on 29 March until 7 April 2019.
📌 Find us at Tun Razak Hall 3, Booth no. 3269-3274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044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- 2019-03-21 10:28:02 </a:t>
                      </a:r>
                      <a:r>
                        <a:rPr kumimoji="0" lang="en-US" sz="1000" b="0" i="0" u="none" strike="noStrike" kern="1200" cap="none" spc="0" normalizeH="0" baseline="0" noProof="0">
                          <a:ln>
                            <a:noFill/>
                          </a:ln>
                          <a:solidFill>
                            <a:prstClr val="black"/>
                          </a:solidFill>
                          <a:effectLst/>
                          <a:uLnTx/>
                          <a:uFillTx/>
                          <a:latin typeface="+mn-lt"/>
                          <a:ea typeface="+mn-ea"/>
                          <a:cs typeface="+mn-cs"/>
                        </a:rPr>
                        <a:t> 
 Learning today for a better tomorrow!
Hurry and discover your study solutions with Oxford Fajar this coming Kuala Lumpur International Book Fair (KLIBF) at Putra World Trade Centre (PWTC) on 29 March until 7 April 2019!
📌 Find us at Tun Razak Hall 3, Booth no. 3269-3274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5648385"/>
                  </a:ext>
                </a:extLst>
              </a:tr>
            </a:tbl>
          </a:graphicData>
        </a:graphic>
      </p:graphicFrame>
      <p:sp>
        <p:nvSpPr>
          <p:cNvPr id="4" name="Text Placeholder 3">
            <a:extLst>
              <a:ext uri="{FF2B5EF4-FFF2-40B4-BE49-F238E27FC236}">
                <a16:creationId xmlns:a16="http://schemas.microsoft.com/office/drawing/2014/main" id="{9DB6E6C4-8055-49C2-8146-3275BFCF015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104706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70C2A-1136-49C9-BB10-7384662F9F74}"/>
              </a:ext>
            </a:extLst>
          </p:cNvPr>
          <p:cNvSpPr>
            <a:spLocks noGrp="1"/>
          </p:cNvSpPr>
          <p:nvPr>
            <p:ph type="title"/>
          </p:nvPr>
        </p:nvSpPr>
        <p:spPr/>
        <p:txBody>
          <a:bodyPr/>
          <a:lstStyle/>
          <a:p>
            <a:r>
              <a:rPr lang="en-US"/>
              <a:t>Facebook Own Posts Table | Oxford Fajar - 4 of 10</a:t>
            </a:r>
          </a:p>
        </p:txBody>
      </p:sp>
      <p:graphicFrame>
        <p:nvGraphicFramePr>
          <p:cNvPr id="5" name="Table Placeholder 4">
            <a:extLst>
              <a:ext uri="{FF2B5EF4-FFF2-40B4-BE49-F238E27FC236}">
                <a16:creationId xmlns:a16="http://schemas.microsoft.com/office/drawing/2014/main" id="{8826E366-DA8B-4C5A-ABCC-D9B664F581DF}"/>
              </a:ext>
            </a:extLst>
          </p:cNvPr>
          <p:cNvGraphicFramePr>
            <a:graphicFrameLocks noGrp="1"/>
          </p:cNvGraphicFramePr>
          <p:nvPr>
            <p:ph type="tbl" sz="quarter" idx="13"/>
            <p:extLst>
              <p:ext uri="{D42A27DB-BD31-4B8C-83A1-F6EECF244321}">
                <p14:modId xmlns:p14="http://schemas.microsoft.com/office/powerpoint/2010/main" val="154978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6806826"/>
                    </a:ext>
                  </a:extLst>
                </a:gridCol>
                <a:gridCol w="658368">
                  <a:extLst>
                    <a:ext uri="{9D8B030D-6E8A-4147-A177-3AD203B41FA5}">
                      <a16:colId xmlns:a16="http://schemas.microsoft.com/office/drawing/2014/main" val="970404811"/>
                    </a:ext>
                  </a:extLst>
                </a:gridCol>
                <a:gridCol w="658368">
                  <a:extLst>
                    <a:ext uri="{9D8B030D-6E8A-4147-A177-3AD203B41FA5}">
                      <a16:colId xmlns:a16="http://schemas.microsoft.com/office/drawing/2014/main" val="2976858637"/>
                    </a:ext>
                  </a:extLst>
                </a:gridCol>
                <a:gridCol w="658368">
                  <a:extLst>
                    <a:ext uri="{9D8B030D-6E8A-4147-A177-3AD203B41FA5}">
                      <a16:colId xmlns:a16="http://schemas.microsoft.com/office/drawing/2014/main" val="3147074212"/>
                    </a:ext>
                  </a:extLst>
                </a:gridCol>
                <a:gridCol w="658368">
                  <a:extLst>
                    <a:ext uri="{9D8B030D-6E8A-4147-A177-3AD203B41FA5}">
                      <a16:colId xmlns:a16="http://schemas.microsoft.com/office/drawing/2014/main" val="3907034270"/>
                    </a:ext>
                  </a:extLst>
                </a:gridCol>
                <a:gridCol w="658368">
                  <a:extLst>
                    <a:ext uri="{9D8B030D-6E8A-4147-A177-3AD203B41FA5}">
                      <a16:colId xmlns:a16="http://schemas.microsoft.com/office/drawing/2014/main" val="3074789310"/>
                    </a:ext>
                  </a:extLst>
                </a:gridCol>
                <a:gridCol w="658368">
                  <a:extLst>
                    <a:ext uri="{9D8B030D-6E8A-4147-A177-3AD203B41FA5}">
                      <a16:colId xmlns:a16="http://schemas.microsoft.com/office/drawing/2014/main" val="292244165"/>
                    </a:ext>
                  </a:extLst>
                </a:gridCol>
                <a:gridCol w="658368">
                  <a:extLst>
                    <a:ext uri="{9D8B030D-6E8A-4147-A177-3AD203B41FA5}">
                      <a16:colId xmlns:a16="http://schemas.microsoft.com/office/drawing/2014/main" val="2434533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07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- 2019-03-20 17:10:00 </a:t>
                      </a:r>
                      <a:r>
                        <a:rPr kumimoji="0" lang="en-US" sz="1000" b="0" i="0" u="none" strike="noStrike" kern="1200" cap="none" spc="0" normalizeH="0" baseline="0" noProof="0">
                          <a:ln>
                            <a:noFill/>
                          </a:ln>
                          <a:solidFill>
                            <a:prstClr val="black"/>
                          </a:solidFill>
                          <a:effectLst/>
                          <a:uLnTx/>
                          <a:uFillTx/>
                          <a:latin typeface="+mn-lt"/>
                          <a:ea typeface="+mn-ea"/>
                          <a:cs typeface="+mn-cs"/>
                        </a:rPr>
                        <a:t> 
 Yttrium in LED lamp converts blue light to produce a warmer, more yellow glow.
What other transition metal do you know other yttrium?
Tell us below!
Source:
Oxford Fajar Big Ideas Form 1 Science, pg 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786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- 2019-03-18 17:10:00 </a:t>
                      </a:r>
                      <a:r>
                        <a:rPr kumimoji="0" lang="en-US" sz="1000" b="0" i="0" u="none" strike="noStrike" kern="1200" cap="none" spc="0" normalizeH="0" baseline="0" noProof="0">
                          <a:ln>
                            <a:noFill/>
                          </a:ln>
                          <a:solidFill>
                            <a:prstClr val="black"/>
                          </a:solidFill>
                          <a:effectLst/>
                          <a:uLnTx/>
                          <a:uFillTx/>
                          <a:latin typeface="+mn-lt"/>
                          <a:ea typeface="+mn-ea"/>
                          <a:cs typeface="+mn-cs"/>
                        </a:rPr>
                        <a:t> 
 Expand your Arabic vocabulary and improve your pronunciation effectively with Oxford Fajar Kamus Bahasa Melayu – Bahasa Arab / Bahasa Arab - Bahasa Melayu! 
Learn more at: 
https://bit.ly/2tsbKR8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44803479"/>
                  </a:ext>
                </a:extLst>
              </a:tr>
            </a:tbl>
          </a:graphicData>
        </a:graphic>
      </p:graphicFrame>
      <p:sp>
        <p:nvSpPr>
          <p:cNvPr id="4" name="Text Placeholder 3">
            <a:extLst>
              <a:ext uri="{FF2B5EF4-FFF2-40B4-BE49-F238E27FC236}">
                <a16:creationId xmlns:a16="http://schemas.microsoft.com/office/drawing/2014/main" id="{0C9E320F-88B1-4667-9292-2904CC50BAF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908882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24D7A-044A-48E1-9E13-FF4847A2E2AF}"/>
              </a:ext>
            </a:extLst>
          </p:cNvPr>
          <p:cNvSpPr>
            <a:spLocks noGrp="1"/>
          </p:cNvSpPr>
          <p:nvPr>
            <p:ph type="title"/>
          </p:nvPr>
        </p:nvSpPr>
        <p:spPr/>
        <p:txBody>
          <a:bodyPr/>
          <a:lstStyle/>
          <a:p>
            <a:r>
              <a:rPr lang="en-US"/>
              <a:t>Facebook Own Posts Table | Oxford Fajar - 5 of 10</a:t>
            </a:r>
          </a:p>
        </p:txBody>
      </p:sp>
      <p:graphicFrame>
        <p:nvGraphicFramePr>
          <p:cNvPr id="5" name="Table Placeholder 4">
            <a:extLst>
              <a:ext uri="{FF2B5EF4-FFF2-40B4-BE49-F238E27FC236}">
                <a16:creationId xmlns:a16="http://schemas.microsoft.com/office/drawing/2014/main" id="{BEB5DA98-1456-444D-8719-457648BF17FB}"/>
              </a:ext>
            </a:extLst>
          </p:cNvPr>
          <p:cNvGraphicFramePr>
            <a:graphicFrameLocks noGrp="1"/>
          </p:cNvGraphicFramePr>
          <p:nvPr>
            <p:ph type="tbl" sz="quarter" idx="13"/>
            <p:extLst>
              <p:ext uri="{D42A27DB-BD31-4B8C-83A1-F6EECF244321}">
                <p14:modId xmlns:p14="http://schemas.microsoft.com/office/powerpoint/2010/main" val="1836961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9081022"/>
                    </a:ext>
                  </a:extLst>
                </a:gridCol>
                <a:gridCol w="658368">
                  <a:extLst>
                    <a:ext uri="{9D8B030D-6E8A-4147-A177-3AD203B41FA5}">
                      <a16:colId xmlns:a16="http://schemas.microsoft.com/office/drawing/2014/main" val="2029350339"/>
                    </a:ext>
                  </a:extLst>
                </a:gridCol>
                <a:gridCol w="658368">
                  <a:extLst>
                    <a:ext uri="{9D8B030D-6E8A-4147-A177-3AD203B41FA5}">
                      <a16:colId xmlns:a16="http://schemas.microsoft.com/office/drawing/2014/main" val="801595754"/>
                    </a:ext>
                  </a:extLst>
                </a:gridCol>
                <a:gridCol w="658368">
                  <a:extLst>
                    <a:ext uri="{9D8B030D-6E8A-4147-A177-3AD203B41FA5}">
                      <a16:colId xmlns:a16="http://schemas.microsoft.com/office/drawing/2014/main" val="1300203956"/>
                    </a:ext>
                  </a:extLst>
                </a:gridCol>
                <a:gridCol w="658368">
                  <a:extLst>
                    <a:ext uri="{9D8B030D-6E8A-4147-A177-3AD203B41FA5}">
                      <a16:colId xmlns:a16="http://schemas.microsoft.com/office/drawing/2014/main" val="3739242775"/>
                    </a:ext>
                  </a:extLst>
                </a:gridCol>
                <a:gridCol w="658368">
                  <a:extLst>
                    <a:ext uri="{9D8B030D-6E8A-4147-A177-3AD203B41FA5}">
                      <a16:colId xmlns:a16="http://schemas.microsoft.com/office/drawing/2014/main" val="1621785375"/>
                    </a:ext>
                  </a:extLst>
                </a:gridCol>
                <a:gridCol w="658368">
                  <a:extLst>
                    <a:ext uri="{9D8B030D-6E8A-4147-A177-3AD203B41FA5}">
                      <a16:colId xmlns:a16="http://schemas.microsoft.com/office/drawing/2014/main" val="84948431"/>
                    </a:ext>
                  </a:extLst>
                </a:gridCol>
                <a:gridCol w="658368">
                  <a:extLst>
                    <a:ext uri="{9D8B030D-6E8A-4147-A177-3AD203B41FA5}">
                      <a16:colId xmlns:a16="http://schemas.microsoft.com/office/drawing/2014/main" val="89362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055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- 2019-03-17 17:09:00 </a:t>
                      </a:r>
                      <a:r>
                        <a:rPr kumimoji="0" lang="en-US" sz="1000" b="0" i="0" u="none" strike="noStrike" kern="1200" cap="none" spc="0" normalizeH="0" baseline="0" noProof="0">
                          <a:ln>
                            <a:noFill/>
                          </a:ln>
                          <a:solidFill>
                            <a:prstClr val="black"/>
                          </a:solidFill>
                          <a:effectLst/>
                          <a:uLnTx/>
                          <a:uFillTx/>
                          <a:latin typeface="+mn-lt"/>
                          <a:ea typeface="+mn-ea"/>
                          <a:cs typeface="+mn-cs"/>
                        </a:rPr>
                        <a:t> 
 Visual, audio, and kinaesthetic learning can help to improve memory by 80% compared to just one learning method.
Some of the learning methods include reading, answering questions, making notes, drawing mind maps, reading aloud, and using notebooks, whiteboards, tablets, and computers.
What’s your favourite learning method?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8548035"/>
                  </a:ext>
                </a:extLst>
              </a:tr>
            </a:tbl>
          </a:graphicData>
        </a:graphic>
      </p:graphicFrame>
      <p:sp>
        <p:nvSpPr>
          <p:cNvPr id="4" name="Text Placeholder 3">
            <a:extLst>
              <a:ext uri="{FF2B5EF4-FFF2-40B4-BE49-F238E27FC236}">
                <a16:creationId xmlns:a16="http://schemas.microsoft.com/office/drawing/2014/main" id="{B8673D54-9258-4C02-B04B-24595E444CD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120154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20AEC-3205-4D8A-A63E-6F070BB67F03}"/>
              </a:ext>
            </a:extLst>
          </p:cNvPr>
          <p:cNvSpPr>
            <a:spLocks noGrp="1"/>
          </p:cNvSpPr>
          <p:nvPr>
            <p:ph type="title"/>
          </p:nvPr>
        </p:nvSpPr>
        <p:spPr/>
        <p:txBody>
          <a:bodyPr/>
          <a:lstStyle/>
          <a:p>
            <a:r>
              <a:rPr lang="en-US"/>
              <a:t>Facebook Own Posts Table | Oxford Fajar - 6 of 10</a:t>
            </a:r>
          </a:p>
        </p:txBody>
      </p:sp>
      <p:graphicFrame>
        <p:nvGraphicFramePr>
          <p:cNvPr id="5" name="Table Placeholder 4">
            <a:extLst>
              <a:ext uri="{FF2B5EF4-FFF2-40B4-BE49-F238E27FC236}">
                <a16:creationId xmlns:a16="http://schemas.microsoft.com/office/drawing/2014/main" id="{0D51CE79-BAB8-48F5-B862-D37EE8F232B4}"/>
              </a:ext>
            </a:extLst>
          </p:cNvPr>
          <p:cNvGraphicFramePr>
            <a:graphicFrameLocks noGrp="1"/>
          </p:cNvGraphicFramePr>
          <p:nvPr>
            <p:ph type="tbl" sz="quarter" idx="13"/>
            <p:extLst>
              <p:ext uri="{D42A27DB-BD31-4B8C-83A1-F6EECF244321}">
                <p14:modId xmlns:p14="http://schemas.microsoft.com/office/powerpoint/2010/main" val="1196026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79911535"/>
                    </a:ext>
                  </a:extLst>
                </a:gridCol>
                <a:gridCol w="658368">
                  <a:extLst>
                    <a:ext uri="{9D8B030D-6E8A-4147-A177-3AD203B41FA5}">
                      <a16:colId xmlns:a16="http://schemas.microsoft.com/office/drawing/2014/main" val="1537399361"/>
                    </a:ext>
                  </a:extLst>
                </a:gridCol>
                <a:gridCol w="658368">
                  <a:extLst>
                    <a:ext uri="{9D8B030D-6E8A-4147-A177-3AD203B41FA5}">
                      <a16:colId xmlns:a16="http://schemas.microsoft.com/office/drawing/2014/main" val="1890224701"/>
                    </a:ext>
                  </a:extLst>
                </a:gridCol>
                <a:gridCol w="658368">
                  <a:extLst>
                    <a:ext uri="{9D8B030D-6E8A-4147-A177-3AD203B41FA5}">
                      <a16:colId xmlns:a16="http://schemas.microsoft.com/office/drawing/2014/main" val="1865217565"/>
                    </a:ext>
                  </a:extLst>
                </a:gridCol>
                <a:gridCol w="658368">
                  <a:extLst>
                    <a:ext uri="{9D8B030D-6E8A-4147-A177-3AD203B41FA5}">
                      <a16:colId xmlns:a16="http://schemas.microsoft.com/office/drawing/2014/main" val="819739764"/>
                    </a:ext>
                  </a:extLst>
                </a:gridCol>
                <a:gridCol w="658368">
                  <a:extLst>
                    <a:ext uri="{9D8B030D-6E8A-4147-A177-3AD203B41FA5}">
                      <a16:colId xmlns:a16="http://schemas.microsoft.com/office/drawing/2014/main" val="1697571460"/>
                    </a:ext>
                  </a:extLst>
                </a:gridCol>
                <a:gridCol w="658368">
                  <a:extLst>
                    <a:ext uri="{9D8B030D-6E8A-4147-A177-3AD203B41FA5}">
                      <a16:colId xmlns:a16="http://schemas.microsoft.com/office/drawing/2014/main" val="511891153"/>
                    </a:ext>
                  </a:extLst>
                </a:gridCol>
                <a:gridCol w="658368">
                  <a:extLst>
                    <a:ext uri="{9D8B030D-6E8A-4147-A177-3AD203B41FA5}">
                      <a16:colId xmlns:a16="http://schemas.microsoft.com/office/drawing/2014/main" val="1376071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661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- 2019-03-15 17:09:00 </a:t>
                      </a:r>
                      <a:r>
                        <a:rPr kumimoji="0" lang="en-US" sz="1000" b="0" i="0" u="none" strike="noStrike" kern="1200" cap="none" spc="0" normalizeH="0" baseline="0" noProof="0">
                          <a:ln>
                            <a:noFill/>
                          </a:ln>
                          <a:solidFill>
                            <a:prstClr val="black"/>
                          </a:solidFill>
                          <a:effectLst/>
                          <a:uLnTx/>
                          <a:uFillTx/>
                          <a:latin typeface="+mn-lt"/>
                          <a:ea typeface="+mn-ea"/>
                          <a:cs typeface="+mn-cs"/>
                        </a:rPr>
                        <a:t> 
 The speed of a van is 55km/h. After 30 minutes its speed decreases to 30km/h. What is its acceleration?
.
.
.
.
.
.
.
.
.
.
Answer: -50km/h2
Source:
Big Ideas Reference Text Mathematics Form 2, pg.144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0516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- 2019-03-14 12:44:22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SPM warriors!
All the best to you on your next milestone! We will be with you in every step of the way throughout your tertiary education.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7868533"/>
                  </a:ext>
                </a:extLst>
              </a:tr>
            </a:tbl>
          </a:graphicData>
        </a:graphic>
      </p:graphicFrame>
      <p:sp>
        <p:nvSpPr>
          <p:cNvPr id="4" name="Text Placeholder 3">
            <a:extLst>
              <a:ext uri="{FF2B5EF4-FFF2-40B4-BE49-F238E27FC236}">
                <a16:creationId xmlns:a16="http://schemas.microsoft.com/office/drawing/2014/main" id="{99FFD120-C62B-4C1A-BA93-13447EDA750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890483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DF2A7-D4F7-4510-A75A-A74B3B3B4EB8}"/>
              </a:ext>
            </a:extLst>
          </p:cNvPr>
          <p:cNvSpPr>
            <a:spLocks noGrp="1"/>
          </p:cNvSpPr>
          <p:nvPr>
            <p:ph type="title"/>
          </p:nvPr>
        </p:nvSpPr>
        <p:spPr/>
        <p:txBody>
          <a:bodyPr/>
          <a:lstStyle/>
          <a:p>
            <a:r>
              <a:rPr lang="en-US"/>
              <a:t>Facebook Own Posts Table | Oxford Fajar - 7 of 10</a:t>
            </a:r>
          </a:p>
        </p:txBody>
      </p:sp>
      <p:graphicFrame>
        <p:nvGraphicFramePr>
          <p:cNvPr id="5" name="Table Placeholder 4">
            <a:extLst>
              <a:ext uri="{FF2B5EF4-FFF2-40B4-BE49-F238E27FC236}">
                <a16:creationId xmlns:a16="http://schemas.microsoft.com/office/drawing/2014/main" id="{1BE44B1A-9EF4-465E-9B6E-21DF379C1F78}"/>
              </a:ext>
            </a:extLst>
          </p:cNvPr>
          <p:cNvGraphicFramePr>
            <a:graphicFrameLocks noGrp="1"/>
          </p:cNvGraphicFramePr>
          <p:nvPr>
            <p:ph type="tbl" sz="quarter" idx="13"/>
            <p:extLst>
              <p:ext uri="{D42A27DB-BD31-4B8C-83A1-F6EECF244321}">
                <p14:modId xmlns:p14="http://schemas.microsoft.com/office/powerpoint/2010/main" val="471627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1803804"/>
                    </a:ext>
                  </a:extLst>
                </a:gridCol>
                <a:gridCol w="658368">
                  <a:extLst>
                    <a:ext uri="{9D8B030D-6E8A-4147-A177-3AD203B41FA5}">
                      <a16:colId xmlns:a16="http://schemas.microsoft.com/office/drawing/2014/main" val="4007400803"/>
                    </a:ext>
                  </a:extLst>
                </a:gridCol>
                <a:gridCol w="658368">
                  <a:extLst>
                    <a:ext uri="{9D8B030D-6E8A-4147-A177-3AD203B41FA5}">
                      <a16:colId xmlns:a16="http://schemas.microsoft.com/office/drawing/2014/main" val="1396579494"/>
                    </a:ext>
                  </a:extLst>
                </a:gridCol>
                <a:gridCol w="658368">
                  <a:extLst>
                    <a:ext uri="{9D8B030D-6E8A-4147-A177-3AD203B41FA5}">
                      <a16:colId xmlns:a16="http://schemas.microsoft.com/office/drawing/2014/main" val="3507907907"/>
                    </a:ext>
                  </a:extLst>
                </a:gridCol>
                <a:gridCol w="658368">
                  <a:extLst>
                    <a:ext uri="{9D8B030D-6E8A-4147-A177-3AD203B41FA5}">
                      <a16:colId xmlns:a16="http://schemas.microsoft.com/office/drawing/2014/main" val="193172599"/>
                    </a:ext>
                  </a:extLst>
                </a:gridCol>
                <a:gridCol w="658368">
                  <a:extLst>
                    <a:ext uri="{9D8B030D-6E8A-4147-A177-3AD203B41FA5}">
                      <a16:colId xmlns:a16="http://schemas.microsoft.com/office/drawing/2014/main" val="2376389553"/>
                    </a:ext>
                  </a:extLst>
                </a:gridCol>
                <a:gridCol w="658368">
                  <a:extLst>
                    <a:ext uri="{9D8B030D-6E8A-4147-A177-3AD203B41FA5}">
                      <a16:colId xmlns:a16="http://schemas.microsoft.com/office/drawing/2014/main" val="2486946289"/>
                    </a:ext>
                  </a:extLst>
                </a:gridCol>
                <a:gridCol w="658368">
                  <a:extLst>
                    <a:ext uri="{9D8B030D-6E8A-4147-A177-3AD203B41FA5}">
                      <a16:colId xmlns:a16="http://schemas.microsoft.com/office/drawing/2014/main" val="3585044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5327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- 2019-03-13 17:08:00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the perfect practice book to boost up your mastery level of every subject?
Check out our DRILL In series which comes with topical practices that can help you understand key topics and concepts while reinforcing what you have learnt.
Learn more at: 
https://bit.ly/2GWXPKH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078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- 2019-03-11 17:08:00 </a:t>
                      </a:r>
                      <a:r>
                        <a:rPr kumimoji="0" lang="en-US" sz="1000" b="0" i="0" u="none" strike="noStrike" kern="1200" cap="none" spc="0" normalizeH="0" baseline="0" noProof="0">
                          <a:ln>
                            <a:noFill/>
                          </a:ln>
                          <a:solidFill>
                            <a:prstClr val="black"/>
                          </a:solidFill>
                          <a:effectLst/>
                          <a:uLnTx/>
                          <a:uFillTx/>
                          <a:latin typeface="+mn-lt"/>
                          <a:ea typeface="+mn-ea"/>
                          <a:cs typeface="+mn-cs"/>
                        </a:rPr>
                        <a:t> 
 Honey bees work hard to make honey. In its lifetime of about 6 to 8 weeks, a worker bee will produce 1/12th of a teaspoon of honey.
Source:
Oxford Fajar Big Ideas Form 1 Science, pg.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7564562"/>
                  </a:ext>
                </a:extLst>
              </a:tr>
            </a:tbl>
          </a:graphicData>
        </a:graphic>
      </p:graphicFrame>
      <p:sp>
        <p:nvSpPr>
          <p:cNvPr id="4" name="Text Placeholder 3">
            <a:extLst>
              <a:ext uri="{FF2B5EF4-FFF2-40B4-BE49-F238E27FC236}">
                <a16:creationId xmlns:a16="http://schemas.microsoft.com/office/drawing/2014/main" id="{76A907A0-FFDD-4112-8AE5-42E58385885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1188305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63540-455F-4EDD-A87C-551DB9C2203E}"/>
              </a:ext>
            </a:extLst>
          </p:cNvPr>
          <p:cNvSpPr>
            <a:spLocks noGrp="1"/>
          </p:cNvSpPr>
          <p:nvPr>
            <p:ph type="title"/>
          </p:nvPr>
        </p:nvSpPr>
        <p:spPr/>
        <p:txBody>
          <a:bodyPr/>
          <a:lstStyle/>
          <a:p>
            <a:r>
              <a:rPr lang="en-US"/>
              <a:t>Facebook Own Posts Table | Oxford Fajar - 8 of 10</a:t>
            </a:r>
          </a:p>
        </p:txBody>
      </p:sp>
      <p:graphicFrame>
        <p:nvGraphicFramePr>
          <p:cNvPr id="5" name="Table Placeholder 4">
            <a:extLst>
              <a:ext uri="{FF2B5EF4-FFF2-40B4-BE49-F238E27FC236}">
                <a16:creationId xmlns:a16="http://schemas.microsoft.com/office/drawing/2014/main" id="{29FBED07-E8BF-4FAC-BAB4-C2F2BDE3CB2B}"/>
              </a:ext>
            </a:extLst>
          </p:cNvPr>
          <p:cNvGraphicFramePr>
            <a:graphicFrameLocks noGrp="1"/>
          </p:cNvGraphicFramePr>
          <p:nvPr>
            <p:ph type="tbl" sz="quarter" idx="13"/>
            <p:extLst>
              <p:ext uri="{D42A27DB-BD31-4B8C-83A1-F6EECF244321}">
                <p14:modId xmlns:p14="http://schemas.microsoft.com/office/powerpoint/2010/main" val="257136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1793811"/>
                    </a:ext>
                  </a:extLst>
                </a:gridCol>
                <a:gridCol w="658368">
                  <a:extLst>
                    <a:ext uri="{9D8B030D-6E8A-4147-A177-3AD203B41FA5}">
                      <a16:colId xmlns:a16="http://schemas.microsoft.com/office/drawing/2014/main" val="3297790459"/>
                    </a:ext>
                  </a:extLst>
                </a:gridCol>
                <a:gridCol w="658368">
                  <a:extLst>
                    <a:ext uri="{9D8B030D-6E8A-4147-A177-3AD203B41FA5}">
                      <a16:colId xmlns:a16="http://schemas.microsoft.com/office/drawing/2014/main" val="3183238408"/>
                    </a:ext>
                  </a:extLst>
                </a:gridCol>
                <a:gridCol w="658368">
                  <a:extLst>
                    <a:ext uri="{9D8B030D-6E8A-4147-A177-3AD203B41FA5}">
                      <a16:colId xmlns:a16="http://schemas.microsoft.com/office/drawing/2014/main" val="3587298949"/>
                    </a:ext>
                  </a:extLst>
                </a:gridCol>
                <a:gridCol w="658368">
                  <a:extLst>
                    <a:ext uri="{9D8B030D-6E8A-4147-A177-3AD203B41FA5}">
                      <a16:colId xmlns:a16="http://schemas.microsoft.com/office/drawing/2014/main" val="2570594012"/>
                    </a:ext>
                  </a:extLst>
                </a:gridCol>
                <a:gridCol w="658368">
                  <a:extLst>
                    <a:ext uri="{9D8B030D-6E8A-4147-A177-3AD203B41FA5}">
                      <a16:colId xmlns:a16="http://schemas.microsoft.com/office/drawing/2014/main" val="4236375046"/>
                    </a:ext>
                  </a:extLst>
                </a:gridCol>
                <a:gridCol w="658368">
                  <a:extLst>
                    <a:ext uri="{9D8B030D-6E8A-4147-A177-3AD203B41FA5}">
                      <a16:colId xmlns:a16="http://schemas.microsoft.com/office/drawing/2014/main" val="2919821430"/>
                    </a:ext>
                  </a:extLst>
                </a:gridCol>
                <a:gridCol w="658368">
                  <a:extLst>
                    <a:ext uri="{9D8B030D-6E8A-4147-A177-3AD203B41FA5}">
                      <a16:colId xmlns:a16="http://schemas.microsoft.com/office/drawing/2014/main" val="4194012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72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- 2019-03-07 23:59:00 </a:t>
                      </a:r>
                      <a:r>
                        <a:rPr kumimoji="0" lang="en-US" sz="1000" b="0" i="0" u="none" strike="noStrike" kern="1200" cap="none" spc="0" normalizeH="0" baseline="0" noProof="0">
                          <a:ln>
                            <a:noFill/>
                          </a:ln>
                          <a:solidFill>
                            <a:prstClr val="black"/>
                          </a:solidFill>
                          <a:effectLst/>
                          <a:uLnTx/>
                          <a:uFillTx/>
                          <a:latin typeface="+mn-lt"/>
                          <a:ea typeface="+mn-ea"/>
                          <a:cs typeface="+mn-cs"/>
                        </a:rPr>
                        <a:t> 
 To daughters, sisters, mothers, wives, and many other women we cherish dearly, thank you for being who you are for your love, kindness, wisdom, and strength made us a better person and will continue to inspire those around us.
Happy Women's Day! :) 
Tag the fabulous women in your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9585506"/>
                  </a:ext>
                </a:extLst>
              </a:tr>
            </a:tbl>
          </a:graphicData>
        </a:graphic>
      </p:graphicFrame>
      <p:sp>
        <p:nvSpPr>
          <p:cNvPr id="4" name="Text Placeholder 3">
            <a:extLst>
              <a:ext uri="{FF2B5EF4-FFF2-40B4-BE49-F238E27FC236}">
                <a16:creationId xmlns:a16="http://schemas.microsoft.com/office/drawing/2014/main" id="{C6156B46-6D63-4D9E-840A-9DAC9190537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581928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6E8FA-B5D5-4B88-BF0B-F8F27F9375CB}"/>
              </a:ext>
            </a:extLst>
          </p:cNvPr>
          <p:cNvSpPr>
            <a:spLocks noGrp="1"/>
          </p:cNvSpPr>
          <p:nvPr>
            <p:ph type="title"/>
          </p:nvPr>
        </p:nvSpPr>
        <p:spPr/>
        <p:txBody>
          <a:bodyPr/>
          <a:lstStyle/>
          <a:p>
            <a:r>
              <a:rPr lang="en-US"/>
              <a:t>Facebook Own Posts Table | Oxford Fajar - 9 of 10</a:t>
            </a:r>
          </a:p>
        </p:txBody>
      </p:sp>
      <p:graphicFrame>
        <p:nvGraphicFramePr>
          <p:cNvPr id="5" name="Table Placeholder 4">
            <a:extLst>
              <a:ext uri="{FF2B5EF4-FFF2-40B4-BE49-F238E27FC236}">
                <a16:creationId xmlns:a16="http://schemas.microsoft.com/office/drawing/2014/main" id="{8C0898C4-A57D-47C0-AA8F-712F07197A5D}"/>
              </a:ext>
            </a:extLst>
          </p:cNvPr>
          <p:cNvGraphicFramePr>
            <a:graphicFrameLocks noGrp="1"/>
          </p:cNvGraphicFramePr>
          <p:nvPr>
            <p:ph type="tbl" sz="quarter" idx="13"/>
            <p:extLst>
              <p:ext uri="{D42A27DB-BD31-4B8C-83A1-F6EECF244321}">
                <p14:modId xmlns:p14="http://schemas.microsoft.com/office/powerpoint/2010/main" val="1477063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511282"/>
                    </a:ext>
                  </a:extLst>
                </a:gridCol>
                <a:gridCol w="658368">
                  <a:extLst>
                    <a:ext uri="{9D8B030D-6E8A-4147-A177-3AD203B41FA5}">
                      <a16:colId xmlns:a16="http://schemas.microsoft.com/office/drawing/2014/main" val="997182521"/>
                    </a:ext>
                  </a:extLst>
                </a:gridCol>
                <a:gridCol w="658368">
                  <a:extLst>
                    <a:ext uri="{9D8B030D-6E8A-4147-A177-3AD203B41FA5}">
                      <a16:colId xmlns:a16="http://schemas.microsoft.com/office/drawing/2014/main" val="134943080"/>
                    </a:ext>
                  </a:extLst>
                </a:gridCol>
                <a:gridCol w="658368">
                  <a:extLst>
                    <a:ext uri="{9D8B030D-6E8A-4147-A177-3AD203B41FA5}">
                      <a16:colId xmlns:a16="http://schemas.microsoft.com/office/drawing/2014/main" val="1858288813"/>
                    </a:ext>
                  </a:extLst>
                </a:gridCol>
                <a:gridCol w="658368">
                  <a:extLst>
                    <a:ext uri="{9D8B030D-6E8A-4147-A177-3AD203B41FA5}">
                      <a16:colId xmlns:a16="http://schemas.microsoft.com/office/drawing/2014/main" val="3642512352"/>
                    </a:ext>
                  </a:extLst>
                </a:gridCol>
                <a:gridCol w="658368">
                  <a:extLst>
                    <a:ext uri="{9D8B030D-6E8A-4147-A177-3AD203B41FA5}">
                      <a16:colId xmlns:a16="http://schemas.microsoft.com/office/drawing/2014/main" val="3081027508"/>
                    </a:ext>
                  </a:extLst>
                </a:gridCol>
                <a:gridCol w="658368">
                  <a:extLst>
                    <a:ext uri="{9D8B030D-6E8A-4147-A177-3AD203B41FA5}">
                      <a16:colId xmlns:a16="http://schemas.microsoft.com/office/drawing/2014/main" val="4039029274"/>
                    </a:ext>
                  </a:extLst>
                </a:gridCol>
                <a:gridCol w="658368">
                  <a:extLst>
                    <a:ext uri="{9D8B030D-6E8A-4147-A177-3AD203B41FA5}">
                      <a16:colId xmlns:a16="http://schemas.microsoft.com/office/drawing/2014/main" val="4163930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632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- 2019-03-07 06:06:00 </a:t>
                      </a:r>
                      <a:r>
                        <a:rPr kumimoji="0" lang="en-US" sz="1000" b="0" i="0" u="none" strike="noStrike" kern="1200" cap="none" spc="0" normalizeH="0" baseline="0" noProof="0">
                          <a:ln>
                            <a:noFill/>
                          </a:ln>
                          <a:solidFill>
                            <a:prstClr val="black"/>
                          </a:solidFill>
                          <a:effectLst/>
                          <a:uLnTx/>
                          <a:uFillTx/>
                          <a:latin typeface="+mn-lt"/>
                          <a:ea typeface="+mn-ea"/>
                          <a:cs typeface="+mn-cs"/>
                        </a:rPr>
                        <a:t> 
 Is it a noun or a verb? Fill in the blank!
Do you have any ____ for a first-time public speaker?
advice
advise
.
.
.
.
.
.
.
.
.
.
.
.
.
.
Answer:
A.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99009696"/>
                  </a:ext>
                </a:extLst>
              </a:tr>
            </a:tbl>
          </a:graphicData>
        </a:graphic>
      </p:graphicFrame>
      <p:sp>
        <p:nvSpPr>
          <p:cNvPr id="4" name="Text Placeholder 3">
            <a:extLst>
              <a:ext uri="{FF2B5EF4-FFF2-40B4-BE49-F238E27FC236}">
                <a16:creationId xmlns:a16="http://schemas.microsoft.com/office/drawing/2014/main" id="{FEBE0414-04F0-4745-9B0D-685CE15B143B}"/>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98367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84F3-07BC-4CEF-A6B3-FEC2FD296276}"/>
              </a:ext>
            </a:extLst>
          </p:cNvPr>
          <p:cNvSpPr>
            <a:spLocks noGrp="1"/>
          </p:cNvSpPr>
          <p:nvPr>
            <p:ph type="title"/>
          </p:nvPr>
        </p:nvSpPr>
        <p:spPr/>
        <p:txBody>
          <a:bodyPr/>
          <a:lstStyle/>
          <a:p>
            <a:r>
              <a:rPr lang="en-US"/>
              <a:t>Facebook Own Posts Table | Oxford Fajar - 10 of 10</a:t>
            </a:r>
          </a:p>
        </p:txBody>
      </p:sp>
      <p:graphicFrame>
        <p:nvGraphicFramePr>
          <p:cNvPr id="5" name="Table Placeholder 4">
            <a:extLst>
              <a:ext uri="{FF2B5EF4-FFF2-40B4-BE49-F238E27FC236}">
                <a16:creationId xmlns:a16="http://schemas.microsoft.com/office/drawing/2014/main" id="{AD7B1856-AF90-474B-B53A-06DB924C15C9}"/>
              </a:ext>
            </a:extLst>
          </p:cNvPr>
          <p:cNvGraphicFramePr>
            <a:graphicFrameLocks noGrp="1"/>
          </p:cNvGraphicFramePr>
          <p:nvPr>
            <p:ph type="tbl" sz="quarter" idx="13"/>
            <p:extLst>
              <p:ext uri="{D42A27DB-BD31-4B8C-83A1-F6EECF244321}">
                <p14:modId xmlns:p14="http://schemas.microsoft.com/office/powerpoint/2010/main" val="1600669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1344944"/>
                    </a:ext>
                  </a:extLst>
                </a:gridCol>
                <a:gridCol w="658368">
                  <a:extLst>
                    <a:ext uri="{9D8B030D-6E8A-4147-A177-3AD203B41FA5}">
                      <a16:colId xmlns:a16="http://schemas.microsoft.com/office/drawing/2014/main" val="1735425935"/>
                    </a:ext>
                  </a:extLst>
                </a:gridCol>
                <a:gridCol w="658368">
                  <a:extLst>
                    <a:ext uri="{9D8B030D-6E8A-4147-A177-3AD203B41FA5}">
                      <a16:colId xmlns:a16="http://schemas.microsoft.com/office/drawing/2014/main" val="1863739163"/>
                    </a:ext>
                  </a:extLst>
                </a:gridCol>
                <a:gridCol w="658368">
                  <a:extLst>
                    <a:ext uri="{9D8B030D-6E8A-4147-A177-3AD203B41FA5}">
                      <a16:colId xmlns:a16="http://schemas.microsoft.com/office/drawing/2014/main" val="1670881219"/>
                    </a:ext>
                  </a:extLst>
                </a:gridCol>
                <a:gridCol w="658368">
                  <a:extLst>
                    <a:ext uri="{9D8B030D-6E8A-4147-A177-3AD203B41FA5}">
                      <a16:colId xmlns:a16="http://schemas.microsoft.com/office/drawing/2014/main" val="2914495994"/>
                    </a:ext>
                  </a:extLst>
                </a:gridCol>
                <a:gridCol w="658368">
                  <a:extLst>
                    <a:ext uri="{9D8B030D-6E8A-4147-A177-3AD203B41FA5}">
                      <a16:colId xmlns:a16="http://schemas.microsoft.com/office/drawing/2014/main" val="504771929"/>
                    </a:ext>
                  </a:extLst>
                </a:gridCol>
                <a:gridCol w="658368">
                  <a:extLst>
                    <a:ext uri="{9D8B030D-6E8A-4147-A177-3AD203B41FA5}">
                      <a16:colId xmlns:a16="http://schemas.microsoft.com/office/drawing/2014/main" val="578251893"/>
                    </a:ext>
                  </a:extLst>
                </a:gridCol>
                <a:gridCol w="658368">
                  <a:extLst>
                    <a:ext uri="{9D8B030D-6E8A-4147-A177-3AD203B41FA5}">
                      <a16:colId xmlns:a16="http://schemas.microsoft.com/office/drawing/2014/main" val="3518890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9667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- 2019-03-05 17:05:00 </a:t>
                      </a:r>
                      <a:r>
                        <a:rPr kumimoji="0" lang="en-US" sz="1000" b="0" i="0" u="none" strike="noStrike" kern="1200" cap="none" spc="0" normalizeH="0" baseline="0" noProof="0">
                          <a:ln>
                            <a:noFill/>
                          </a:ln>
                          <a:solidFill>
                            <a:prstClr val="black"/>
                          </a:solidFill>
                          <a:effectLst/>
                          <a:uLnTx/>
                          <a:uFillTx/>
                          <a:latin typeface="+mn-lt"/>
                          <a:ea typeface="+mn-ea"/>
                          <a:cs typeface="+mn-cs"/>
                        </a:rPr>
                        <a:t> 
 What are you passionate about? 😊
Let us know in the comments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577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- 2019-03-03 17:05:00 </a:t>
                      </a:r>
                      <a:r>
                        <a:rPr kumimoji="0" lang="en-US" sz="1000" b="0" i="0" u="none" strike="noStrike" kern="1200" cap="none" spc="0" normalizeH="0" baseline="0" noProof="0">
                          <a:ln>
                            <a:noFill/>
                          </a:ln>
                          <a:solidFill>
                            <a:prstClr val="black"/>
                          </a:solidFill>
                          <a:effectLst/>
                          <a:uLnTx/>
                          <a:uFillTx/>
                          <a:latin typeface="+mn-lt"/>
                          <a:ea typeface="+mn-ea"/>
                          <a:cs typeface="+mn-cs"/>
                        </a:rPr>
                        <a:t> 
 Finding it hard to master Bahasa Malaysia literature component (KOMSAS)? 
Check out our ULASAN &amp; SOAL JAWAB (USJ) KOMSAS series which comes with easy-to-understand comprehension notes and exercises that can help you to prepare for PT3 and SPM.
Learn more at: 
http://bit.ly/2smep15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098651"/>
                  </a:ext>
                </a:extLst>
              </a:tr>
            </a:tbl>
          </a:graphicData>
        </a:graphic>
      </p:graphicFrame>
      <p:sp>
        <p:nvSpPr>
          <p:cNvPr id="4" name="Text Placeholder 3">
            <a:extLst>
              <a:ext uri="{FF2B5EF4-FFF2-40B4-BE49-F238E27FC236}">
                <a16:creationId xmlns:a16="http://schemas.microsoft.com/office/drawing/2014/main" id="{A529430D-B1B1-40DA-BB18-49B2FD7BFE2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1863109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989</Words>
  <Application>Microsoft Office PowerPoint</Application>
  <PresentationFormat>On-screen Show (4:3)</PresentationFormat>
  <Paragraphs>447</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10</vt:lpstr>
      <vt:lpstr>Facebook Own Posts Table | Oxford Fajar - 2 of 10</vt:lpstr>
      <vt:lpstr>Facebook Own Posts Table | Oxford Fajar - 3 of 10</vt:lpstr>
      <vt:lpstr>Facebook Own Posts Table | Oxford Fajar - 4 of 10</vt:lpstr>
      <vt:lpstr>Facebook Own Posts Table | Oxford Fajar - 5 of 10</vt:lpstr>
      <vt:lpstr>Facebook Own Posts Table | Oxford Fajar - 6 of 10</vt:lpstr>
      <vt:lpstr>Facebook Own Posts Table | Oxford Fajar - 7 of 10</vt:lpstr>
      <vt:lpstr>Facebook Own Posts Table | Oxford Fajar - 8 of 10</vt:lpstr>
      <vt:lpstr>Facebook Own Posts Table | Oxford Fajar - 9 of 10</vt:lpstr>
      <vt:lpstr>Facebook Own Posts Table | Oxford Fajar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2019-04-13T05:20:23Z</dcterms:created>
  <dcterms:modified xsi:type="dcterms:W3CDTF">2019-04-13T05:21:14Z</dcterms:modified>
</cp:coreProperties>
</file>