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40F78-0D39-430B-B721-37103039556B}"/>
              </a:ext>
            </a:extLst>
          </p:cNvPr>
          <p:cNvSpPr>
            <a:spLocks noGrp="1"/>
          </p:cNvSpPr>
          <p:nvPr>
            <p:ph type="title"/>
          </p:nvPr>
        </p:nvSpPr>
        <p:spPr/>
        <p:txBody>
          <a:bodyPr/>
          <a:lstStyle/>
          <a:p>
            <a:r>
              <a:rPr lang="en-US"/>
              <a:t>Facebook Own Posts Table | Oxford Fajar Pre-University - 1 of 4</a:t>
            </a:r>
          </a:p>
        </p:txBody>
      </p:sp>
      <p:graphicFrame>
        <p:nvGraphicFramePr>
          <p:cNvPr id="5" name="Table Placeholder 4">
            <a:extLst>
              <a:ext uri="{FF2B5EF4-FFF2-40B4-BE49-F238E27FC236}">
                <a16:creationId xmlns:a16="http://schemas.microsoft.com/office/drawing/2014/main" id="{A14F9BC8-577D-4E73-9CF2-8AB5A6EF09A1}"/>
              </a:ext>
            </a:extLst>
          </p:cNvPr>
          <p:cNvGraphicFramePr>
            <a:graphicFrameLocks noGrp="1"/>
          </p:cNvGraphicFramePr>
          <p:nvPr>
            <p:ph type="tbl" sz="quarter" idx="13"/>
            <p:extLst>
              <p:ext uri="{D42A27DB-BD31-4B8C-83A1-F6EECF244321}">
                <p14:modId xmlns:p14="http://schemas.microsoft.com/office/powerpoint/2010/main" val="3731811473"/>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3821814"/>
                    </a:ext>
                  </a:extLst>
                </a:gridCol>
                <a:gridCol w="658368">
                  <a:extLst>
                    <a:ext uri="{9D8B030D-6E8A-4147-A177-3AD203B41FA5}">
                      <a16:colId xmlns:a16="http://schemas.microsoft.com/office/drawing/2014/main" val="3185086275"/>
                    </a:ext>
                  </a:extLst>
                </a:gridCol>
                <a:gridCol w="658368">
                  <a:extLst>
                    <a:ext uri="{9D8B030D-6E8A-4147-A177-3AD203B41FA5}">
                      <a16:colId xmlns:a16="http://schemas.microsoft.com/office/drawing/2014/main" val="1769392806"/>
                    </a:ext>
                  </a:extLst>
                </a:gridCol>
                <a:gridCol w="658368">
                  <a:extLst>
                    <a:ext uri="{9D8B030D-6E8A-4147-A177-3AD203B41FA5}">
                      <a16:colId xmlns:a16="http://schemas.microsoft.com/office/drawing/2014/main" val="3920577402"/>
                    </a:ext>
                  </a:extLst>
                </a:gridCol>
                <a:gridCol w="658368">
                  <a:extLst>
                    <a:ext uri="{9D8B030D-6E8A-4147-A177-3AD203B41FA5}">
                      <a16:colId xmlns:a16="http://schemas.microsoft.com/office/drawing/2014/main" val="2933005718"/>
                    </a:ext>
                  </a:extLst>
                </a:gridCol>
                <a:gridCol w="658368">
                  <a:extLst>
                    <a:ext uri="{9D8B030D-6E8A-4147-A177-3AD203B41FA5}">
                      <a16:colId xmlns:a16="http://schemas.microsoft.com/office/drawing/2014/main" val="989162188"/>
                    </a:ext>
                  </a:extLst>
                </a:gridCol>
                <a:gridCol w="658368">
                  <a:extLst>
                    <a:ext uri="{9D8B030D-6E8A-4147-A177-3AD203B41FA5}">
                      <a16:colId xmlns:a16="http://schemas.microsoft.com/office/drawing/2014/main" val="408526735"/>
                    </a:ext>
                  </a:extLst>
                </a:gridCol>
                <a:gridCol w="658368">
                  <a:extLst>
                    <a:ext uri="{9D8B030D-6E8A-4147-A177-3AD203B41FA5}">
                      <a16:colId xmlns:a16="http://schemas.microsoft.com/office/drawing/2014/main" val="245792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168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- 2018-01-31 10:00:02 </a:t>
                      </a:r>
                      <a:r>
                        <a:rPr kumimoji="0" lang="en-US" sz="1000" b="0" i="0" u="none" strike="noStrike" kern="1200" cap="none" spc="0" normalizeH="0" baseline="0" noProof="0">
                          <a:ln>
                            <a:noFill/>
                          </a:ln>
                          <a:solidFill>
                            <a:prstClr val="black"/>
                          </a:solidFill>
                          <a:effectLst/>
                          <a:uLnTx/>
                          <a:uFillTx/>
                          <a:latin typeface="+mn-lt"/>
                          <a:ea typeface="+mn-ea"/>
                          <a:cs typeface="+mn-cs"/>
                        </a:rPr>
                        <a:t> 
 Wishing all Hindu friends a blessed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378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- 2018-01-29 13:00:00 </a:t>
                      </a:r>
                      <a:r>
                        <a:rPr kumimoji="0" lang="en-US" sz="1000" b="0" i="0" u="none" strike="noStrike" kern="1200" cap="none" spc="0" normalizeH="0" baseline="0" noProof="0">
                          <a:ln>
                            <a:noFill/>
                          </a:ln>
                          <a:solidFill>
                            <a:prstClr val="black"/>
                          </a:solidFill>
                          <a:effectLst/>
                          <a:uLnTx/>
                          <a:uFillTx/>
                          <a:latin typeface="+mn-lt"/>
                          <a:ea typeface="+mn-ea"/>
                          <a:cs typeface="+mn-cs"/>
                        </a:rPr>
                        <a:t> 
 Need some inspiration and motivation to start writing?
Here are 9 inspirational quotes from 9 classic authors to inspire you to write in 2018!
Source:
https://blog.oup.com/2017/11/writing-nine-quotes-classic-authors/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23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- 2018-01-25 11:00:00 </a:t>
                      </a:r>
                      <a:r>
                        <a:rPr kumimoji="0" lang="en-US" sz="1000" b="0" i="0" u="none" strike="noStrike" kern="1200" cap="none" spc="0" normalizeH="0" baseline="0" noProof="0">
                          <a:ln>
                            <a:noFill/>
                          </a:ln>
                          <a:solidFill>
                            <a:prstClr val="black"/>
                          </a:solidFill>
                          <a:effectLst/>
                          <a:uLnTx/>
                          <a:uFillTx/>
                          <a:latin typeface="+mn-lt"/>
                          <a:ea typeface="+mn-ea"/>
                          <a:cs typeface="+mn-cs"/>
                        </a:rPr>
                        <a:t> 
 Whether you are writing a thesis or a speech, choosing the right words is essential to clearly convey your message to the audience.
Here are the top tips for word choice!
https://en.oxforddictionaries.com/writing-help/top-tips-for-word-choice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26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- 2018-01-23 13:45:01 </a:t>
                      </a:r>
                      <a:r>
                        <a:rPr kumimoji="0" lang="en-US" sz="1000" b="0" i="0" u="none" strike="noStrike" kern="1200" cap="none" spc="0" normalizeH="0" baseline="0" noProof="0">
                          <a:ln>
                            <a:noFill/>
                          </a:ln>
                          <a:solidFill>
                            <a:prstClr val="black"/>
                          </a:solidFill>
                          <a:effectLst/>
                          <a:uLnTx/>
                          <a:uFillTx/>
                          <a:latin typeface="+mn-lt"/>
                          <a:ea typeface="+mn-ea"/>
                          <a:cs typeface="+mn-cs"/>
                        </a:rPr>
                        <a:t> 
 Get ahead by mastering your understanding of Physics concepts with Oxford Fajar’s Effective Practice for Matriculation Semester 2 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6270860"/>
                  </a:ext>
                </a:extLst>
              </a:tr>
            </a:tbl>
          </a:graphicData>
        </a:graphic>
      </p:graphicFrame>
      <p:sp>
        <p:nvSpPr>
          <p:cNvPr id="4" name="Text Placeholder 3">
            <a:extLst>
              <a:ext uri="{FF2B5EF4-FFF2-40B4-BE49-F238E27FC236}">
                <a16:creationId xmlns:a16="http://schemas.microsoft.com/office/drawing/2014/main" id="{8B478BBF-B22B-47E6-A55A-99D3F8E5C61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15682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967E-9BDD-44F8-9E5C-BE64F2853344}"/>
              </a:ext>
            </a:extLst>
          </p:cNvPr>
          <p:cNvSpPr>
            <a:spLocks noGrp="1"/>
          </p:cNvSpPr>
          <p:nvPr>
            <p:ph type="title"/>
          </p:nvPr>
        </p:nvSpPr>
        <p:spPr/>
        <p:txBody>
          <a:bodyPr/>
          <a:lstStyle/>
          <a:p>
            <a:r>
              <a:rPr lang="en-US"/>
              <a:t>Facebook Own Posts Table | Oxford Fajar Pre-University - 2 of 4</a:t>
            </a:r>
          </a:p>
        </p:txBody>
      </p:sp>
      <p:graphicFrame>
        <p:nvGraphicFramePr>
          <p:cNvPr id="5" name="Table Placeholder 4">
            <a:extLst>
              <a:ext uri="{FF2B5EF4-FFF2-40B4-BE49-F238E27FC236}">
                <a16:creationId xmlns:a16="http://schemas.microsoft.com/office/drawing/2014/main" id="{648A3C8B-135A-4C67-935A-F6EC945E359C}"/>
              </a:ext>
            </a:extLst>
          </p:cNvPr>
          <p:cNvGraphicFramePr>
            <a:graphicFrameLocks noGrp="1"/>
          </p:cNvGraphicFramePr>
          <p:nvPr>
            <p:ph type="tbl" sz="quarter" idx="13"/>
            <p:extLst>
              <p:ext uri="{D42A27DB-BD31-4B8C-83A1-F6EECF244321}">
                <p14:modId xmlns:p14="http://schemas.microsoft.com/office/powerpoint/2010/main" val="1062776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0608243"/>
                    </a:ext>
                  </a:extLst>
                </a:gridCol>
                <a:gridCol w="658368">
                  <a:extLst>
                    <a:ext uri="{9D8B030D-6E8A-4147-A177-3AD203B41FA5}">
                      <a16:colId xmlns:a16="http://schemas.microsoft.com/office/drawing/2014/main" val="2622217757"/>
                    </a:ext>
                  </a:extLst>
                </a:gridCol>
                <a:gridCol w="658368">
                  <a:extLst>
                    <a:ext uri="{9D8B030D-6E8A-4147-A177-3AD203B41FA5}">
                      <a16:colId xmlns:a16="http://schemas.microsoft.com/office/drawing/2014/main" val="3643503518"/>
                    </a:ext>
                  </a:extLst>
                </a:gridCol>
                <a:gridCol w="658368">
                  <a:extLst>
                    <a:ext uri="{9D8B030D-6E8A-4147-A177-3AD203B41FA5}">
                      <a16:colId xmlns:a16="http://schemas.microsoft.com/office/drawing/2014/main" val="3824423096"/>
                    </a:ext>
                  </a:extLst>
                </a:gridCol>
                <a:gridCol w="658368">
                  <a:extLst>
                    <a:ext uri="{9D8B030D-6E8A-4147-A177-3AD203B41FA5}">
                      <a16:colId xmlns:a16="http://schemas.microsoft.com/office/drawing/2014/main" val="578104544"/>
                    </a:ext>
                  </a:extLst>
                </a:gridCol>
                <a:gridCol w="658368">
                  <a:extLst>
                    <a:ext uri="{9D8B030D-6E8A-4147-A177-3AD203B41FA5}">
                      <a16:colId xmlns:a16="http://schemas.microsoft.com/office/drawing/2014/main" val="3746368756"/>
                    </a:ext>
                  </a:extLst>
                </a:gridCol>
                <a:gridCol w="658368">
                  <a:extLst>
                    <a:ext uri="{9D8B030D-6E8A-4147-A177-3AD203B41FA5}">
                      <a16:colId xmlns:a16="http://schemas.microsoft.com/office/drawing/2014/main" val="3242488090"/>
                    </a:ext>
                  </a:extLst>
                </a:gridCol>
                <a:gridCol w="658368">
                  <a:extLst>
                    <a:ext uri="{9D8B030D-6E8A-4147-A177-3AD203B41FA5}">
                      <a16:colId xmlns:a16="http://schemas.microsoft.com/office/drawing/2014/main" val="23887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596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- 2018-01-19 12:30:00 </a:t>
                      </a:r>
                      <a:r>
                        <a:rPr kumimoji="0" lang="en-US" sz="1000" b="0" i="0" u="none" strike="noStrike" kern="1200" cap="none" spc="0" normalizeH="0" baseline="0" noProof="0">
                          <a:ln>
                            <a:noFill/>
                          </a:ln>
                          <a:solidFill>
                            <a:prstClr val="black"/>
                          </a:solidFill>
                          <a:effectLst/>
                          <a:uLnTx/>
                          <a:uFillTx/>
                          <a:latin typeface="+mn-lt"/>
                          <a:ea typeface="+mn-ea"/>
                          <a:cs typeface="+mn-cs"/>
                        </a:rPr>
                        <a:t> 
 Want to lead a company some day? Or want to learn how to lead your assigned teammates better?
We’ve got you some tips to become a good leader!
1. Make it personal.
2. Don’t forget to inspire
3. Don’t play it safe
4. Transparency is about vulnerability
5. Keep the passion alive
Read more about leadership here:
https://www.huffingtonpost.com/entry/leadership-is-not-for-the-faint-of-heart_b_7112790.html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0713629"/>
                  </a:ext>
                </a:extLst>
              </a:tr>
            </a:tbl>
          </a:graphicData>
        </a:graphic>
      </p:graphicFrame>
      <p:sp>
        <p:nvSpPr>
          <p:cNvPr id="4" name="Text Placeholder 3">
            <a:extLst>
              <a:ext uri="{FF2B5EF4-FFF2-40B4-BE49-F238E27FC236}">
                <a16:creationId xmlns:a16="http://schemas.microsoft.com/office/drawing/2014/main" id="{FEBFE336-BFF4-4870-A8C9-1EC2D6D99FA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7754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3E3B0-AAC3-465E-9C2D-B5EDCACD50A7}"/>
              </a:ext>
            </a:extLst>
          </p:cNvPr>
          <p:cNvSpPr>
            <a:spLocks noGrp="1"/>
          </p:cNvSpPr>
          <p:nvPr>
            <p:ph type="title"/>
          </p:nvPr>
        </p:nvSpPr>
        <p:spPr/>
        <p:txBody>
          <a:bodyPr/>
          <a:lstStyle/>
          <a:p>
            <a:r>
              <a:rPr lang="en-US"/>
              <a:t>Facebook Own Posts Table | Oxford Fajar Pre-University - 3 of 4</a:t>
            </a:r>
          </a:p>
        </p:txBody>
      </p:sp>
      <p:graphicFrame>
        <p:nvGraphicFramePr>
          <p:cNvPr id="5" name="Table Placeholder 4">
            <a:extLst>
              <a:ext uri="{FF2B5EF4-FFF2-40B4-BE49-F238E27FC236}">
                <a16:creationId xmlns:a16="http://schemas.microsoft.com/office/drawing/2014/main" id="{C0522DE9-72EE-45BA-BFBB-537587AD96DF}"/>
              </a:ext>
            </a:extLst>
          </p:cNvPr>
          <p:cNvGraphicFramePr>
            <a:graphicFrameLocks noGrp="1"/>
          </p:cNvGraphicFramePr>
          <p:nvPr>
            <p:ph type="tbl" sz="quarter" idx="13"/>
            <p:extLst>
              <p:ext uri="{D42A27DB-BD31-4B8C-83A1-F6EECF244321}">
                <p14:modId xmlns:p14="http://schemas.microsoft.com/office/powerpoint/2010/main" val="3850428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0728437"/>
                    </a:ext>
                  </a:extLst>
                </a:gridCol>
                <a:gridCol w="658368">
                  <a:extLst>
                    <a:ext uri="{9D8B030D-6E8A-4147-A177-3AD203B41FA5}">
                      <a16:colId xmlns:a16="http://schemas.microsoft.com/office/drawing/2014/main" val="1301921537"/>
                    </a:ext>
                  </a:extLst>
                </a:gridCol>
                <a:gridCol w="658368">
                  <a:extLst>
                    <a:ext uri="{9D8B030D-6E8A-4147-A177-3AD203B41FA5}">
                      <a16:colId xmlns:a16="http://schemas.microsoft.com/office/drawing/2014/main" val="122293133"/>
                    </a:ext>
                  </a:extLst>
                </a:gridCol>
                <a:gridCol w="658368">
                  <a:extLst>
                    <a:ext uri="{9D8B030D-6E8A-4147-A177-3AD203B41FA5}">
                      <a16:colId xmlns:a16="http://schemas.microsoft.com/office/drawing/2014/main" val="207911764"/>
                    </a:ext>
                  </a:extLst>
                </a:gridCol>
                <a:gridCol w="658368">
                  <a:extLst>
                    <a:ext uri="{9D8B030D-6E8A-4147-A177-3AD203B41FA5}">
                      <a16:colId xmlns:a16="http://schemas.microsoft.com/office/drawing/2014/main" val="4110950939"/>
                    </a:ext>
                  </a:extLst>
                </a:gridCol>
                <a:gridCol w="658368">
                  <a:extLst>
                    <a:ext uri="{9D8B030D-6E8A-4147-A177-3AD203B41FA5}">
                      <a16:colId xmlns:a16="http://schemas.microsoft.com/office/drawing/2014/main" val="912728631"/>
                    </a:ext>
                  </a:extLst>
                </a:gridCol>
                <a:gridCol w="658368">
                  <a:extLst>
                    <a:ext uri="{9D8B030D-6E8A-4147-A177-3AD203B41FA5}">
                      <a16:colId xmlns:a16="http://schemas.microsoft.com/office/drawing/2014/main" val="829962260"/>
                    </a:ext>
                  </a:extLst>
                </a:gridCol>
                <a:gridCol w="658368">
                  <a:extLst>
                    <a:ext uri="{9D8B030D-6E8A-4147-A177-3AD203B41FA5}">
                      <a16:colId xmlns:a16="http://schemas.microsoft.com/office/drawing/2014/main" val="202208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995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- 2018-01-15 10:43:00 </a:t>
                      </a:r>
                      <a:r>
                        <a:rPr kumimoji="0" lang="en-US" sz="1000" b="0" i="0" u="none" strike="noStrike" kern="1200" cap="none" spc="0" normalizeH="0" baseline="0" noProof="0">
                          <a:ln>
                            <a:noFill/>
                          </a:ln>
                          <a:solidFill>
                            <a:prstClr val="black"/>
                          </a:solidFill>
                          <a:effectLst/>
                          <a:uLnTx/>
                          <a:uFillTx/>
                          <a:latin typeface="+mn-lt"/>
                          <a:ea typeface="+mn-ea"/>
                          <a:cs typeface="+mn-cs"/>
                        </a:rPr>
                        <a:t> 
 87-year-old Robert Fischell is an intrepid inventor and winner of the 2005 TED Prize, who helped create a key antecedent to GPS in the 1970s. 
Today, he holds more than 200 patents in the US, from the implantable cardiac defibrillator to SpringTMS, a device recently approved by the FDA for the treatment of migraines.
Want to be an inventor? Don’t be afraid to think big. Really big.
https://ideas.ted.com/how-to-solve-problems-from-an-inventor-with-200-patents/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394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- 2018-01-12 12:12:00 </a:t>
                      </a:r>
                      <a:r>
                        <a:rPr kumimoji="0" lang="en-US" sz="1000" b="0" i="0" u="none" strike="noStrike" kern="1200" cap="none" spc="0" normalizeH="0" baseline="0" noProof="0">
                          <a:ln>
                            <a:noFill/>
                          </a:ln>
                          <a:solidFill>
                            <a:prstClr val="black"/>
                          </a:solidFill>
                          <a:effectLst/>
                          <a:uLnTx/>
                          <a:uFillTx/>
                          <a:latin typeface="+mn-lt"/>
                          <a:ea typeface="+mn-ea"/>
                          <a:cs typeface="+mn-cs"/>
                        </a:rPr>
                        <a:t> 
 TGIF! Here’s today’s word whizz for you. :)
Clamour : a verb that means to demand something loudly.
Example of the word in use:
‘Everyone was clamouring to know how much they would get.’
https://www.oxfordlearnersdictionaries.com/definition/english/clamour_1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445925"/>
                  </a:ext>
                </a:extLst>
              </a:tr>
            </a:tbl>
          </a:graphicData>
        </a:graphic>
      </p:graphicFrame>
      <p:sp>
        <p:nvSpPr>
          <p:cNvPr id="4" name="Text Placeholder 3">
            <a:extLst>
              <a:ext uri="{FF2B5EF4-FFF2-40B4-BE49-F238E27FC236}">
                <a16:creationId xmlns:a16="http://schemas.microsoft.com/office/drawing/2014/main" id="{E84A6879-E8F4-4522-9002-DAC30196912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37201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0871-ACAC-4DB8-AA61-A740F29B440D}"/>
              </a:ext>
            </a:extLst>
          </p:cNvPr>
          <p:cNvSpPr>
            <a:spLocks noGrp="1"/>
          </p:cNvSpPr>
          <p:nvPr>
            <p:ph type="title"/>
          </p:nvPr>
        </p:nvSpPr>
        <p:spPr/>
        <p:txBody>
          <a:bodyPr/>
          <a:lstStyle/>
          <a:p>
            <a:r>
              <a:rPr lang="en-US"/>
              <a:t>Facebook Own Posts Table | Oxford Fajar Pre-University - 4 of 4</a:t>
            </a:r>
          </a:p>
        </p:txBody>
      </p:sp>
      <p:graphicFrame>
        <p:nvGraphicFramePr>
          <p:cNvPr id="5" name="Table Placeholder 4">
            <a:extLst>
              <a:ext uri="{FF2B5EF4-FFF2-40B4-BE49-F238E27FC236}">
                <a16:creationId xmlns:a16="http://schemas.microsoft.com/office/drawing/2014/main" id="{B15F4209-11B9-4E17-B15D-148477DA3BD1}"/>
              </a:ext>
            </a:extLst>
          </p:cNvPr>
          <p:cNvGraphicFramePr>
            <a:graphicFrameLocks noGrp="1"/>
          </p:cNvGraphicFramePr>
          <p:nvPr>
            <p:ph type="tbl" sz="quarter" idx="13"/>
            <p:extLst>
              <p:ext uri="{D42A27DB-BD31-4B8C-83A1-F6EECF244321}">
                <p14:modId xmlns:p14="http://schemas.microsoft.com/office/powerpoint/2010/main" val="3657801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164597"/>
                    </a:ext>
                  </a:extLst>
                </a:gridCol>
                <a:gridCol w="658368">
                  <a:extLst>
                    <a:ext uri="{9D8B030D-6E8A-4147-A177-3AD203B41FA5}">
                      <a16:colId xmlns:a16="http://schemas.microsoft.com/office/drawing/2014/main" val="2822060312"/>
                    </a:ext>
                  </a:extLst>
                </a:gridCol>
                <a:gridCol w="658368">
                  <a:extLst>
                    <a:ext uri="{9D8B030D-6E8A-4147-A177-3AD203B41FA5}">
                      <a16:colId xmlns:a16="http://schemas.microsoft.com/office/drawing/2014/main" val="2891049379"/>
                    </a:ext>
                  </a:extLst>
                </a:gridCol>
                <a:gridCol w="658368">
                  <a:extLst>
                    <a:ext uri="{9D8B030D-6E8A-4147-A177-3AD203B41FA5}">
                      <a16:colId xmlns:a16="http://schemas.microsoft.com/office/drawing/2014/main" val="810209041"/>
                    </a:ext>
                  </a:extLst>
                </a:gridCol>
                <a:gridCol w="658368">
                  <a:extLst>
                    <a:ext uri="{9D8B030D-6E8A-4147-A177-3AD203B41FA5}">
                      <a16:colId xmlns:a16="http://schemas.microsoft.com/office/drawing/2014/main" val="534925615"/>
                    </a:ext>
                  </a:extLst>
                </a:gridCol>
                <a:gridCol w="658368">
                  <a:extLst>
                    <a:ext uri="{9D8B030D-6E8A-4147-A177-3AD203B41FA5}">
                      <a16:colId xmlns:a16="http://schemas.microsoft.com/office/drawing/2014/main" val="2765494911"/>
                    </a:ext>
                  </a:extLst>
                </a:gridCol>
                <a:gridCol w="658368">
                  <a:extLst>
                    <a:ext uri="{9D8B030D-6E8A-4147-A177-3AD203B41FA5}">
                      <a16:colId xmlns:a16="http://schemas.microsoft.com/office/drawing/2014/main" val="4084542400"/>
                    </a:ext>
                  </a:extLst>
                </a:gridCol>
                <a:gridCol w="658368">
                  <a:extLst>
                    <a:ext uri="{9D8B030D-6E8A-4147-A177-3AD203B41FA5}">
                      <a16:colId xmlns:a16="http://schemas.microsoft.com/office/drawing/2014/main" val="1656546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955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- 2018-01-09 13:30:00 </a:t>
                      </a:r>
                      <a:r>
                        <a:rPr kumimoji="0" lang="en-US" sz="1000" b="0" i="0" u="none" strike="noStrike" kern="1200" cap="none" spc="0" normalizeH="0" baseline="0" noProof="0">
                          <a:ln>
                            <a:noFill/>
                          </a:ln>
                          <a:solidFill>
                            <a:prstClr val="black"/>
                          </a:solidFill>
                          <a:effectLst/>
                          <a:uLnTx/>
                          <a:uFillTx/>
                          <a:latin typeface="+mn-lt"/>
                          <a:ea typeface="+mn-ea"/>
                          <a:cs typeface="+mn-cs"/>
                        </a:rPr>
                        <a:t> 
 Prepping to stay ahead in STPM Semester 2?
Download our step-by-step Fully Worked Solutions for STPM and you can now revise anywhere and any time!
For more information, visit: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557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- 2018-01-04 13:00:00 </a:t>
                      </a:r>
                      <a:r>
                        <a:rPr kumimoji="0" lang="en-US" sz="1000" b="0" i="0" u="none" strike="noStrike" kern="1200" cap="none" spc="0" normalizeH="0" baseline="0" noProof="0">
                          <a:ln>
                            <a:noFill/>
                          </a:ln>
                          <a:solidFill>
                            <a:prstClr val="black"/>
                          </a:solidFill>
                          <a:effectLst/>
                          <a:uLnTx/>
                          <a:uFillTx/>
                          <a:latin typeface="+mn-lt"/>
                          <a:ea typeface="+mn-ea"/>
                          <a:cs typeface="+mn-cs"/>
                        </a:rPr>
                        <a:t> 
 No idea what to do after your graduation this year?
Here’s an article that might help you decide on a career direction, and make a better decision in deciding which field to pursue your further studies.
https://www.thebalance.com/steps-to-choosing-career-525506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732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- 2018-01-01 10:00:00 </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everyone! 
Hope this year takes you a step closer to your dreams and your dreams a step closer to becoming a reality.
What’s your new year’s resolutions for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9815818"/>
                  </a:ext>
                </a:extLst>
              </a:tr>
            </a:tbl>
          </a:graphicData>
        </a:graphic>
      </p:graphicFrame>
      <p:sp>
        <p:nvSpPr>
          <p:cNvPr id="4" name="Text Placeholder 3">
            <a:extLst>
              <a:ext uri="{FF2B5EF4-FFF2-40B4-BE49-F238E27FC236}">
                <a16:creationId xmlns:a16="http://schemas.microsoft.com/office/drawing/2014/main" id="{19D1DD80-CF43-483D-B726-43CF3CB8B1A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3558793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260</Words>
  <Application>Microsoft Office PowerPoint</Application>
  <PresentationFormat>On-screen Show (4:3)</PresentationFormat>
  <Paragraphs>120</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Own Posts Table | Oxford Fajar Pre-University - 1 of 4</vt:lpstr>
      <vt:lpstr>Facebook Own Posts Table | Oxford Fajar Pre-University - 2 of 4</vt:lpstr>
      <vt:lpstr>Facebook Own Posts Table | Oxford Fajar Pre-University - 3 of 4</vt:lpstr>
      <vt:lpstr>Facebook Own Posts Table | Oxford Fajar Pre-University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Pre-University - 1 of 4</dc:title>
  <dc:creator>Frederik Peiniger</dc:creator>
  <cp:lastModifiedBy>Frederik Peiniger</cp:lastModifiedBy>
  <cp:revision>1</cp:revision>
  <dcterms:created xsi:type="dcterms:W3CDTF">2019-03-18T17:12:32Z</dcterms:created>
  <dcterms:modified xsi:type="dcterms:W3CDTF">2019-03-18T17:13:08Z</dcterms:modified>
</cp:coreProperties>
</file>