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Lst>
  <p:sldSz cx="9144000" cy="6858000" type="screen4x3"/>
  <p:notesSz cx="6858000" cy="9144000"/>
  <p:embeddedFontLst>
    <p:embeddedFont>
      <p:font typeface="Calibri" panose="020F0502020204030204" pitchFamily="34" charset="0"/>
      <p:regular r:id="rId14"/>
      <p:bold r:id="rId15"/>
      <p:italic r:id="rId16"/>
      <p:boldItalic r:id="rId1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25" autoAdjust="0"/>
    <p:restoredTop sz="94692" autoAdjust="0"/>
  </p:normalViewPr>
  <p:slideViewPr>
    <p:cSldViewPr snapToGrid="0">
      <p:cViewPr varScale="1">
        <p:scale>
          <a:sx n="98" d="100"/>
          <a:sy n="98" d="100"/>
        </p:scale>
        <p:origin x="1764" y="84"/>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font" Target="fonts/font3.fntdata"/><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font" Target="fonts/font2.fntdata"/><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1.fntdata"/></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3/18/2019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3/18/2019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3/18/2019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3/18/2019</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3/18/2019</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3/18/2019</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3/18/2019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3/18/2019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3/18/2019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3/18/2019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A3D975-8611-48DA-AE44-7EB5C8B04BDF}"/>
              </a:ext>
            </a:extLst>
          </p:cNvPr>
          <p:cNvSpPr>
            <a:spLocks noGrp="1"/>
          </p:cNvSpPr>
          <p:nvPr>
            <p:ph type="title"/>
          </p:nvPr>
        </p:nvSpPr>
        <p:spPr/>
        <p:txBody>
          <a:bodyPr/>
          <a:lstStyle/>
          <a:p>
            <a:r>
              <a:rPr lang="en-US"/>
              <a:t>Facebook Own Posts Table | Oxford Fajar Pre-University - 1 of 12</a:t>
            </a:r>
          </a:p>
        </p:txBody>
      </p:sp>
      <p:graphicFrame>
        <p:nvGraphicFramePr>
          <p:cNvPr id="5" name="Table Placeholder 4">
            <a:extLst>
              <a:ext uri="{FF2B5EF4-FFF2-40B4-BE49-F238E27FC236}">
                <a16:creationId xmlns:a16="http://schemas.microsoft.com/office/drawing/2014/main" id="{059168D3-BA12-4ED2-AB4B-05EC8CFB2053}"/>
              </a:ext>
            </a:extLst>
          </p:cNvPr>
          <p:cNvGraphicFramePr>
            <a:graphicFrameLocks noGrp="1"/>
          </p:cNvGraphicFramePr>
          <p:nvPr>
            <p:ph type="tbl" sz="quarter" idx="13"/>
            <p:extLst>
              <p:ext uri="{D42A27DB-BD31-4B8C-83A1-F6EECF244321}">
                <p14:modId xmlns:p14="http://schemas.microsoft.com/office/powerpoint/2010/main" val="1966385638"/>
              </p:ext>
            </p:extLst>
          </p:nvPr>
        </p:nvGraphicFramePr>
        <p:xfrm>
          <a:off x="457200" y="1731963"/>
          <a:ext cx="8229600" cy="3474720"/>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4140985826"/>
                    </a:ext>
                  </a:extLst>
                </a:gridCol>
                <a:gridCol w="658368">
                  <a:extLst>
                    <a:ext uri="{9D8B030D-6E8A-4147-A177-3AD203B41FA5}">
                      <a16:colId xmlns:a16="http://schemas.microsoft.com/office/drawing/2014/main" val="338590638"/>
                    </a:ext>
                  </a:extLst>
                </a:gridCol>
                <a:gridCol w="658368">
                  <a:extLst>
                    <a:ext uri="{9D8B030D-6E8A-4147-A177-3AD203B41FA5}">
                      <a16:colId xmlns:a16="http://schemas.microsoft.com/office/drawing/2014/main" val="2221445067"/>
                    </a:ext>
                  </a:extLst>
                </a:gridCol>
                <a:gridCol w="658368">
                  <a:extLst>
                    <a:ext uri="{9D8B030D-6E8A-4147-A177-3AD203B41FA5}">
                      <a16:colId xmlns:a16="http://schemas.microsoft.com/office/drawing/2014/main" val="159562662"/>
                    </a:ext>
                  </a:extLst>
                </a:gridCol>
                <a:gridCol w="658368">
                  <a:extLst>
                    <a:ext uri="{9D8B030D-6E8A-4147-A177-3AD203B41FA5}">
                      <a16:colId xmlns:a16="http://schemas.microsoft.com/office/drawing/2014/main" val="1711426721"/>
                    </a:ext>
                  </a:extLst>
                </a:gridCol>
                <a:gridCol w="658368">
                  <a:extLst>
                    <a:ext uri="{9D8B030D-6E8A-4147-A177-3AD203B41FA5}">
                      <a16:colId xmlns:a16="http://schemas.microsoft.com/office/drawing/2014/main" val="2031709646"/>
                    </a:ext>
                  </a:extLst>
                </a:gridCol>
                <a:gridCol w="658368">
                  <a:extLst>
                    <a:ext uri="{9D8B030D-6E8A-4147-A177-3AD203B41FA5}">
                      <a16:colId xmlns:a16="http://schemas.microsoft.com/office/drawing/2014/main" val="439697465"/>
                    </a:ext>
                  </a:extLst>
                </a:gridCol>
                <a:gridCol w="658368">
                  <a:extLst>
                    <a:ext uri="{9D8B030D-6E8A-4147-A177-3AD203B41FA5}">
                      <a16:colId xmlns:a16="http://schemas.microsoft.com/office/drawing/2014/main" val="15999919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035180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Pre-University - 2018-04-17 13:30:00 </a:t>
                      </a:r>
                      <a:r>
                        <a:rPr kumimoji="0" lang="en-US" sz="1000" b="0" i="0" u="none" strike="noStrike" kern="1200" cap="none" spc="0" normalizeH="0" baseline="0" noProof="0">
                          <a:ln>
                            <a:noFill/>
                          </a:ln>
                          <a:solidFill>
                            <a:prstClr val="black"/>
                          </a:solidFill>
                          <a:effectLst/>
                          <a:uLnTx/>
                          <a:uFillTx/>
                          <a:latin typeface="+mn-lt"/>
                          <a:ea typeface="+mn-ea"/>
                          <a:cs typeface="+mn-cs"/>
                        </a:rPr>
                        <a:t> 
 Do you remember the 50-cent microscope invented by a bioengineering professor, Manu Prakash?
Now he’s created a cheaper public health tool, with a paper centrifuge and a mosquito identifier!
Read more about how this cheap public health tool works!
http://bit.ly/2FRLlny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10.5229 %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5981813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Pre-University - 2018-04-12 14:29:00 </a:t>
                      </a:r>
                      <a:r>
                        <a:rPr kumimoji="0" lang="en-US" sz="1000" b="0" i="0" u="none" strike="noStrike" kern="1200" cap="none" spc="0" normalizeH="0" baseline="0" noProof="0">
                          <a:ln>
                            <a:noFill/>
                          </a:ln>
                          <a:solidFill>
                            <a:prstClr val="black"/>
                          </a:solidFill>
                          <a:effectLst/>
                          <a:uLnTx/>
                          <a:uFillTx/>
                          <a:latin typeface="+mn-lt"/>
                          <a:ea typeface="+mn-ea"/>
                          <a:cs typeface="+mn-cs"/>
                        </a:rPr>
                        <a:t> 
 Need some additional resources for your revision?
Our companion website contains exam practices for students and even have solution manuals for lecturers!
Visit our companion website now!
http://bit.ly/2GrdVdt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11.9921 %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930102163"/>
                  </a:ext>
                </a:extLst>
              </a:tr>
            </a:tbl>
          </a:graphicData>
        </a:graphic>
      </p:graphicFrame>
      <p:sp>
        <p:nvSpPr>
          <p:cNvPr id="4" name="Text Placeholder 3">
            <a:extLst>
              <a:ext uri="{FF2B5EF4-FFF2-40B4-BE49-F238E27FC236}">
                <a16:creationId xmlns:a16="http://schemas.microsoft.com/office/drawing/2014/main" id="{CA2B1F67-2B9D-4DEA-83AA-1E09C1873752}"/>
              </a:ext>
            </a:extLst>
          </p:cNvPr>
          <p:cNvSpPr>
            <a:spLocks noGrp="1"/>
          </p:cNvSpPr>
          <p:nvPr>
            <p:ph type="body" sz="quarter" idx="14"/>
          </p:nvPr>
        </p:nvSpPr>
        <p:spPr/>
        <p:txBody>
          <a:bodyPr/>
          <a:lstStyle/>
          <a:p>
            <a:r>
              <a:rPr lang="en-US"/>
              <a:t>01/01/2018 - 04/17/2018</a:t>
            </a:r>
          </a:p>
        </p:txBody>
      </p:sp>
    </p:spTree>
    <p:extLst>
      <p:ext uri="{BB962C8B-B14F-4D97-AF65-F5344CB8AC3E}">
        <p14:creationId xmlns:p14="http://schemas.microsoft.com/office/powerpoint/2010/main" val="88984486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6101A5-2D28-41BC-809D-1661D458AD4E}"/>
              </a:ext>
            </a:extLst>
          </p:cNvPr>
          <p:cNvSpPr>
            <a:spLocks noGrp="1"/>
          </p:cNvSpPr>
          <p:nvPr>
            <p:ph type="title"/>
          </p:nvPr>
        </p:nvSpPr>
        <p:spPr/>
        <p:txBody>
          <a:bodyPr/>
          <a:lstStyle/>
          <a:p>
            <a:r>
              <a:rPr lang="en-US"/>
              <a:t>Facebook Own Posts Table | Oxford Fajar Pre-University - 2 of 12</a:t>
            </a:r>
          </a:p>
        </p:txBody>
      </p:sp>
      <p:graphicFrame>
        <p:nvGraphicFramePr>
          <p:cNvPr id="5" name="Table Placeholder 4">
            <a:extLst>
              <a:ext uri="{FF2B5EF4-FFF2-40B4-BE49-F238E27FC236}">
                <a16:creationId xmlns:a16="http://schemas.microsoft.com/office/drawing/2014/main" id="{5DF7F1D0-6ED6-4EE0-972B-34F93FDBE9AE}"/>
              </a:ext>
            </a:extLst>
          </p:cNvPr>
          <p:cNvGraphicFramePr>
            <a:graphicFrameLocks noGrp="1"/>
          </p:cNvGraphicFramePr>
          <p:nvPr>
            <p:ph type="tbl" sz="quarter" idx="13"/>
            <p:extLst>
              <p:ext uri="{D42A27DB-BD31-4B8C-83A1-F6EECF244321}">
                <p14:modId xmlns:p14="http://schemas.microsoft.com/office/powerpoint/2010/main" val="18467383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10183668"/>
                    </a:ext>
                  </a:extLst>
                </a:gridCol>
                <a:gridCol w="658368">
                  <a:extLst>
                    <a:ext uri="{9D8B030D-6E8A-4147-A177-3AD203B41FA5}">
                      <a16:colId xmlns:a16="http://schemas.microsoft.com/office/drawing/2014/main" val="2511009268"/>
                    </a:ext>
                  </a:extLst>
                </a:gridCol>
                <a:gridCol w="658368">
                  <a:extLst>
                    <a:ext uri="{9D8B030D-6E8A-4147-A177-3AD203B41FA5}">
                      <a16:colId xmlns:a16="http://schemas.microsoft.com/office/drawing/2014/main" val="3597703414"/>
                    </a:ext>
                  </a:extLst>
                </a:gridCol>
                <a:gridCol w="658368">
                  <a:extLst>
                    <a:ext uri="{9D8B030D-6E8A-4147-A177-3AD203B41FA5}">
                      <a16:colId xmlns:a16="http://schemas.microsoft.com/office/drawing/2014/main" val="1626411887"/>
                    </a:ext>
                  </a:extLst>
                </a:gridCol>
                <a:gridCol w="658368">
                  <a:extLst>
                    <a:ext uri="{9D8B030D-6E8A-4147-A177-3AD203B41FA5}">
                      <a16:colId xmlns:a16="http://schemas.microsoft.com/office/drawing/2014/main" val="3711937911"/>
                    </a:ext>
                  </a:extLst>
                </a:gridCol>
                <a:gridCol w="658368">
                  <a:extLst>
                    <a:ext uri="{9D8B030D-6E8A-4147-A177-3AD203B41FA5}">
                      <a16:colId xmlns:a16="http://schemas.microsoft.com/office/drawing/2014/main" val="894745340"/>
                    </a:ext>
                  </a:extLst>
                </a:gridCol>
                <a:gridCol w="658368">
                  <a:extLst>
                    <a:ext uri="{9D8B030D-6E8A-4147-A177-3AD203B41FA5}">
                      <a16:colId xmlns:a16="http://schemas.microsoft.com/office/drawing/2014/main" val="2873327857"/>
                    </a:ext>
                  </a:extLst>
                </a:gridCol>
                <a:gridCol w="658368">
                  <a:extLst>
                    <a:ext uri="{9D8B030D-6E8A-4147-A177-3AD203B41FA5}">
                      <a16:colId xmlns:a16="http://schemas.microsoft.com/office/drawing/2014/main" val="33046003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6080663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Pre-University - 2018-04-09 13:28:00 </a:t>
                      </a:r>
                      <a:r>
                        <a:rPr kumimoji="0" lang="en-US" sz="1000" b="0" i="0" u="none" strike="noStrike" kern="1200" cap="none" spc="0" normalizeH="0" baseline="0" noProof="0">
                          <a:ln>
                            <a:noFill/>
                          </a:ln>
                          <a:solidFill>
                            <a:prstClr val="black"/>
                          </a:solidFill>
                          <a:effectLst/>
                          <a:uLnTx/>
                          <a:uFillTx/>
                          <a:latin typeface="+mn-lt"/>
                          <a:ea typeface="+mn-ea"/>
                          <a:cs typeface="+mn-cs"/>
                        </a:rPr>
                        <a:t> 
 Sometimes, long and fancy vocabularies are not the best words. 
Watch this video to learn more about how simple, punchy language is often the best way to convey a message!
https://www.youtube.com/watch?time_continue=113&amp;v=Dz8E8UOBFJQ</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11.3517 %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YouTube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657184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Pre-University - 2018-04-06 12:16:00 </a:t>
                      </a:r>
                      <a:r>
                        <a:rPr kumimoji="0" lang="en-US" sz="1000" b="0" i="0" u="none" strike="noStrike" kern="1200" cap="none" spc="0" normalizeH="0" baseline="0" noProof="0">
                          <a:ln>
                            <a:noFill/>
                          </a:ln>
                          <a:solidFill>
                            <a:prstClr val="black"/>
                          </a:solidFill>
                          <a:effectLst/>
                          <a:uLnTx/>
                          <a:uFillTx/>
                          <a:latin typeface="+mn-lt"/>
                          <a:ea typeface="+mn-ea"/>
                          <a:cs typeface="+mn-cs"/>
                        </a:rPr>
                        <a:t> 
 Want to create a study space that fits your learning style?
How about taking some time to assess your personal needs and plan for your ideal study place instead? :) 
Here are some tips for you!
Click the link below to read more.
http://bit.ly/2p9HwAx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0.0656 %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125500011"/>
                  </a:ext>
                </a:extLst>
              </a:tr>
            </a:tbl>
          </a:graphicData>
        </a:graphic>
      </p:graphicFrame>
      <p:sp>
        <p:nvSpPr>
          <p:cNvPr id="4" name="Text Placeholder 3">
            <a:extLst>
              <a:ext uri="{FF2B5EF4-FFF2-40B4-BE49-F238E27FC236}">
                <a16:creationId xmlns:a16="http://schemas.microsoft.com/office/drawing/2014/main" id="{D03503EF-F4DF-44E7-8DD4-EDB2D86CE0CB}"/>
              </a:ext>
            </a:extLst>
          </p:cNvPr>
          <p:cNvSpPr>
            <a:spLocks noGrp="1"/>
          </p:cNvSpPr>
          <p:nvPr>
            <p:ph type="body" sz="quarter" idx="14"/>
          </p:nvPr>
        </p:nvSpPr>
        <p:spPr/>
        <p:txBody>
          <a:bodyPr/>
          <a:lstStyle/>
          <a:p>
            <a:r>
              <a:rPr lang="en-US"/>
              <a:t>01/01/2018 - 04/17/2018</a:t>
            </a:r>
          </a:p>
        </p:txBody>
      </p:sp>
    </p:spTree>
    <p:extLst>
      <p:ext uri="{BB962C8B-B14F-4D97-AF65-F5344CB8AC3E}">
        <p14:creationId xmlns:p14="http://schemas.microsoft.com/office/powerpoint/2010/main" val="279341557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C0D4F3-9437-4AE1-A1D4-E8AC118D9382}"/>
              </a:ext>
            </a:extLst>
          </p:cNvPr>
          <p:cNvSpPr>
            <a:spLocks noGrp="1"/>
          </p:cNvSpPr>
          <p:nvPr>
            <p:ph type="title"/>
          </p:nvPr>
        </p:nvSpPr>
        <p:spPr/>
        <p:txBody>
          <a:bodyPr/>
          <a:lstStyle/>
          <a:p>
            <a:r>
              <a:rPr lang="en-US"/>
              <a:t>Facebook Own Posts Table | Oxford Fajar Pre-University - 3 of 12</a:t>
            </a:r>
          </a:p>
        </p:txBody>
      </p:sp>
      <p:graphicFrame>
        <p:nvGraphicFramePr>
          <p:cNvPr id="5" name="Table Placeholder 4">
            <a:extLst>
              <a:ext uri="{FF2B5EF4-FFF2-40B4-BE49-F238E27FC236}">
                <a16:creationId xmlns:a16="http://schemas.microsoft.com/office/drawing/2014/main" id="{5B557350-4AC1-4FF4-980D-4F42C90F883D}"/>
              </a:ext>
            </a:extLst>
          </p:cNvPr>
          <p:cNvGraphicFramePr>
            <a:graphicFrameLocks noGrp="1"/>
          </p:cNvGraphicFramePr>
          <p:nvPr>
            <p:ph type="tbl" sz="quarter" idx="13"/>
            <p:extLst>
              <p:ext uri="{D42A27DB-BD31-4B8C-83A1-F6EECF244321}">
                <p14:modId xmlns:p14="http://schemas.microsoft.com/office/powerpoint/2010/main" val="29599329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405687059"/>
                    </a:ext>
                  </a:extLst>
                </a:gridCol>
                <a:gridCol w="658368">
                  <a:extLst>
                    <a:ext uri="{9D8B030D-6E8A-4147-A177-3AD203B41FA5}">
                      <a16:colId xmlns:a16="http://schemas.microsoft.com/office/drawing/2014/main" val="4281271225"/>
                    </a:ext>
                  </a:extLst>
                </a:gridCol>
                <a:gridCol w="658368">
                  <a:extLst>
                    <a:ext uri="{9D8B030D-6E8A-4147-A177-3AD203B41FA5}">
                      <a16:colId xmlns:a16="http://schemas.microsoft.com/office/drawing/2014/main" val="3153195497"/>
                    </a:ext>
                  </a:extLst>
                </a:gridCol>
                <a:gridCol w="658368">
                  <a:extLst>
                    <a:ext uri="{9D8B030D-6E8A-4147-A177-3AD203B41FA5}">
                      <a16:colId xmlns:a16="http://schemas.microsoft.com/office/drawing/2014/main" val="844319645"/>
                    </a:ext>
                  </a:extLst>
                </a:gridCol>
                <a:gridCol w="658368">
                  <a:extLst>
                    <a:ext uri="{9D8B030D-6E8A-4147-A177-3AD203B41FA5}">
                      <a16:colId xmlns:a16="http://schemas.microsoft.com/office/drawing/2014/main" val="2388815212"/>
                    </a:ext>
                  </a:extLst>
                </a:gridCol>
                <a:gridCol w="658368">
                  <a:extLst>
                    <a:ext uri="{9D8B030D-6E8A-4147-A177-3AD203B41FA5}">
                      <a16:colId xmlns:a16="http://schemas.microsoft.com/office/drawing/2014/main" val="2301477038"/>
                    </a:ext>
                  </a:extLst>
                </a:gridCol>
                <a:gridCol w="658368">
                  <a:extLst>
                    <a:ext uri="{9D8B030D-6E8A-4147-A177-3AD203B41FA5}">
                      <a16:colId xmlns:a16="http://schemas.microsoft.com/office/drawing/2014/main" val="2698406236"/>
                    </a:ext>
                  </a:extLst>
                </a:gridCol>
                <a:gridCol w="658368">
                  <a:extLst>
                    <a:ext uri="{9D8B030D-6E8A-4147-A177-3AD203B41FA5}">
                      <a16:colId xmlns:a16="http://schemas.microsoft.com/office/drawing/2014/main" val="40241731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6368439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Pre-University - 2018-04-03 17:46:39 </a:t>
                      </a:r>
                      <a:r>
                        <a:rPr kumimoji="0" lang="en-US" sz="1000" b="0" i="0" u="none" strike="noStrike" kern="1200" cap="none" spc="0" normalizeH="0" baseline="0" noProof="0">
                          <a:ln>
                            <a:noFill/>
                          </a:ln>
                          <a:solidFill>
                            <a:prstClr val="black"/>
                          </a:solidFill>
                          <a:effectLst/>
                          <a:uLnTx/>
                          <a:uFillTx/>
                          <a:latin typeface="+mn-lt"/>
                          <a:ea typeface="+mn-ea"/>
                          <a:cs typeface="+mn-cs"/>
                        </a:rPr>
                        <a:t> 
 Although Zy Kher Lee, a 12-year-old boy was born with physical disabilities, this does not hinder him winning one gold, two silver and one bronze medals at the Para Circuit Swimming Tournament in Alor Setar last year. He wants to be the country representative at the 2020 Paralympic Games.
“Swimming makes me feel normal. I love swimming. It was difficult at first but after learning to swim from my father and coach, I fell in love with it,” he said. 
Read more and get inspired by Zy:
http://bit.ly/2pcwLg6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6.5746 %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4854137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Pre-University - 2018-03-27 13:30:00 </a:t>
                      </a:r>
                      <a:r>
                        <a:rPr kumimoji="0" lang="en-US" sz="1000" b="0" i="0" u="none" strike="noStrike" kern="1200" cap="none" spc="0" normalizeH="0" baseline="0" noProof="0">
                          <a:ln>
                            <a:noFill/>
                          </a:ln>
                          <a:solidFill>
                            <a:prstClr val="black"/>
                          </a:solidFill>
                          <a:effectLst/>
                          <a:uLnTx/>
                          <a:uFillTx/>
                          <a:latin typeface="+mn-lt"/>
                          <a:ea typeface="+mn-ea"/>
                          <a:cs typeface="+mn-cs"/>
                        </a:rPr>
                        <a:t> 
 Have you ever wondered why car windows have those little black dots? 
They are not for decoration! The black dots are there to provide temperature control and prevent the windshield from warping in the heat.
To further understand about the little black dots at http://bit.ly/2Cdx8jx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5.6728 %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188318540"/>
                  </a:ext>
                </a:extLst>
              </a:tr>
            </a:tbl>
          </a:graphicData>
        </a:graphic>
      </p:graphicFrame>
      <p:sp>
        <p:nvSpPr>
          <p:cNvPr id="4" name="Text Placeholder 3">
            <a:extLst>
              <a:ext uri="{FF2B5EF4-FFF2-40B4-BE49-F238E27FC236}">
                <a16:creationId xmlns:a16="http://schemas.microsoft.com/office/drawing/2014/main" id="{FD58CB9F-6469-4CF2-8883-56AF3E1EB841}"/>
              </a:ext>
            </a:extLst>
          </p:cNvPr>
          <p:cNvSpPr>
            <a:spLocks noGrp="1"/>
          </p:cNvSpPr>
          <p:nvPr>
            <p:ph type="body" sz="quarter" idx="14"/>
          </p:nvPr>
        </p:nvSpPr>
        <p:spPr/>
        <p:txBody>
          <a:bodyPr/>
          <a:lstStyle/>
          <a:p>
            <a:r>
              <a:rPr lang="en-US"/>
              <a:t>01/01/2018 - 04/17/2018</a:t>
            </a:r>
          </a:p>
        </p:txBody>
      </p:sp>
    </p:spTree>
    <p:extLst>
      <p:ext uri="{BB962C8B-B14F-4D97-AF65-F5344CB8AC3E}">
        <p14:creationId xmlns:p14="http://schemas.microsoft.com/office/powerpoint/2010/main" val="185155739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031E40-FC36-43A7-873C-E2A3D3DB2CA1}"/>
              </a:ext>
            </a:extLst>
          </p:cNvPr>
          <p:cNvSpPr>
            <a:spLocks noGrp="1"/>
          </p:cNvSpPr>
          <p:nvPr>
            <p:ph type="title"/>
          </p:nvPr>
        </p:nvSpPr>
        <p:spPr/>
        <p:txBody>
          <a:bodyPr/>
          <a:lstStyle/>
          <a:p>
            <a:r>
              <a:rPr lang="en-US"/>
              <a:t>Facebook Own Posts Table | Oxford Fajar Pre-University - 4 of 12</a:t>
            </a:r>
          </a:p>
        </p:txBody>
      </p:sp>
      <p:graphicFrame>
        <p:nvGraphicFramePr>
          <p:cNvPr id="5" name="Table Placeholder 4">
            <a:extLst>
              <a:ext uri="{FF2B5EF4-FFF2-40B4-BE49-F238E27FC236}">
                <a16:creationId xmlns:a16="http://schemas.microsoft.com/office/drawing/2014/main" id="{9FB6E4FB-7B32-4CD8-8E6E-B6EB67DA8DAB}"/>
              </a:ext>
            </a:extLst>
          </p:cNvPr>
          <p:cNvGraphicFramePr>
            <a:graphicFrameLocks noGrp="1"/>
          </p:cNvGraphicFramePr>
          <p:nvPr>
            <p:ph type="tbl" sz="quarter" idx="13"/>
            <p:extLst>
              <p:ext uri="{D42A27DB-BD31-4B8C-83A1-F6EECF244321}">
                <p14:modId xmlns:p14="http://schemas.microsoft.com/office/powerpoint/2010/main" val="14882009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431544767"/>
                    </a:ext>
                  </a:extLst>
                </a:gridCol>
                <a:gridCol w="658368">
                  <a:extLst>
                    <a:ext uri="{9D8B030D-6E8A-4147-A177-3AD203B41FA5}">
                      <a16:colId xmlns:a16="http://schemas.microsoft.com/office/drawing/2014/main" val="3446088494"/>
                    </a:ext>
                  </a:extLst>
                </a:gridCol>
                <a:gridCol w="658368">
                  <a:extLst>
                    <a:ext uri="{9D8B030D-6E8A-4147-A177-3AD203B41FA5}">
                      <a16:colId xmlns:a16="http://schemas.microsoft.com/office/drawing/2014/main" val="3039970424"/>
                    </a:ext>
                  </a:extLst>
                </a:gridCol>
                <a:gridCol w="658368">
                  <a:extLst>
                    <a:ext uri="{9D8B030D-6E8A-4147-A177-3AD203B41FA5}">
                      <a16:colId xmlns:a16="http://schemas.microsoft.com/office/drawing/2014/main" val="2551344805"/>
                    </a:ext>
                  </a:extLst>
                </a:gridCol>
                <a:gridCol w="658368">
                  <a:extLst>
                    <a:ext uri="{9D8B030D-6E8A-4147-A177-3AD203B41FA5}">
                      <a16:colId xmlns:a16="http://schemas.microsoft.com/office/drawing/2014/main" val="2019425791"/>
                    </a:ext>
                  </a:extLst>
                </a:gridCol>
                <a:gridCol w="658368">
                  <a:extLst>
                    <a:ext uri="{9D8B030D-6E8A-4147-A177-3AD203B41FA5}">
                      <a16:colId xmlns:a16="http://schemas.microsoft.com/office/drawing/2014/main" val="1504616183"/>
                    </a:ext>
                  </a:extLst>
                </a:gridCol>
                <a:gridCol w="658368">
                  <a:extLst>
                    <a:ext uri="{9D8B030D-6E8A-4147-A177-3AD203B41FA5}">
                      <a16:colId xmlns:a16="http://schemas.microsoft.com/office/drawing/2014/main" val="64806125"/>
                    </a:ext>
                  </a:extLst>
                </a:gridCol>
                <a:gridCol w="658368">
                  <a:extLst>
                    <a:ext uri="{9D8B030D-6E8A-4147-A177-3AD203B41FA5}">
                      <a16:colId xmlns:a16="http://schemas.microsoft.com/office/drawing/2014/main" val="1214974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81930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Pre-University - 2018-03-24 14:45:00 </a:t>
                      </a:r>
                      <a:r>
                        <a:rPr kumimoji="0" lang="en-US" sz="1000" b="0" i="0" u="none" strike="noStrike" kern="1200" cap="none" spc="0" normalizeH="0" baseline="0" noProof="0">
                          <a:ln>
                            <a:noFill/>
                          </a:ln>
                          <a:solidFill>
                            <a:prstClr val="black"/>
                          </a:solidFill>
                          <a:effectLst/>
                          <a:uLnTx/>
                          <a:uFillTx/>
                          <a:latin typeface="+mn-lt"/>
                          <a:ea typeface="+mn-ea"/>
                          <a:cs typeface="+mn-cs"/>
                        </a:rPr>
                        <a:t> 
 Practise STPM topical questions at your own pace using our Fully Worked Solutions which provides solutions step by step. 
Download your free trial at http://bit.ly/2C2LoXQ</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7.0674 %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1838750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Pre-University - 2018-03-21 13:00:00 </a:t>
                      </a:r>
                      <a:r>
                        <a:rPr kumimoji="0" lang="en-US" sz="1000" b="0" i="0" u="none" strike="noStrike" kern="1200" cap="none" spc="0" normalizeH="0" baseline="0" noProof="0">
                          <a:ln>
                            <a:noFill/>
                          </a:ln>
                          <a:solidFill>
                            <a:prstClr val="black"/>
                          </a:solidFill>
                          <a:effectLst/>
                          <a:uLnTx/>
                          <a:uFillTx/>
                          <a:latin typeface="+mn-lt"/>
                          <a:ea typeface="+mn-ea"/>
                          <a:cs typeface="+mn-cs"/>
                        </a:rPr>
                        <a:t> 
 The two words ‘tortuous’ and ‘torturous’ sound similar, but have different meanings.
Tortuous, an adjective that means full of twists and turns. 
Example:
‘The travellers took a tortuous route.’
Torturous, an adjective that means involving or causing torture.
Example:
‘They had a torturous five days of fitness training.’
What other similar words are you confused with?
Source:
http://bit.ly/2EXMy90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5.1485 %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592725296"/>
                  </a:ext>
                </a:extLst>
              </a:tr>
            </a:tbl>
          </a:graphicData>
        </a:graphic>
      </p:graphicFrame>
      <p:sp>
        <p:nvSpPr>
          <p:cNvPr id="4" name="Text Placeholder 3">
            <a:extLst>
              <a:ext uri="{FF2B5EF4-FFF2-40B4-BE49-F238E27FC236}">
                <a16:creationId xmlns:a16="http://schemas.microsoft.com/office/drawing/2014/main" id="{3E052537-C790-4C33-A354-2D50DE7B9DAE}"/>
              </a:ext>
            </a:extLst>
          </p:cNvPr>
          <p:cNvSpPr>
            <a:spLocks noGrp="1"/>
          </p:cNvSpPr>
          <p:nvPr>
            <p:ph type="body" sz="quarter" idx="14"/>
          </p:nvPr>
        </p:nvSpPr>
        <p:spPr/>
        <p:txBody>
          <a:bodyPr/>
          <a:lstStyle/>
          <a:p>
            <a:r>
              <a:rPr lang="en-US"/>
              <a:t>01/01/2018 - 04/17/2018</a:t>
            </a:r>
          </a:p>
        </p:txBody>
      </p:sp>
    </p:spTree>
    <p:extLst>
      <p:ext uri="{BB962C8B-B14F-4D97-AF65-F5344CB8AC3E}">
        <p14:creationId xmlns:p14="http://schemas.microsoft.com/office/powerpoint/2010/main" val="423895961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F0E2E7-F44E-4C88-BD2F-0A593212D897}"/>
              </a:ext>
            </a:extLst>
          </p:cNvPr>
          <p:cNvSpPr>
            <a:spLocks noGrp="1"/>
          </p:cNvSpPr>
          <p:nvPr>
            <p:ph type="title"/>
          </p:nvPr>
        </p:nvSpPr>
        <p:spPr/>
        <p:txBody>
          <a:bodyPr/>
          <a:lstStyle/>
          <a:p>
            <a:r>
              <a:rPr lang="en-US"/>
              <a:t>Facebook Own Posts Table | Oxford Fajar Pre-University - 5 of 12</a:t>
            </a:r>
          </a:p>
        </p:txBody>
      </p:sp>
      <p:graphicFrame>
        <p:nvGraphicFramePr>
          <p:cNvPr id="5" name="Table Placeholder 4">
            <a:extLst>
              <a:ext uri="{FF2B5EF4-FFF2-40B4-BE49-F238E27FC236}">
                <a16:creationId xmlns:a16="http://schemas.microsoft.com/office/drawing/2014/main" id="{1C27504C-C16E-4809-93F8-E84B1CB86BAA}"/>
              </a:ext>
            </a:extLst>
          </p:cNvPr>
          <p:cNvGraphicFramePr>
            <a:graphicFrameLocks noGrp="1"/>
          </p:cNvGraphicFramePr>
          <p:nvPr>
            <p:ph type="tbl" sz="quarter" idx="13"/>
            <p:extLst>
              <p:ext uri="{D42A27DB-BD31-4B8C-83A1-F6EECF244321}">
                <p14:modId xmlns:p14="http://schemas.microsoft.com/office/powerpoint/2010/main" val="34503009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059677963"/>
                    </a:ext>
                  </a:extLst>
                </a:gridCol>
                <a:gridCol w="658368">
                  <a:extLst>
                    <a:ext uri="{9D8B030D-6E8A-4147-A177-3AD203B41FA5}">
                      <a16:colId xmlns:a16="http://schemas.microsoft.com/office/drawing/2014/main" val="1850631830"/>
                    </a:ext>
                  </a:extLst>
                </a:gridCol>
                <a:gridCol w="658368">
                  <a:extLst>
                    <a:ext uri="{9D8B030D-6E8A-4147-A177-3AD203B41FA5}">
                      <a16:colId xmlns:a16="http://schemas.microsoft.com/office/drawing/2014/main" val="3515712731"/>
                    </a:ext>
                  </a:extLst>
                </a:gridCol>
                <a:gridCol w="658368">
                  <a:extLst>
                    <a:ext uri="{9D8B030D-6E8A-4147-A177-3AD203B41FA5}">
                      <a16:colId xmlns:a16="http://schemas.microsoft.com/office/drawing/2014/main" val="1651283989"/>
                    </a:ext>
                  </a:extLst>
                </a:gridCol>
                <a:gridCol w="658368">
                  <a:extLst>
                    <a:ext uri="{9D8B030D-6E8A-4147-A177-3AD203B41FA5}">
                      <a16:colId xmlns:a16="http://schemas.microsoft.com/office/drawing/2014/main" val="1622161482"/>
                    </a:ext>
                  </a:extLst>
                </a:gridCol>
                <a:gridCol w="658368">
                  <a:extLst>
                    <a:ext uri="{9D8B030D-6E8A-4147-A177-3AD203B41FA5}">
                      <a16:colId xmlns:a16="http://schemas.microsoft.com/office/drawing/2014/main" val="2367941728"/>
                    </a:ext>
                  </a:extLst>
                </a:gridCol>
                <a:gridCol w="658368">
                  <a:extLst>
                    <a:ext uri="{9D8B030D-6E8A-4147-A177-3AD203B41FA5}">
                      <a16:colId xmlns:a16="http://schemas.microsoft.com/office/drawing/2014/main" val="607092267"/>
                    </a:ext>
                  </a:extLst>
                </a:gridCol>
                <a:gridCol w="658368">
                  <a:extLst>
                    <a:ext uri="{9D8B030D-6E8A-4147-A177-3AD203B41FA5}">
                      <a16:colId xmlns:a16="http://schemas.microsoft.com/office/drawing/2014/main" val="26016809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1479723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Pre-University - 2018-03-17 13:30:00 </a:t>
                      </a:r>
                      <a:r>
                        <a:rPr kumimoji="0" lang="en-US" sz="1000" b="0" i="0" u="none" strike="noStrike" kern="1200" cap="none" spc="0" normalizeH="0" baseline="0" noProof="0">
                          <a:ln>
                            <a:noFill/>
                          </a:ln>
                          <a:solidFill>
                            <a:prstClr val="black"/>
                          </a:solidFill>
                          <a:effectLst/>
                          <a:uLnTx/>
                          <a:uFillTx/>
                          <a:latin typeface="+mn-lt"/>
                          <a:ea typeface="+mn-ea"/>
                          <a:cs typeface="+mn-cs"/>
                        </a:rPr>
                        <a:t> 
 “Don't make a permanent decision for your temporary emotion”
Here are 10 proven ways to help you make better decisions for your assignment and even in your future career!
Read more at
http://bit.ly/2BhtXWs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6137455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Pre-University - 2018-03-14 13:00:01 </a:t>
                      </a:r>
                      <a:r>
                        <a:rPr kumimoji="0" lang="en-US" sz="1000" b="0" i="0" u="none" strike="noStrike" kern="1200" cap="none" spc="0" normalizeH="0" baseline="0" noProof="0">
                          <a:ln>
                            <a:noFill/>
                          </a:ln>
                          <a:solidFill>
                            <a:prstClr val="black"/>
                          </a:solidFill>
                          <a:effectLst/>
                          <a:uLnTx/>
                          <a:uFillTx/>
                          <a:latin typeface="+mn-lt"/>
                          <a:ea typeface="+mn-ea"/>
                          <a:cs typeface="+mn-cs"/>
                        </a:rPr>
                        <a:t> 
 Finding it hard to stick with your resolutions?
Here’s a tip from Psychologist Susan David: changing ‘must to’ to ‘want to’ can put your goal within reach.
Based on Susan David, want-to goals reflect a person’s genuine interest and values, whereas have-to goals are imposed, often by a nagging loved one or by our own sense of obligation.
What are your want-to goals of 2018? :)
Read more at http://bit.ly/2EXLORg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3.8309 %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645510483"/>
                  </a:ext>
                </a:extLst>
              </a:tr>
            </a:tbl>
          </a:graphicData>
        </a:graphic>
      </p:graphicFrame>
      <p:sp>
        <p:nvSpPr>
          <p:cNvPr id="4" name="Text Placeholder 3">
            <a:extLst>
              <a:ext uri="{FF2B5EF4-FFF2-40B4-BE49-F238E27FC236}">
                <a16:creationId xmlns:a16="http://schemas.microsoft.com/office/drawing/2014/main" id="{B398A0A7-BD3D-40E0-BDC4-AE6F472E998B}"/>
              </a:ext>
            </a:extLst>
          </p:cNvPr>
          <p:cNvSpPr>
            <a:spLocks noGrp="1"/>
          </p:cNvSpPr>
          <p:nvPr>
            <p:ph type="body" sz="quarter" idx="14"/>
          </p:nvPr>
        </p:nvSpPr>
        <p:spPr/>
        <p:txBody>
          <a:bodyPr/>
          <a:lstStyle/>
          <a:p>
            <a:r>
              <a:rPr lang="en-US"/>
              <a:t>01/01/2018 - 04/17/2018</a:t>
            </a:r>
          </a:p>
        </p:txBody>
      </p:sp>
    </p:spTree>
    <p:extLst>
      <p:ext uri="{BB962C8B-B14F-4D97-AF65-F5344CB8AC3E}">
        <p14:creationId xmlns:p14="http://schemas.microsoft.com/office/powerpoint/2010/main" val="102725523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15DEF5-7521-4FC4-925E-659B3AF15D95}"/>
              </a:ext>
            </a:extLst>
          </p:cNvPr>
          <p:cNvSpPr>
            <a:spLocks noGrp="1"/>
          </p:cNvSpPr>
          <p:nvPr>
            <p:ph type="title"/>
          </p:nvPr>
        </p:nvSpPr>
        <p:spPr/>
        <p:txBody>
          <a:bodyPr/>
          <a:lstStyle/>
          <a:p>
            <a:r>
              <a:rPr lang="en-US"/>
              <a:t>Facebook Own Posts Table | Oxford Fajar Pre-University - 6 of 12</a:t>
            </a:r>
          </a:p>
        </p:txBody>
      </p:sp>
      <p:graphicFrame>
        <p:nvGraphicFramePr>
          <p:cNvPr id="5" name="Table Placeholder 4">
            <a:extLst>
              <a:ext uri="{FF2B5EF4-FFF2-40B4-BE49-F238E27FC236}">
                <a16:creationId xmlns:a16="http://schemas.microsoft.com/office/drawing/2014/main" id="{FE09685D-7EB4-4AC6-8040-7A24BB3FF4EF}"/>
              </a:ext>
            </a:extLst>
          </p:cNvPr>
          <p:cNvGraphicFramePr>
            <a:graphicFrameLocks noGrp="1"/>
          </p:cNvGraphicFramePr>
          <p:nvPr>
            <p:ph type="tbl" sz="quarter" idx="13"/>
            <p:extLst>
              <p:ext uri="{D42A27DB-BD31-4B8C-83A1-F6EECF244321}">
                <p14:modId xmlns:p14="http://schemas.microsoft.com/office/powerpoint/2010/main" val="12530118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76160672"/>
                    </a:ext>
                  </a:extLst>
                </a:gridCol>
                <a:gridCol w="658368">
                  <a:extLst>
                    <a:ext uri="{9D8B030D-6E8A-4147-A177-3AD203B41FA5}">
                      <a16:colId xmlns:a16="http://schemas.microsoft.com/office/drawing/2014/main" val="581914050"/>
                    </a:ext>
                  </a:extLst>
                </a:gridCol>
                <a:gridCol w="658368">
                  <a:extLst>
                    <a:ext uri="{9D8B030D-6E8A-4147-A177-3AD203B41FA5}">
                      <a16:colId xmlns:a16="http://schemas.microsoft.com/office/drawing/2014/main" val="1129044449"/>
                    </a:ext>
                  </a:extLst>
                </a:gridCol>
                <a:gridCol w="658368">
                  <a:extLst>
                    <a:ext uri="{9D8B030D-6E8A-4147-A177-3AD203B41FA5}">
                      <a16:colId xmlns:a16="http://schemas.microsoft.com/office/drawing/2014/main" val="3145964153"/>
                    </a:ext>
                  </a:extLst>
                </a:gridCol>
                <a:gridCol w="658368">
                  <a:extLst>
                    <a:ext uri="{9D8B030D-6E8A-4147-A177-3AD203B41FA5}">
                      <a16:colId xmlns:a16="http://schemas.microsoft.com/office/drawing/2014/main" val="3927846644"/>
                    </a:ext>
                  </a:extLst>
                </a:gridCol>
                <a:gridCol w="658368">
                  <a:extLst>
                    <a:ext uri="{9D8B030D-6E8A-4147-A177-3AD203B41FA5}">
                      <a16:colId xmlns:a16="http://schemas.microsoft.com/office/drawing/2014/main" val="3665474169"/>
                    </a:ext>
                  </a:extLst>
                </a:gridCol>
                <a:gridCol w="658368">
                  <a:extLst>
                    <a:ext uri="{9D8B030D-6E8A-4147-A177-3AD203B41FA5}">
                      <a16:colId xmlns:a16="http://schemas.microsoft.com/office/drawing/2014/main" val="1035297057"/>
                    </a:ext>
                  </a:extLst>
                </a:gridCol>
                <a:gridCol w="658368">
                  <a:extLst>
                    <a:ext uri="{9D8B030D-6E8A-4147-A177-3AD203B41FA5}">
                      <a16:colId xmlns:a16="http://schemas.microsoft.com/office/drawing/2014/main" val="215266462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1609498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Pre-University - 2018-03-10 13:42:00 </a:t>
                      </a:r>
                      <a:r>
                        <a:rPr kumimoji="0" lang="en-US" sz="1000" b="0" i="0" u="none" strike="noStrike" kern="1200" cap="none" spc="0" normalizeH="0" baseline="0" noProof="0">
                          <a:ln>
                            <a:noFill/>
                          </a:ln>
                          <a:solidFill>
                            <a:prstClr val="black"/>
                          </a:solidFill>
                          <a:effectLst/>
                          <a:uLnTx/>
                          <a:uFillTx/>
                          <a:latin typeface="+mn-lt"/>
                          <a:ea typeface="+mn-ea"/>
                          <a:cs typeface="+mn-cs"/>
                        </a:rPr>
                        <a:t> 
 Master the skills in answering Matriculation Biology exam questions with Oxford Fajar Effective Practice for Matriculation!
Perfect for exam-oriented self-assessment revisions, this series aims to guide you in answering structured and essay questions as each question is followed immediately by its answer.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4.8909 %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0830753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Pre-University - 2018-03-06 14:00:00 </a:t>
                      </a:r>
                      <a:r>
                        <a:rPr kumimoji="0" lang="en-US" sz="1000" b="0" i="0" u="none" strike="noStrike" kern="1200" cap="none" spc="0" normalizeH="0" baseline="0" noProof="0">
                          <a:ln>
                            <a:noFill/>
                          </a:ln>
                          <a:solidFill>
                            <a:prstClr val="black"/>
                          </a:solidFill>
                          <a:effectLst/>
                          <a:uLnTx/>
                          <a:uFillTx/>
                          <a:latin typeface="+mn-lt"/>
                          <a:ea typeface="+mn-ea"/>
                          <a:cs typeface="+mn-cs"/>
                        </a:rPr>
                        <a:t> 
 “How do I know what my passion is?”
Have you ever asked yourself this question? Here are some tips to help you on discovering what you love, what you are good at, and what you can be paid for!
“Allow your passion to become your purpose, and it will one day become your profession.” – Gabrielle Bernstein
Read more at
http://bit.ly/2Er92lT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0.0662 %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246188441"/>
                  </a:ext>
                </a:extLst>
              </a:tr>
            </a:tbl>
          </a:graphicData>
        </a:graphic>
      </p:graphicFrame>
      <p:sp>
        <p:nvSpPr>
          <p:cNvPr id="4" name="Text Placeholder 3">
            <a:extLst>
              <a:ext uri="{FF2B5EF4-FFF2-40B4-BE49-F238E27FC236}">
                <a16:creationId xmlns:a16="http://schemas.microsoft.com/office/drawing/2014/main" id="{37C86EC5-EB54-4133-8A27-02733D62DF68}"/>
              </a:ext>
            </a:extLst>
          </p:cNvPr>
          <p:cNvSpPr>
            <a:spLocks noGrp="1"/>
          </p:cNvSpPr>
          <p:nvPr>
            <p:ph type="body" sz="quarter" idx="14"/>
          </p:nvPr>
        </p:nvSpPr>
        <p:spPr/>
        <p:txBody>
          <a:bodyPr/>
          <a:lstStyle/>
          <a:p>
            <a:r>
              <a:rPr lang="en-US"/>
              <a:t>01/01/2018 - 04/17/2018</a:t>
            </a:r>
          </a:p>
        </p:txBody>
      </p:sp>
    </p:spTree>
    <p:extLst>
      <p:ext uri="{BB962C8B-B14F-4D97-AF65-F5344CB8AC3E}">
        <p14:creationId xmlns:p14="http://schemas.microsoft.com/office/powerpoint/2010/main" val="63479726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1F6806-9756-402C-8438-6EF5A7FF3208}"/>
              </a:ext>
            </a:extLst>
          </p:cNvPr>
          <p:cNvSpPr>
            <a:spLocks noGrp="1"/>
          </p:cNvSpPr>
          <p:nvPr>
            <p:ph type="title"/>
          </p:nvPr>
        </p:nvSpPr>
        <p:spPr/>
        <p:txBody>
          <a:bodyPr/>
          <a:lstStyle/>
          <a:p>
            <a:r>
              <a:rPr lang="en-US"/>
              <a:t>Facebook Own Posts Table | Oxford Fajar Pre-University - 7 of 12</a:t>
            </a:r>
          </a:p>
        </p:txBody>
      </p:sp>
      <p:graphicFrame>
        <p:nvGraphicFramePr>
          <p:cNvPr id="5" name="Table Placeholder 4">
            <a:extLst>
              <a:ext uri="{FF2B5EF4-FFF2-40B4-BE49-F238E27FC236}">
                <a16:creationId xmlns:a16="http://schemas.microsoft.com/office/drawing/2014/main" id="{6E91ED74-FC0F-4B95-8D8A-1094ED43691B}"/>
              </a:ext>
            </a:extLst>
          </p:cNvPr>
          <p:cNvGraphicFramePr>
            <a:graphicFrameLocks noGrp="1"/>
          </p:cNvGraphicFramePr>
          <p:nvPr>
            <p:ph type="tbl" sz="quarter" idx="13"/>
            <p:extLst>
              <p:ext uri="{D42A27DB-BD31-4B8C-83A1-F6EECF244321}">
                <p14:modId xmlns:p14="http://schemas.microsoft.com/office/powerpoint/2010/main" val="5553341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639494646"/>
                    </a:ext>
                  </a:extLst>
                </a:gridCol>
                <a:gridCol w="658368">
                  <a:extLst>
                    <a:ext uri="{9D8B030D-6E8A-4147-A177-3AD203B41FA5}">
                      <a16:colId xmlns:a16="http://schemas.microsoft.com/office/drawing/2014/main" val="199287854"/>
                    </a:ext>
                  </a:extLst>
                </a:gridCol>
                <a:gridCol w="658368">
                  <a:extLst>
                    <a:ext uri="{9D8B030D-6E8A-4147-A177-3AD203B41FA5}">
                      <a16:colId xmlns:a16="http://schemas.microsoft.com/office/drawing/2014/main" val="1663828147"/>
                    </a:ext>
                  </a:extLst>
                </a:gridCol>
                <a:gridCol w="658368">
                  <a:extLst>
                    <a:ext uri="{9D8B030D-6E8A-4147-A177-3AD203B41FA5}">
                      <a16:colId xmlns:a16="http://schemas.microsoft.com/office/drawing/2014/main" val="2416545698"/>
                    </a:ext>
                  </a:extLst>
                </a:gridCol>
                <a:gridCol w="658368">
                  <a:extLst>
                    <a:ext uri="{9D8B030D-6E8A-4147-A177-3AD203B41FA5}">
                      <a16:colId xmlns:a16="http://schemas.microsoft.com/office/drawing/2014/main" val="1658932091"/>
                    </a:ext>
                  </a:extLst>
                </a:gridCol>
                <a:gridCol w="658368">
                  <a:extLst>
                    <a:ext uri="{9D8B030D-6E8A-4147-A177-3AD203B41FA5}">
                      <a16:colId xmlns:a16="http://schemas.microsoft.com/office/drawing/2014/main" val="45658091"/>
                    </a:ext>
                  </a:extLst>
                </a:gridCol>
                <a:gridCol w="658368">
                  <a:extLst>
                    <a:ext uri="{9D8B030D-6E8A-4147-A177-3AD203B41FA5}">
                      <a16:colId xmlns:a16="http://schemas.microsoft.com/office/drawing/2014/main" val="4032408003"/>
                    </a:ext>
                  </a:extLst>
                </a:gridCol>
                <a:gridCol w="658368">
                  <a:extLst>
                    <a:ext uri="{9D8B030D-6E8A-4147-A177-3AD203B41FA5}">
                      <a16:colId xmlns:a16="http://schemas.microsoft.com/office/drawing/2014/main" val="10726080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6527908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Pre-University - 2018-03-01 19:11:58 </a:t>
                      </a:r>
                      <a:r>
                        <a:rPr kumimoji="0" lang="en-US" sz="1000" b="0" i="0" u="none" strike="noStrike" kern="1200" cap="none" spc="0" normalizeH="0" baseline="0" noProof="0">
                          <a:ln>
                            <a:noFill/>
                          </a:ln>
                          <a:solidFill>
                            <a:prstClr val="black"/>
                          </a:solidFill>
                          <a:effectLst/>
                          <a:uLnTx/>
                          <a:uFillTx/>
                          <a:latin typeface="+mn-lt"/>
                          <a:ea typeface="+mn-ea"/>
                          <a:cs typeface="+mn-cs"/>
                        </a:rPr>
                        <a:t> 
 Let’s start March with a word whizz! :)
‘Pivot’ is a verb that means to turn or balance on a central point; to make something do this.
Example of the word in use:
‘Windows that pivot from a central point are easy to clean.’
Click here to learn more:
http://bit.ly/2BKXV6t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5.5519 %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9600545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Pre-University - 2018-02-20 13:20:00 </a:t>
                      </a:r>
                      <a:r>
                        <a:rPr kumimoji="0" lang="en-US" sz="1000" b="0" i="0" u="none" strike="noStrike" kern="1200" cap="none" spc="0" normalizeH="0" baseline="0" noProof="0">
                          <a:ln>
                            <a:noFill/>
                          </a:ln>
                          <a:solidFill>
                            <a:prstClr val="black"/>
                          </a:solidFill>
                          <a:effectLst/>
                          <a:uLnTx/>
                          <a:uFillTx/>
                          <a:latin typeface="+mn-lt"/>
                          <a:ea typeface="+mn-ea"/>
                          <a:cs typeface="+mn-cs"/>
                        </a:rPr>
                        <a:t> 
 Do you know any words that end with –ible and –able? Leave your answer in the comment section below. 😃
Let us start first!
‘Collectible’ and ‘unmentionable’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7.3413 %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9106594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Pre-University - 2018-02-16 00:20:00 </a:t>
                      </a:r>
                      <a:r>
                        <a:rPr kumimoji="0" lang="en-US" sz="1000" b="0" i="0" u="none" strike="noStrike" kern="1200" cap="none" spc="0" normalizeH="0" baseline="0" noProof="0">
                          <a:ln>
                            <a:noFill/>
                          </a:ln>
                          <a:solidFill>
                            <a:prstClr val="black"/>
                          </a:solidFill>
                          <a:effectLst/>
                          <a:uLnTx/>
                          <a:uFillTx/>
                          <a:latin typeface="+mn-lt"/>
                          <a:ea typeface="+mn-ea"/>
                          <a:cs typeface="+mn-cs"/>
                        </a:rPr>
                        <a:t> 
 Wishing you a year filled with immense joy and prosperity!
Happy Chinese New Year!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7.5447 %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516475653"/>
                  </a:ext>
                </a:extLst>
              </a:tr>
            </a:tbl>
          </a:graphicData>
        </a:graphic>
      </p:graphicFrame>
      <p:sp>
        <p:nvSpPr>
          <p:cNvPr id="4" name="Text Placeholder 3">
            <a:extLst>
              <a:ext uri="{FF2B5EF4-FFF2-40B4-BE49-F238E27FC236}">
                <a16:creationId xmlns:a16="http://schemas.microsoft.com/office/drawing/2014/main" id="{A0B1A511-408E-42A7-8812-2E1B1510B5FB}"/>
              </a:ext>
            </a:extLst>
          </p:cNvPr>
          <p:cNvSpPr>
            <a:spLocks noGrp="1"/>
          </p:cNvSpPr>
          <p:nvPr>
            <p:ph type="body" sz="quarter" idx="14"/>
          </p:nvPr>
        </p:nvSpPr>
        <p:spPr/>
        <p:txBody>
          <a:bodyPr/>
          <a:lstStyle/>
          <a:p>
            <a:r>
              <a:rPr lang="en-US"/>
              <a:t>01/01/2018 - 04/17/2018</a:t>
            </a:r>
          </a:p>
        </p:txBody>
      </p:sp>
    </p:spTree>
    <p:extLst>
      <p:ext uri="{BB962C8B-B14F-4D97-AF65-F5344CB8AC3E}">
        <p14:creationId xmlns:p14="http://schemas.microsoft.com/office/powerpoint/2010/main" val="66683785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D3BB1D-A966-4C9A-917A-BA461C929B58}"/>
              </a:ext>
            </a:extLst>
          </p:cNvPr>
          <p:cNvSpPr>
            <a:spLocks noGrp="1"/>
          </p:cNvSpPr>
          <p:nvPr>
            <p:ph type="title"/>
          </p:nvPr>
        </p:nvSpPr>
        <p:spPr/>
        <p:txBody>
          <a:bodyPr/>
          <a:lstStyle/>
          <a:p>
            <a:r>
              <a:rPr lang="en-US"/>
              <a:t>Facebook Own Posts Table | Oxford Fajar Pre-University - 8 of 12</a:t>
            </a:r>
          </a:p>
        </p:txBody>
      </p:sp>
      <p:graphicFrame>
        <p:nvGraphicFramePr>
          <p:cNvPr id="5" name="Table Placeholder 4">
            <a:extLst>
              <a:ext uri="{FF2B5EF4-FFF2-40B4-BE49-F238E27FC236}">
                <a16:creationId xmlns:a16="http://schemas.microsoft.com/office/drawing/2014/main" id="{C8928F21-D0BC-4193-A805-E688B2ADAE6E}"/>
              </a:ext>
            </a:extLst>
          </p:cNvPr>
          <p:cNvGraphicFramePr>
            <a:graphicFrameLocks noGrp="1"/>
          </p:cNvGraphicFramePr>
          <p:nvPr>
            <p:ph type="tbl" sz="quarter" idx="13"/>
            <p:extLst>
              <p:ext uri="{D42A27DB-BD31-4B8C-83A1-F6EECF244321}">
                <p14:modId xmlns:p14="http://schemas.microsoft.com/office/powerpoint/2010/main" val="19939526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983158648"/>
                    </a:ext>
                  </a:extLst>
                </a:gridCol>
                <a:gridCol w="658368">
                  <a:extLst>
                    <a:ext uri="{9D8B030D-6E8A-4147-A177-3AD203B41FA5}">
                      <a16:colId xmlns:a16="http://schemas.microsoft.com/office/drawing/2014/main" val="1113590049"/>
                    </a:ext>
                  </a:extLst>
                </a:gridCol>
                <a:gridCol w="658368">
                  <a:extLst>
                    <a:ext uri="{9D8B030D-6E8A-4147-A177-3AD203B41FA5}">
                      <a16:colId xmlns:a16="http://schemas.microsoft.com/office/drawing/2014/main" val="3355881560"/>
                    </a:ext>
                  </a:extLst>
                </a:gridCol>
                <a:gridCol w="658368">
                  <a:extLst>
                    <a:ext uri="{9D8B030D-6E8A-4147-A177-3AD203B41FA5}">
                      <a16:colId xmlns:a16="http://schemas.microsoft.com/office/drawing/2014/main" val="3897242310"/>
                    </a:ext>
                  </a:extLst>
                </a:gridCol>
                <a:gridCol w="658368">
                  <a:extLst>
                    <a:ext uri="{9D8B030D-6E8A-4147-A177-3AD203B41FA5}">
                      <a16:colId xmlns:a16="http://schemas.microsoft.com/office/drawing/2014/main" val="2358528386"/>
                    </a:ext>
                  </a:extLst>
                </a:gridCol>
                <a:gridCol w="658368">
                  <a:extLst>
                    <a:ext uri="{9D8B030D-6E8A-4147-A177-3AD203B41FA5}">
                      <a16:colId xmlns:a16="http://schemas.microsoft.com/office/drawing/2014/main" val="2208877953"/>
                    </a:ext>
                  </a:extLst>
                </a:gridCol>
                <a:gridCol w="658368">
                  <a:extLst>
                    <a:ext uri="{9D8B030D-6E8A-4147-A177-3AD203B41FA5}">
                      <a16:colId xmlns:a16="http://schemas.microsoft.com/office/drawing/2014/main" val="2928713605"/>
                    </a:ext>
                  </a:extLst>
                </a:gridCol>
                <a:gridCol w="658368">
                  <a:extLst>
                    <a:ext uri="{9D8B030D-6E8A-4147-A177-3AD203B41FA5}">
                      <a16:colId xmlns:a16="http://schemas.microsoft.com/office/drawing/2014/main" val="40236868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8929086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Pre-University - 2018-02-14 12:19:00 </a:t>
                      </a:r>
                      <a:r>
                        <a:rPr kumimoji="0" lang="en-US" sz="1000" b="0" i="0" u="none" strike="noStrike" kern="1200" cap="none" spc="0" normalizeH="0" baseline="0" noProof="0">
                          <a:ln>
                            <a:noFill/>
                          </a:ln>
                          <a:solidFill>
                            <a:prstClr val="black"/>
                          </a:solidFill>
                          <a:effectLst/>
                          <a:uLnTx/>
                          <a:uFillTx/>
                          <a:latin typeface="+mn-lt"/>
                          <a:ea typeface="+mn-ea"/>
                          <a:cs typeface="+mn-cs"/>
                        </a:rPr>
                        <a:t> 
 Are you facing the following problems when you’re writing the ending to an essay?
- Tired of what you have written
- Nothing more to be said
- Repeating and equivocating
- Going off on a tangent
- Introducing a call to action from out of nowhere
If your answer is ‘Yes’ to any of above, read this article to learn how to write a good essay conclusion.
https://blog.oup.com/2017/12/write-conclusion-linguistics/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6.4153 %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005882215"/>
                  </a:ext>
                </a:extLst>
              </a:tr>
            </a:tbl>
          </a:graphicData>
        </a:graphic>
      </p:graphicFrame>
      <p:sp>
        <p:nvSpPr>
          <p:cNvPr id="4" name="Text Placeholder 3">
            <a:extLst>
              <a:ext uri="{FF2B5EF4-FFF2-40B4-BE49-F238E27FC236}">
                <a16:creationId xmlns:a16="http://schemas.microsoft.com/office/drawing/2014/main" id="{9C54D606-E686-4955-995A-B4A1EDD25BE3}"/>
              </a:ext>
            </a:extLst>
          </p:cNvPr>
          <p:cNvSpPr>
            <a:spLocks noGrp="1"/>
          </p:cNvSpPr>
          <p:nvPr>
            <p:ph type="body" sz="quarter" idx="14"/>
          </p:nvPr>
        </p:nvSpPr>
        <p:spPr/>
        <p:txBody>
          <a:bodyPr/>
          <a:lstStyle/>
          <a:p>
            <a:r>
              <a:rPr lang="en-US"/>
              <a:t>01/01/2018 - 04/17/2018</a:t>
            </a:r>
          </a:p>
        </p:txBody>
      </p:sp>
    </p:spTree>
    <p:extLst>
      <p:ext uri="{BB962C8B-B14F-4D97-AF65-F5344CB8AC3E}">
        <p14:creationId xmlns:p14="http://schemas.microsoft.com/office/powerpoint/2010/main" val="326378578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826747-6895-42A7-9434-FDC77E50031A}"/>
              </a:ext>
            </a:extLst>
          </p:cNvPr>
          <p:cNvSpPr>
            <a:spLocks noGrp="1"/>
          </p:cNvSpPr>
          <p:nvPr>
            <p:ph type="title"/>
          </p:nvPr>
        </p:nvSpPr>
        <p:spPr/>
        <p:txBody>
          <a:bodyPr/>
          <a:lstStyle/>
          <a:p>
            <a:r>
              <a:rPr lang="en-US"/>
              <a:t>Facebook Own Posts Table | Oxford Fajar Pre-University - 9 of 12</a:t>
            </a:r>
          </a:p>
        </p:txBody>
      </p:sp>
      <p:graphicFrame>
        <p:nvGraphicFramePr>
          <p:cNvPr id="5" name="Table Placeholder 4">
            <a:extLst>
              <a:ext uri="{FF2B5EF4-FFF2-40B4-BE49-F238E27FC236}">
                <a16:creationId xmlns:a16="http://schemas.microsoft.com/office/drawing/2014/main" id="{6DC1F691-AD9F-4E4E-BAF1-1DD06664B0F2}"/>
              </a:ext>
            </a:extLst>
          </p:cNvPr>
          <p:cNvGraphicFramePr>
            <a:graphicFrameLocks noGrp="1"/>
          </p:cNvGraphicFramePr>
          <p:nvPr>
            <p:ph type="tbl" sz="quarter" idx="13"/>
            <p:extLst>
              <p:ext uri="{D42A27DB-BD31-4B8C-83A1-F6EECF244321}">
                <p14:modId xmlns:p14="http://schemas.microsoft.com/office/powerpoint/2010/main" val="20362165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678073711"/>
                    </a:ext>
                  </a:extLst>
                </a:gridCol>
                <a:gridCol w="658368">
                  <a:extLst>
                    <a:ext uri="{9D8B030D-6E8A-4147-A177-3AD203B41FA5}">
                      <a16:colId xmlns:a16="http://schemas.microsoft.com/office/drawing/2014/main" val="273284029"/>
                    </a:ext>
                  </a:extLst>
                </a:gridCol>
                <a:gridCol w="658368">
                  <a:extLst>
                    <a:ext uri="{9D8B030D-6E8A-4147-A177-3AD203B41FA5}">
                      <a16:colId xmlns:a16="http://schemas.microsoft.com/office/drawing/2014/main" val="2565081661"/>
                    </a:ext>
                  </a:extLst>
                </a:gridCol>
                <a:gridCol w="658368">
                  <a:extLst>
                    <a:ext uri="{9D8B030D-6E8A-4147-A177-3AD203B41FA5}">
                      <a16:colId xmlns:a16="http://schemas.microsoft.com/office/drawing/2014/main" val="1694382541"/>
                    </a:ext>
                  </a:extLst>
                </a:gridCol>
                <a:gridCol w="658368">
                  <a:extLst>
                    <a:ext uri="{9D8B030D-6E8A-4147-A177-3AD203B41FA5}">
                      <a16:colId xmlns:a16="http://schemas.microsoft.com/office/drawing/2014/main" val="2546757161"/>
                    </a:ext>
                  </a:extLst>
                </a:gridCol>
                <a:gridCol w="658368">
                  <a:extLst>
                    <a:ext uri="{9D8B030D-6E8A-4147-A177-3AD203B41FA5}">
                      <a16:colId xmlns:a16="http://schemas.microsoft.com/office/drawing/2014/main" val="3114906278"/>
                    </a:ext>
                  </a:extLst>
                </a:gridCol>
                <a:gridCol w="658368">
                  <a:extLst>
                    <a:ext uri="{9D8B030D-6E8A-4147-A177-3AD203B41FA5}">
                      <a16:colId xmlns:a16="http://schemas.microsoft.com/office/drawing/2014/main" val="2073071473"/>
                    </a:ext>
                  </a:extLst>
                </a:gridCol>
                <a:gridCol w="658368">
                  <a:extLst>
                    <a:ext uri="{9D8B030D-6E8A-4147-A177-3AD203B41FA5}">
                      <a16:colId xmlns:a16="http://schemas.microsoft.com/office/drawing/2014/main" val="40539159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4014492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Pre-University - 2018-02-12 12:18:00 </a:t>
                      </a:r>
                      <a:r>
                        <a:rPr kumimoji="0" lang="en-US" sz="1000" b="0" i="0" u="none" strike="noStrike" kern="1200" cap="none" spc="0" normalizeH="0" baseline="0" noProof="0">
                          <a:ln>
                            <a:noFill/>
                          </a:ln>
                          <a:solidFill>
                            <a:prstClr val="black"/>
                          </a:solidFill>
                          <a:effectLst/>
                          <a:uLnTx/>
                          <a:uFillTx/>
                          <a:latin typeface="+mn-lt"/>
                          <a:ea typeface="+mn-ea"/>
                          <a:cs typeface="+mn-cs"/>
                        </a:rPr>
                        <a:t> 
 A word whizz a week keeps the Monday blues away!
AFAIC, an informal word for as far as I'm concerned (used in emails, text messages, social media, etc. to give your personal opinion about something).
Example of the word in use:
‘AFAIC, this place has the best tapas you can find.’
Do you use the word AFAIC regularly?
https://www.oxfordlearnersdictionaries.com/definition/english/afaic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5.2875 %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52709121"/>
                  </a:ext>
                </a:extLst>
              </a:tr>
            </a:tbl>
          </a:graphicData>
        </a:graphic>
      </p:graphicFrame>
      <p:sp>
        <p:nvSpPr>
          <p:cNvPr id="4" name="Text Placeholder 3">
            <a:extLst>
              <a:ext uri="{FF2B5EF4-FFF2-40B4-BE49-F238E27FC236}">
                <a16:creationId xmlns:a16="http://schemas.microsoft.com/office/drawing/2014/main" id="{0F8F4631-0E37-44CD-830B-568F75D737BB}"/>
              </a:ext>
            </a:extLst>
          </p:cNvPr>
          <p:cNvSpPr>
            <a:spLocks noGrp="1"/>
          </p:cNvSpPr>
          <p:nvPr>
            <p:ph type="body" sz="quarter" idx="14"/>
          </p:nvPr>
        </p:nvSpPr>
        <p:spPr/>
        <p:txBody>
          <a:bodyPr/>
          <a:lstStyle/>
          <a:p>
            <a:r>
              <a:rPr lang="en-US"/>
              <a:t>01/01/2018 - 04/17/2018</a:t>
            </a:r>
          </a:p>
        </p:txBody>
      </p:sp>
    </p:spTree>
    <p:extLst>
      <p:ext uri="{BB962C8B-B14F-4D97-AF65-F5344CB8AC3E}">
        <p14:creationId xmlns:p14="http://schemas.microsoft.com/office/powerpoint/2010/main" val="426176838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A9207D-57A7-42A6-9919-36C931EB167D}"/>
              </a:ext>
            </a:extLst>
          </p:cNvPr>
          <p:cNvSpPr>
            <a:spLocks noGrp="1"/>
          </p:cNvSpPr>
          <p:nvPr>
            <p:ph type="title"/>
          </p:nvPr>
        </p:nvSpPr>
        <p:spPr/>
        <p:txBody>
          <a:bodyPr/>
          <a:lstStyle/>
          <a:p>
            <a:r>
              <a:rPr lang="en-US"/>
              <a:t>Facebook Own Posts Table | Oxford Fajar Pre-University - 10 of 12</a:t>
            </a:r>
          </a:p>
        </p:txBody>
      </p:sp>
      <p:graphicFrame>
        <p:nvGraphicFramePr>
          <p:cNvPr id="5" name="Table Placeholder 4">
            <a:extLst>
              <a:ext uri="{FF2B5EF4-FFF2-40B4-BE49-F238E27FC236}">
                <a16:creationId xmlns:a16="http://schemas.microsoft.com/office/drawing/2014/main" id="{05B594A1-48AA-4AD7-BF6D-DB816E3A9FC7}"/>
              </a:ext>
            </a:extLst>
          </p:cNvPr>
          <p:cNvGraphicFramePr>
            <a:graphicFrameLocks noGrp="1"/>
          </p:cNvGraphicFramePr>
          <p:nvPr>
            <p:ph type="tbl" sz="quarter" idx="13"/>
            <p:extLst>
              <p:ext uri="{D42A27DB-BD31-4B8C-83A1-F6EECF244321}">
                <p14:modId xmlns:p14="http://schemas.microsoft.com/office/powerpoint/2010/main" val="42940236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669005743"/>
                    </a:ext>
                  </a:extLst>
                </a:gridCol>
                <a:gridCol w="658368">
                  <a:extLst>
                    <a:ext uri="{9D8B030D-6E8A-4147-A177-3AD203B41FA5}">
                      <a16:colId xmlns:a16="http://schemas.microsoft.com/office/drawing/2014/main" val="1010569865"/>
                    </a:ext>
                  </a:extLst>
                </a:gridCol>
                <a:gridCol w="658368">
                  <a:extLst>
                    <a:ext uri="{9D8B030D-6E8A-4147-A177-3AD203B41FA5}">
                      <a16:colId xmlns:a16="http://schemas.microsoft.com/office/drawing/2014/main" val="500895859"/>
                    </a:ext>
                  </a:extLst>
                </a:gridCol>
                <a:gridCol w="658368">
                  <a:extLst>
                    <a:ext uri="{9D8B030D-6E8A-4147-A177-3AD203B41FA5}">
                      <a16:colId xmlns:a16="http://schemas.microsoft.com/office/drawing/2014/main" val="1212440535"/>
                    </a:ext>
                  </a:extLst>
                </a:gridCol>
                <a:gridCol w="658368">
                  <a:extLst>
                    <a:ext uri="{9D8B030D-6E8A-4147-A177-3AD203B41FA5}">
                      <a16:colId xmlns:a16="http://schemas.microsoft.com/office/drawing/2014/main" val="1990402302"/>
                    </a:ext>
                  </a:extLst>
                </a:gridCol>
                <a:gridCol w="658368">
                  <a:extLst>
                    <a:ext uri="{9D8B030D-6E8A-4147-A177-3AD203B41FA5}">
                      <a16:colId xmlns:a16="http://schemas.microsoft.com/office/drawing/2014/main" val="61850591"/>
                    </a:ext>
                  </a:extLst>
                </a:gridCol>
                <a:gridCol w="658368">
                  <a:extLst>
                    <a:ext uri="{9D8B030D-6E8A-4147-A177-3AD203B41FA5}">
                      <a16:colId xmlns:a16="http://schemas.microsoft.com/office/drawing/2014/main" val="3268744792"/>
                    </a:ext>
                  </a:extLst>
                </a:gridCol>
                <a:gridCol w="658368">
                  <a:extLst>
                    <a:ext uri="{9D8B030D-6E8A-4147-A177-3AD203B41FA5}">
                      <a16:colId xmlns:a16="http://schemas.microsoft.com/office/drawing/2014/main" val="36936492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8466393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Pre-University - 2018-02-08 12:18:00 </a:t>
                      </a:r>
                      <a:r>
                        <a:rPr kumimoji="0" lang="en-US" sz="1000" b="0" i="0" u="none" strike="noStrike" kern="1200" cap="none" spc="0" normalizeH="0" baseline="0" noProof="0">
                          <a:ln>
                            <a:noFill/>
                          </a:ln>
                          <a:solidFill>
                            <a:prstClr val="black"/>
                          </a:solidFill>
                          <a:effectLst/>
                          <a:uLnTx/>
                          <a:uFillTx/>
                          <a:latin typeface="+mn-lt"/>
                          <a:ea typeface="+mn-ea"/>
                          <a:cs typeface="+mn-cs"/>
                        </a:rPr>
                        <a:t> 
 Stimulate your interest in Chemistry and gain a firm understanding of important principles and concepts with Oxford Fajar Chemistry for Matriculation comprehensive textbook!
“I like the comprehensiveness that covered various features in one book,” Lok, Chemistry Lecturer Matriculation.
https://www.oxfordfajar.com.my/higher-education/chemistry-for-matriculation-semester-2/1931#returnurl=/search&amp;term=matriculation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7.0199 %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4094856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Pre-University - 2018-02-06 15:36:01 </a:t>
                      </a:r>
                      <a:r>
                        <a:rPr kumimoji="0" lang="en-US" sz="1000" b="0" i="0" u="none" strike="noStrike" kern="1200" cap="none" spc="0" normalizeH="0" baseline="0" noProof="0">
                          <a:ln>
                            <a:noFill/>
                          </a:ln>
                          <a:solidFill>
                            <a:prstClr val="black"/>
                          </a:solidFill>
                          <a:effectLst/>
                          <a:uLnTx/>
                          <a:uFillTx/>
                          <a:latin typeface="+mn-lt"/>
                          <a:ea typeface="+mn-ea"/>
                          <a:cs typeface="+mn-cs"/>
                        </a:rPr>
                        <a:t> 
 It is important to run meetings that do not go off track, be it for your group assignment discussions or your future work meetings.
Let’s look at some tips from the veteran financier, Ray Dalio.
https://ideas.ted.com/9-common-sense-rules-for-getting-the-most-out-of-meetings/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0.1325 %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227741165"/>
                  </a:ext>
                </a:extLst>
              </a:tr>
            </a:tbl>
          </a:graphicData>
        </a:graphic>
      </p:graphicFrame>
      <p:sp>
        <p:nvSpPr>
          <p:cNvPr id="4" name="Text Placeholder 3">
            <a:extLst>
              <a:ext uri="{FF2B5EF4-FFF2-40B4-BE49-F238E27FC236}">
                <a16:creationId xmlns:a16="http://schemas.microsoft.com/office/drawing/2014/main" id="{54F75CFA-2383-4E7A-8E1C-8C6E89D3FB82}"/>
              </a:ext>
            </a:extLst>
          </p:cNvPr>
          <p:cNvSpPr>
            <a:spLocks noGrp="1"/>
          </p:cNvSpPr>
          <p:nvPr>
            <p:ph type="body" sz="quarter" idx="14"/>
          </p:nvPr>
        </p:nvSpPr>
        <p:spPr/>
        <p:txBody>
          <a:bodyPr/>
          <a:lstStyle/>
          <a:p>
            <a:r>
              <a:rPr lang="en-US"/>
              <a:t>01/01/2018 - 04/17/2018</a:t>
            </a:r>
          </a:p>
        </p:txBody>
      </p:sp>
    </p:spTree>
    <p:extLst>
      <p:ext uri="{BB962C8B-B14F-4D97-AF65-F5344CB8AC3E}">
        <p14:creationId xmlns:p14="http://schemas.microsoft.com/office/powerpoint/2010/main" val="371706111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64714B-B723-42B4-8E17-AE8CC4E0CF40}"/>
              </a:ext>
            </a:extLst>
          </p:cNvPr>
          <p:cNvSpPr>
            <a:spLocks noGrp="1"/>
          </p:cNvSpPr>
          <p:nvPr>
            <p:ph type="title"/>
          </p:nvPr>
        </p:nvSpPr>
        <p:spPr/>
        <p:txBody>
          <a:bodyPr/>
          <a:lstStyle/>
          <a:p>
            <a:r>
              <a:rPr lang="en-US"/>
              <a:t>Facebook Own Posts Table | Oxford Fajar Pre-University - 11 of 12</a:t>
            </a:r>
          </a:p>
        </p:txBody>
      </p:sp>
      <p:graphicFrame>
        <p:nvGraphicFramePr>
          <p:cNvPr id="5" name="Table Placeholder 4">
            <a:extLst>
              <a:ext uri="{FF2B5EF4-FFF2-40B4-BE49-F238E27FC236}">
                <a16:creationId xmlns:a16="http://schemas.microsoft.com/office/drawing/2014/main" id="{B148A2C0-6650-418A-91E6-02D6AD587C4F}"/>
              </a:ext>
            </a:extLst>
          </p:cNvPr>
          <p:cNvGraphicFramePr>
            <a:graphicFrameLocks noGrp="1"/>
          </p:cNvGraphicFramePr>
          <p:nvPr>
            <p:ph type="tbl" sz="quarter" idx="13"/>
            <p:extLst>
              <p:ext uri="{D42A27DB-BD31-4B8C-83A1-F6EECF244321}">
                <p14:modId xmlns:p14="http://schemas.microsoft.com/office/powerpoint/2010/main" val="16284024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4129783443"/>
                    </a:ext>
                  </a:extLst>
                </a:gridCol>
                <a:gridCol w="658368">
                  <a:extLst>
                    <a:ext uri="{9D8B030D-6E8A-4147-A177-3AD203B41FA5}">
                      <a16:colId xmlns:a16="http://schemas.microsoft.com/office/drawing/2014/main" val="2706701448"/>
                    </a:ext>
                  </a:extLst>
                </a:gridCol>
                <a:gridCol w="658368">
                  <a:extLst>
                    <a:ext uri="{9D8B030D-6E8A-4147-A177-3AD203B41FA5}">
                      <a16:colId xmlns:a16="http://schemas.microsoft.com/office/drawing/2014/main" val="337968844"/>
                    </a:ext>
                  </a:extLst>
                </a:gridCol>
                <a:gridCol w="658368">
                  <a:extLst>
                    <a:ext uri="{9D8B030D-6E8A-4147-A177-3AD203B41FA5}">
                      <a16:colId xmlns:a16="http://schemas.microsoft.com/office/drawing/2014/main" val="2355968467"/>
                    </a:ext>
                  </a:extLst>
                </a:gridCol>
                <a:gridCol w="658368">
                  <a:extLst>
                    <a:ext uri="{9D8B030D-6E8A-4147-A177-3AD203B41FA5}">
                      <a16:colId xmlns:a16="http://schemas.microsoft.com/office/drawing/2014/main" val="3376619662"/>
                    </a:ext>
                  </a:extLst>
                </a:gridCol>
                <a:gridCol w="658368">
                  <a:extLst>
                    <a:ext uri="{9D8B030D-6E8A-4147-A177-3AD203B41FA5}">
                      <a16:colId xmlns:a16="http://schemas.microsoft.com/office/drawing/2014/main" val="2640534450"/>
                    </a:ext>
                  </a:extLst>
                </a:gridCol>
                <a:gridCol w="658368">
                  <a:extLst>
                    <a:ext uri="{9D8B030D-6E8A-4147-A177-3AD203B41FA5}">
                      <a16:colId xmlns:a16="http://schemas.microsoft.com/office/drawing/2014/main" val="903208956"/>
                    </a:ext>
                  </a:extLst>
                </a:gridCol>
                <a:gridCol w="658368">
                  <a:extLst>
                    <a:ext uri="{9D8B030D-6E8A-4147-A177-3AD203B41FA5}">
                      <a16:colId xmlns:a16="http://schemas.microsoft.com/office/drawing/2014/main" val="17006510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8409946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Pre-University - 2018-02-05 15:16:00 </a:t>
                      </a:r>
                      <a:r>
                        <a:rPr kumimoji="0" lang="en-US" sz="1000" b="0" i="0" u="none" strike="noStrike" kern="1200" cap="none" spc="0" normalizeH="0" baseline="0" noProof="0">
                          <a:ln>
                            <a:noFill/>
                          </a:ln>
                          <a:solidFill>
                            <a:prstClr val="black"/>
                          </a:solidFill>
                          <a:effectLst/>
                          <a:uLnTx/>
                          <a:uFillTx/>
                          <a:latin typeface="+mn-lt"/>
                          <a:ea typeface="+mn-ea"/>
                          <a:cs typeface="+mn-cs"/>
                        </a:rPr>
                        <a:t> 
 Master your skills in answering STPM calculation-based questions anytime and anywhere with Oxford Fajar Fully Worked Solutions!
Get your FREE trial today!
https://e-learning.oxfordfajar.com.my/download_app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6.8212 %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6763287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Pre-University - 2018-02-02 15:15:00 </a:t>
                      </a:r>
                      <a:r>
                        <a:rPr kumimoji="0" lang="en-US" sz="1000" b="0" i="0" u="none" strike="noStrike" kern="1200" cap="none" spc="0" normalizeH="0" baseline="0" noProof="0">
                          <a:ln>
                            <a:noFill/>
                          </a:ln>
                          <a:solidFill>
                            <a:prstClr val="black"/>
                          </a:solidFill>
                          <a:effectLst/>
                          <a:uLnTx/>
                          <a:uFillTx/>
                          <a:latin typeface="+mn-lt"/>
                          <a:ea typeface="+mn-ea"/>
                          <a:cs typeface="+mn-cs"/>
                        </a:rPr>
                        <a:t> 
 Higher Education Minister Datuk Seri Idris Jusoh has been embarking on a project called Rumah Komuniti to help the living conditions of the poor in Besut.
The Rumah Komuniti are built from scratch by students and lecturers from polytechnics and community colleges across the country. It is an opportunity for students to apply what they have learnt in the classroom, and at the same time help the needy overcome problems within a short period of time.
“No one has ever become poor by giving.” –Anne Frank
https://www.star2.com/topics/yearender-2017/2017/12/30/year-of-champions-unconventional-learning-rumah-komuniti/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7.0955 %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9217336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Pre-University - 2018-01-31 10:00:02 </a:t>
                      </a:r>
                      <a:r>
                        <a:rPr kumimoji="0" lang="en-US" sz="1000" b="0" i="0" u="none" strike="noStrike" kern="1200" cap="none" spc="0" normalizeH="0" baseline="0" noProof="0">
                          <a:ln>
                            <a:noFill/>
                          </a:ln>
                          <a:solidFill>
                            <a:prstClr val="black"/>
                          </a:solidFill>
                          <a:effectLst/>
                          <a:uLnTx/>
                          <a:uFillTx/>
                          <a:latin typeface="+mn-lt"/>
                          <a:ea typeface="+mn-ea"/>
                          <a:cs typeface="+mn-cs"/>
                        </a:rPr>
                        <a:t> 
 Wishing all Hindu friends a blessed Thaipusam!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9.6946 %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432656247"/>
                  </a:ext>
                </a:extLst>
              </a:tr>
            </a:tbl>
          </a:graphicData>
        </a:graphic>
      </p:graphicFrame>
      <p:sp>
        <p:nvSpPr>
          <p:cNvPr id="4" name="Text Placeholder 3">
            <a:extLst>
              <a:ext uri="{FF2B5EF4-FFF2-40B4-BE49-F238E27FC236}">
                <a16:creationId xmlns:a16="http://schemas.microsoft.com/office/drawing/2014/main" id="{0E7EA68B-4E52-4198-870F-2CF04F29C964}"/>
              </a:ext>
            </a:extLst>
          </p:cNvPr>
          <p:cNvSpPr>
            <a:spLocks noGrp="1"/>
          </p:cNvSpPr>
          <p:nvPr>
            <p:ph type="body" sz="quarter" idx="14"/>
          </p:nvPr>
        </p:nvSpPr>
        <p:spPr/>
        <p:txBody>
          <a:bodyPr/>
          <a:lstStyle/>
          <a:p>
            <a:r>
              <a:rPr lang="en-US"/>
              <a:t>01/01/2018 - 04/17/2018</a:t>
            </a:r>
          </a:p>
        </p:txBody>
      </p:sp>
    </p:spTree>
    <p:extLst>
      <p:ext uri="{BB962C8B-B14F-4D97-AF65-F5344CB8AC3E}">
        <p14:creationId xmlns:p14="http://schemas.microsoft.com/office/powerpoint/2010/main" val="421123375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8EBDC4-5F07-426A-9B99-44F14F637B8A}"/>
              </a:ext>
            </a:extLst>
          </p:cNvPr>
          <p:cNvSpPr>
            <a:spLocks noGrp="1"/>
          </p:cNvSpPr>
          <p:nvPr>
            <p:ph type="title"/>
          </p:nvPr>
        </p:nvSpPr>
        <p:spPr/>
        <p:txBody>
          <a:bodyPr/>
          <a:lstStyle/>
          <a:p>
            <a:r>
              <a:rPr lang="en-US"/>
              <a:t>Facebook Own Posts Table | Oxford Fajar Pre-University - 12 of 12</a:t>
            </a:r>
          </a:p>
        </p:txBody>
      </p:sp>
      <p:graphicFrame>
        <p:nvGraphicFramePr>
          <p:cNvPr id="5" name="Table Placeholder 4">
            <a:extLst>
              <a:ext uri="{FF2B5EF4-FFF2-40B4-BE49-F238E27FC236}">
                <a16:creationId xmlns:a16="http://schemas.microsoft.com/office/drawing/2014/main" id="{E2141B37-0ED2-4690-A315-64F0E46A2F60}"/>
              </a:ext>
            </a:extLst>
          </p:cNvPr>
          <p:cNvGraphicFramePr>
            <a:graphicFrameLocks noGrp="1"/>
          </p:cNvGraphicFramePr>
          <p:nvPr>
            <p:ph type="tbl" sz="quarter" idx="13"/>
            <p:extLst>
              <p:ext uri="{D42A27DB-BD31-4B8C-83A1-F6EECF244321}">
                <p14:modId xmlns:p14="http://schemas.microsoft.com/office/powerpoint/2010/main" val="8619488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564045453"/>
                    </a:ext>
                  </a:extLst>
                </a:gridCol>
                <a:gridCol w="658368">
                  <a:extLst>
                    <a:ext uri="{9D8B030D-6E8A-4147-A177-3AD203B41FA5}">
                      <a16:colId xmlns:a16="http://schemas.microsoft.com/office/drawing/2014/main" val="2479521359"/>
                    </a:ext>
                  </a:extLst>
                </a:gridCol>
                <a:gridCol w="658368">
                  <a:extLst>
                    <a:ext uri="{9D8B030D-6E8A-4147-A177-3AD203B41FA5}">
                      <a16:colId xmlns:a16="http://schemas.microsoft.com/office/drawing/2014/main" val="1904658223"/>
                    </a:ext>
                  </a:extLst>
                </a:gridCol>
                <a:gridCol w="658368">
                  <a:extLst>
                    <a:ext uri="{9D8B030D-6E8A-4147-A177-3AD203B41FA5}">
                      <a16:colId xmlns:a16="http://schemas.microsoft.com/office/drawing/2014/main" val="575304050"/>
                    </a:ext>
                  </a:extLst>
                </a:gridCol>
                <a:gridCol w="658368">
                  <a:extLst>
                    <a:ext uri="{9D8B030D-6E8A-4147-A177-3AD203B41FA5}">
                      <a16:colId xmlns:a16="http://schemas.microsoft.com/office/drawing/2014/main" val="2378959435"/>
                    </a:ext>
                  </a:extLst>
                </a:gridCol>
                <a:gridCol w="658368">
                  <a:extLst>
                    <a:ext uri="{9D8B030D-6E8A-4147-A177-3AD203B41FA5}">
                      <a16:colId xmlns:a16="http://schemas.microsoft.com/office/drawing/2014/main" val="2045459917"/>
                    </a:ext>
                  </a:extLst>
                </a:gridCol>
                <a:gridCol w="658368">
                  <a:extLst>
                    <a:ext uri="{9D8B030D-6E8A-4147-A177-3AD203B41FA5}">
                      <a16:colId xmlns:a16="http://schemas.microsoft.com/office/drawing/2014/main" val="2067854527"/>
                    </a:ext>
                  </a:extLst>
                </a:gridCol>
                <a:gridCol w="658368">
                  <a:extLst>
                    <a:ext uri="{9D8B030D-6E8A-4147-A177-3AD203B41FA5}">
                      <a16:colId xmlns:a16="http://schemas.microsoft.com/office/drawing/2014/main" val="3328975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0343861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Pre-University - 2018-01-29 13:00:00 </a:t>
                      </a:r>
                      <a:r>
                        <a:rPr kumimoji="0" lang="en-US" sz="1000" b="0" i="0" u="none" strike="noStrike" kern="1200" cap="none" spc="0" normalizeH="0" baseline="0" noProof="0">
                          <a:ln>
                            <a:noFill/>
                          </a:ln>
                          <a:solidFill>
                            <a:prstClr val="black"/>
                          </a:solidFill>
                          <a:effectLst/>
                          <a:uLnTx/>
                          <a:uFillTx/>
                          <a:latin typeface="+mn-lt"/>
                          <a:ea typeface="+mn-ea"/>
                          <a:cs typeface="+mn-cs"/>
                        </a:rPr>
                        <a:t> 
 Need some inspiration and motivation to start writing?
Here are 9 inspirational quotes from 9 classic authors to inspire you to write in 2018!
Source:
https://blog.oup.com/2017/11/writing-nine-quotes-classic-authors/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0.3320 %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1447781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Pre-University - 2018-01-25 11:00:00 </a:t>
                      </a:r>
                      <a:r>
                        <a:rPr kumimoji="0" lang="en-US" sz="1000" b="0" i="0" u="none" strike="noStrike" kern="1200" cap="none" spc="0" normalizeH="0" baseline="0" noProof="0">
                          <a:ln>
                            <a:noFill/>
                          </a:ln>
                          <a:solidFill>
                            <a:prstClr val="black"/>
                          </a:solidFill>
                          <a:effectLst/>
                          <a:uLnTx/>
                          <a:uFillTx/>
                          <a:latin typeface="+mn-lt"/>
                          <a:ea typeface="+mn-ea"/>
                          <a:cs typeface="+mn-cs"/>
                        </a:rPr>
                        <a:t> 
 Whether you are writing a thesis or a speech, choosing the right words is essential to clearly convey your message to the audience.
Here are the top tips for word choice!
https://en.oxforddictionaries.com/writing-help/top-tips-for-word-choice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2076889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Pre-University - 2018-01-23 13:45:01 </a:t>
                      </a:r>
                      <a:r>
                        <a:rPr kumimoji="0" lang="en-US" sz="1000" b="0" i="0" u="none" strike="noStrike" kern="1200" cap="none" spc="0" normalizeH="0" baseline="0" noProof="0">
                          <a:ln>
                            <a:noFill/>
                          </a:ln>
                          <a:solidFill>
                            <a:prstClr val="black"/>
                          </a:solidFill>
                          <a:effectLst/>
                          <a:uLnTx/>
                          <a:uFillTx/>
                          <a:latin typeface="+mn-lt"/>
                          <a:ea typeface="+mn-ea"/>
                          <a:cs typeface="+mn-cs"/>
                        </a:rPr>
                        <a:t> 
 Get ahead by mastering your understanding of Physics concepts with Oxford Fajar’s Effective Practice for Matriculation Semester 2 students!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3.2580 %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78068493"/>
                  </a:ext>
                </a:extLst>
              </a:tr>
            </a:tbl>
          </a:graphicData>
        </a:graphic>
      </p:graphicFrame>
      <p:sp>
        <p:nvSpPr>
          <p:cNvPr id="4" name="Text Placeholder 3">
            <a:extLst>
              <a:ext uri="{FF2B5EF4-FFF2-40B4-BE49-F238E27FC236}">
                <a16:creationId xmlns:a16="http://schemas.microsoft.com/office/drawing/2014/main" id="{72231FAB-A174-40A9-A015-61F78EEBB8A0}"/>
              </a:ext>
            </a:extLst>
          </p:cNvPr>
          <p:cNvSpPr>
            <a:spLocks noGrp="1"/>
          </p:cNvSpPr>
          <p:nvPr>
            <p:ph type="body" sz="quarter" idx="14"/>
          </p:nvPr>
        </p:nvSpPr>
        <p:spPr/>
        <p:txBody>
          <a:bodyPr/>
          <a:lstStyle/>
          <a:p>
            <a:r>
              <a:rPr lang="en-US"/>
              <a:t>01/01/2018 - 04/17/2018</a:t>
            </a:r>
          </a:p>
        </p:txBody>
      </p:sp>
    </p:spTree>
    <p:extLst>
      <p:ext uri="{BB962C8B-B14F-4D97-AF65-F5344CB8AC3E}">
        <p14:creationId xmlns:p14="http://schemas.microsoft.com/office/powerpoint/2010/main" val="3676199147"/>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2</TotalTime>
  <Words>701</Words>
  <Application>Microsoft Office PowerPoint</Application>
  <PresentationFormat>On-screen Show (4:3)</PresentationFormat>
  <Paragraphs>320</Paragraphs>
  <Slides>12</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12</vt:i4>
      </vt:variant>
    </vt:vector>
  </HeadingPairs>
  <TitlesOfParts>
    <vt:vector size="15" baseType="lpstr">
      <vt:lpstr>Arial</vt:lpstr>
      <vt:lpstr>Calibri</vt:lpstr>
      <vt:lpstr>quintly_template</vt:lpstr>
      <vt:lpstr>Facebook Own Posts Table | Oxford Fajar Pre-University - 1 of 12</vt:lpstr>
      <vt:lpstr>Facebook Own Posts Table | Oxford Fajar Pre-University - 2 of 12</vt:lpstr>
      <vt:lpstr>Facebook Own Posts Table | Oxford Fajar Pre-University - 3 of 12</vt:lpstr>
      <vt:lpstr>Facebook Own Posts Table | Oxford Fajar Pre-University - 4 of 12</vt:lpstr>
      <vt:lpstr>Facebook Own Posts Table | Oxford Fajar Pre-University - 5 of 12</vt:lpstr>
      <vt:lpstr>Facebook Own Posts Table | Oxford Fajar Pre-University - 6 of 12</vt:lpstr>
      <vt:lpstr>Facebook Own Posts Table | Oxford Fajar Pre-University - 7 of 12</vt:lpstr>
      <vt:lpstr>Facebook Own Posts Table | Oxford Fajar Pre-University - 8 of 12</vt:lpstr>
      <vt:lpstr>Facebook Own Posts Table | Oxford Fajar Pre-University - 9 of 12</vt:lpstr>
      <vt:lpstr>Facebook Own Posts Table | Oxford Fajar Pre-University - 10 of 12</vt:lpstr>
      <vt:lpstr>Facebook Own Posts Table | Oxford Fajar Pre-University - 11 of 12</vt:lpstr>
      <vt:lpstr>Facebook Own Posts Table | Oxford Fajar Pre-University - 12 of 12</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Own Posts Table | Oxford Fajar Pre-University - 1 of 12</dc:title>
  <dc:creator>Frederik Peiniger</dc:creator>
  <cp:lastModifiedBy>Frederik Peiniger</cp:lastModifiedBy>
  <cp:revision>1</cp:revision>
  <dcterms:created xsi:type="dcterms:W3CDTF">2019-03-18T17:09:14Z</dcterms:created>
  <dcterms:modified xsi:type="dcterms:W3CDTF">2019-03-18T17:11:42Z</dcterms:modified>
</cp:coreProperties>
</file>