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743D3-8643-40EB-B7E8-A9AFADFD7966}"/>
              </a:ext>
            </a:extLst>
          </p:cNvPr>
          <p:cNvSpPr>
            <a:spLocks noGrp="1"/>
          </p:cNvSpPr>
          <p:nvPr>
            <p:ph type="title"/>
          </p:nvPr>
        </p:nvSpPr>
        <p:spPr/>
        <p:txBody>
          <a:bodyPr/>
          <a:lstStyle/>
          <a:p>
            <a:r>
              <a:rPr lang="en-US"/>
              <a:t>Facebook Own Posts Table | Oxford Fajar Pre-University - 1 of 13</a:t>
            </a:r>
          </a:p>
        </p:txBody>
      </p:sp>
      <p:graphicFrame>
        <p:nvGraphicFramePr>
          <p:cNvPr id="5" name="Table Placeholder 4">
            <a:extLst>
              <a:ext uri="{FF2B5EF4-FFF2-40B4-BE49-F238E27FC236}">
                <a16:creationId xmlns:a16="http://schemas.microsoft.com/office/drawing/2014/main" id="{B2E1408B-44F7-468B-8CA4-0E707CE1CD14}"/>
              </a:ext>
            </a:extLst>
          </p:cNvPr>
          <p:cNvGraphicFramePr>
            <a:graphicFrameLocks noGrp="1"/>
          </p:cNvGraphicFramePr>
          <p:nvPr>
            <p:ph type="tbl" sz="quarter" idx="13"/>
            <p:extLst>
              <p:ext uri="{D42A27DB-BD31-4B8C-83A1-F6EECF244321}">
                <p14:modId xmlns:p14="http://schemas.microsoft.com/office/powerpoint/2010/main" val="1984549343"/>
              </p:ext>
            </p:extLst>
          </p:nvPr>
        </p:nvGraphicFramePr>
        <p:xfrm>
          <a:off x="457200" y="1731963"/>
          <a:ext cx="8229600" cy="33223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084153"/>
                    </a:ext>
                  </a:extLst>
                </a:gridCol>
                <a:gridCol w="658368">
                  <a:extLst>
                    <a:ext uri="{9D8B030D-6E8A-4147-A177-3AD203B41FA5}">
                      <a16:colId xmlns:a16="http://schemas.microsoft.com/office/drawing/2014/main" val="1304698554"/>
                    </a:ext>
                  </a:extLst>
                </a:gridCol>
                <a:gridCol w="658368">
                  <a:extLst>
                    <a:ext uri="{9D8B030D-6E8A-4147-A177-3AD203B41FA5}">
                      <a16:colId xmlns:a16="http://schemas.microsoft.com/office/drawing/2014/main" val="2135105371"/>
                    </a:ext>
                  </a:extLst>
                </a:gridCol>
                <a:gridCol w="658368">
                  <a:extLst>
                    <a:ext uri="{9D8B030D-6E8A-4147-A177-3AD203B41FA5}">
                      <a16:colId xmlns:a16="http://schemas.microsoft.com/office/drawing/2014/main" val="353225327"/>
                    </a:ext>
                  </a:extLst>
                </a:gridCol>
                <a:gridCol w="658368">
                  <a:extLst>
                    <a:ext uri="{9D8B030D-6E8A-4147-A177-3AD203B41FA5}">
                      <a16:colId xmlns:a16="http://schemas.microsoft.com/office/drawing/2014/main" val="664393395"/>
                    </a:ext>
                  </a:extLst>
                </a:gridCol>
                <a:gridCol w="658368">
                  <a:extLst>
                    <a:ext uri="{9D8B030D-6E8A-4147-A177-3AD203B41FA5}">
                      <a16:colId xmlns:a16="http://schemas.microsoft.com/office/drawing/2014/main" val="1262826011"/>
                    </a:ext>
                  </a:extLst>
                </a:gridCol>
                <a:gridCol w="658368">
                  <a:extLst>
                    <a:ext uri="{9D8B030D-6E8A-4147-A177-3AD203B41FA5}">
                      <a16:colId xmlns:a16="http://schemas.microsoft.com/office/drawing/2014/main" val="2619022888"/>
                    </a:ext>
                  </a:extLst>
                </a:gridCol>
                <a:gridCol w="658368">
                  <a:extLst>
                    <a:ext uri="{9D8B030D-6E8A-4147-A177-3AD203B41FA5}">
                      <a16:colId xmlns:a16="http://schemas.microsoft.com/office/drawing/2014/main" val="1933296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060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- 2018-07-03 16:42:22 </a:t>
                      </a:r>
                      <a:r>
                        <a:rPr kumimoji="0" lang="en-US" sz="1000" b="0" i="0" u="none" strike="noStrike" kern="1200" cap="none" spc="0" normalizeH="0" baseline="0" noProof="0">
                          <a:ln>
                            <a:noFill/>
                          </a:ln>
                          <a:solidFill>
                            <a:prstClr val="black"/>
                          </a:solidFill>
                          <a:effectLst/>
                          <a:uLnTx/>
                          <a:uFillTx/>
                          <a:latin typeface="+mn-lt"/>
                          <a:ea typeface="+mn-ea"/>
                          <a:cs typeface="+mn-cs"/>
                        </a:rPr>
                        <a:t> 
 Losing focus and concentration when studying?
If you're looking for effective ways to beat procrastination, here's 7 ways to improve your learning process which might be helpful for self study, for formal education and throughout your entire life!
Visit http://bit.ly/2I2JBVx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4638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- 2018-06-29 13:34:00 </a:t>
                      </a:r>
                      <a:r>
                        <a:rPr kumimoji="0" lang="en-US" sz="1000" b="0" i="0" u="none" strike="noStrike" kern="1200" cap="none" spc="0" normalizeH="0" baseline="0" noProof="0">
                          <a:ln>
                            <a:noFill/>
                          </a:ln>
                          <a:solidFill>
                            <a:prstClr val="black"/>
                          </a:solidFill>
                          <a:effectLst/>
                          <a:uLnTx/>
                          <a:uFillTx/>
                          <a:latin typeface="+mn-lt"/>
                          <a:ea typeface="+mn-ea"/>
                          <a:cs typeface="+mn-cs"/>
                        </a:rPr>
                        <a:t> 
 Prepping for STPM?
Download the Fully Worked Solutions for STPM onto your devices and you can master your answering skills at anytime, anywhere! 😀
Visit https://e-learning.oxfordfajar.com.my/ to download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74290835"/>
                  </a:ext>
                </a:extLst>
              </a:tr>
            </a:tbl>
          </a:graphicData>
        </a:graphic>
      </p:graphicFrame>
      <p:sp>
        <p:nvSpPr>
          <p:cNvPr id="4" name="Text Placeholder 3">
            <a:extLst>
              <a:ext uri="{FF2B5EF4-FFF2-40B4-BE49-F238E27FC236}">
                <a16:creationId xmlns:a16="http://schemas.microsoft.com/office/drawing/2014/main" id="{31CE89F4-692D-44D5-A2FC-69675226604F}"/>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1054685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B120-DE37-4728-83EE-D36687ED28E5}"/>
              </a:ext>
            </a:extLst>
          </p:cNvPr>
          <p:cNvSpPr>
            <a:spLocks noGrp="1"/>
          </p:cNvSpPr>
          <p:nvPr>
            <p:ph type="title"/>
          </p:nvPr>
        </p:nvSpPr>
        <p:spPr/>
        <p:txBody>
          <a:bodyPr/>
          <a:lstStyle/>
          <a:p>
            <a:r>
              <a:rPr lang="en-US"/>
              <a:t>Facebook Own Posts Table | Oxford Fajar Pre-University - 2 of 13</a:t>
            </a:r>
          </a:p>
        </p:txBody>
      </p:sp>
      <p:graphicFrame>
        <p:nvGraphicFramePr>
          <p:cNvPr id="5" name="Table Placeholder 4">
            <a:extLst>
              <a:ext uri="{FF2B5EF4-FFF2-40B4-BE49-F238E27FC236}">
                <a16:creationId xmlns:a16="http://schemas.microsoft.com/office/drawing/2014/main" id="{EB5302C8-4082-4E60-8875-CF324D1AA831}"/>
              </a:ext>
            </a:extLst>
          </p:cNvPr>
          <p:cNvGraphicFramePr>
            <a:graphicFrameLocks noGrp="1"/>
          </p:cNvGraphicFramePr>
          <p:nvPr>
            <p:ph type="tbl" sz="quarter" idx="13"/>
            <p:extLst>
              <p:ext uri="{D42A27DB-BD31-4B8C-83A1-F6EECF244321}">
                <p14:modId xmlns:p14="http://schemas.microsoft.com/office/powerpoint/2010/main" val="1316545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7109932"/>
                    </a:ext>
                  </a:extLst>
                </a:gridCol>
                <a:gridCol w="658368">
                  <a:extLst>
                    <a:ext uri="{9D8B030D-6E8A-4147-A177-3AD203B41FA5}">
                      <a16:colId xmlns:a16="http://schemas.microsoft.com/office/drawing/2014/main" val="2898494731"/>
                    </a:ext>
                  </a:extLst>
                </a:gridCol>
                <a:gridCol w="658368">
                  <a:extLst>
                    <a:ext uri="{9D8B030D-6E8A-4147-A177-3AD203B41FA5}">
                      <a16:colId xmlns:a16="http://schemas.microsoft.com/office/drawing/2014/main" val="3171214131"/>
                    </a:ext>
                  </a:extLst>
                </a:gridCol>
                <a:gridCol w="658368">
                  <a:extLst>
                    <a:ext uri="{9D8B030D-6E8A-4147-A177-3AD203B41FA5}">
                      <a16:colId xmlns:a16="http://schemas.microsoft.com/office/drawing/2014/main" val="3427590317"/>
                    </a:ext>
                  </a:extLst>
                </a:gridCol>
                <a:gridCol w="658368">
                  <a:extLst>
                    <a:ext uri="{9D8B030D-6E8A-4147-A177-3AD203B41FA5}">
                      <a16:colId xmlns:a16="http://schemas.microsoft.com/office/drawing/2014/main" val="3158054314"/>
                    </a:ext>
                  </a:extLst>
                </a:gridCol>
                <a:gridCol w="658368">
                  <a:extLst>
                    <a:ext uri="{9D8B030D-6E8A-4147-A177-3AD203B41FA5}">
                      <a16:colId xmlns:a16="http://schemas.microsoft.com/office/drawing/2014/main" val="2921080226"/>
                    </a:ext>
                  </a:extLst>
                </a:gridCol>
                <a:gridCol w="658368">
                  <a:extLst>
                    <a:ext uri="{9D8B030D-6E8A-4147-A177-3AD203B41FA5}">
                      <a16:colId xmlns:a16="http://schemas.microsoft.com/office/drawing/2014/main" val="510505073"/>
                    </a:ext>
                  </a:extLst>
                </a:gridCol>
                <a:gridCol w="658368">
                  <a:extLst>
                    <a:ext uri="{9D8B030D-6E8A-4147-A177-3AD203B41FA5}">
                      <a16:colId xmlns:a16="http://schemas.microsoft.com/office/drawing/2014/main" val="1242231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341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- 2018-06-26 11:33:00 </a:t>
                      </a:r>
                      <a:r>
                        <a:rPr kumimoji="0" lang="en-US" sz="1000" b="0" i="0" u="none" strike="noStrike" kern="1200" cap="none" spc="0" normalizeH="0" baseline="0" noProof="0">
                          <a:ln>
                            <a:noFill/>
                          </a:ln>
                          <a:solidFill>
                            <a:prstClr val="black"/>
                          </a:solidFill>
                          <a:effectLst/>
                          <a:uLnTx/>
                          <a:uFillTx/>
                          <a:latin typeface="+mn-lt"/>
                          <a:ea typeface="+mn-ea"/>
                          <a:cs typeface="+mn-cs"/>
                        </a:rPr>
                        <a:t> 
 Shortened words like I’m, I’ve, I’ll, don’t, won’t, and we’ve have become an accepted part of standard English, and are seen in even the most formal writing and speech. 
However, ‘ain’t’ has never been accepted into standard English.
The reason is because the origin of ‘ain’t’ is murky, as befits such a universally reviled word. Unlike most of its cousin contractions, the words it is formed from are not immediately clear. 
Read more here: http://bit.ly/2LlPjVh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2604483"/>
                  </a:ext>
                </a:extLst>
              </a:tr>
            </a:tbl>
          </a:graphicData>
        </a:graphic>
      </p:graphicFrame>
      <p:sp>
        <p:nvSpPr>
          <p:cNvPr id="4" name="Text Placeholder 3">
            <a:extLst>
              <a:ext uri="{FF2B5EF4-FFF2-40B4-BE49-F238E27FC236}">
                <a16:creationId xmlns:a16="http://schemas.microsoft.com/office/drawing/2014/main" id="{6847CEEB-2193-4D9E-BAA8-02954A17CE42}"/>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2346388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00C86-060A-403E-8DDD-5E66F5B610C6}"/>
              </a:ext>
            </a:extLst>
          </p:cNvPr>
          <p:cNvSpPr>
            <a:spLocks noGrp="1"/>
          </p:cNvSpPr>
          <p:nvPr>
            <p:ph type="title"/>
          </p:nvPr>
        </p:nvSpPr>
        <p:spPr/>
        <p:txBody>
          <a:bodyPr/>
          <a:lstStyle/>
          <a:p>
            <a:r>
              <a:rPr lang="en-US"/>
              <a:t>Facebook Own Posts Table | Oxford Fajar Pre-University - 3 of 13</a:t>
            </a:r>
          </a:p>
        </p:txBody>
      </p:sp>
      <p:graphicFrame>
        <p:nvGraphicFramePr>
          <p:cNvPr id="5" name="Table Placeholder 4">
            <a:extLst>
              <a:ext uri="{FF2B5EF4-FFF2-40B4-BE49-F238E27FC236}">
                <a16:creationId xmlns:a16="http://schemas.microsoft.com/office/drawing/2014/main" id="{1AE79B17-26B1-42A1-85DB-0FF6FEA97117}"/>
              </a:ext>
            </a:extLst>
          </p:cNvPr>
          <p:cNvGraphicFramePr>
            <a:graphicFrameLocks noGrp="1"/>
          </p:cNvGraphicFramePr>
          <p:nvPr>
            <p:ph type="tbl" sz="quarter" idx="13"/>
            <p:extLst>
              <p:ext uri="{D42A27DB-BD31-4B8C-83A1-F6EECF244321}">
                <p14:modId xmlns:p14="http://schemas.microsoft.com/office/powerpoint/2010/main" val="92231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4840676"/>
                    </a:ext>
                  </a:extLst>
                </a:gridCol>
                <a:gridCol w="658368">
                  <a:extLst>
                    <a:ext uri="{9D8B030D-6E8A-4147-A177-3AD203B41FA5}">
                      <a16:colId xmlns:a16="http://schemas.microsoft.com/office/drawing/2014/main" val="1294321667"/>
                    </a:ext>
                  </a:extLst>
                </a:gridCol>
                <a:gridCol w="658368">
                  <a:extLst>
                    <a:ext uri="{9D8B030D-6E8A-4147-A177-3AD203B41FA5}">
                      <a16:colId xmlns:a16="http://schemas.microsoft.com/office/drawing/2014/main" val="3650499828"/>
                    </a:ext>
                  </a:extLst>
                </a:gridCol>
                <a:gridCol w="658368">
                  <a:extLst>
                    <a:ext uri="{9D8B030D-6E8A-4147-A177-3AD203B41FA5}">
                      <a16:colId xmlns:a16="http://schemas.microsoft.com/office/drawing/2014/main" val="178644216"/>
                    </a:ext>
                  </a:extLst>
                </a:gridCol>
                <a:gridCol w="658368">
                  <a:extLst>
                    <a:ext uri="{9D8B030D-6E8A-4147-A177-3AD203B41FA5}">
                      <a16:colId xmlns:a16="http://schemas.microsoft.com/office/drawing/2014/main" val="2341391200"/>
                    </a:ext>
                  </a:extLst>
                </a:gridCol>
                <a:gridCol w="658368">
                  <a:extLst>
                    <a:ext uri="{9D8B030D-6E8A-4147-A177-3AD203B41FA5}">
                      <a16:colId xmlns:a16="http://schemas.microsoft.com/office/drawing/2014/main" val="1921034327"/>
                    </a:ext>
                  </a:extLst>
                </a:gridCol>
                <a:gridCol w="658368">
                  <a:extLst>
                    <a:ext uri="{9D8B030D-6E8A-4147-A177-3AD203B41FA5}">
                      <a16:colId xmlns:a16="http://schemas.microsoft.com/office/drawing/2014/main" val="3025194702"/>
                    </a:ext>
                  </a:extLst>
                </a:gridCol>
                <a:gridCol w="658368">
                  <a:extLst>
                    <a:ext uri="{9D8B030D-6E8A-4147-A177-3AD203B41FA5}">
                      <a16:colId xmlns:a16="http://schemas.microsoft.com/office/drawing/2014/main" val="300258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009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- 2018-06-23 17:32:00 </a:t>
                      </a:r>
                      <a:r>
                        <a:rPr kumimoji="0" lang="en-US" sz="1000" b="0" i="0" u="none" strike="noStrike" kern="1200" cap="none" spc="0" normalizeH="0" baseline="0" noProof="0">
                          <a:ln>
                            <a:noFill/>
                          </a:ln>
                          <a:solidFill>
                            <a:prstClr val="black"/>
                          </a:solidFill>
                          <a:effectLst/>
                          <a:uLnTx/>
                          <a:uFillTx/>
                          <a:latin typeface="+mn-lt"/>
                          <a:ea typeface="+mn-ea"/>
                          <a:cs typeface="+mn-cs"/>
                        </a:rPr>
                        <a:t> 
 Believe it or not, bio-roboticist Auke Ijspeert and his team are building a sinuous robot that can venture into toxic waters. It’s called Envirobot which is inspired by the unique way lampreys and eels swim.
While it swims, Envirobot relies on biological sensors or real living organisms to check the water.
“There might be cheaper solutions,” Ijspeert says, “but I think it’s worth researching to see how we can push the limits.”
Read more about Envirobot here:
http://bit.ly/2s9cMAp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154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- 2018-06-20 13:31:00 </a:t>
                      </a:r>
                      <a:r>
                        <a:rPr kumimoji="0" lang="en-US" sz="1000" b="0" i="0" u="none" strike="noStrike" kern="1200" cap="none" spc="0" normalizeH="0" baseline="0" noProof="0">
                          <a:ln>
                            <a:noFill/>
                          </a:ln>
                          <a:solidFill>
                            <a:prstClr val="black"/>
                          </a:solidFill>
                          <a:effectLst/>
                          <a:uLnTx/>
                          <a:uFillTx/>
                          <a:latin typeface="+mn-lt"/>
                          <a:ea typeface="+mn-ea"/>
                          <a:cs typeface="+mn-cs"/>
                        </a:rPr>
                        <a:t> 
 Excel in answering exam questions at your own pace! 
Fully Worked Solutions for Matriculation consists of multiple-choice questions which are automatically marked and subjective questions equipped with step-by-step fully worked solutions.
Download now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2659159"/>
                  </a:ext>
                </a:extLst>
              </a:tr>
            </a:tbl>
          </a:graphicData>
        </a:graphic>
      </p:graphicFrame>
      <p:sp>
        <p:nvSpPr>
          <p:cNvPr id="4" name="Text Placeholder 3">
            <a:extLst>
              <a:ext uri="{FF2B5EF4-FFF2-40B4-BE49-F238E27FC236}">
                <a16:creationId xmlns:a16="http://schemas.microsoft.com/office/drawing/2014/main" id="{592B5DCF-A95A-4692-94E3-ACACEEA6CA4D}"/>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1095438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DE6A-93D2-4D6D-93A3-E7ACC55765FD}"/>
              </a:ext>
            </a:extLst>
          </p:cNvPr>
          <p:cNvSpPr>
            <a:spLocks noGrp="1"/>
          </p:cNvSpPr>
          <p:nvPr>
            <p:ph type="title"/>
          </p:nvPr>
        </p:nvSpPr>
        <p:spPr/>
        <p:txBody>
          <a:bodyPr/>
          <a:lstStyle/>
          <a:p>
            <a:r>
              <a:rPr lang="en-US"/>
              <a:t>Facebook Own Posts Table | Oxford Fajar Pre-University - 4 of 13</a:t>
            </a:r>
          </a:p>
        </p:txBody>
      </p:sp>
      <p:graphicFrame>
        <p:nvGraphicFramePr>
          <p:cNvPr id="5" name="Table Placeholder 4">
            <a:extLst>
              <a:ext uri="{FF2B5EF4-FFF2-40B4-BE49-F238E27FC236}">
                <a16:creationId xmlns:a16="http://schemas.microsoft.com/office/drawing/2014/main" id="{6546D499-7546-4633-B90A-37EEDFAB6C4C}"/>
              </a:ext>
            </a:extLst>
          </p:cNvPr>
          <p:cNvGraphicFramePr>
            <a:graphicFrameLocks noGrp="1"/>
          </p:cNvGraphicFramePr>
          <p:nvPr>
            <p:ph type="tbl" sz="quarter" idx="13"/>
            <p:extLst>
              <p:ext uri="{D42A27DB-BD31-4B8C-83A1-F6EECF244321}">
                <p14:modId xmlns:p14="http://schemas.microsoft.com/office/powerpoint/2010/main" val="99360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12959930"/>
                    </a:ext>
                  </a:extLst>
                </a:gridCol>
                <a:gridCol w="658368">
                  <a:extLst>
                    <a:ext uri="{9D8B030D-6E8A-4147-A177-3AD203B41FA5}">
                      <a16:colId xmlns:a16="http://schemas.microsoft.com/office/drawing/2014/main" val="2694901213"/>
                    </a:ext>
                  </a:extLst>
                </a:gridCol>
                <a:gridCol w="658368">
                  <a:extLst>
                    <a:ext uri="{9D8B030D-6E8A-4147-A177-3AD203B41FA5}">
                      <a16:colId xmlns:a16="http://schemas.microsoft.com/office/drawing/2014/main" val="2645633556"/>
                    </a:ext>
                  </a:extLst>
                </a:gridCol>
                <a:gridCol w="658368">
                  <a:extLst>
                    <a:ext uri="{9D8B030D-6E8A-4147-A177-3AD203B41FA5}">
                      <a16:colId xmlns:a16="http://schemas.microsoft.com/office/drawing/2014/main" val="170838073"/>
                    </a:ext>
                  </a:extLst>
                </a:gridCol>
                <a:gridCol w="658368">
                  <a:extLst>
                    <a:ext uri="{9D8B030D-6E8A-4147-A177-3AD203B41FA5}">
                      <a16:colId xmlns:a16="http://schemas.microsoft.com/office/drawing/2014/main" val="3060819217"/>
                    </a:ext>
                  </a:extLst>
                </a:gridCol>
                <a:gridCol w="658368">
                  <a:extLst>
                    <a:ext uri="{9D8B030D-6E8A-4147-A177-3AD203B41FA5}">
                      <a16:colId xmlns:a16="http://schemas.microsoft.com/office/drawing/2014/main" val="3503819047"/>
                    </a:ext>
                  </a:extLst>
                </a:gridCol>
                <a:gridCol w="658368">
                  <a:extLst>
                    <a:ext uri="{9D8B030D-6E8A-4147-A177-3AD203B41FA5}">
                      <a16:colId xmlns:a16="http://schemas.microsoft.com/office/drawing/2014/main" val="2229408953"/>
                    </a:ext>
                  </a:extLst>
                </a:gridCol>
                <a:gridCol w="658368">
                  <a:extLst>
                    <a:ext uri="{9D8B030D-6E8A-4147-A177-3AD203B41FA5}">
                      <a16:colId xmlns:a16="http://schemas.microsoft.com/office/drawing/2014/main" val="300902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958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- 2018-06-16 23:31:00 </a:t>
                      </a:r>
                      <a:r>
                        <a:rPr kumimoji="0" lang="en-US" sz="1000" b="0" i="0" u="none" strike="noStrike" kern="1200" cap="none" spc="0" normalizeH="0" baseline="0" noProof="0">
                          <a:ln>
                            <a:noFill/>
                          </a:ln>
                          <a:solidFill>
                            <a:prstClr val="black"/>
                          </a:solidFill>
                          <a:effectLst/>
                          <a:uLnTx/>
                          <a:uFillTx/>
                          <a:latin typeface="+mn-lt"/>
                          <a:ea typeface="+mn-ea"/>
                          <a:cs typeface="+mn-cs"/>
                        </a:rPr>
                        <a:t> 
 “Some super heroes don't have capes, they are called DAD.”
Happy Father’s Day!
Share with us why you always look up to your father!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271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- 2018-06-15 08:30:00 </a:t>
                      </a:r>
                      <a:r>
                        <a:rPr kumimoji="0" lang="en-US" sz="1000" b="0" i="0" u="none" strike="noStrike" kern="1200" cap="none" spc="0" normalizeH="0" baseline="0" noProof="0">
                          <a:ln>
                            <a:noFill/>
                          </a:ln>
                          <a:solidFill>
                            <a:prstClr val="black"/>
                          </a:solidFill>
                          <a:effectLst/>
                          <a:uLnTx/>
                          <a:uFillTx/>
                          <a:latin typeface="+mn-lt"/>
                          <a:ea typeface="+mn-ea"/>
                          <a:cs typeface="+mn-cs"/>
                        </a:rPr>
                        <a:t> 
 May this Raya bring you and your family love, peace and prosperity. Salam Aidilfitri!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144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- 2018-06-13 10:29:00 </a:t>
                      </a:r>
                      <a:r>
                        <a:rPr kumimoji="0" lang="en-US" sz="1000" b="0" i="0" u="none" strike="noStrike" kern="1200" cap="none" spc="0" normalizeH="0" baseline="0" noProof="0">
                          <a:ln>
                            <a:noFill/>
                          </a:ln>
                          <a:solidFill>
                            <a:prstClr val="black"/>
                          </a:solidFill>
                          <a:effectLst/>
                          <a:uLnTx/>
                          <a:uFillTx/>
                          <a:latin typeface="+mn-lt"/>
                          <a:ea typeface="+mn-ea"/>
                          <a:cs typeface="+mn-cs"/>
                        </a:rPr>
                        <a:t> 
 The Economic Affairs Ministry was created by Malaysia's new government after the 14th General Election last month.
Do you know the difference between the Finance Ministry and the Economic Affairs Ministry?
The Economic Affairs Ministry focuses on economic policy matters while the Finance Ministry would assume its traditional role in managing the country’s finances.
Read more at
http://bit.ly/2IYQyMS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65198094"/>
                  </a:ext>
                </a:extLst>
              </a:tr>
            </a:tbl>
          </a:graphicData>
        </a:graphic>
      </p:graphicFrame>
      <p:sp>
        <p:nvSpPr>
          <p:cNvPr id="4" name="Text Placeholder 3">
            <a:extLst>
              <a:ext uri="{FF2B5EF4-FFF2-40B4-BE49-F238E27FC236}">
                <a16:creationId xmlns:a16="http://schemas.microsoft.com/office/drawing/2014/main" id="{627DCC0F-7844-4F45-AF1A-202F5659C100}"/>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2422032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D22D1-138B-4836-AF02-BFE2CA2B4AD8}"/>
              </a:ext>
            </a:extLst>
          </p:cNvPr>
          <p:cNvSpPr>
            <a:spLocks noGrp="1"/>
          </p:cNvSpPr>
          <p:nvPr>
            <p:ph type="title"/>
          </p:nvPr>
        </p:nvSpPr>
        <p:spPr/>
        <p:txBody>
          <a:bodyPr/>
          <a:lstStyle/>
          <a:p>
            <a:r>
              <a:rPr lang="en-US"/>
              <a:t>Facebook Own Posts Table | Oxford Fajar Pre-University - 5 of 13</a:t>
            </a:r>
          </a:p>
        </p:txBody>
      </p:sp>
      <p:graphicFrame>
        <p:nvGraphicFramePr>
          <p:cNvPr id="5" name="Table Placeholder 4">
            <a:extLst>
              <a:ext uri="{FF2B5EF4-FFF2-40B4-BE49-F238E27FC236}">
                <a16:creationId xmlns:a16="http://schemas.microsoft.com/office/drawing/2014/main" id="{225DD160-DD85-4157-B3A9-E4C412F17824}"/>
              </a:ext>
            </a:extLst>
          </p:cNvPr>
          <p:cNvGraphicFramePr>
            <a:graphicFrameLocks noGrp="1"/>
          </p:cNvGraphicFramePr>
          <p:nvPr>
            <p:ph type="tbl" sz="quarter" idx="13"/>
            <p:extLst>
              <p:ext uri="{D42A27DB-BD31-4B8C-83A1-F6EECF244321}">
                <p14:modId xmlns:p14="http://schemas.microsoft.com/office/powerpoint/2010/main" val="2065188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8401796"/>
                    </a:ext>
                  </a:extLst>
                </a:gridCol>
                <a:gridCol w="658368">
                  <a:extLst>
                    <a:ext uri="{9D8B030D-6E8A-4147-A177-3AD203B41FA5}">
                      <a16:colId xmlns:a16="http://schemas.microsoft.com/office/drawing/2014/main" val="1385198819"/>
                    </a:ext>
                  </a:extLst>
                </a:gridCol>
                <a:gridCol w="658368">
                  <a:extLst>
                    <a:ext uri="{9D8B030D-6E8A-4147-A177-3AD203B41FA5}">
                      <a16:colId xmlns:a16="http://schemas.microsoft.com/office/drawing/2014/main" val="2401206807"/>
                    </a:ext>
                  </a:extLst>
                </a:gridCol>
                <a:gridCol w="658368">
                  <a:extLst>
                    <a:ext uri="{9D8B030D-6E8A-4147-A177-3AD203B41FA5}">
                      <a16:colId xmlns:a16="http://schemas.microsoft.com/office/drawing/2014/main" val="2202919568"/>
                    </a:ext>
                  </a:extLst>
                </a:gridCol>
                <a:gridCol w="658368">
                  <a:extLst>
                    <a:ext uri="{9D8B030D-6E8A-4147-A177-3AD203B41FA5}">
                      <a16:colId xmlns:a16="http://schemas.microsoft.com/office/drawing/2014/main" val="32699041"/>
                    </a:ext>
                  </a:extLst>
                </a:gridCol>
                <a:gridCol w="658368">
                  <a:extLst>
                    <a:ext uri="{9D8B030D-6E8A-4147-A177-3AD203B41FA5}">
                      <a16:colId xmlns:a16="http://schemas.microsoft.com/office/drawing/2014/main" val="2439028155"/>
                    </a:ext>
                  </a:extLst>
                </a:gridCol>
                <a:gridCol w="658368">
                  <a:extLst>
                    <a:ext uri="{9D8B030D-6E8A-4147-A177-3AD203B41FA5}">
                      <a16:colId xmlns:a16="http://schemas.microsoft.com/office/drawing/2014/main" val="2233328368"/>
                    </a:ext>
                  </a:extLst>
                </a:gridCol>
                <a:gridCol w="658368">
                  <a:extLst>
                    <a:ext uri="{9D8B030D-6E8A-4147-A177-3AD203B41FA5}">
                      <a16:colId xmlns:a16="http://schemas.microsoft.com/office/drawing/2014/main" val="4111115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532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- 2018-06-11 11:28:00 </a:t>
                      </a:r>
                      <a:r>
                        <a:rPr kumimoji="0" lang="en-US" sz="1000" b="0" i="0" u="none" strike="noStrike" kern="1200" cap="none" spc="0" normalizeH="0" baseline="0" noProof="0">
                          <a:ln>
                            <a:noFill/>
                          </a:ln>
                          <a:solidFill>
                            <a:prstClr val="black"/>
                          </a:solidFill>
                          <a:effectLst/>
                          <a:uLnTx/>
                          <a:uFillTx/>
                          <a:latin typeface="+mn-lt"/>
                          <a:ea typeface="+mn-ea"/>
                          <a:cs typeface="+mn-cs"/>
                        </a:rPr>
                        <a:t> 
 Start your week with a word whizz!
Normcore is a noun that means a style of dressing in clothes such as jeans, white T-shirts and trainers, chosen deliberately for being plain and boring and not drawing people's attention.
Example of sentence:
Normcore is a conscious attempt to dress as plainly as possible in everyday, casual, indistinguishable clothing.
Are you a fan of the normcore trend? 😙
Learn more at http://bit.ly/2rZd6m4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977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- 2018-06-09 14:16:00 </a:t>
                      </a:r>
                      <a:r>
                        <a:rPr kumimoji="0" lang="en-US" sz="1000" b="0" i="0" u="none" strike="noStrike" kern="1200" cap="none" spc="0" normalizeH="0" baseline="0" noProof="0">
                          <a:ln>
                            <a:noFill/>
                          </a:ln>
                          <a:solidFill>
                            <a:prstClr val="black"/>
                          </a:solidFill>
                          <a:effectLst/>
                          <a:uLnTx/>
                          <a:uFillTx/>
                          <a:latin typeface="+mn-lt"/>
                          <a:ea typeface="+mn-ea"/>
                          <a:cs typeface="+mn-cs"/>
                        </a:rPr>
                        <a:t> 
 When the interviewer says “Tell me about yourself…”, you’re already cringing aren’t you? 
Now, here’s the best way to answer it!
To read more, visit http://bit.ly/2kg44Ni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0324093"/>
                  </a:ext>
                </a:extLst>
              </a:tr>
            </a:tbl>
          </a:graphicData>
        </a:graphic>
      </p:graphicFrame>
      <p:sp>
        <p:nvSpPr>
          <p:cNvPr id="4" name="Text Placeholder 3">
            <a:extLst>
              <a:ext uri="{FF2B5EF4-FFF2-40B4-BE49-F238E27FC236}">
                <a16:creationId xmlns:a16="http://schemas.microsoft.com/office/drawing/2014/main" id="{6E4D5D0B-9032-4245-B063-E4F330B653E7}"/>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4020498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D424-924E-465E-B178-CD23D89E1548}"/>
              </a:ext>
            </a:extLst>
          </p:cNvPr>
          <p:cNvSpPr>
            <a:spLocks noGrp="1"/>
          </p:cNvSpPr>
          <p:nvPr>
            <p:ph type="title"/>
          </p:nvPr>
        </p:nvSpPr>
        <p:spPr/>
        <p:txBody>
          <a:bodyPr/>
          <a:lstStyle/>
          <a:p>
            <a:r>
              <a:rPr lang="en-US"/>
              <a:t>Facebook Own Posts Table | Oxford Fajar Pre-University - 6 of 13</a:t>
            </a:r>
          </a:p>
        </p:txBody>
      </p:sp>
      <p:graphicFrame>
        <p:nvGraphicFramePr>
          <p:cNvPr id="5" name="Table Placeholder 4">
            <a:extLst>
              <a:ext uri="{FF2B5EF4-FFF2-40B4-BE49-F238E27FC236}">
                <a16:creationId xmlns:a16="http://schemas.microsoft.com/office/drawing/2014/main" id="{26AD31A6-DADE-4E81-B27F-85F48EABB056}"/>
              </a:ext>
            </a:extLst>
          </p:cNvPr>
          <p:cNvGraphicFramePr>
            <a:graphicFrameLocks noGrp="1"/>
          </p:cNvGraphicFramePr>
          <p:nvPr>
            <p:ph type="tbl" sz="quarter" idx="13"/>
            <p:extLst>
              <p:ext uri="{D42A27DB-BD31-4B8C-83A1-F6EECF244321}">
                <p14:modId xmlns:p14="http://schemas.microsoft.com/office/powerpoint/2010/main" val="56355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421423"/>
                    </a:ext>
                  </a:extLst>
                </a:gridCol>
                <a:gridCol w="658368">
                  <a:extLst>
                    <a:ext uri="{9D8B030D-6E8A-4147-A177-3AD203B41FA5}">
                      <a16:colId xmlns:a16="http://schemas.microsoft.com/office/drawing/2014/main" val="3720595329"/>
                    </a:ext>
                  </a:extLst>
                </a:gridCol>
                <a:gridCol w="658368">
                  <a:extLst>
                    <a:ext uri="{9D8B030D-6E8A-4147-A177-3AD203B41FA5}">
                      <a16:colId xmlns:a16="http://schemas.microsoft.com/office/drawing/2014/main" val="3577207519"/>
                    </a:ext>
                  </a:extLst>
                </a:gridCol>
                <a:gridCol w="658368">
                  <a:extLst>
                    <a:ext uri="{9D8B030D-6E8A-4147-A177-3AD203B41FA5}">
                      <a16:colId xmlns:a16="http://schemas.microsoft.com/office/drawing/2014/main" val="1804849685"/>
                    </a:ext>
                  </a:extLst>
                </a:gridCol>
                <a:gridCol w="658368">
                  <a:extLst>
                    <a:ext uri="{9D8B030D-6E8A-4147-A177-3AD203B41FA5}">
                      <a16:colId xmlns:a16="http://schemas.microsoft.com/office/drawing/2014/main" val="3828766692"/>
                    </a:ext>
                  </a:extLst>
                </a:gridCol>
                <a:gridCol w="658368">
                  <a:extLst>
                    <a:ext uri="{9D8B030D-6E8A-4147-A177-3AD203B41FA5}">
                      <a16:colId xmlns:a16="http://schemas.microsoft.com/office/drawing/2014/main" val="3989949233"/>
                    </a:ext>
                  </a:extLst>
                </a:gridCol>
                <a:gridCol w="658368">
                  <a:extLst>
                    <a:ext uri="{9D8B030D-6E8A-4147-A177-3AD203B41FA5}">
                      <a16:colId xmlns:a16="http://schemas.microsoft.com/office/drawing/2014/main" val="1182466372"/>
                    </a:ext>
                  </a:extLst>
                </a:gridCol>
                <a:gridCol w="658368">
                  <a:extLst>
                    <a:ext uri="{9D8B030D-6E8A-4147-A177-3AD203B41FA5}">
                      <a16:colId xmlns:a16="http://schemas.microsoft.com/office/drawing/2014/main" val="2055568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684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- 2018-06-08 11:25:00 </a:t>
                      </a:r>
                      <a:r>
                        <a:rPr kumimoji="0" lang="en-US" sz="1000" b="0" i="0" u="none" strike="noStrike" kern="1200" cap="none" spc="0" normalizeH="0" baseline="0" noProof="0">
                          <a:ln>
                            <a:noFill/>
                          </a:ln>
                          <a:solidFill>
                            <a:prstClr val="black"/>
                          </a:solidFill>
                          <a:effectLst/>
                          <a:uLnTx/>
                          <a:uFillTx/>
                          <a:latin typeface="+mn-lt"/>
                          <a:ea typeface="+mn-ea"/>
                          <a:cs typeface="+mn-cs"/>
                        </a:rPr>
                        <a:t> 
 Good news! We will be at Popular Bookfest from 9 to 14 June 2018 at Kuala Lumpur Convention Center.
See you there!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1813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- 2018-05-29 19:20:00 </a:t>
                      </a:r>
                      <a:r>
                        <a:rPr kumimoji="0" lang="en-US" sz="1000" b="0" i="0" u="none" strike="noStrike" kern="1200" cap="none" spc="0" normalizeH="0" baseline="0" noProof="0">
                          <a:ln>
                            <a:noFill/>
                          </a:ln>
                          <a:solidFill>
                            <a:prstClr val="black"/>
                          </a:solidFill>
                          <a:effectLst/>
                          <a:uLnTx/>
                          <a:uFillTx/>
                          <a:latin typeface="+mn-lt"/>
                          <a:ea typeface="+mn-ea"/>
                          <a:cs typeface="+mn-cs"/>
                        </a:rPr>
                        <a:t> 
 In the race to grab attention, people or organisations are sharing information on social media platforms without even caring if the news or information is true. This causes the spread of fake news.
However, we have some tips to tell the difference between real news and fake news.
Learn more at
http://bit.ly/2GPiRrI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849919"/>
                  </a:ext>
                </a:extLst>
              </a:tr>
            </a:tbl>
          </a:graphicData>
        </a:graphic>
      </p:graphicFrame>
      <p:sp>
        <p:nvSpPr>
          <p:cNvPr id="4" name="Text Placeholder 3">
            <a:extLst>
              <a:ext uri="{FF2B5EF4-FFF2-40B4-BE49-F238E27FC236}">
                <a16:creationId xmlns:a16="http://schemas.microsoft.com/office/drawing/2014/main" id="{4554131C-AB6F-419C-84F0-BA15F852BD60}"/>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3242381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29B74-C4A0-445B-A063-514C449606B6}"/>
              </a:ext>
            </a:extLst>
          </p:cNvPr>
          <p:cNvSpPr>
            <a:spLocks noGrp="1"/>
          </p:cNvSpPr>
          <p:nvPr>
            <p:ph type="title"/>
          </p:nvPr>
        </p:nvSpPr>
        <p:spPr/>
        <p:txBody>
          <a:bodyPr/>
          <a:lstStyle/>
          <a:p>
            <a:r>
              <a:rPr lang="en-US"/>
              <a:t>Facebook Own Posts Table | Oxford Fajar Pre-University - 7 of 13</a:t>
            </a:r>
          </a:p>
        </p:txBody>
      </p:sp>
      <p:graphicFrame>
        <p:nvGraphicFramePr>
          <p:cNvPr id="5" name="Table Placeholder 4">
            <a:extLst>
              <a:ext uri="{FF2B5EF4-FFF2-40B4-BE49-F238E27FC236}">
                <a16:creationId xmlns:a16="http://schemas.microsoft.com/office/drawing/2014/main" id="{B67AE4FF-2F53-42F2-A85D-44F74B05996C}"/>
              </a:ext>
            </a:extLst>
          </p:cNvPr>
          <p:cNvGraphicFramePr>
            <a:graphicFrameLocks noGrp="1"/>
          </p:cNvGraphicFramePr>
          <p:nvPr>
            <p:ph type="tbl" sz="quarter" idx="13"/>
            <p:extLst>
              <p:ext uri="{D42A27DB-BD31-4B8C-83A1-F6EECF244321}">
                <p14:modId xmlns:p14="http://schemas.microsoft.com/office/powerpoint/2010/main" val="2731873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8666190"/>
                    </a:ext>
                  </a:extLst>
                </a:gridCol>
                <a:gridCol w="658368">
                  <a:extLst>
                    <a:ext uri="{9D8B030D-6E8A-4147-A177-3AD203B41FA5}">
                      <a16:colId xmlns:a16="http://schemas.microsoft.com/office/drawing/2014/main" val="2432339127"/>
                    </a:ext>
                  </a:extLst>
                </a:gridCol>
                <a:gridCol w="658368">
                  <a:extLst>
                    <a:ext uri="{9D8B030D-6E8A-4147-A177-3AD203B41FA5}">
                      <a16:colId xmlns:a16="http://schemas.microsoft.com/office/drawing/2014/main" val="4211549742"/>
                    </a:ext>
                  </a:extLst>
                </a:gridCol>
                <a:gridCol w="658368">
                  <a:extLst>
                    <a:ext uri="{9D8B030D-6E8A-4147-A177-3AD203B41FA5}">
                      <a16:colId xmlns:a16="http://schemas.microsoft.com/office/drawing/2014/main" val="3403908214"/>
                    </a:ext>
                  </a:extLst>
                </a:gridCol>
                <a:gridCol w="658368">
                  <a:extLst>
                    <a:ext uri="{9D8B030D-6E8A-4147-A177-3AD203B41FA5}">
                      <a16:colId xmlns:a16="http://schemas.microsoft.com/office/drawing/2014/main" val="2740222433"/>
                    </a:ext>
                  </a:extLst>
                </a:gridCol>
                <a:gridCol w="658368">
                  <a:extLst>
                    <a:ext uri="{9D8B030D-6E8A-4147-A177-3AD203B41FA5}">
                      <a16:colId xmlns:a16="http://schemas.microsoft.com/office/drawing/2014/main" val="791447444"/>
                    </a:ext>
                  </a:extLst>
                </a:gridCol>
                <a:gridCol w="658368">
                  <a:extLst>
                    <a:ext uri="{9D8B030D-6E8A-4147-A177-3AD203B41FA5}">
                      <a16:colId xmlns:a16="http://schemas.microsoft.com/office/drawing/2014/main" val="696443181"/>
                    </a:ext>
                  </a:extLst>
                </a:gridCol>
                <a:gridCol w="658368">
                  <a:extLst>
                    <a:ext uri="{9D8B030D-6E8A-4147-A177-3AD203B41FA5}">
                      <a16:colId xmlns:a16="http://schemas.microsoft.com/office/drawing/2014/main" val="502478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5232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- 2018-05-24 20:31:00 </a:t>
                      </a:r>
                      <a:r>
                        <a:rPr kumimoji="0" lang="en-US" sz="1000" b="0" i="0" u="none" strike="noStrike" kern="1200" cap="none" spc="0" normalizeH="0" baseline="0" noProof="0">
                          <a:ln>
                            <a:noFill/>
                          </a:ln>
                          <a:solidFill>
                            <a:prstClr val="black"/>
                          </a:solidFill>
                          <a:effectLst/>
                          <a:uLnTx/>
                          <a:uFillTx/>
                          <a:latin typeface="+mn-lt"/>
                          <a:ea typeface="+mn-ea"/>
                          <a:cs typeface="+mn-cs"/>
                        </a:rPr>
                        <a:t> 
 Get creative with verbs for impactful and interesting writing!
For example:
1. Verbs like said, walked, looked, and thought can be replaced with more descriptive words like mumbled, sauntered, eyeballed, and pondered.
2. Invent verbs from other word forms, like nouns. ‘She snaked the hallways...’ and ‘She doctored the paper until it was perfect.’
3. Get creative with unusual verbs, like ‘tabled your idea’.
Explore more about creative verbs here.
http://bit.ly/2qiCTVk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7100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- 2018-05-21 17:19:00 </a:t>
                      </a:r>
                      <a:r>
                        <a:rPr kumimoji="0" lang="en-US" sz="1000" b="0" i="0" u="none" strike="noStrike" kern="1200" cap="none" spc="0" normalizeH="0" baseline="0" noProof="0">
                          <a:ln>
                            <a:noFill/>
                          </a:ln>
                          <a:solidFill>
                            <a:prstClr val="black"/>
                          </a:solidFill>
                          <a:effectLst/>
                          <a:uLnTx/>
                          <a:uFillTx/>
                          <a:latin typeface="+mn-lt"/>
                          <a:ea typeface="+mn-ea"/>
                          <a:cs typeface="+mn-cs"/>
                        </a:rPr>
                        <a:t> 
 Want to be more articulate in project presentations, public speaking, or even for job interviews?
Check out these 8 must-follow secrets to improve your speech:
http://bit.ly/2ICm7Y3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7209108"/>
                  </a:ext>
                </a:extLst>
              </a:tr>
            </a:tbl>
          </a:graphicData>
        </a:graphic>
      </p:graphicFrame>
      <p:sp>
        <p:nvSpPr>
          <p:cNvPr id="4" name="Text Placeholder 3">
            <a:extLst>
              <a:ext uri="{FF2B5EF4-FFF2-40B4-BE49-F238E27FC236}">
                <a16:creationId xmlns:a16="http://schemas.microsoft.com/office/drawing/2014/main" id="{91047BD2-D799-4D52-A485-D00DDD39B93D}"/>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1338813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5C25D-870E-403A-89C4-65B4517A6018}"/>
              </a:ext>
            </a:extLst>
          </p:cNvPr>
          <p:cNvSpPr>
            <a:spLocks noGrp="1"/>
          </p:cNvSpPr>
          <p:nvPr>
            <p:ph type="title"/>
          </p:nvPr>
        </p:nvSpPr>
        <p:spPr/>
        <p:txBody>
          <a:bodyPr/>
          <a:lstStyle/>
          <a:p>
            <a:r>
              <a:rPr lang="en-US"/>
              <a:t>Facebook Own Posts Table | Oxford Fajar Pre-University - 8 of 13</a:t>
            </a:r>
          </a:p>
        </p:txBody>
      </p:sp>
      <p:graphicFrame>
        <p:nvGraphicFramePr>
          <p:cNvPr id="5" name="Table Placeholder 4">
            <a:extLst>
              <a:ext uri="{FF2B5EF4-FFF2-40B4-BE49-F238E27FC236}">
                <a16:creationId xmlns:a16="http://schemas.microsoft.com/office/drawing/2014/main" id="{1EEB2BCF-11E8-46AF-A38F-89762C7BDBB4}"/>
              </a:ext>
            </a:extLst>
          </p:cNvPr>
          <p:cNvGraphicFramePr>
            <a:graphicFrameLocks noGrp="1"/>
          </p:cNvGraphicFramePr>
          <p:nvPr>
            <p:ph type="tbl" sz="quarter" idx="13"/>
            <p:extLst>
              <p:ext uri="{D42A27DB-BD31-4B8C-83A1-F6EECF244321}">
                <p14:modId xmlns:p14="http://schemas.microsoft.com/office/powerpoint/2010/main" val="3529260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9677747"/>
                    </a:ext>
                  </a:extLst>
                </a:gridCol>
                <a:gridCol w="658368">
                  <a:extLst>
                    <a:ext uri="{9D8B030D-6E8A-4147-A177-3AD203B41FA5}">
                      <a16:colId xmlns:a16="http://schemas.microsoft.com/office/drawing/2014/main" val="149257044"/>
                    </a:ext>
                  </a:extLst>
                </a:gridCol>
                <a:gridCol w="658368">
                  <a:extLst>
                    <a:ext uri="{9D8B030D-6E8A-4147-A177-3AD203B41FA5}">
                      <a16:colId xmlns:a16="http://schemas.microsoft.com/office/drawing/2014/main" val="1130804781"/>
                    </a:ext>
                  </a:extLst>
                </a:gridCol>
                <a:gridCol w="658368">
                  <a:extLst>
                    <a:ext uri="{9D8B030D-6E8A-4147-A177-3AD203B41FA5}">
                      <a16:colId xmlns:a16="http://schemas.microsoft.com/office/drawing/2014/main" val="3059025114"/>
                    </a:ext>
                  </a:extLst>
                </a:gridCol>
                <a:gridCol w="658368">
                  <a:extLst>
                    <a:ext uri="{9D8B030D-6E8A-4147-A177-3AD203B41FA5}">
                      <a16:colId xmlns:a16="http://schemas.microsoft.com/office/drawing/2014/main" val="673338091"/>
                    </a:ext>
                  </a:extLst>
                </a:gridCol>
                <a:gridCol w="658368">
                  <a:extLst>
                    <a:ext uri="{9D8B030D-6E8A-4147-A177-3AD203B41FA5}">
                      <a16:colId xmlns:a16="http://schemas.microsoft.com/office/drawing/2014/main" val="1285356279"/>
                    </a:ext>
                  </a:extLst>
                </a:gridCol>
                <a:gridCol w="658368">
                  <a:extLst>
                    <a:ext uri="{9D8B030D-6E8A-4147-A177-3AD203B41FA5}">
                      <a16:colId xmlns:a16="http://schemas.microsoft.com/office/drawing/2014/main" val="3586250814"/>
                    </a:ext>
                  </a:extLst>
                </a:gridCol>
                <a:gridCol w="658368">
                  <a:extLst>
                    <a:ext uri="{9D8B030D-6E8A-4147-A177-3AD203B41FA5}">
                      <a16:colId xmlns:a16="http://schemas.microsoft.com/office/drawing/2014/main" val="2688078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545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- 2018-05-19 15:29:00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Companion Website offers students the tools to take guided control of their learning such as quizes, while teachers will find the resources useful to enhance and aid their teaching in class.
Visit our Companion Website to discover additional resources that are available to you!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380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- 2018-05-16 09:00:00 </a:t>
                      </a:r>
                      <a:r>
                        <a:rPr kumimoji="0" lang="en-US" sz="1000" b="0" i="0" u="none" strike="noStrike" kern="1200" cap="none" spc="0" normalizeH="0" baseline="0" noProof="0">
                          <a:ln>
                            <a:noFill/>
                          </a:ln>
                          <a:solidFill>
                            <a:prstClr val="black"/>
                          </a:solidFill>
                          <a:effectLst/>
                          <a:uLnTx/>
                          <a:uFillTx/>
                          <a:latin typeface="+mn-lt"/>
                          <a:ea typeface="+mn-ea"/>
                          <a:cs typeface="+mn-cs"/>
                        </a:rPr>
                        <a:t> 
 “A teacher takes a hand, opens a mind and touches a heart. ”
Happy Teacher’s Day! Thank you for guiding us, inspiring us and making us who we are today!
Leave a comment below and share with us some good memories with your teacher!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10918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- 2018-05-13 10:00:00 </a:t>
                      </a:r>
                      <a:r>
                        <a:rPr kumimoji="0" lang="en-US" sz="1000" b="0" i="0" u="none" strike="noStrike" kern="1200" cap="none" spc="0" normalizeH="0" baseline="0" noProof="0">
                          <a:ln>
                            <a:noFill/>
                          </a:ln>
                          <a:solidFill>
                            <a:prstClr val="black"/>
                          </a:solidFill>
                          <a:effectLst/>
                          <a:uLnTx/>
                          <a:uFillTx/>
                          <a:latin typeface="+mn-lt"/>
                          <a:ea typeface="+mn-ea"/>
                          <a:cs typeface="+mn-cs"/>
                        </a:rPr>
                        <a:t> 
 “Mother’s love is the fuel that enables a normal human being to do the impossible.” – Marion C. Garrety
Appreciate and love your mother as much as she loves you,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7201561"/>
                  </a:ext>
                </a:extLst>
              </a:tr>
            </a:tbl>
          </a:graphicData>
        </a:graphic>
      </p:graphicFrame>
      <p:sp>
        <p:nvSpPr>
          <p:cNvPr id="4" name="Text Placeholder 3">
            <a:extLst>
              <a:ext uri="{FF2B5EF4-FFF2-40B4-BE49-F238E27FC236}">
                <a16:creationId xmlns:a16="http://schemas.microsoft.com/office/drawing/2014/main" id="{47B3B967-6F6F-4C07-8003-69EFE958B8EE}"/>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1347353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8CEBD-D494-4DD6-A1D9-5781C79E3386}"/>
              </a:ext>
            </a:extLst>
          </p:cNvPr>
          <p:cNvSpPr>
            <a:spLocks noGrp="1"/>
          </p:cNvSpPr>
          <p:nvPr>
            <p:ph type="title"/>
          </p:nvPr>
        </p:nvSpPr>
        <p:spPr/>
        <p:txBody>
          <a:bodyPr/>
          <a:lstStyle/>
          <a:p>
            <a:r>
              <a:rPr lang="en-US"/>
              <a:t>Facebook Own Posts Table | Oxford Fajar Pre-University - 9 of 13</a:t>
            </a:r>
          </a:p>
        </p:txBody>
      </p:sp>
      <p:graphicFrame>
        <p:nvGraphicFramePr>
          <p:cNvPr id="5" name="Table Placeholder 4">
            <a:extLst>
              <a:ext uri="{FF2B5EF4-FFF2-40B4-BE49-F238E27FC236}">
                <a16:creationId xmlns:a16="http://schemas.microsoft.com/office/drawing/2014/main" id="{383DA984-6FC7-41D4-9FF5-D9018BC8B9D2}"/>
              </a:ext>
            </a:extLst>
          </p:cNvPr>
          <p:cNvGraphicFramePr>
            <a:graphicFrameLocks noGrp="1"/>
          </p:cNvGraphicFramePr>
          <p:nvPr>
            <p:ph type="tbl" sz="quarter" idx="13"/>
            <p:extLst>
              <p:ext uri="{D42A27DB-BD31-4B8C-83A1-F6EECF244321}">
                <p14:modId xmlns:p14="http://schemas.microsoft.com/office/powerpoint/2010/main" val="2928671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6217772"/>
                    </a:ext>
                  </a:extLst>
                </a:gridCol>
                <a:gridCol w="658368">
                  <a:extLst>
                    <a:ext uri="{9D8B030D-6E8A-4147-A177-3AD203B41FA5}">
                      <a16:colId xmlns:a16="http://schemas.microsoft.com/office/drawing/2014/main" val="921222185"/>
                    </a:ext>
                  </a:extLst>
                </a:gridCol>
                <a:gridCol w="658368">
                  <a:extLst>
                    <a:ext uri="{9D8B030D-6E8A-4147-A177-3AD203B41FA5}">
                      <a16:colId xmlns:a16="http://schemas.microsoft.com/office/drawing/2014/main" val="3390950624"/>
                    </a:ext>
                  </a:extLst>
                </a:gridCol>
                <a:gridCol w="658368">
                  <a:extLst>
                    <a:ext uri="{9D8B030D-6E8A-4147-A177-3AD203B41FA5}">
                      <a16:colId xmlns:a16="http://schemas.microsoft.com/office/drawing/2014/main" val="1634462811"/>
                    </a:ext>
                  </a:extLst>
                </a:gridCol>
                <a:gridCol w="658368">
                  <a:extLst>
                    <a:ext uri="{9D8B030D-6E8A-4147-A177-3AD203B41FA5}">
                      <a16:colId xmlns:a16="http://schemas.microsoft.com/office/drawing/2014/main" val="621030177"/>
                    </a:ext>
                  </a:extLst>
                </a:gridCol>
                <a:gridCol w="658368">
                  <a:extLst>
                    <a:ext uri="{9D8B030D-6E8A-4147-A177-3AD203B41FA5}">
                      <a16:colId xmlns:a16="http://schemas.microsoft.com/office/drawing/2014/main" val="1127855654"/>
                    </a:ext>
                  </a:extLst>
                </a:gridCol>
                <a:gridCol w="658368">
                  <a:extLst>
                    <a:ext uri="{9D8B030D-6E8A-4147-A177-3AD203B41FA5}">
                      <a16:colId xmlns:a16="http://schemas.microsoft.com/office/drawing/2014/main" val="2807170169"/>
                    </a:ext>
                  </a:extLst>
                </a:gridCol>
                <a:gridCol w="658368">
                  <a:extLst>
                    <a:ext uri="{9D8B030D-6E8A-4147-A177-3AD203B41FA5}">
                      <a16:colId xmlns:a16="http://schemas.microsoft.com/office/drawing/2014/main" val="1125725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370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- 2018-05-10 13:28:00 </a:t>
                      </a:r>
                      <a:r>
                        <a:rPr kumimoji="0" lang="en-US" sz="1000" b="0" i="0" u="none" strike="noStrike" kern="1200" cap="none" spc="0" normalizeH="0" baseline="0" noProof="0">
                          <a:ln>
                            <a:noFill/>
                          </a:ln>
                          <a:solidFill>
                            <a:prstClr val="black"/>
                          </a:solidFill>
                          <a:effectLst/>
                          <a:uLnTx/>
                          <a:uFillTx/>
                          <a:latin typeface="+mn-lt"/>
                          <a:ea typeface="+mn-ea"/>
                          <a:cs typeface="+mn-cs"/>
                        </a:rPr>
                        <a:t> 
 While waiting for the weekend to come, here’s a word whizz for you!
“Discombobulate” is a verb that means to confuse somebody and make them slightly anxious.
Example usage in a sentence:
‘You can discombobulate a cat just by rearranging the furniture in the room.’
http://bit.ly/2uXvS1a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2586962"/>
                  </a:ext>
                </a:extLst>
              </a:tr>
            </a:tbl>
          </a:graphicData>
        </a:graphic>
      </p:graphicFrame>
      <p:sp>
        <p:nvSpPr>
          <p:cNvPr id="4" name="Text Placeholder 3">
            <a:extLst>
              <a:ext uri="{FF2B5EF4-FFF2-40B4-BE49-F238E27FC236}">
                <a16:creationId xmlns:a16="http://schemas.microsoft.com/office/drawing/2014/main" id="{3D7FADE4-528F-4EBD-85DD-5AA55551858C}"/>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2904412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0A5BE-8072-461E-AECF-573496C8B458}"/>
              </a:ext>
            </a:extLst>
          </p:cNvPr>
          <p:cNvSpPr>
            <a:spLocks noGrp="1"/>
          </p:cNvSpPr>
          <p:nvPr>
            <p:ph type="title"/>
          </p:nvPr>
        </p:nvSpPr>
        <p:spPr/>
        <p:txBody>
          <a:bodyPr/>
          <a:lstStyle/>
          <a:p>
            <a:r>
              <a:rPr lang="en-US"/>
              <a:t>Facebook Own Posts Table | Oxford Fajar Pre-University - 10 of 13</a:t>
            </a:r>
          </a:p>
        </p:txBody>
      </p:sp>
      <p:graphicFrame>
        <p:nvGraphicFramePr>
          <p:cNvPr id="5" name="Table Placeholder 4">
            <a:extLst>
              <a:ext uri="{FF2B5EF4-FFF2-40B4-BE49-F238E27FC236}">
                <a16:creationId xmlns:a16="http://schemas.microsoft.com/office/drawing/2014/main" id="{3D584D32-6E52-4BF3-8170-7A600D2C3C74}"/>
              </a:ext>
            </a:extLst>
          </p:cNvPr>
          <p:cNvGraphicFramePr>
            <a:graphicFrameLocks noGrp="1"/>
          </p:cNvGraphicFramePr>
          <p:nvPr>
            <p:ph type="tbl" sz="quarter" idx="13"/>
            <p:extLst>
              <p:ext uri="{D42A27DB-BD31-4B8C-83A1-F6EECF244321}">
                <p14:modId xmlns:p14="http://schemas.microsoft.com/office/powerpoint/2010/main" val="832442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5012677"/>
                    </a:ext>
                  </a:extLst>
                </a:gridCol>
                <a:gridCol w="658368">
                  <a:extLst>
                    <a:ext uri="{9D8B030D-6E8A-4147-A177-3AD203B41FA5}">
                      <a16:colId xmlns:a16="http://schemas.microsoft.com/office/drawing/2014/main" val="2036372866"/>
                    </a:ext>
                  </a:extLst>
                </a:gridCol>
                <a:gridCol w="658368">
                  <a:extLst>
                    <a:ext uri="{9D8B030D-6E8A-4147-A177-3AD203B41FA5}">
                      <a16:colId xmlns:a16="http://schemas.microsoft.com/office/drawing/2014/main" val="1483069689"/>
                    </a:ext>
                  </a:extLst>
                </a:gridCol>
                <a:gridCol w="658368">
                  <a:extLst>
                    <a:ext uri="{9D8B030D-6E8A-4147-A177-3AD203B41FA5}">
                      <a16:colId xmlns:a16="http://schemas.microsoft.com/office/drawing/2014/main" val="1832193717"/>
                    </a:ext>
                  </a:extLst>
                </a:gridCol>
                <a:gridCol w="658368">
                  <a:extLst>
                    <a:ext uri="{9D8B030D-6E8A-4147-A177-3AD203B41FA5}">
                      <a16:colId xmlns:a16="http://schemas.microsoft.com/office/drawing/2014/main" val="2237865844"/>
                    </a:ext>
                  </a:extLst>
                </a:gridCol>
                <a:gridCol w="658368">
                  <a:extLst>
                    <a:ext uri="{9D8B030D-6E8A-4147-A177-3AD203B41FA5}">
                      <a16:colId xmlns:a16="http://schemas.microsoft.com/office/drawing/2014/main" val="3408202459"/>
                    </a:ext>
                  </a:extLst>
                </a:gridCol>
                <a:gridCol w="658368">
                  <a:extLst>
                    <a:ext uri="{9D8B030D-6E8A-4147-A177-3AD203B41FA5}">
                      <a16:colId xmlns:a16="http://schemas.microsoft.com/office/drawing/2014/main" val="2849195304"/>
                    </a:ext>
                  </a:extLst>
                </a:gridCol>
                <a:gridCol w="658368">
                  <a:extLst>
                    <a:ext uri="{9D8B030D-6E8A-4147-A177-3AD203B41FA5}">
                      <a16:colId xmlns:a16="http://schemas.microsoft.com/office/drawing/2014/main" val="3043414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122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- 2018-05-08 12:27:00 </a:t>
                      </a:r>
                      <a:r>
                        <a:rPr kumimoji="0" lang="en-US" sz="1000" b="0" i="0" u="none" strike="noStrike" kern="1200" cap="none" spc="0" normalizeH="0" baseline="0" noProof="0">
                          <a:ln>
                            <a:noFill/>
                          </a:ln>
                          <a:solidFill>
                            <a:prstClr val="black"/>
                          </a:solidFill>
                          <a:effectLst/>
                          <a:uLnTx/>
                          <a:uFillTx/>
                          <a:latin typeface="+mn-lt"/>
                          <a:ea typeface="+mn-ea"/>
                          <a:cs typeface="+mn-cs"/>
                        </a:rPr>
                        <a:t> 
 Do you find yourself practicing the below 5 bad study habits?
1.Taking linear notes
2.Highlighting the book
3.Rewriting notes
4.Rereading the chapter
5.Memorising definitions
We’ve got you some solutions to make your study process more effective!
For solutions like recreating all your class notes in another form, using flash cards, creating practice exams for your classmates, testing and resting yourself, and more, click here: http://bit.ly/2qgKXVQ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637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- 2018-05-04 13:51:00 </a:t>
                      </a:r>
                      <a:r>
                        <a:rPr kumimoji="0" lang="en-US" sz="1000" b="0" i="0" u="none" strike="noStrike" kern="1200" cap="none" spc="0" normalizeH="0" baseline="0" noProof="0">
                          <a:ln>
                            <a:noFill/>
                          </a:ln>
                          <a:solidFill>
                            <a:prstClr val="black"/>
                          </a:solidFill>
                          <a:effectLst/>
                          <a:uLnTx/>
                          <a:uFillTx/>
                          <a:latin typeface="+mn-lt"/>
                          <a:ea typeface="+mn-ea"/>
                          <a:cs typeface="+mn-cs"/>
                        </a:rPr>
                        <a:t> 
 Excel in Matriculation exam with step-by-step Fully Worked Solutions for Matriculation anytime, anywhere!
Learn more at
http://bit.ly/2HAsyil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5465987"/>
                  </a:ext>
                </a:extLst>
              </a:tr>
            </a:tbl>
          </a:graphicData>
        </a:graphic>
      </p:graphicFrame>
      <p:sp>
        <p:nvSpPr>
          <p:cNvPr id="4" name="Text Placeholder 3">
            <a:extLst>
              <a:ext uri="{FF2B5EF4-FFF2-40B4-BE49-F238E27FC236}">
                <a16:creationId xmlns:a16="http://schemas.microsoft.com/office/drawing/2014/main" id="{7E5E1735-BEBF-415A-9448-E194317A446D}"/>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1826197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58871-068A-4CFE-B68B-22DF371871A5}"/>
              </a:ext>
            </a:extLst>
          </p:cNvPr>
          <p:cNvSpPr>
            <a:spLocks noGrp="1"/>
          </p:cNvSpPr>
          <p:nvPr>
            <p:ph type="title"/>
          </p:nvPr>
        </p:nvSpPr>
        <p:spPr/>
        <p:txBody>
          <a:bodyPr/>
          <a:lstStyle/>
          <a:p>
            <a:r>
              <a:rPr lang="en-US"/>
              <a:t>Facebook Own Posts Table | Oxford Fajar Pre-University - 11 of 13</a:t>
            </a:r>
          </a:p>
        </p:txBody>
      </p:sp>
      <p:graphicFrame>
        <p:nvGraphicFramePr>
          <p:cNvPr id="5" name="Table Placeholder 4">
            <a:extLst>
              <a:ext uri="{FF2B5EF4-FFF2-40B4-BE49-F238E27FC236}">
                <a16:creationId xmlns:a16="http://schemas.microsoft.com/office/drawing/2014/main" id="{795A2E97-945F-46E9-8D85-342A17701CE4}"/>
              </a:ext>
            </a:extLst>
          </p:cNvPr>
          <p:cNvGraphicFramePr>
            <a:graphicFrameLocks noGrp="1"/>
          </p:cNvGraphicFramePr>
          <p:nvPr>
            <p:ph type="tbl" sz="quarter" idx="13"/>
            <p:extLst>
              <p:ext uri="{D42A27DB-BD31-4B8C-83A1-F6EECF244321}">
                <p14:modId xmlns:p14="http://schemas.microsoft.com/office/powerpoint/2010/main" val="255011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4832815"/>
                    </a:ext>
                  </a:extLst>
                </a:gridCol>
                <a:gridCol w="658368">
                  <a:extLst>
                    <a:ext uri="{9D8B030D-6E8A-4147-A177-3AD203B41FA5}">
                      <a16:colId xmlns:a16="http://schemas.microsoft.com/office/drawing/2014/main" val="2146958601"/>
                    </a:ext>
                  </a:extLst>
                </a:gridCol>
                <a:gridCol w="658368">
                  <a:extLst>
                    <a:ext uri="{9D8B030D-6E8A-4147-A177-3AD203B41FA5}">
                      <a16:colId xmlns:a16="http://schemas.microsoft.com/office/drawing/2014/main" val="1908077377"/>
                    </a:ext>
                  </a:extLst>
                </a:gridCol>
                <a:gridCol w="658368">
                  <a:extLst>
                    <a:ext uri="{9D8B030D-6E8A-4147-A177-3AD203B41FA5}">
                      <a16:colId xmlns:a16="http://schemas.microsoft.com/office/drawing/2014/main" val="3058034919"/>
                    </a:ext>
                  </a:extLst>
                </a:gridCol>
                <a:gridCol w="658368">
                  <a:extLst>
                    <a:ext uri="{9D8B030D-6E8A-4147-A177-3AD203B41FA5}">
                      <a16:colId xmlns:a16="http://schemas.microsoft.com/office/drawing/2014/main" val="3503676022"/>
                    </a:ext>
                  </a:extLst>
                </a:gridCol>
                <a:gridCol w="658368">
                  <a:extLst>
                    <a:ext uri="{9D8B030D-6E8A-4147-A177-3AD203B41FA5}">
                      <a16:colId xmlns:a16="http://schemas.microsoft.com/office/drawing/2014/main" val="1973361418"/>
                    </a:ext>
                  </a:extLst>
                </a:gridCol>
                <a:gridCol w="658368">
                  <a:extLst>
                    <a:ext uri="{9D8B030D-6E8A-4147-A177-3AD203B41FA5}">
                      <a16:colId xmlns:a16="http://schemas.microsoft.com/office/drawing/2014/main" val="2645899781"/>
                    </a:ext>
                  </a:extLst>
                </a:gridCol>
                <a:gridCol w="658368">
                  <a:extLst>
                    <a:ext uri="{9D8B030D-6E8A-4147-A177-3AD203B41FA5}">
                      <a16:colId xmlns:a16="http://schemas.microsoft.com/office/drawing/2014/main" val="1689540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128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- 2018-05-02 13:00:01 </a:t>
                      </a:r>
                      <a:r>
                        <a:rPr kumimoji="0" lang="en-US" sz="1000" b="0" i="0" u="none" strike="noStrike" kern="1200" cap="none" spc="0" normalizeH="0" baseline="0" noProof="0">
                          <a:ln>
                            <a:noFill/>
                          </a:ln>
                          <a:solidFill>
                            <a:prstClr val="black"/>
                          </a:solidFill>
                          <a:effectLst/>
                          <a:uLnTx/>
                          <a:uFillTx/>
                          <a:latin typeface="+mn-lt"/>
                          <a:ea typeface="+mn-ea"/>
                          <a:cs typeface="+mn-cs"/>
                        </a:rPr>
                        <a:t> 
 To expand your experiences, knowledge and skills to get ahead, you need to step out of your comfort zone. 
Here are the 5 things you can do to make pushing beyond your comfort zone seem easier.
Learn more here
http://bit.ly/2FF2ygD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782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- 2018-04-28 14:33:00 </a:t>
                      </a:r>
                      <a:r>
                        <a:rPr kumimoji="0" lang="en-US" sz="1000" b="0" i="0" u="none" strike="noStrike" kern="1200" cap="none" spc="0" normalizeH="0" baseline="0" noProof="0">
                          <a:ln>
                            <a:noFill/>
                          </a:ln>
                          <a:solidFill>
                            <a:prstClr val="black"/>
                          </a:solidFill>
                          <a:effectLst/>
                          <a:uLnTx/>
                          <a:uFillTx/>
                          <a:latin typeface="+mn-lt"/>
                          <a:ea typeface="+mn-ea"/>
                          <a:cs typeface="+mn-cs"/>
                        </a:rPr>
                        <a:t> 
 With Oxford Fajar Fully Worked Solutions for STPM, you can practise and learn how to master the skills of answering STPM calculation-based questions anywhere, anytime! All you need is your tablet or laptop! : )
Get the free sample for 2 weeks, download now!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974230"/>
                  </a:ext>
                </a:extLst>
              </a:tr>
            </a:tbl>
          </a:graphicData>
        </a:graphic>
      </p:graphicFrame>
      <p:sp>
        <p:nvSpPr>
          <p:cNvPr id="4" name="Text Placeholder 3">
            <a:extLst>
              <a:ext uri="{FF2B5EF4-FFF2-40B4-BE49-F238E27FC236}">
                <a16:creationId xmlns:a16="http://schemas.microsoft.com/office/drawing/2014/main" id="{988EAB2F-237C-4787-877A-CEA812CAC15F}"/>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2701030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2BC36-8DA3-471A-BF37-146A63DC4ED2}"/>
              </a:ext>
            </a:extLst>
          </p:cNvPr>
          <p:cNvSpPr>
            <a:spLocks noGrp="1"/>
          </p:cNvSpPr>
          <p:nvPr>
            <p:ph type="title"/>
          </p:nvPr>
        </p:nvSpPr>
        <p:spPr/>
        <p:txBody>
          <a:bodyPr/>
          <a:lstStyle/>
          <a:p>
            <a:r>
              <a:rPr lang="en-US"/>
              <a:t>Facebook Own Posts Table | Oxford Fajar Pre-University - 12 of 13</a:t>
            </a:r>
          </a:p>
        </p:txBody>
      </p:sp>
      <p:graphicFrame>
        <p:nvGraphicFramePr>
          <p:cNvPr id="5" name="Table Placeholder 4">
            <a:extLst>
              <a:ext uri="{FF2B5EF4-FFF2-40B4-BE49-F238E27FC236}">
                <a16:creationId xmlns:a16="http://schemas.microsoft.com/office/drawing/2014/main" id="{6C67A8B8-A037-4FE6-837F-43022FE8CF64}"/>
              </a:ext>
            </a:extLst>
          </p:cNvPr>
          <p:cNvGraphicFramePr>
            <a:graphicFrameLocks noGrp="1"/>
          </p:cNvGraphicFramePr>
          <p:nvPr>
            <p:ph type="tbl" sz="quarter" idx="13"/>
            <p:extLst>
              <p:ext uri="{D42A27DB-BD31-4B8C-83A1-F6EECF244321}">
                <p14:modId xmlns:p14="http://schemas.microsoft.com/office/powerpoint/2010/main" val="349419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4911374"/>
                    </a:ext>
                  </a:extLst>
                </a:gridCol>
                <a:gridCol w="658368">
                  <a:extLst>
                    <a:ext uri="{9D8B030D-6E8A-4147-A177-3AD203B41FA5}">
                      <a16:colId xmlns:a16="http://schemas.microsoft.com/office/drawing/2014/main" val="850202697"/>
                    </a:ext>
                  </a:extLst>
                </a:gridCol>
                <a:gridCol w="658368">
                  <a:extLst>
                    <a:ext uri="{9D8B030D-6E8A-4147-A177-3AD203B41FA5}">
                      <a16:colId xmlns:a16="http://schemas.microsoft.com/office/drawing/2014/main" val="1971495405"/>
                    </a:ext>
                  </a:extLst>
                </a:gridCol>
                <a:gridCol w="658368">
                  <a:extLst>
                    <a:ext uri="{9D8B030D-6E8A-4147-A177-3AD203B41FA5}">
                      <a16:colId xmlns:a16="http://schemas.microsoft.com/office/drawing/2014/main" val="3725662274"/>
                    </a:ext>
                  </a:extLst>
                </a:gridCol>
                <a:gridCol w="658368">
                  <a:extLst>
                    <a:ext uri="{9D8B030D-6E8A-4147-A177-3AD203B41FA5}">
                      <a16:colId xmlns:a16="http://schemas.microsoft.com/office/drawing/2014/main" val="398673891"/>
                    </a:ext>
                  </a:extLst>
                </a:gridCol>
                <a:gridCol w="658368">
                  <a:extLst>
                    <a:ext uri="{9D8B030D-6E8A-4147-A177-3AD203B41FA5}">
                      <a16:colId xmlns:a16="http://schemas.microsoft.com/office/drawing/2014/main" val="1357028219"/>
                    </a:ext>
                  </a:extLst>
                </a:gridCol>
                <a:gridCol w="658368">
                  <a:extLst>
                    <a:ext uri="{9D8B030D-6E8A-4147-A177-3AD203B41FA5}">
                      <a16:colId xmlns:a16="http://schemas.microsoft.com/office/drawing/2014/main" val="1098664679"/>
                    </a:ext>
                  </a:extLst>
                </a:gridCol>
                <a:gridCol w="658368">
                  <a:extLst>
                    <a:ext uri="{9D8B030D-6E8A-4147-A177-3AD203B41FA5}">
                      <a16:colId xmlns:a16="http://schemas.microsoft.com/office/drawing/2014/main" val="1533893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259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- 2018-04-25 10:57:00 </a:t>
                      </a:r>
                      <a:r>
                        <a:rPr kumimoji="0" lang="en-US" sz="1000" b="0" i="0" u="none" strike="noStrike" kern="1200" cap="none" spc="0" normalizeH="0" baseline="0" noProof="0">
                          <a:ln>
                            <a:noFill/>
                          </a:ln>
                          <a:solidFill>
                            <a:prstClr val="black"/>
                          </a:solidFill>
                          <a:effectLst/>
                          <a:uLnTx/>
                          <a:uFillTx/>
                          <a:latin typeface="+mn-lt"/>
                          <a:ea typeface="+mn-ea"/>
                          <a:cs typeface="+mn-cs"/>
                        </a:rPr>
                        <a:t> 
 Good news! KL International Book Fair (KLIBF) 2018 will take place from 27th April until 6th May 2018 at Putra World Trade Centre. We will be showcasing and selling our dictionaries, school and higher education titles there. Visit our booth to pick your favourite books. Free admission, see you there!
p/s: Watch this space to find out our special promotion during the KLIBF! ;)
For more information, please visit https://www.klibf.my/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216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- 2018-04-21 11:31:00 </a:t>
                      </a:r>
                      <a:r>
                        <a:rPr kumimoji="0" lang="en-US" sz="1000" b="0" i="0" u="none" strike="noStrike" kern="1200" cap="none" spc="0" normalizeH="0" baseline="0" noProof="0">
                          <a:ln>
                            <a:noFill/>
                          </a:ln>
                          <a:solidFill>
                            <a:prstClr val="black"/>
                          </a:solidFill>
                          <a:effectLst/>
                          <a:uLnTx/>
                          <a:uFillTx/>
                          <a:latin typeface="+mn-lt"/>
                          <a:ea typeface="+mn-ea"/>
                          <a:cs typeface="+mn-cs"/>
                        </a:rPr>
                        <a:t> 
 Happy weekend! We’ve got you a word whizz. 😁
‘Kick the can down the road’ is an idiom that means to put off dealing with a problem.
An example of the word in use:
‘This is another attempt to kick the can down the road and leave it to the next generation.’
Learn more at:
http://bit.ly/2IqJog7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4482"/>
                  </a:ext>
                </a:extLst>
              </a:tr>
            </a:tbl>
          </a:graphicData>
        </a:graphic>
      </p:graphicFrame>
      <p:sp>
        <p:nvSpPr>
          <p:cNvPr id="4" name="Text Placeholder 3">
            <a:extLst>
              <a:ext uri="{FF2B5EF4-FFF2-40B4-BE49-F238E27FC236}">
                <a16:creationId xmlns:a16="http://schemas.microsoft.com/office/drawing/2014/main" id="{A17EB67E-A393-4625-918A-B0606D955741}"/>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548987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6C213-B2A0-457E-8FDD-9C1057AC7A8C}"/>
              </a:ext>
            </a:extLst>
          </p:cNvPr>
          <p:cNvSpPr>
            <a:spLocks noGrp="1"/>
          </p:cNvSpPr>
          <p:nvPr>
            <p:ph type="title"/>
          </p:nvPr>
        </p:nvSpPr>
        <p:spPr/>
        <p:txBody>
          <a:bodyPr/>
          <a:lstStyle/>
          <a:p>
            <a:r>
              <a:rPr lang="en-US"/>
              <a:t>Facebook Own Posts Table | Oxford Fajar Pre-University - 13 of 13</a:t>
            </a:r>
          </a:p>
        </p:txBody>
      </p:sp>
      <p:graphicFrame>
        <p:nvGraphicFramePr>
          <p:cNvPr id="5" name="Table Placeholder 4">
            <a:extLst>
              <a:ext uri="{FF2B5EF4-FFF2-40B4-BE49-F238E27FC236}">
                <a16:creationId xmlns:a16="http://schemas.microsoft.com/office/drawing/2014/main" id="{88E007F6-B35C-43E8-8F43-90F6F45FBB14}"/>
              </a:ext>
            </a:extLst>
          </p:cNvPr>
          <p:cNvGraphicFramePr>
            <a:graphicFrameLocks noGrp="1"/>
          </p:cNvGraphicFramePr>
          <p:nvPr>
            <p:ph type="tbl" sz="quarter" idx="13"/>
            <p:extLst>
              <p:ext uri="{D42A27DB-BD31-4B8C-83A1-F6EECF244321}">
                <p14:modId xmlns:p14="http://schemas.microsoft.com/office/powerpoint/2010/main" val="3553677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1341227"/>
                    </a:ext>
                  </a:extLst>
                </a:gridCol>
                <a:gridCol w="658368">
                  <a:extLst>
                    <a:ext uri="{9D8B030D-6E8A-4147-A177-3AD203B41FA5}">
                      <a16:colId xmlns:a16="http://schemas.microsoft.com/office/drawing/2014/main" val="3811315995"/>
                    </a:ext>
                  </a:extLst>
                </a:gridCol>
                <a:gridCol w="658368">
                  <a:extLst>
                    <a:ext uri="{9D8B030D-6E8A-4147-A177-3AD203B41FA5}">
                      <a16:colId xmlns:a16="http://schemas.microsoft.com/office/drawing/2014/main" val="2615538770"/>
                    </a:ext>
                  </a:extLst>
                </a:gridCol>
                <a:gridCol w="658368">
                  <a:extLst>
                    <a:ext uri="{9D8B030D-6E8A-4147-A177-3AD203B41FA5}">
                      <a16:colId xmlns:a16="http://schemas.microsoft.com/office/drawing/2014/main" val="291793769"/>
                    </a:ext>
                  </a:extLst>
                </a:gridCol>
                <a:gridCol w="658368">
                  <a:extLst>
                    <a:ext uri="{9D8B030D-6E8A-4147-A177-3AD203B41FA5}">
                      <a16:colId xmlns:a16="http://schemas.microsoft.com/office/drawing/2014/main" val="254584744"/>
                    </a:ext>
                  </a:extLst>
                </a:gridCol>
                <a:gridCol w="658368">
                  <a:extLst>
                    <a:ext uri="{9D8B030D-6E8A-4147-A177-3AD203B41FA5}">
                      <a16:colId xmlns:a16="http://schemas.microsoft.com/office/drawing/2014/main" val="1735301281"/>
                    </a:ext>
                  </a:extLst>
                </a:gridCol>
                <a:gridCol w="658368">
                  <a:extLst>
                    <a:ext uri="{9D8B030D-6E8A-4147-A177-3AD203B41FA5}">
                      <a16:colId xmlns:a16="http://schemas.microsoft.com/office/drawing/2014/main" val="578888004"/>
                    </a:ext>
                  </a:extLst>
                </a:gridCol>
                <a:gridCol w="658368">
                  <a:extLst>
                    <a:ext uri="{9D8B030D-6E8A-4147-A177-3AD203B41FA5}">
                      <a16:colId xmlns:a16="http://schemas.microsoft.com/office/drawing/2014/main" val="44594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5447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- 2018-04-17 13:30:00 </a:t>
                      </a:r>
                      <a:r>
                        <a:rPr kumimoji="0" lang="en-US" sz="1000" b="0" i="0" u="none" strike="noStrike" kern="1200" cap="none" spc="0" normalizeH="0" baseline="0" noProof="0">
                          <a:ln>
                            <a:noFill/>
                          </a:ln>
                          <a:solidFill>
                            <a:prstClr val="black"/>
                          </a:solidFill>
                          <a:effectLst/>
                          <a:uLnTx/>
                          <a:uFillTx/>
                          <a:latin typeface="+mn-lt"/>
                          <a:ea typeface="+mn-ea"/>
                          <a:cs typeface="+mn-cs"/>
                        </a:rPr>
                        <a:t> 
 Do you remember the 50-cent microscope invented by a bioengineering professor, Manu Prakash?
Now he’s created a cheaper public health tool, with a paper centrifuge and a mosquito identifier!
Read more about how this cheap public health tool works!
http://bit.ly/2FRLlny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45590870"/>
                  </a:ext>
                </a:extLst>
              </a:tr>
            </a:tbl>
          </a:graphicData>
        </a:graphic>
      </p:graphicFrame>
      <p:sp>
        <p:nvSpPr>
          <p:cNvPr id="4" name="Text Placeholder 3">
            <a:extLst>
              <a:ext uri="{FF2B5EF4-FFF2-40B4-BE49-F238E27FC236}">
                <a16:creationId xmlns:a16="http://schemas.microsoft.com/office/drawing/2014/main" id="{E6DBAB93-0191-4EE7-B2B5-E1ABCB0B11EC}"/>
              </a:ext>
            </a:extLst>
          </p:cNvPr>
          <p:cNvSpPr>
            <a:spLocks noGrp="1"/>
          </p:cNvSpPr>
          <p:nvPr>
            <p:ph type="body" sz="quarter" idx="14"/>
          </p:nvPr>
        </p:nvSpPr>
        <p:spPr/>
        <p:txBody>
          <a:bodyPr/>
          <a:lstStyle/>
          <a:p>
            <a:r>
              <a:rPr lang="en-US"/>
              <a:t>01/01/2018 - 07/03/2018</a:t>
            </a:r>
          </a:p>
        </p:txBody>
      </p:sp>
    </p:spTree>
    <p:extLst>
      <p:ext uri="{BB962C8B-B14F-4D97-AF65-F5344CB8AC3E}">
        <p14:creationId xmlns:p14="http://schemas.microsoft.com/office/powerpoint/2010/main" val="29415043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725</Words>
  <Application>Microsoft Office PowerPoint</Application>
  <PresentationFormat>On-screen Show (4:3)</PresentationFormat>
  <Paragraphs>330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Facebook Own Posts Table | Oxford Fajar Pre-University - 1 of 13</vt:lpstr>
      <vt:lpstr>Facebook Own Posts Table | Oxford Fajar Pre-University - 2 of 13</vt:lpstr>
      <vt:lpstr>Facebook Own Posts Table | Oxford Fajar Pre-University - 3 of 13</vt:lpstr>
      <vt:lpstr>Facebook Own Posts Table | Oxford Fajar Pre-University - 4 of 13</vt:lpstr>
      <vt:lpstr>Facebook Own Posts Table | Oxford Fajar Pre-University - 5 of 13</vt:lpstr>
      <vt:lpstr>Facebook Own Posts Table | Oxford Fajar Pre-University - 6 of 13</vt:lpstr>
      <vt:lpstr>Facebook Own Posts Table | Oxford Fajar Pre-University - 7 of 13</vt:lpstr>
      <vt:lpstr>Facebook Own Posts Table | Oxford Fajar Pre-University - 8 of 13</vt:lpstr>
      <vt:lpstr>Facebook Own Posts Table | Oxford Fajar Pre-University - 9 of 13</vt:lpstr>
      <vt:lpstr>Facebook Own Posts Table | Oxford Fajar Pre-University - 10 of 13</vt:lpstr>
      <vt:lpstr>Facebook Own Posts Table | Oxford Fajar Pre-University - 11 of 13</vt:lpstr>
      <vt:lpstr>Facebook Own Posts Table | Oxford Fajar Pre-University - 12 of 13</vt:lpstr>
      <vt:lpstr>Facebook Own Posts Table | Oxford Fajar Pre-University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Oxford Fajar Pre-University - 1 of 13</dc:title>
  <dc:creator>Frederik Peiniger</dc:creator>
  <cp:lastModifiedBy>Frederik Peiniger</cp:lastModifiedBy>
  <cp:revision>1</cp:revision>
  <dcterms:created xsi:type="dcterms:W3CDTF">2019-03-18T17:05:35Z</dcterms:created>
  <dcterms:modified xsi:type="dcterms:W3CDTF">2019-03-18T17:08:04Z</dcterms:modified>
</cp:coreProperties>
</file>