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AE8DE-60DB-4BA4-A534-97EDBCAE7023}"/>
              </a:ext>
            </a:extLst>
          </p:cNvPr>
          <p:cNvSpPr>
            <a:spLocks noGrp="1"/>
          </p:cNvSpPr>
          <p:nvPr>
            <p:ph type="title"/>
          </p:nvPr>
        </p:nvSpPr>
        <p:spPr/>
        <p:txBody>
          <a:bodyPr/>
          <a:lstStyle/>
          <a:p>
            <a:r>
              <a:rPr lang="en-US"/>
              <a:t>Facebook Own Posts Table | Oxford Fajar Pre-University - 1 of 17</a:t>
            </a:r>
          </a:p>
        </p:txBody>
      </p:sp>
      <p:graphicFrame>
        <p:nvGraphicFramePr>
          <p:cNvPr id="5" name="Table Placeholder 4">
            <a:extLst>
              <a:ext uri="{FF2B5EF4-FFF2-40B4-BE49-F238E27FC236}">
                <a16:creationId xmlns:a16="http://schemas.microsoft.com/office/drawing/2014/main" id="{0F723FA3-D866-437E-BA3C-C167A1C8F1A3}"/>
              </a:ext>
            </a:extLst>
          </p:cNvPr>
          <p:cNvGraphicFramePr>
            <a:graphicFrameLocks noGrp="1"/>
          </p:cNvGraphicFramePr>
          <p:nvPr>
            <p:ph type="tbl" sz="quarter" idx="13"/>
            <p:extLst>
              <p:ext uri="{D42A27DB-BD31-4B8C-83A1-F6EECF244321}">
                <p14:modId xmlns:p14="http://schemas.microsoft.com/office/powerpoint/2010/main" val="717612136"/>
              </p:ext>
            </p:extLst>
          </p:nvPr>
        </p:nvGraphicFramePr>
        <p:xfrm>
          <a:off x="457200" y="1731963"/>
          <a:ext cx="8229600" cy="36271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9793372"/>
                    </a:ext>
                  </a:extLst>
                </a:gridCol>
                <a:gridCol w="658368">
                  <a:extLst>
                    <a:ext uri="{9D8B030D-6E8A-4147-A177-3AD203B41FA5}">
                      <a16:colId xmlns:a16="http://schemas.microsoft.com/office/drawing/2014/main" val="764258358"/>
                    </a:ext>
                  </a:extLst>
                </a:gridCol>
                <a:gridCol w="658368">
                  <a:extLst>
                    <a:ext uri="{9D8B030D-6E8A-4147-A177-3AD203B41FA5}">
                      <a16:colId xmlns:a16="http://schemas.microsoft.com/office/drawing/2014/main" val="1525217640"/>
                    </a:ext>
                  </a:extLst>
                </a:gridCol>
                <a:gridCol w="658368">
                  <a:extLst>
                    <a:ext uri="{9D8B030D-6E8A-4147-A177-3AD203B41FA5}">
                      <a16:colId xmlns:a16="http://schemas.microsoft.com/office/drawing/2014/main" val="2049797496"/>
                    </a:ext>
                  </a:extLst>
                </a:gridCol>
                <a:gridCol w="658368">
                  <a:extLst>
                    <a:ext uri="{9D8B030D-6E8A-4147-A177-3AD203B41FA5}">
                      <a16:colId xmlns:a16="http://schemas.microsoft.com/office/drawing/2014/main" val="3163837161"/>
                    </a:ext>
                  </a:extLst>
                </a:gridCol>
                <a:gridCol w="658368">
                  <a:extLst>
                    <a:ext uri="{9D8B030D-6E8A-4147-A177-3AD203B41FA5}">
                      <a16:colId xmlns:a16="http://schemas.microsoft.com/office/drawing/2014/main" val="2233135590"/>
                    </a:ext>
                  </a:extLst>
                </a:gridCol>
                <a:gridCol w="658368">
                  <a:extLst>
                    <a:ext uri="{9D8B030D-6E8A-4147-A177-3AD203B41FA5}">
                      <a16:colId xmlns:a16="http://schemas.microsoft.com/office/drawing/2014/main" val="4045696632"/>
                    </a:ext>
                  </a:extLst>
                </a:gridCol>
                <a:gridCol w="658368">
                  <a:extLst>
                    <a:ext uri="{9D8B030D-6E8A-4147-A177-3AD203B41FA5}">
                      <a16:colId xmlns:a16="http://schemas.microsoft.com/office/drawing/2014/main" val="1272084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613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- 2018-09-21 11:33:01 </a:t>
                      </a:r>
                      <a:r>
                        <a:rPr kumimoji="0" lang="en-US" sz="1000" b="0" i="0" u="none" strike="noStrike" kern="1200" cap="none" spc="0" normalizeH="0" baseline="0" noProof="0">
                          <a:ln>
                            <a:noFill/>
                          </a:ln>
                          <a:solidFill>
                            <a:prstClr val="black"/>
                          </a:solidFill>
                          <a:effectLst/>
                          <a:uLnTx/>
                          <a:uFillTx/>
                          <a:latin typeface="+mn-lt"/>
                          <a:ea typeface="+mn-ea"/>
                          <a:cs typeface="+mn-cs"/>
                        </a:rPr>
                        <a:t> 
 ‘You guys go and have fun. Knock yourselves out.’
Based on the example above, can you write down the definition of ‘knock yourself out’? 😁
Answer:
(informal) to go ahead and do what you want
Learn more at
http://bit.ly/2P6DraQ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461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- 2018-09-18 11:25:00 </a:t>
                      </a:r>
                      <a:r>
                        <a:rPr kumimoji="0" lang="en-US" sz="1000" b="0" i="0" u="none" strike="noStrike" kern="1200" cap="none" spc="0" normalizeH="0" baseline="0" noProof="0">
                          <a:ln>
                            <a:noFill/>
                          </a:ln>
                          <a:solidFill>
                            <a:prstClr val="black"/>
                          </a:solidFill>
                          <a:effectLst/>
                          <a:uLnTx/>
                          <a:uFillTx/>
                          <a:latin typeface="+mn-lt"/>
                          <a:ea typeface="+mn-ea"/>
                          <a:cs typeface="+mn-cs"/>
                        </a:rPr>
                        <a:t> 
 One month left to MUET exams!
Boost your confidence and score well in the MUET examination with ACE AHEAD MUET, which is based on the latest MUET syllabus!
Visit http://bit.ly/2BPlUlK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4553938"/>
                  </a:ext>
                </a:extLst>
              </a:tr>
            </a:tbl>
          </a:graphicData>
        </a:graphic>
      </p:graphicFrame>
      <p:sp>
        <p:nvSpPr>
          <p:cNvPr id="4" name="Text Placeholder 3">
            <a:extLst>
              <a:ext uri="{FF2B5EF4-FFF2-40B4-BE49-F238E27FC236}">
                <a16:creationId xmlns:a16="http://schemas.microsoft.com/office/drawing/2014/main" id="{EF59D69E-F1E3-44BC-847C-3A22FFD5193F}"/>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2783023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8EF34-C2C4-4DF7-9860-98EB5AB2F631}"/>
              </a:ext>
            </a:extLst>
          </p:cNvPr>
          <p:cNvSpPr>
            <a:spLocks noGrp="1"/>
          </p:cNvSpPr>
          <p:nvPr>
            <p:ph type="title"/>
          </p:nvPr>
        </p:nvSpPr>
        <p:spPr/>
        <p:txBody>
          <a:bodyPr/>
          <a:lstStyle/>
          <a:p>
            <a:r>
              <a:rPr lang="en-US"/>
              <a:t>Facebook Own Posts Table | Oxford Fajar Pre-University - 2 of 17</a:t>
            </a:r>
          </a:p>
        </p:txBody>
      </p:sp>
      <p:graphicFrame>
        <p:nvGraphicFramePr>
          <p:cNvPr id="5" name="Table Placeholder 4">
            <a:extLst>
              <a:ext uri="{FF2B5EF4-FFF2-40B4-BE49-F238E27FC236}">
                <a16:creationId xmlns:a16="http://schemas.microsoft.com/office/drawing/2014/main" id="{B7248630-D53A-4627-AD09-61A106E5C4A5}"/>
              </a:ext>
            </a:extLst>
          </p:cNvPr>
          <p:cNvGraphicFramePr>
            <a:graphicFrameLocks noGrp="1"/>
          </p:cNvGraphicFramePr>
          <p:nvPr>
            <p:ph type="tbl" sz="quarter" idx="13"/>
            <p:extLst>
              <p:ext uri="{D42A27DB-BD31-4B8C-83A1-F6EECF244321}">
                <p14:modId xmlns:p14="http://schemas.microsoft.com/office/powerpoint/2010/main" val="582216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8521665"/>
                    </a:ext>
                  </a:extLst>
                </a:gridCol>
                <a:gridCol w="658368">
                  <a:extLst>
                    <a:ext uri="{9D8B030D-6E8A-4147-A177-3AD203B41FA5}">
                      <a16:colId xmlns:a16="http://schemas.microsoft.com/office/drawing/2014/main" val="3860884955"/>
                    </a:ext>
                  </a:extLst>
                </a:gridCol>
                <a:gridCol w="658368">
                  <a:extLst>
                    <a:ext uri="{9D8B030D-6E8A-4147-A177-3AD203B41FA5}">
                      <a16:colId xmlns:a16="http://schemas.microsoft.com/office/drawing/2014/main" val="3077911520"/>
                    </a:ext>
                  </a:extLst>
                </a:gridCol>
                <a:gridCol w="658368">
                  <a:extLst>
                    <a:ext uri="{9D8B030D-6E8A-4147-A177-3AD203B41FA5}">
                      <a16:colId xmlns:a16="http://schemas.microsoft.com/office/drawing/2014/main" val="277734581"/>
                    </a:ext>
                  </a:extLst>
                </a:gridCol>
                <a:gridCol w="658368">
                  <a:extLst>
                    <a:ext uri="{9D8B030D-6E8A-4147-A177-3AD203B41FA5}">
                      <a16:colId xmlns:a16="http://schemas.microsoft.com/office/drawing/2014/main" val="3599806373"/>
                    </a:ext>
                  </a:extLst>
                </a:gridCol>
                <a:gridCol w="658368">
                  <a:extLst>
                    <a:ext uri="{9D8B030D-6E8A-4147-A177-3AD203B41FA5}">
                      <a16:colId xmlns:a16="http://schemas.microsoft.com/office/drawing/2014/main" val="510026918"/>
                    </a:ext>
                  </a:extLst>
                </a:gridCol>
                <a:gridCol w="658368">
                  <a:extLst>
                    <a:ext uri="{9D8B030D-6E8A-4147-A177-3AD203B41FA5}">
                      <a16:colId xmlns:a16="http://schemas.microsoft.com/office/drawing/2014/main" val="3100642131"/>
                    </a:ext>
                  </a:extLst>
                </a:gridCol>
                <a:gridCol w="658368">
                  <a:extLst>
                    <a:ext uri="{9D8B030D-6E8A-4147-A177-3AD203B41FA5}">
                      <a16:colId xmlns:a16="http://schemas.microsoft.com/office/drawing/2014/main" val="3430031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061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- 2018-09-16 00:00:00 </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all fellow Malaysians!
“Being Malaysian is about embracing cultural diversity and harmony between different people and religions. Malaysia will always be my home.” – Jimmy Choo.
Don’t you agree?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0303421"/>
                  </a:ext>
                </a:extLst>
              </a:tr>
            </a:tbl>
          </a:graphicData>
        </a:graphic>
      </p:graphicFrame>
      <p:sp>
        <p:nvSpPr>
          <p:cNvPr id="4" name="Text Placeholder 3">
            <a:extLst>
              <a:ext uri="{FF2B5EF4-FFF2-40B4-BE49-F238E27FC236}">
                <a16:creationId xmlns:a16="http://schemas.microsoft.com/office/drawing/2014/main" id="{964BF7CD-FEC8-494F-85B2-4C5849B1BC0C}"/>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3345952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1EB3D-0131-495D-B484-CC480B733B74}"/>
              </a:ext>
            </a:extLst>
          </p:cNvPr>
          <p:cNvSpPr>
            <a:spLocks noGrp="1"/>
          </p:cNvSpPr>
          <p:nvPr>
            <p:ph type="title"/>
          </p:nvPr>
        </p:nvSpPr>
        <p:spPr/>
        <p:txBody>
          <a:bodyPr/>
          <a:lstStyle/>
          <a:p>
            <a:r>
              <a:rPr lang="en-US"/>
              <a:t>Facebook Own Posts Table | Oxford Fajar Pre-University - 3 of 17</a:t>
            </a:r>
          </a:p>
        </p:txBody>
      </p:sp>
      <p:graphicFrame>
        <p:nvGraphicFramePr>
          <p:cNvPr id="5" name="Table Placeholder 4">
            <a:extLst>
              <a:ext uri="{FF2B5EF4-FFF2-40B4-BE49-F238E27FC236}">
                <a16:creationId xmlns:a16="http://schemas.microsoft.com/office/drawing/2014/main" id="{285105EE-86B1-4857-84B0-7FFEC491AEAD}"/>
              </a:ext>
            </a:extLst>
          </p:cNvPr>
          <p:cNvGraphicFramePr>
            <a:graphicFrameLocks noGrp="1"/>
          </p:cNvGraphicFramePr>
          <p:nvPr>
            <p:ph type="tbl" sz="quarter" idx="13"/>
            <p:extLst>
              <p:ext uri="{D42A27DB-BD31-4B8C-83A1-F6EECF244321}">
                <p14:modId xmlns:p14="http://schemas.microsoft.com/office/powerpoint/2010/main" val="369159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6322474"/>
                    </a:ext>
                  </a:extLst>
                </a:gridCol>
                <a:gridCol w="658368">
                  <a:extLst>
                    <a:ext uri="{9D8B030D-6E8A-4147-A177-3AD203B41FA5}">
                      <a16:colId xmlns:a16="http://schemas.microsoft.com/office/drawing/2014/main" val="833035151"/>
                    </a:ext>
                  </a:extLst>
                </a:gridCol>
                <a:gridCol w="658368">
                  <a:extLst>
                    <a:ext uri="{9D8B030D-6E8A-4147-A177-3AD203B41FA5}">
                      <a16:colId xmlns:a16="http://schemas.microsoft.com/office/drawing/2014/main" val="1146098621"/>
                    </a:ext>
                  </a:extLst>
                </a:gridCol>
                <a:gridCol w="658368">
                  <a:extLst>
                    <a:ext uri="{9D8B030D-6E8A-4147-A177-3AD203B41FA5}">
                      <a16:colId xmlns:a16="http://schemas.microsoft.com/office/drawing/2014/main" val="4000032828"/>
                    </a:ext>
                  </a:extLst>
                </a:gridCol>
                <a:gridCol w="658368">
                  <a:extLst>
                    <a:ext uri="{9D8B030D-6E8A-4147-A177-3AD203B41FA5}">
                      <a16:colId xmlns:a16="http://schemas.microsoft.com/office/drawing/2014/main" val="901469232"/>
                    </a:ext>
                  </a:extLst>
                </a:gridCol>
                <a:gridCol w="658368">
                  <a:extLst>
                    <a:ext uri="{9D8B030D-6E8A-4147-A177-3AD203B41FA5}">
                      <a16:colId xmlns:a16="http://schemas.microsoft.com/office/drawing/2014/main" val="1183042401"/>
                    </a:ext>
                  </a:extLst>
                </a:gridCol>
                <a:gridCol w="658368">
                  <a:extLst>
                    <a:ext uri="{9D8B030D-6E8A-4147-A177-3AD203B41FA5}">
                      <a16:colId xmlns:a16="http://schemas.microsoft.com/office/drawing/2014/main" val="116782635"/>
                    </a:ext>
                  </a:extLst>
                </a:gridCol>
                <a:gridCol w="658368">
                  <a:extLst>
                    <a:ext uri="{9D8B030D-6E8A-4147-A177-3AD203B41FA5}">
                      <a16:colId xmlns:a16="http://schemas.microsoft.com/office/drawing/2014/main" val="55472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633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- 2018-09-14 14:12:00 </a:t>
                      </a:r>
                      <a:r>
                        <a:rPr kumimoji="0" lang="en-US" sz="1000" b="0" i="0" u="none" strike="noStrike" kern="1200" cap="none" spc="0" normalizeH="0" baseline="0" noProof="0">
                          <a:ln>
                            <a:noFill/>
                          </a:ln>
                          <a:solidFill>
                            <a:prstClr val="black"/>
                          </a:solidFill>
                          <a:effectLst/>
                          <a:uLnTx/>
                          <a:uFillTx/>
                          <a:latin typeface="+mn-lt"/>
                          <a:ea typeface="+mn-ea"/>
                          <a:cs typeface="+mn-cs"/>
                        </a:rPr>
                        <a:t> 
 Want to make an unforgettable first impression at an interview or social event?
It all starts with how you introduce yourself.
When asked “What do you do?” over and over again, most of us respond with “I’m job title X at company Y.” If that is also your response, you are missing out on an opportunity for the other person to know who you actually are!
So, here are some tips from the introduction expert, Joanna Bloor on how you can come up with your new response to “What do you do?”!
Read more at
http://bit.ly/2NkudHE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1049902"/>
                  </a:ext>
                </a:extLst>
              </a:tr>
            </a:tbl>
          </a:graphicData>
        </a:graphic>
      </p:graphicFrame>
      <p:sp>
        <p:nvSpPr>
          <p:cNvPr id="4" name="Text Placeholder 3">
            <a:extLst>
              <a:ext uri="{FF2B5EF4-FFF2-40B4-BE49-F238E27FC236}">
                <a16:creationId xmlns:a16="http://schemas.microsoft.com/office/drawing/2014/main" id="{1F164B12-5449-4F73-8390-EBCDF72C5076}"/>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2157546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C2815-310B-41A1-8DE2-8785E1F40C3F}"/>
              </a:ext>
            </a:extLst>
          </p:cNvPr>
          <p:cNvSpPr>
            <a:spLocks noGrp="1"/>
          </p:cNvSpPr>
          <p:nvPr>
            <p:ph type="title"/>
          </p:nvPr>
        </p:nvSpPr>
        <p:spPr/>
        <p:txBody>
          <a:bodyPr/>
          <a:lstStyle/>
          <a:p>
            <a:r>
              <a:rPr lang="en-US"/>
              <a:t>Facebook Own Posts Table | Oxford Fajar Pre-University - 4 of 17</a:t>
            </a:r>
          </a:p>
        </p:txBody>
      </p:sp>
      <p:graphicFrame>
        <p:nvGraphicFramePr>
          <p:cNvPr id="5" name="Table Placeholder 4">
            <a:extLst>
              <a:ext uri="{FF2B5EF4-FFF2-40B4-BE49-F238E27FC236}">
                <a16:creationId xmlns:a16="http://schemas.microsoft.com/office/drawing/2014/main" id="{C8EE5F07-5F47-4477-88B8-5A7EC1760032}"/>
              </a:ext>
            </a:extLst>
          </p:cNvPr>
          <p:cNvGraphicFramePr>
            <a:graphicFrameLocks noGrp="1"/>
          </p:cNvGraphicFramePr>
          <p:nvPr>
            <p:ph type="tbl" sz="quarter" idx="13"/>
            <p:extLst>
              <p:ext uri="{D42A27DB-BD31-4B8C-83A1-F6EECF244321}">
                <p14:modId xmlns:p14="http://schemas.microsoft.com/office/powerpoint/2010/main" val="946392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3851829"/>
                    </a:ext>
                  </a:extLst>
                </a:gridCol>
                <a:gridCol w="658368">
                  <a:extLst>
                    <a:ext uri="{9D8B030D-6E8A-4147-A177-3AD203B41FA5}">
                      <a16:colId xmlns:a16="http://schemas.microsoft.com/office/drawing/2014/main" val="4280586170"/>
                    </a:ext>
                  </a:extLst>
                </a:gridCol>
                <a:gridCol w="658368">
                  <a:extLst>
                    <a:ext uri="{9D8B030D-6E8A-4147-A177-3AD203B41FA5}">
                      <a16:colId xmlns:a16="http://schemas.microsoft.com/office/drawing/2014/main" val="3454049831"/>
                    </a:ext>
                  </a:extLst>
                </a:gridCol>
                <a:gridCol w="658368">
                  <a:extLst>
                    <a:ext uri="{9D8B030D-6E8A-4147-A177-3AD203B41FA5}">
                      <a16:colId xmlns:a16="http://schemas.microsoft.com/office/drawing/2014/main" val="3391671223"/>
                    </a:ext>
                  </a:extLst>
                </a:gridCol>
                <a:gridCol w="658368">
                  <a:extLst>
                    <a:ext uri="{9D8B030D-6E8A-4147-A177-3AD203B41FA5}">
                      <a16:colId xmlns:a16="http://schemas.microsoft.com/office/drawing/2014/main" val="1919541930"/>
                    </a:ext>
                  </a:extLst>
                </a:gridCol>
                <a:gridCol w="658368">
                  <a:extLst>
                    <a:ext uri="{9D8B030D-6E8A-4147-A177-3AD203B41FA5}">
                      <a16:colId xmlns:a16="http://schemas.microsoft.com/office/drawing/2014/main" val="3219493097"/>
                    </a:ext>
                  </a:extLst>
                </a:gridCol>
                <a:gridCol w="658368">
                  <a:extLst>
                    <a:ext uri="{9D8B030D-6E8A-4147-A177-3AD203B41FA5}">
                      <a16:colId xmlns:a16="http://schemas.microsoft.com/office/drawing/2014/main" val="259214151"/>
                    </a:ext>
                  </a:extLst>
                </a:gridCol>
                <a:gridCol w="658368">
                  <a:extLst>
                    <a:ext uri="{9D8B030D-6E8A-4147-A177-3AD203B41FA5}">
                      <a16:colId xmlns:a16="http://schemas.microsoft.com/office/drawing/2014/main" val="3854107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376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- 2018-09-12 20:08:24 </a:t>
                      </a:r>
                      <a:r>
                        <a:rPr kumimoji="0" lang="en-US" sz="1000" b="0" i="0" u="none" strike="noStrike" kern="1200" cap="none" spc="0" normalizeH="0" baseline="0" noProof="0">
                          <a:ln>
                            <a:noFill/>
                          </a:ln>
                          <a:solidFill>
                            <a:prstClr val="black"/>
                          </a:solidFill>
                          <a:effectLst/>
                          <a:uLnTx/>
                          <a:uFillTx/>
                          <a:latin typeface="+mn-lt"/>
                          <a:ea typeface="+mn-ea"/>
                          <a:cs typeface="+mn-cs"/>
                        </a:rPr>
                        <a:t> 
 Due to explosive development, Bangkok has become notorious for frequent, destructive floods. 
Thai landscape architect Kotchakorn Voraakhom created a dazzling park in the center of Bangkok, set on the campus of Chulalongkorn University to protect her beloved hometown. 
Swipe right to check out how the park is designed! 
Source: ideas.ted.com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555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- 2018-09-11 01:00:01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all our Muslim friends a blessed Awal Muharram!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1637815"/>
                  </a:ext>
                </a:extLst>
              </a:tr>
            </a:tbl>
          </a:graphicData>
        </a:graphic>
      </p:graphicFrame>
      <p:sp>
        <p:nvSpPr>
          <p:cNvPr id="4" name="Text Placeholder 3">
            <a:extLst>
              <a:ext uri="{FF2B5EF4-FFF2-40B4-BE49-F238E27FC236}">
                <a16:creationId xmlns:a16="http://schemas.microsoft.com/office/drawing/2014/main" id="{1561C996-292D-4E75-A940-AF011C786DED}"/>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1173914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7FFF9-C960-4954-AE6A-39634F73EE95}"/>
              </a:ext>
            </a:extLst>
          </p:cNvPr>
          <p:cNvSpPr>
            <a:spLocks noGrp="1"/>
          </p:cNvSpPr>
          <p:nvPr>
            <p:ph type="title"/>
          </p:nvPr>
        </p:nvSpPr>
        <p:spPr/>
        <p:txBody>
          <a:bodyPr/>
          <a:lstStyle/>
          <a:p>
            <a:r>
              <a:rPr lang="en-US"/>
              <a:t>Facebook Own Posts Table | Oxford Fajar Pre-University - 5 of 17</a:t>
            </a:r>
          </a:p>
        </p:txBody>
      </p:sp>
      <p:graphicFrame>
        <p:nvGraphicFramePr>
          <p:cNvPr id="5" name="Table Placeholder 4">
            <a:extLst>
              <a:ext uri="{FF2B5EF4-FFF2-40B4-BE49-F238E27FC236}">
                <a16:creationId xmlns:a16="http://schemas.microsoft.com/office/drawing/2014/main" id="{9679A934-0EDA-473E-B7CC-E5CFF2ABABBB}"/>
              </a:ext>
            </a:extLst>
          </p:cNvPr>
          <p:cNvGraphicFramePr>
            <a:graphicFrameLocks noGrp="1"/>
          </p:cNvGraphicFramePr>
          <p:nvPr>
            <p:ph type="tbl" sz="quarter" idx="13"/>
            <p:extLst>
              <p:ext uri="{D42A27DB-BD31-4B8C-83A1-F6EECF244321}">
                <p14:modId xmlns:p14="http://schemas.microsoft.com/office/powerpoint/2010/main" val="21916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1786132"/>
                    </a:ext>
                  </a:extLst>
                </a:gridCol>
                <a:gridCol w="658368">
                  <a:extLst>
                    <a:ext uri="{9D8B030D-6E8A-4147-A177-3AD203B41FA5}">
                      <a16:colId xmlns:a16="http://schemas.microsoft.com/office/drawing/2014/main" val="2625039110"/>
                    </a:ext>
                  </a:extLst>
                </a:gridCol>
                <a:gridCol w="658368">
                  <a:extLst>
                    <a:ext uri="{9D8B030D-6E8A-4147-A177-3AD203B41FA5}">
                      <a16:colId xmlns:a16="http://schemas.microsoft.com/office/drawing/2014/main" val="2567927751"/>
                    </a:ext>
                  </a:extLst>
                </a:gridCol>
                <a:gridCol w="658368">
                  <a:extLst>
                    <a:ext uri="{9D8B030D-6E8A-4147-A177-3AD203B41FA5}">
                      <a16:colId xmlns:a16="http://schemas.microsoft.com/office/drawing/2014/main" val="2634882994"/>
                    </a:ext>
                  </a:extLst>
                </a:gridCol>
                <a:gridCol w="658368">
                  <a:extLst>
                    <a:ext uri="{9D8B030D-6E8A-4147-A177-3AD203B41FA5}">
                      <a16:colId xmlns:a16="http://schemas.microsoft.com/office/drawing/2014/main" val="2611737885"/>
                    </a:ext>
                  </a:extLst>
                </a:gridCol>
                <a:gridCol w="658368">
                  <a:extLst>
                    <a:ext uri="{9D8B030D-6E8A-4147-A177-3AD203B41FA5}">
                      <a16:colId xmlns:a16="http://schemas.microsoft.com/office/drawing/2014/main" val="787905473"/>
                    </a:ext>
                  </a:extLst>
                </a:gridCol>
                <a:gridCol w="658368">
                  <a:extLst>
                    <a:ext uri="{9D8B030D-6E8A-4147-A177-3AD203B41FA5}">
                      <a16:colId xmlns:a16="http://schemas.microsoft.com/office/drawing/2014/main" val="2185944335"/>
                    </a:ext>
                  </a:extLst>
                </a:gridCol>
                <a:gridCol w="658368">
                  <a:extLst>
                    <a:ext uri="{9D8B030D-6E8A-4147-A177-3AD203B41FA5}">
                      <a16:colId xmlns:a16="http://schemas.microsoft.com/office/drawing/2014/main" val="3813669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741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- 2018-09-07 11:59:00 </a:t>
                      </a:r>
                      <a:r>
                        <a:rPr kumimoji="0" lang="en-US" sz="1000" b="0" i="0" u="none" strike="noStrike" kern="1200" cap="none" spc="0" normalizeH="0" baseline="0" noProof="0">
                          <a:ln>
                            <a:noFill/>
                          </a:ln>
                          <a:solidFill>
                            <a:prstClr val="black"/>
                          </a:solidFill>
                          <a:effectLst/>
                          <a:uLnTx/>
                          <a:uFillTx/>
                          <a:latin typeface="+mn-lt"/>
                          <a:ea typeface="+mn-ea"/>
                          <a:cs typeface="+mn-cs"/>
                        </a:rPr>
                        <a:t> 
 Travelling during the upcoming long weekends but worried about your STPM revision?
Fully Worked Solutions for STPM is the ideal companion for you! Its topical questions along with fully worked solutions and answers will enable you to learn and practice anytime, anywhere! 
Download a full-featured 14-day FREE trial sample of Fully Worked Solutions now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7066999"/>
                  </a:ext>
                </a:extLst>
              </a:tr>
            </a:tbl>
          </a:graphicData>
        </a:graphic>
      </p:graphicFrame>
      <p:sp>
        <p:nvSpPr>
          <p:cNvPr id="4" name="Text Placeholder 3">
            <a:extLst>
              <a:ext uri="{FF2B5EF4-FFF2-40B4-BE49-F238E27FC236}">
                <a16:creationId xmlns:a16="http://schemas.microsoft.com/office/drawing/2014/main" id="{E6E5CB94-CFC6-4871-913C-246F695CB32E}"/>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3906901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449F6-1E59-4A22-A0AA-AF8B8321AACC}"/>
              </a:ext>
            </a:extLst>
          </p:cNvPr>
          <p:cNvSpPr>
            <a:spLocks noGrp="1"/>
          </p:cNvSpPr>
          <p:nvPr>
            <p:ph type="title"/>
          </p:nvPr>
        </p:nvSpPr>
        <p:spPr/>
        <p:txBody>
          <a:bodyPr/>
          <a:lstStyle/>
          <a:p>
            <a:r>
              <a:rPr lang="en-US"/>
              <a:t>Facebook Own Posts Table | Oxford Fajar Pre-University - 6 of 17</a:t>
            </a:r>
          </a:p>
        </p:txBody>
      </p:sp>
      <p:graphicFrame>
        <p:nvGraphicFramePr>
          <p:cNvPr id="5" name="Table Placeholder 4">
            <a:extLst>
              <a:ext uri="{FF2B5EF4-FFF2-40B4-BE49-F238E27FC236}">
                <a16:creationId xmlns:a16="http://schemas.microsoft.com/office/drawing/2014/main" id="{8C84BA69-A2FA-4A1A-98E3-C6583B839A1B}"/>
              </a:ext>
            </a:extLst>
          </p:cNvPr>
          <p:cNvGraphicFramePr>
            <a:graphicFrameLocks noGrp="1"/>
          </p:cNvGraphicFramePr>
          <p:nvPr>
            <p:ph type="tbl" sz="quarter" idx="13"/>
            <p:extLst>
              <p:ext uri="{D42A27DB-BD31-4B8C-83A1-F6EECF244321}">
                <p14:modId xmlns:p14="http://schemas.microsoft.com/office/powerpoint/2010/main" val="2343685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5117897"/>
                    </a:ext>
                  </a:extLst>
                </a:gridCol>
                <a:gridCol w="658368">
                  <a:extLst>
                    <a:ext uri="{9D8B030D-6E8A-4147-A177-3AD203B41FA5}">
                      <a16:colId xmlns:a16="http://schemas.microsoft.com/office/drawing/2014/main" val="3173577495"/>
                    </a:ext>
                  </a:extLst>
                </a:gridCol>
                <a:gridCol w="658368">
                  <a:extLst>
                    <a:ext uri="{9D8B030D-6E8A-4147-A177-3AD203B41FA5}">
                      <a16:colId xmlns:a16="http://schemas.microsoft.com/office/drawing/2014/main" val="3912152785"/>
                    </a:ext>
                  </a:extLst>
                </a:gridCol>
                <a:gridCol w="658368">
                  <a:extLst>
                    <a:ext uri="{9D8B030D-6E8A-4147-A177-3AD203B41FA5}">
                      <a16:colId xmlns:a16="http://schemas.microsoft.com/office/drawing/2014/main" val="1383170820"/>
                    </a:ext>
                  </a:extLst>
                </a:gridCol>
                <a:gridCol w="658368">
                  <a:extLst>
                    <a:ext uri="{9D8B030D-6E8A-4147-A177-3AD203B41FA5}">
                      <a16:colId xmlns:a16="http://schemas.microsoft.com/office/drawing/2014/main" val="1000466200"/>
                    </a:ext>
                  </a:extLst>
                </a:gridCol>
                <a:gridCol w="658368">
                  <a:extLst>
                    <a:ext uri="{9D8B030D-6E8A-4147-A177-3AD203B41FA5}">
                      <a16:colId xmlns:a16="http://schemas.microsoft.com/office/drawing/2014/main" val="3824516916"/>
                    </a:ext>
                  </a:extLst>
                </a:gridCol>
                <a:gridCol w="658368">
                  <a:extLst>
                    <a:ext uri="{9D8B030D-6E8A-4147-A177-3AD203B41FA5}">
                      <a16:colId xmlns:a16="http://schemas.microsoft.com/office/drawing/2014/main" val="3731204233"/>
                    </a:ext>
                  </a:extLst>
                </a:gridCol>
                <a:gridCol w="658368">
                  <a:extLst>
                    <a:ext uri="{9D8B030D-6E8A-4147-A177-3AD203B41FA5}">
                      <a16:colId xmlns:a16="http://schemas.microsoft.com/office/drawing/2014/main" val="592101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430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- 2018-09-04 10:47:37 </a:t>
                      </a:r>
                      <a:r>
                        <a:rPr kumimoji="0" lang="en-US" sz="1000" b="0" i="0" u="none" strike="noStrike" kern="1200" cap="none" spc="0" normalizeH="0" baseline="0" noProof="0">
                          <a:ln>
                            <a:noFill/>
                          </a:ln>
                          <a:solidFill>
                            <a:prstClr val="black"/>
                          </a:solidFill>
                          <a:effectLst/>
                          <a:uLnTx/>
                          <a:uFillTx/>
                          <a:latin typeface="+mn-lt"/>
                          <a:ea typeface="+mn-ea"/>
                          <a:cs typeface="+mn-cs"/>
                        </a:rPr>
                        <a:t> 
 Words like ‘freedom’ and ‘wisdom’ are profound words. 
But, have you ever wondered about the three seemingly unassuming letters ’-dom’? What does it mean and where does it come from? 
‘-dom’ is a noun-forming suffix denoting a condition, state, or status. ‘Freedom’, in its most elemental level, is the state of being free. ‘Wisdom’ is the quality of being wise. 
Let’s look at another example, ‘emojidom’. The suffix ‘-dom’ here could characterize all things emoji, from codepoints to plush toys, or the representation of an idea or object in emoji form.
Read more about ‘-dom’ at
http://bit.ly/2MzWSMj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4092439"/>
                  </a:ext>
                </a:extLst>
              </a:tr>
            </a:tbl>
          </a:graphicData>
        </a:graphic>
      </p:graphicFrame>
      <p:sp>
        <p:nvSpPr>
          <p:cNvPr id="4" name="Text Placeholder 3">
            <a:extLst>
              <a:ext uri="{FF2B5EF4-FFF2-40B4-BE49-F238E27FC236}">
                <a16:creationId xmlns:a16="http://schemas.microsoft.com/office/drawing/2014/main" id="{6B972132-B8AC-4408-A13E-375359CD87E5}"/>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297513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E2529-4DCC-48DE-A7C2-232561C3FAD0}"/>
              </a:ext>
            </a:extLst>
          </p:cNvPr>
          <p:cNvSpPr>
            <a:spLocks noGrp="1"/>
          </p:cNvSpPr>
          <p:nvPr>
            <p:ph type="title"/>
          </p:nvPr>
        </p:nvSpPr>
        <p:spPr/>
        <p:txBody>
          <a:bodyPr/>
          <a:lstStyle/>
          <a:p>
            <a:r>
              <a:rPr lang="en-US"/>
              <a:t>Facebook Own Posts Table | Oxford Fajar Pre-University - 7 of 17</a:t>
            </a:r>
          </a:p>
        </p:txBody>
      </p:sp>
      <p:graphicFrame>
        <p:nvGraphicFramePr>
          <p:cNvPr id="5" name="Table Placeholder 4">
            <a:extLst>
              <a:ext uri="{FF2B5EF4-FFF2-40B4-BE49-F238E27FC236}">
                <a16:creationId xmlns:a16="http://schemas.microsoft.com/office/drawing/2014/main" id="{8701D3E2-2168-4B9D-92FF-1BA9C547325C}"/>
              </a:ext>
            </a:extLst>
          </p:cNvPr>
          <p:cNvGraphicFramePr>
            <a:graphicFrameLocks noGrp="1"/>
          </p:cNvGraphicFramePr>
          <p:nvPr>
            <p:ph type="tbl" sz="quarter" idx="13"/>
            <p:extLst>
              <p:ext uri="{D42A27DB-BD31-4B8C-83A1-F6EECF244321}">
                <p14:modId xmlns:p14="http://schemas.microsoft.com/office/powerpoint/2010/main" val="2814373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0720008"/>
                    </a:ext>
                  </a:extLst>
                </a:gridCol>
                <a:gridCol w="658368">
                  <a:extLst>
                    <a:ext uri="{9D8B030D-6E8A-4147-A177-3AD203B41FA5}">
                      <a16:colId xmlns:a16="http://schemas.microsoft.com/office/drawing/2014/main" val="509073544"/>
                    </a:ext>
                  </a:extLst>
                </a:gridCol>
                <a:gridCol w="658368">
                  <a:extLst>
                    <a:ext uri="{9D8B030D-6E8A-4147-A177-3AD203B41FA5}">
                      <a16:colId xmlns:a16="http://schemas.microsoft.com/office/drawing/2014/main" val="2673860752"/>
                    </a:ext>
                  </a:extLst>
                </a:gridCol>
                <a:gridCol w="658368">
                  <a:extLst>
                    <a:ext uri="{9D8B030D-6E8A-4147-A177-3AD203B41FA5}">
                      <a16:colId xmlns:a16="http://schemas.microsoft.com/office/drawing/2014/main" val="1431354119"/>
                    </a:ext>
                  </a:extLst>
                </a:gridCol>
                <a:gridCol w="658368">
                  <a:extLst>
                    <a:ext uri="{9D8B030D-6E8A-4147-A177-3AD203B41FA5}">
                      <a16:colId xmlns:a16="http://schemas.microsoft.com/office/drawing/2014/main" val="1122621835"/>
                    </a:ext>
                  </a:extLst>
                </a:gridCol>
                <a:gridCol w="658368">
                  <a:extLst>
                    <a:ext uri="{9D8B030D-6E8A-4147-A177-3AD203B41FA5}">
                      <a16:colId xmlns:a16="http://schemas.microsoft.com/office/drawing/2014/main" val="1876376626"/>
                    </a:ext>
                  </a:extLst>
                </a:gridCol>
                <a:gridCol w="658368">
                  <a:extLst>
                    <a:ext uri="{9D8B030D-6E8A-4147-A177-3AD203B41FA5}">
                      <a16:colId xmlns:a16="http://schemas.microsoft.com/office/drawing/2014/main" val="3827188434"/>
                    </a:ext>
                  </a:extLst>
                </a:gridCol>
                <a:gridCol w="658368">
                  <a:extLst>
                    <a:ext uri="{9D8B030D-6E8A-4147-A177-3AD203B41FA5}">
                      <a16:colId xmlns:a16="http://schemas.microsoft.com/office/drawing/2014/main" val="4040468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709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- 2018-08-31 01:18:00 </a:t>
                      </a:r>
                      <a:r>
                        <a:rPr kumimoji="0" lang="en-US" sz="1000" b="0" i="0" u="none" strike="noStrike" kern="1200" cap="none" spc="0" normalizeH="0" baseline="0" noProof="0">
                          <a:ln>
                            <a:noFill/>
                          </a:ln>
                          <a:solidFill>
                            <a:prstClr val="black"/>
                          </a:solidFill>
                          <a:effectLst/>
                          <a:uLnTx/>
                          <a:uFillTx/>
                          <a:latin typeface="+mn-lt"/>
                          <a:ea typeface="+mn-ea"/>
                          <a:cs typeface="+mn-cs"/>
                        </a:rPr>
                        <a:t> 
 To survive in peace and harmony, united and strong, we must have one people, one nation, one flag.”- Pauline Hanson.
Happy National Day!
Have you participated any activities that show your love to the nation? Share with us in the comment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79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- 2018-08-28 13:17:00 </a:t>
                      </a:r>
                      <a:r>
                        <a:rPr kumimoji="0" lang="en-US" sz="1000" b="0" i="0" u="none" strike="noStrike" kern="1200" cap="none" spc="0" normalizeH="0" baseline="0" noProof="0">
                          <a:ln>
                            <a:noFill/>
                          </a:ln>
                          <a:solidFill>
                            <a:prstClr val="black"/>
                          </a:solidFill>
                          <a:effectLst/>
                          <a:uLnTx/>
                          <a:uFillTx/>
                          <a:latin typeface="+mn-lt"/>
                          <a:ea typeface="+mn-ea"/>
                          <a:cs typeface="+mn-cs"/>
                        </a:rPr>
                        <a:t> 
 Practice makes perfect! Start practicing for Matriculation exam with Fully Worked Solutions for Matriculation! 
Download now and get your FREE sample for 2 weeks!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4558001"/>
                  </a:ext>
                </a:extLst>
              </a:tr>
            </a:tbl>
          </a:graphicData>
        </a:graphic>
      </p:graphicFrame>
      <p:sp>
        <p:nvSpPr>
          <p:cNvPr id="4" name="Text Placeholder 3">
            <a:extLst>
              <a:ext uri="{FF2B5EF4-FFF2-40B4-BE49-F238E27FC236}">
                <a16:creationId xmlns:a16="http://schemas.microsoft.com/office/drawing/2014/main" id="{AB25CFE2-62C1-4CFE-8161-AEDEF3639A5E}"/>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281569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CBB0-8222-434A-AE9B-60E79F9C9D4F}"/>
              </a:ext>
            </a:extLst>
          </p:cNvPr>
          <p:cNvSpPr>
            <a:spLocks noGrp="1"/>
          </p:cNvSpPr>
          <p:nvPr>
            <p:ph type="title"/>
          </p:nvPr>
        </p:nvSpPr>
        <p:spPr/>
        <p:txBody>
          <a:bodyPr/>
          <a:lstStyle/>
          <a:p>
            <a:r>
              <a:rPr lang="en-US"/>
              <a:t>Facebook Own Posts Table | Oxford Fajar Pre-University - 8 of 17</a:t>
            </a:r>
          </a:p>
        </p:txBody>
      </p:sp>
      <p:graphicFrame>
        <p:nvGraphicFramePr>
          <p:cNvPr id="5" name="Table Placeholder 4">
            <a:extLst>
              <a:ext uri="{FF2B5EF4-FFF2-40B4-BE49-F238E27FC236}">
                <a16:creationId xmlns:a16="http://schemas.microsoft.com/office/drawing/2014/main" id="{C9F0B256-3CFC-4AE8-AA1C-ED1A7E312211}"/>
              </a:ext>
            </a:extLst>
          </p:cNvPr>
          <p:cNvGraphicFramePr>
            <a:graphicFrameLocks noGrp="1"/>
          </p:cNvGraphicFramePr>
          <p:nvPr>
            <p:ph type="tbl" sz="quarter" idx="13"/>
            <p:extLst>
              <p:ext uri="{D42A27DB-BD31-4B8C-83A1-F6EECF244321}">
                <p14:modId xmlns:p14="http://schemas.microsoft.com/office/powerpoint/2010/main" val="1629138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7269711"/>
                    </a:ext>
                  </a:extLst>
                </a:gridCol>
                <a:gridCol w="658368">
                  <a:extLst>
                    <a:ext uri="{9D8B030D-6E8A-4147-A177-3AD203B41FA5}">
                      <a16:colId xmlns:a16="http://schemas.microsoft.com/office/drawing/2014/main" val="447287436"/>
                    </a:ext>
                  </a:extLst>
                </a:gridCol>
                <a:gridCol w="658368">
                  <a:extLst>
                    <a:ext uri="{9D8B030D-6E8A-4147-A177-3AD203B41FA5}">
                      <a16:colId xmlns:a16="http://schemas.microsoft.com/office/drawing/2014/main" val="906036029"/>
                    </a:ext>
                  </a:extLst>
                </a:gridCol>
                <a:gridCol w="658368">
                  <a:extLst>
                    <a:ext uri="{9D8B030D-6E8A-4147-A177-3AD203B41FA5}">
                      <a16:colId xmlns:a16="http://schemas.microsoft.com/office/drawing/2014/main" val="3885669235"/>
                    </a:ext>
                  </a:extLst>
                </a:gridCol>
                <a:gridCol w="658368">
                  <a:extLst>
                    <a:ext uri="{9D8B030D-6E8A-4147-A177-3AD203B41FA5}">
                      <a16:colId xmlns:a16="http://schemas.microsoft.com/office/drawing/2014/main" val="47803224"/>
                    </a:ext>
                  </a:extLst>
                </a:gridCol>
                <a:gridCol w="658368">
                  <a:extLst>
                    <a:ext uri="{9D8B030D-6E8A-4147-A177-3AD203B41FA5}">
                      <a16:colId xmlns:a16="http://schemas.microsoft.com/office/drawing/2014/main" val="3239938059"/>
                    </a:ext>
                  </a:extLst>
                </a:gridCol>
                <a:gridCol w="658368">
                  <a:extLst>
                    <a:ext uri="{9D8B030D-6E8A-4147-A177-3AD203B41FA5}">
                      <a16:colId xmlns:a16="http://schemas.microsoft.com/office/drawing/2014/main" val="3541853651"/>
                    </a:ext>
                  </a:extLst>
                </a:gridCol>
                <a:gridCol w="658368">
                  <a:extLst>
                    <a:ext uri="{9D8B030D-6E8A-4147-A177-3AD203B41FA5}">
                      <a16:colId xmlns:a16="http://schemas.microsoft.com/office/drawing/2014/main" val="845575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890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- 2018-08-24 12:06:00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why we procrastinate?
There are two reasons:
1. A lack of a clear idea of what to do and/or
2. A lack of a reason to do it.
Laziness and ineptitude have nothing to do with it, which is why we can reframe procrastination by asking ourselves “Why am I doing this? Do I really want to do it? What am I actually doing?”
When we have a purpose and a plan, procrastination doesn’t enter the equation. It goes beyond enjoyment, reaching to fulfillment.
Learn more at
http://bit.ly/2KYwKKp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545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- 2018-08-22 01:15:00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Muslim friends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576890"/>
                  </a:ext>
                </a:extLst>
              </a:tr>
            </a:tbl>
          </a:graphicData>
        </a:graphic>
      </p:graphicFrame>
      <p:sp>
        <p:nvSpPr>
          <p:cNvPr id="4" name="Text Placeholder 3">
            <a:extLst>
              <a:ext uri="{FF2B5EF4-FFF2-40B4-BE49-F238E27FC236}">
                <a16:creationId xmlns:a16="http://schemas.microsoft.com/office/drawing/2014/main" id="{9F1847DD-ADA4-4CCB-8C2E-83B66DD37C2E}"/>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279740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EA6A6-5A99-4CC0-865D-86240A532A28}"/>
              </a:ext>
            </a:extLst>
          </p:cNvPr>
          <p:cNvSpPr>
            <a:spLocks noGrp="1"/>
          </p:cNvSpPr>
          <p:nvPr>
            <p:ph type="title"/>
          </p:nvPr>
        </p:nvSpPr>
        <p:spPr/>
        <p:txBody>
          <a:bodyPr/>
          <a:lstStyle/>
          <a:p>
            <a:r>
              <a:rPr lang="en-US"/>
              <a:t>Facebook Own Posts Table | Oxford Fajar Pre-University - 9 of 17</a:t>
            </a:r>
          </a:p>
        </p:txBody>
      </p:sp>
      <p:graphicFrame>
        <p:nvGraphicFramePr>
          <p:cNvPr id="5" name="Table Placeholder 4">
            <a:extLst>
              <a:ext uri="{FF2B5EF4-FFF2-40B4-BE49-F238E27FC236}">
                <a16:creationId xmlns:a16="http://schemas.microsoft.com/office/drawing/2014/main" id="{6282139A-302B-4DD6-8342-3A4520C252BA}"/>
              </a:ext>
            </a:extLst>
          </p:cNvPr>
          <p:cNvGraphicFramePr>
            <a:graphicFrameLocks noGrp="1"/>
          </p:cNvGraphicFramePr>
          <p:nvPr>
            <p:ph type="tbl" sz="quarter" idx="13"/>
            <p:extLst>
              <p:ext uri="{D42A27DB-BD31-4B8C-83A1-F6EECF244321}">
                <p14:modId xmlns:p14="http://schemas.microsoft.com/office/powerpoint/2010/main" val="1376783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39362195"/>
                    </a:ext>
                  </a:extLst>
                </a:gridCol>
                <a:gridCol w="658368">
                  <a:extLst>
                    <a:ext uri="{9D8B030D-6E8A-4147-A177-3AD203B41FA5}">
                      <a16:colId xmlns:a16="http://schemas.microsoft.com/office/drawing/2014/main" val="1615687346"/>
                    </a:ext>
                  </a:extLst>
                </a:gridCol>
                <a:gridCol w="658368">
                  <a:extLst>
                    <a:ext uri="{9D8B030D-6E8A-4147-A177-3AD203B41FA5}">
                      <a16:colId xmlns:a16="http://schemas.microsoft.com/office/drawing/2014/main" val="3602614041"/>
                    </a:ext>
                  </a:extLst>
                </a:gridCol>
                <a:gridCol w="658368">
                  <a:extLst>
                    <a:ext uri="{9D8B030D-6E8A-4147-A177-3AD203B41FA5}">
                      <a16:colId xmlns:a16="http://schemas.microsoft.com/office/drawing/2014/main" val="227719249"/>
                    </a:ext>
                  </a:extLst>
                </a:gridCol>
                <a:gridCol w="658368">
                  <a:extLst>
                    <a:ext uri="{9D8B030D-6E8A-4147-A177-3AD203B41FA5}">
                      <a16:colId xmlns:a16="http://schemas.microsoft.com/office/drawing/2014/main" val="3900730359"/>
                    </a:ext>
                  </a:extLst>
                </a:gridCol>
                <a:gridCol w="658368">
                  <a:extLst>
                    <a:ext uri="{9D8B030D-6E8A-4147-A177-3AD203B41FA5}">
                      <a16:colId xmlns:a16="http://schemas.microsoft.com/office/drawing/2014/main" val="1127319690"/>
                    </a:ext>
                  </a:extLst>
                </a:gridCol>
                <a:gridCol w="658368">
                  <a:extLst>
                    <a:ext uri="{9D8B030D-6E8A-4147-A177-3AD203B41FA5}">
                      <a16:colId xmlns:a16="http://schemas.microsoft.com/office/drawing/2014/main" val="2800717952"/>
                    </a:ext>
                  </a:extLst>
                </a:gridCol>
                <a:gridCol w="658368">
                  <a:extLst>
                    <a:ext uri="{9D8B030D-6E8A-4147-A177-3AD203B41FA5}">
                      <a16:colId xmlns:a16="http://schemas.microsoft.com/office/drawing/2014/main" val="3228073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223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- 2018-08-20 13:14:00 </a:t>
                      </a:r>
                      <a:r>
                        <a:rPr kumimoji="0" lang="en-US" sz="1000" b="0" i="0" u="none" strike="noStrike" kern="1200" cap="none" spc="0" normalizeH="0" baseline="0" noProof="0">
                          <a:ln>
                            <a:noFill/>
                          </a:ln>
                          <a:solidFill>
                            <a:prstClr val="black"/>
                          </a:solidFill>
                          <a:effectLst/>
                          <a:uLnTx/>
                          <a:uFillTx/>
                          <a:latin typeface="+mn-lt"/>
                          <a:ea typeface="+mn-ea"/>
                          <a:cs typeface="+mn-cs"/>
                        </a:rPr>
                        <a:t> 
 Refresh your mind on a Monday with a word whizz! 😀
Niche is an adjective that describes something (of products, services or interests) appealing to only a small section of the population.
Sentence example:
‘Enthusiast markets will always exist but they are niche.’
Can you form another sentence with ‘niche’?
Learn more:
http://bit.ly/2uIloPU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544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- 2018-08-16 14:02:00 </a:t>
                      </a:r>
                      <a:r>
                        <a:rPr kumimoji="0" lang="en-US" sz="1000" b="0" i="0" u="none" strike="noStrike" kern="1200" cap="none" spc="0" normalizeH="0" baseline="0" noProof="0">
                          <a:ln>
                            <a:noFill/>
                          </a:ln>
                          <a:solidFill>
                            <a:prstClr val="black"/>
                          </a:solidFill>
                          <a:effectLst/>
                          <a:uLnTx/>
                          <a:uFillTx/>
                          <a:latin typeface="+mn-lt"/>
                          <a:ea typeface="+mn-ea"/>
                          <a:cs typeface="+mn-cs"/>
                        </a:rPr>
                        <a:t> 
 Our companion website’s additional resources are developed to complement Oxford Fajar titles and are tailored closely to each specific title.
Have you visited our companion website? If you have not, visit today for additional ready-to-use learning and teaching resources.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076324"/>
                  </a:ext>
                </a:extLst>
              </a:tr>
            </a:tbl>
          </a:graphicData>
        </a:graphic>
      </p:graphicFrame>
      <p:sp>
        <p:nvSpPr>
          <p:cNvPr id="4" name="Text Placeholder 3">
            <a:extLst>
              <a:ext uri="{FF2B5EF4-FFF2-40B4-BE49-F238E27FC236}">
                <a16:creationId xmlns:a16="http://schemas.microsoft.com/office/drawing/2014/main" id="{5A0A8467-473C-4FCE-BFCC-E29E639B6332}"/>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2387892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597BD-0CE8-4AEA-B504-2C008C09786D}"/>
              </a:ext>
            </a:extLst>
          </p:cNvPr>
          <p:cNvSpPr>
            <a:spLocks noGrp="1"/>
          </p:cNvSpPr>
          <p:nvPr>
            <p:ph type="title"/>
          </p:nvPr>
        </p:nvSpPr>
        <p:spPr/>
        <p:txBody>
          <a:bodyPr/>
          <a:lstStyle/>
          <a:p>
            <a:r>
              <a:rPr lang="en-US"/>
              <a:t>Facebook Own Posts Table | Oxford Fajar Pre-University - 10 of 17</a:t>
            </a:r>
          </a:p>
        </p:txBody>
      </p:sp>
      <p:graphicFrame>
        <p:nvGraphicFramePr>
          <p:cNvPr id="5" name="Table Placeholder 4">
            <a:extLst>
              <a:ext uri="{FF2B5EF4-FFF2-40B4-BE49-F238E27FC236}">
                <a16:creationId xmlns:a16="http://schemas.microsoft.com/office/drawing/2014/main" id="{74348724-A8BA-41B7-92DC-83C7F4DF1BCD}"/>
              </a:ext>
            </a:extLst>
          </p:cNvPr>
          <p:cNvGraphicFramePr>
            <a:graphicFrameLocks noGrp="1"/>
          </p:cNvGraphicFramePr>
          <p:nvPr>
            <p:ph type="tbl" sz="quarter" idx="13"/>
            <p:extLst>
              <p:ext uri="{D42A27DB-BD31-4B8C-83A1-F6EECF244321}">
                <p14:modId xmlns:p14="http://schemas.microsoft.com/office/powerpoint/2010/main" val="216576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89070823"/>
                    </a:ext>
                  </a:extLst>
                </a:gridCol>
                <a:gridCol w="658368">
                  <a:extLst>
                    <a:ext uri="{9D8B030D-6E8A-4147-A177-3AD203B41FA5}">
                      <a16:colId xmlns:a16="http://schemas.microsoft.com/office/drawing/2014/main" val="3920253324"/>
                    </a:ext>
                  </a:extLst>
                </a:gridCol>
                <a:gridCol w="658368">
                  <a:extLst>
                    <a:ext uri="{9D8B030D-6E8A-4147-A177-3AD203B41FA5}">
                      <a16:colId xmlns:a16="http://schemas.microsoft.com/office/drawing/2014/main" val="2379056114"/>
                    </a:ext>
                  </a:extLst>
                </a:gridCol>
                <a:gridCol w="658368">
                  <a:extLst>
                    <a:ext uri="{9D8B030D-6E8A-4147-A177-3AD203B41FA5}">
                      <a16:colId xmlns:a16="http://schemas.microsoft.com/office/drawing/2014/main" val="3163359817"/>
                    </a:ext>
                  </a:extLst>
                </a:gridCol>
                <a:gridCol w="658368">
                  <a:extLst>
                    <a:ext uri="{9D8B030D-6E8A-4147-A177-3AD203B41FA5}">
                      <a16:colId xmlns:a16="http://schemas.microsoft.com/office/drawing/2014/main" val="2512465673"/>
                    </a:ext>
                  </a:extLst>
                </a:gridCol>
                <a:gridCol w="658368">
                  <a:extLst>
                    <a:ext uri="{9D8B030D-6E8A-4147-A177-3AD203B41FA5}">
                      <a16:colId xmlns:a16="http://schemas.microsoft.com/office/drawing/2014/main" val="1134207578"/>
                    </a:ext>
                  </a:extLst>
                </a:gridCol>
                <a:gridCol w="658368">
                  <a:extLst>
                    <a:ext uri="{9D8B030D-6E8A-4147-A177-3AD203B41FA5}">
                      <a16:colId xmlns:a16="http://schemas.microsoft.com/office/drawing/2014/main" val="782342593"/>
                    </a:ext>
                  </a:extLst>
                </a:gridCol>
                <a:gridCol w="658368">
                  <a:extLst>
                    <a:ext uri="{9D8B030D-6E8A-4147-A177-3AD203B41FA5}">
                      <a16:colId xmlns:a16="http://schemas.microsoft.com/office/drawing/2014/main" val="637103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186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- 2018-08-13 16:00:01 </a:t>
                      </a:r>
                      <a:r>
                        <a:rPr kumimoji="0" lang="en-US" sz="1000" b="0" i="0" u="none" strike="noStrike" kern="1200" cap="none" spc="0" normalizeH="0" baseline="0" noProof="0">
                          <a:ln>
                            <a:noFill/>
                          </a:ln>
                          <a:solidFill>
                            <a:prstClr val="black"/>
                          </a:solidFill>
                          <a:effectLst/>
                          <a:uLnTx/>
                          <a:uFillTx/>
                          <a:latin typeface="+mn-lt"/>
                          <a:ea typeface="+mn-ea"/>
                          <a:cs typeface="+mn-cs"/>
                        </a:rPr>
                        <a:t> 
 Imagine a store where you could buy what you need using your plastic garbage. YES, plastic garbage!
Plastic Bank, a social enterprise cofounded in 2015 by David Katz and Shaun Frankson is not only improving people’s lives but keeping junk from going into the ocean.
People collect plastic and exchange with cash, items from the store, or digital tokens that can be redeemed at any store or recycling center that uses the Plastic Bank app. The collected plastics are sold to companies that use it in their products. 
“Preventing ocean plastic could be humanity’s richest opportunity,” says Katz.
Learn more about Plastic Bank:
http://bit.ly/2Jv6yS1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7472296"/>
                  </a:ext>
                </a:extLst>
              </a:tr>
            </a:tbl>
          </a:graphicData>
        </a:graphic>
      </p:graphicFrame>
      <p:sp>
        <p:nvSpPr>
          <p:cNvPr id="4" name="Text Placeholder 3">
            <a:extLst>
              <a:ext uri="{FF2B5EF4-FFF2-40B4-BE49-F238E27FC236}">
                <a16:creationId xmlns:a16="http://schemas.microsoft.com/office/drawing/2014/main" id="{6146AC6C-E2E6-4136-8F36-6C04564C5827}"/>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2495144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F2FC8-7F82-45CE-8848-8B68DDA54A8E}"/>
              </a:ext>
            </a:extLst>
          </p:cNvPr>
          <p:cNvSpPr>
            <a:spLocks noGrp="1"/>
          </p:cNvSpPr>
          <p:nvPr>
            <p:ph type="title"/>
          </p:nvPr>
        </p:nvSpPr>
        <p:spPr/>
        <p:txBody>
          <a:bodyPr/>
          <a:lstStyle/>
          <a:p>
            <a:r>
              <a:rPr lang="en-US"/>
              <a:t>Facebook Own Posts Table | Oxford Fajar Pre-University - 11 of 17</a:t>
            </a:r>
          </a:p>
        </p:txBody>
      </p:sp>
      <p:graphicFrame>
        <p:nvGraphicFramePr>
          <p:cNvPr id="5" name="Table Placeholder 4">
            <a:extLst>
              <a:ext uri="{FF2B5EF4-FFF2-40B4-BE49-F238E27FC236}">
                <a16:creationId xmlns:a16="http://schemas.microsoft.com/office/drawing/2014/main" id="{00ECC5B4-4A93-46B1-8B5B-3E5D5550BAB8}"/>
              </a:ext>
            </a:extLst>
          </p:cNvPr>
          <p:cNvGraphicFramePr>
            <a:graphicFrameLocks noGrp="1"/>
          </p:cNvGraphicFramePr>
          <p:nvPr>
            <p:ph type="tbl" sz="quarter" idx="13"/>
            <p:extLst>
              <p:ext uri="{D42A27DB-BD31-4B8C-83A1-F6EECF244321}">
                <p14:modId xmlns:p14="http://schemas.microsoft.com/office/powerpoint/2010/main" val="556952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1671687"/>
                    </a:ext>
                  </a:extLst>
                </a:gridCol>
                <a:gridCol w="658368">
                  <a:extLst>
                    <a:ext uri="{9D8B030D-6E8A-4147-A177-3AD203B41FA5}">
                      <a16:colId xmlns:a16="http://schemas.microsoft.com/office/drawing/2014/main" val="490858049"/>
                    </a:ext>
                  </a:extLst>
                </a:gridCol>
                <a:gridCol w="658368">
                  <a:extLst>
                    <a:ext uri="{9D8B030D-6E8A-4147-A177-3AD203B41FA5}">
                      <a16:colId xmlns:a16="http://schemas.microsoft.com/office/drawing/2014/main" val="1550626274"/>
                    </a:ext>
                  </a:extLst>
                </a:gridCol>
                <a:gridCol w="658368">
                  <a:extLst>
                    <a:ext uri="{9D8B030D-6E8A-4147-A177-3AD203B41FA5}">
                      <a16:colId xmlns:a16="http://schemas.microsoft.com/office/drawing/2014/main" val="3896166959"/>
                    </a:ext>
                  </a:extLst>
                </a:gridCol>
                <a:gridCol w="658368">
                  <a:extLst>
                    <a:ext uri="{9D8B030D-6E8A-4147-A177-3AD203B41FA5}">
                      <a16:colId xmlns:a16="http://schemas.microsoft.com/office/drawing/2014/main" val="1654526035"/>
                    </a:ext>
                  </a:extLst>
                </a:gridCol>
                <a:gridCol w="658368">
                  <a:extLst>
                    <a:ext uri="{9D8B030D-6E8A-4147-A177-3AD203B41FA5}">
                      <a16:colId xmlns:a16="http://schemas.microsoft.com/office/drawing/2014/main" val="2124675287"/>
                    </a:ext>
                  </a:extLst>
                </a:gridCol>
                <a:gridCol w="658368">
                  <a:extLst>
                    <a:ext uri="{9D8B030D-6E8A-4147-A177-3AD203B41FA5}">
                      <a16:colId xmlns:a16="http://schemas.microsoft.com/office/drawing/2014/main" val="2167559280"/>
                    </a:ext>
                  </a:extLst>
                </a:gridCol>
                <a:gridCol w="658368">
                  <a:extLst>
                    <a:ext uri="{9D8B030D-6E8A-4147-A177-3AD203B41FA5}">
                      <a16:colId xmlns:a16="http://schemas.microsoft.com/office/drawing/2014/main" val="493488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138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- 2018-08-10 13:10:00 </a:t>
                      </a:r>
                      <a:r>
                        <a:rPr kumimoji="0" lang="en-US" sz="1000" b="0" i="0" u="none" strike="noStrike" kern="1200" cap="none" spc="0" normalizeH="0" baseline="0" noProof="0">
                          <a:ln>
                            <a:noFill/>
                          </a:ln>
                          <a:solidFill>
                            <a:prstClr val="black"/>
                          </a:solidFill>
                          <a:effectLst/>
                          <a:uLnTx/>
                          <a:uFillTx/>
                          <a:latin typeface="+mn-lt"/>
                          <a:ea typeface="+mn-ea"/>
                          <a:cs typeface="+mn-cs"/>
                        </a:rPr>
                        <a:t> 
 What is a redundant expression?
It’s a group of words in which at least one word is unnecessary because it just repeats the meaning that's already contained in the other word or words. Eg, He was the younger of the ’two twins’.
It’s important to get rid of unnecessary words to make your writing clearer and more effective.
Read more about redundant expressions here:
http://bit.ly/2L08w2y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032582"/>
                  </a:ext>
                </a:extLst>
              </a:tr>
            </a:tbl>
          </a:graphicData>
        </a:graphic>
      </p:graphicFrame>
      <p:sp>
        <p:nvSpPr>
          <p:cNvPr id="4" name="Text Placeholder 3">
            <a:extLst>
              <a:ext uri="{FF2B5EF4-FFF2-40B4-BE49-F238E27FC236}">
                <a16:creationId xmlns:a16="http://schemas.microsoft.com/office/drawing/2014/main" id="{266BECBB-3F67-495F-AFE5-784F821CC14C}"/>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3138123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86EF9-9911-43F1-8809-43C4D1051910}"/>
              </a:ext>
            </a:extLst>
          </p:cNvPr>
          <p:cNvSpPr>
            <a:spLocks noGrp="1"/>
          </p:cNvSpPr>
          <p:nvPr>
            <p:ph type="title"/>
          </p:nvPr>
        </p:nvSpPr>
        <p:spPr/>
        <p:txBody>
          <a:bodyPr/>
          <a:lstStyle/>
          <a:p>
            <a:r>
              <a:rPr lang="en-US"/>
              <a:t>Facebook Own Posts Table | Oxford Fajar Pre-University - 12 of 17</a:t>
            </a:r>
          </a:p>
        </p:txBody>
      </p:sp>
      <p:graphicFrame>
        <p:nvGraphicFramePr>
          <p:cNvPr id="5" name="Table Placeholder 4">
            <a:extLst>
              <a:ext uri="{FF2B5EF4-FFF2-40B4-BE49-F238E27FC236}">
                <a16:creationId xmlns:a16="http://schemas.microsoft.com/office/drawing/2014/main" id="{6DA46C06-F659-4E8E-8E73-3C60DE4E7FDF}"/>
              </a:ext>
            </a:extLst>
          </p:cNvPr>
          <p:cNvGraphicFramePr>
            <a:graphicFrameLocks noGrp="1"/>
          </p:cNvGraphicFramePr>
          <p:nvPr>
            <p:ph type="tbl" sz="quarter" idx="13"/>
            <p:extLst>
              <p:ext uri="{D42A27DB-BD31-4B8C-83A1-F6EECF244321}">
                <p14:modId xmlns:p14="http://schemas.microsoft.com/office/powerpoint/2010/main" val="178472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5781368"/>
                    </a:ext>
                  </a:extLst>
                </a:gridCol>
                <a:gridCol w="658368">
                  <a:extLst>
                    <a:ext uri="{9D8B030D-6E8A-4147-A177-3AD203B41FA5}">
                      <a16:colId xmlns:a16="http://schemas.microsoft.com/office/drawing/2014/main" val="832613432"/>
                    </a:ext>
                  </a:extLst>
                </a:gridCol>
                <a:gridCol w="658368">
                  <a:extLst>
                    <a:ext uri="{9D8B030D-6E8A-4147-A177-3AD203B41FA5}">
                      <a16:colId xmlns:a16="http://schemas.microsoft.com/office/drawing/2014/main" val="339395547"/>
                    </a:ext>
                  </a:extLst>
                </a:gridCol>
                <a:gridCol w="658368">
                  <a:extLst>
                    <a:ext uri="{9D8B030D-6E8A-4147-A177-3AD203B41FA5}">
                      <a16:colId xmlns:a16="http://schemas.microsoft.com/office/drawing/2014/main" val="150003528"/>
                    </a:ext>
                  </a:extLst>
                </a:gridCol>
                <a:gridCol w="658368">
                  <a:extLst>
                    <a:ext uri="{9D8B030D-6E8A-4147-A177-3AD203B41FA5}">
                      <a16:colId xmlns:a16="http://schemas.microsoft.com/office/drawing/2014/main" val="1942102930"/>
                    </a:ext>
                  </a:extLst>
                </a:gridCol>
                <a:gridCol w="658368">
                  <a:extLst>
                    <a:ext uri="{9D8B030D-6E8A-4147-A177-3AD203B41FA5}">
                      <a16:colId xmlns:a16="http://schemas.microsoft.com/office/drawing/2014/main" val="3600134910"/>
                    </a:ext>
                  </a:extLst>
                </a:gridCol>
                <a:gridCol w="658368">
                  <a:extLst>
                    <a:ext uri="{9D8B030D-6E8A-4147-A177-3AD203B41FA5}">
                      <a16:colId xmlns:a16="http://schemas.microsoft.com/office/drawing/2014/main" val="3720833881"/>
                    </a:ext>
                  </a:extLst>
                </a:gridCol>
                <a:gridCol w="658368">
                  <a:extLst>
                    <a:ext uri="{9D8B030D-6E8A-4147-A177-3AD203B41FA5}">
                      <a16:colId xmlns:a16="http://schemas.microsoft.com/office/drawing/2014/main" val="217489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8836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- 2018-08-03 12:48:31 </a:t>
                      </a:r>
                      <a:r>
                        <a:rPr kumimoji="0" lang="en-US" sz="1000" b="0" i="0" u="none" strike="noStrike" kern="1200" cap="none" spc="0" normalizeH="0" baseline="0" noProof="0">
                          <a:ln>
                            <a:noFill/>
                          </a:ln>
                          <a:solidFill>
                            <a:prstClr val="black"/>
                          </a:solidFill>
                          <a:effectLst/>
                          <a:uLnTx/>
                          <a:uFillTx/>
                          <a:latin typeface="+mn-lt"/>
                          <a:ea typeface="+mn-ea"/>
                          <a:cs typeface="+mn-cs"/>
                        </a:rPr>
                        <a:t> 
 After the abolishment of GST, the Finance Minister announced that the SST would be implemented next month, on September 1 after the necessary laws are passed in the current Parliament session.
The provision of services will be taxed at 6% under the reintroduced sales and services tax (SST), while the sale of goods will incur a 10% tax.
Do you know the difference between GST and SST? 
Source:
http://bit.ly/2uD75Mb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394126"/>
                  </a:ext>
                </a:extLst>
              </a:tr>
            </a:tbl>
          </a:graphicData>
        </a:graphic>
      </p:graphicFrame>
      <p:sp>
        <p:nvSpPr>
          <p:cNvPr id="4" name="Text Placeholder 3">
            <a:extLst>
              <a:ext uri="{FF2B5EF4-FFF2-40B4-BE49-F238E27FC236}">
                <a16:creationId xmlns:a16="http://schemas.microsoft.com/office/drawing/2014/main" id="{4379F0EC-F434-426F-A394-ECFD2F0274A3}"/>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174644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DF1E5-D3EF-4B66-9E9D-2370549A5BAA}"/>
              </a:ext>
            </a:extLst>
          </p:cNvPr>
          <p:cNvSpPr>
            <a:spLocks noGrp="1"/>
          </p:cNvSpPr>
          <p:nvPr>
            <p:ph type="title"/>
          </p:nvPr>
        </p:nvSpPr>
        <p:spPr/>
        <p:txBody>
          <a:bodyPr/>
          <a:lstStyle/>
          <a:p>
            <a:r>
              <a:rPr lang="en-US"/>
              <a:t>Facebook Own Posts Table | Oxford Fajar Pre-University - 13 of 17</a:t>
            </a:r>
          </a:p>
        </p:txBody>
      </p:sp>
      <p:graphicFrame>
        <p:nvGraphicFramePr>
          <p:cNvPr id="5" name="Table Placeholder 4">
            <a:extLst>
              <a:ext uri="{FF2B5EF4-FFF2-40B4-BE49-F238E27FC236}">
                <a16:creationId xmlns:a16="http://schemas.microsoft.com/office/drawing/2014/main" id="{B85997AE-09AE-4C7D-836A-EB8369D0B32D}"/>
              </a:ext>
            </a:extLst>
          </p:cNvPr>
          <p:cNvGraphicFramePr>
            <a:graphicFrameLocks noGrp="1"/>
          </p:cNvGraphicFramePr>
          <p:nvPr>
            <p:ph type="tbl" sz="quarter" idx="13"/>
            <p:extLst>
              <p:ext uri="{D42A27DB-BD31-4B8C-83A1-F6EECF244321}">
                <p14:modId xmlns:p14="http://schemas.microsoft.com/office/powerpoint/2010/main" val="57635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0133136"/>
                    </a:ext>
                  </a:extLst>
                </a:gridCol>
                <a:gridCol w="658368">
                  <a:extLst>
                    <a:ext uri="{9D8B030D-6E8A-4147-A177-3AD203B41FA5}">
                      <a16:colId xmlns:a16="http://schemas.microsoft.com/office/drawing/2014/main" val="4234302976"/>
                    </a:ext>
                  </a:extLst>
                </a:gridCol>
                <a:gridCol w="658368">
                  <a:extLst>
                    <a:ext uri="{9D8B030D-6E8A-4147-A177-3AD203B41FA5}">
                      <a16:colId xmlns:a16="http://schemas.microsoft.com/office/drawing/2014/main" val="604378643"/>
                    </a:ext>
                  </a:extLst>
                </a:gridCol>
                <a:gridCol w="658368">
                  <a:extLst>
                    <a:ext uri="{9D8B030D-6E8A-4147-A177-3AD203B41FA5}">
                      <a16:colId xmlns:a16="http://schemas.microsoft.com/office/drawing/2014/main" val="1013649173"/>
                    </a:ext>
                  </a:extLst>
                </a:gridCol>
                <a:gridCol w="658368">
                  <a:extLst>
                    <a:ext uri="{9D8B030D-6E8A-4147-A177-3AD203B41FA5}">
                      <a16:colId xmlns:a16="http://schemas.microsoft.com/office/drawing/2014/main" val="1661396396"/>
                    </a:ext>
                  </a:extLst>
                </a:gridCol>
                <a:gridCol w="658368">
                  <a:extLst>
                    <a:ext uri="{9D8B030D-6E8A-4147-A177-3AD203B41FA5}">
                      <a16:colId xmlns:a16="http://schemas.microsoft.com/office/drawing/2014/main" val="1732513131"/>
                    </a:ext>
                  </a:extLst>
                </a:gridCol>
                <a:gridCol w="658368">
                  <a:extLst>
                    <a:ext uri="{9D8B030D-6E8A-4147-A177-3AD203B41FA5}">
                      <a16:colId xmlns:a16="http://schemas.microsoft.com/office/drawing/2014/main" val="3062827132"/>
                    </a:ext>
                  </a:extLst>
                </a:gridCol>
                <a:gridCol w="658368">
                  <a:extLst>
                    <a:ext uri="{9D8B030D-6E8A-4147-A177-3AD203B41FA5}">
                      <a16:colId xmlns:a16="http://schemas.microsoft.com/office/drawing/2014/main" val="2855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853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- 2018-07-28 11:02:00 </a:t>
                      </a:r>
                      <a:r>
                        <a:rPr kumimoji="0" lang="en-US" sz="1000" b="0" i="0" u="none" strike="noStrike" kern="1200" cap="none" spc="0" normalizeH="0" baseline="0" noProof="0">
                          <a:ln>
                            <a:noFill/>
                          </a:ln>
                          <a:solidFill>
                            <a:prstClr val="black"/>
                          </a:solidFill>
                          <a:effectLst/>
                          <a:uLnTx/>
                          <a:uFillTx/>
                          <a:latin typeface="+mn-lt"/>
                          <a:ea typeface="+mn-ea"/>
                          <a:cs typeface="+mn-cs"/>
                        </a:rPr>
                        <a:t> 
 Make your weekend more meaningful by learning a new word! 
‘By a nose’ is an idiom to describe a victory or defeat by only a small margin, used mostly when talking about horse racing.
Example of sentence:
He lost his first race by a nose but won the next three.
Do you know any other nose-related idioms? 
Learn more at
http://bit.ly/2I36fx1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756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- 2018-07-24 12:30:01 </a:t>
                      </a:r>
                      <a:r>
                        <a:rPr kumimoji="0" lang="en-US" sz="1000" b="0" i="0" u="none" strike="noStrike" kern="1200" cap="none" spc="0" normalizeH="0" baseline="0" noProof="0">
                          <a:ln>
                            <a:noFill/>
                          </a:ln>
                          <a:solidFill>
                            <a:prstClr val="black"/>
                          </a:solidFill>
                          <a:effectLst/>
                          <a:uLnTx/>
                          <a:uFillTx/>
                          <a:latin typeface="+mn-lt"/>
                          <a:ea typeface="+mn-ea"/>
                          <a:cs typeface="+mn-cs"/>
                        </a:rPr>
                        <a:t> 
 Master your understanding of important principles and concepts in every subject with Matriculation Textbooks!
It comes with Convenient Quick Revision Notes which you can cut out and fold into a booklet for easy reference!
Learn more at
http://bit.ly/2tQPJvP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0966319"/>
                  </a:ext>
                </a:extLst>
              </a:tr>
            </a:tbl>
          </a:graphicData>
        </a:graphic>
      </p:graphicFrame>
      <p:sp>
        <p:nvSpPr>
          <p:cNvPr id="4" name="Text Placeholder 3">
            <a:extLst>
              <a:ext uri="{FF2B5EF4-FFF2-40B4-BE49-F238E27FC236}">
                <a16:creationId xmlns:a16="http://schemas.microsoft.com/office/drawing/2014/main" id="{9F666380-BD61-4708-9873-9179F52D24E8}"/>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1902695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62D7D-3E31-4B45-92AB-E594AE5D5FD2}"/>
              </a:ext>
            </a:extLst>
          </p:cNvPr>
          <p:cNvSpPr>
            <a:spLocks noGrp="1"/>
          </p:cNvSpPr>
          <p:nvPr>
            <p:ph type="title"/>
          </p:nvPr>
        </p:nvSpPr>
        <p:spPr/>
        <p:txBody>
          <a:bodyPr/>
          <a:lstStyle/>
          <a:p>
            <a:r>
              <a:rPr lang="en-US"/>
              <a:t>Facebook Own Posts Table | Oxford Fajar Pre-University - 14 of 17</a:t>
            </a:r>
          </a:p>
        </p:txBody>
      </p:sp>
      <p:graphicFrame>
        <p:nvGraphicFramePr>
          <p:cNvPr id="5" name="Table Placeholder 4">
            <a:extLst>
              <a:ext uri="{FF2B5EF4-FFF2-40B4-BE49-F238E27FC236}">
                <a16:creationId xmlns:a16="http://schemas.microsoft.com/office/drawing/2014/main" id="{E3B37181-0FF9-43FA-801C-A0CE66462AC5}"/>
              </a:ext>
            </a:extLst>
          </p:cNvPr>
          <p:cNvGraphicFramePr>
            <a:graphicFrameLocks noGrp="1"/>
          </p:cNvGraphicFramePr>
          <p:nvPr>
            <p:ph type="tbl" sz="quarter" idx="13"/>
            <p:extLst>
              <p:ext uri="{D42A27DB-BD31-4B8C-83A1-F6EECF244321}">
                <p14:modId xmlns:p14="http://schemas.microsoft.com/office/powerpoint/2010/main" val="2972921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6510411"/>
                    </a:ext>
                  </a:extLst>
                </a:gridCol>
                <a:gridCol w="658368">
                  <a:extLst>
                    <a:ext uri="{9D8B030D-6E8A-4147-A177-3AD203B41FA5}">
                      <a16:colId xmlns:a16="http://schemas.microsoft.com/office/drawing/2014/main" val="1392563792"/>
                    </a:ext>
                  </a:extLst>
                </a:gridCol>
                <a:gridCol w="658368">
                  <a:extLst>
                    <a:ext uri="{9D8B030D-6E8A-4147-A177-3AD203B41FA5}">
                      <a16:colId xmlns:a16="http://schemas.microsoft.com/office/drawing/2014/main" val="2237031026"/>
                    </a:ext>
                  </a:extLst>
                </a:gridCol>
                <a:gridCol w="658368">
                  <a:extLst>
                    <a:ext uri="{9D8B030D-6E8A-4147-A177-3AD203B41FA5}">
                      <a16:colId xmlns:a16="http://schemas.microsoft.com/office/drawing/2014/main" val="1128414741"/>
                    </a:ext>
                  </a:extLst>
                </a:gridCol>
                <a:gridCol w="658368">
                  <a:extLst>
                    <a:ext uri="{9D8B030D-6E8A-4147-A177-3AD203B41FA5}">
                      <a16:colId xmlns:a16="http://schemas.microsoft.com/office/drawing/2014/main" val="1557231351"/>
                    </a:ext>
                  </a:extLst>
                </a:gridCol>
                <a:gridCol w="658368">
                  <a:extLst>
                    <a:ext uri="{9D8B030D-6E8A-4147-A177-3AD203B41FA5}">
                      <a16:colId xmlns:a16="http://schemas.microsoft.com/office/drawing/2014/main" val="2736214296"/>
                    </a:ext>
                  </a:extLst>
                </a:gridCol>
                <a:gridCol w="658368">
                  <a:extLst>
                    <a:ext uri="{9D8B030D-6E8A-4147-A177-3AD203B41FA5}">
                      <a16:colId xmlns:a16="http://schemas.microsoft.com/office/drawing/2014/main" val="1399835862"/>
                    </a:ext>
                  </a:extLst>
                </a:gridCol>
                <a:gridCol w="658368">
                  <a:extLst>
                    <a:ext uri="{9D8B030D-6E8A-4147-A177-3AD203B41FA5}">
                      <a16:colId xmlns:a16="http://schemas.microsoft.com/office/drawing/2014/main" val="1502382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310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- 2018-07-18 17:01:00 </a:t>
                      </a:r>
                      <a:r>
                        <a:rPr kumimoji="0" lang="en-US" sz="1000" b="0" i="0" u="none" strike="noStrike" kern="1200" cap="none" spc="0" normalizeH="0" baseline="0" noProof="0">
                          <a:ln>
                            <a:noFill/>
                          </a:ln>
                          <a:solidFill>
                            <a:prstClr val="black"/>
                          </a:solidFill>
                          <a:effectLst/>
                          <a:uLnTx/>
                          <a:uFillTx/>
                          <a:latin typeface="+mn-lt"/>
                          <a:ea typeface="+mn-ea"/>
                          <a:cs typeface="+mn-cs"/>
                        </a:rPr>
                        <a:t> 
 The Oxford Dictionary defines poetry as a piece of writing to express feelings and ideas that are given intensity by particular attention to diction. Poetry at its core is a uniquely personal form of expression.
Click to read more about what poetry means to the writers of the Pavilion Poetry Series, which might inspire to explore what poetry means to you.
http://bit.ly/2to8zcL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680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- 2018-07-13 12:00:00 </a:t>
                      </a:r>
                      <a:r>
                        <a:rPr kumimoji="0" lang="en-US" sz="1000" b="0" i="0" u="none" strike="noStrike" kern="1200" cap="none" spc="0" normalizeH="0" baseline="0" noProof="0">
                          <a:ln>
                            <a:noFill/>
                          </a:ln>
                          <a:solidFill>
                            <a:prstClr val="black"/>
                          </a:solidFill>
                          <a:effectLst/>
                          <a:uLnTx/>
                          <a:uFillTx/>
                          <a:latin typeface="+mn-lt"/>
                          <a:ea typeface="+mn-ea"/>
                          <a:cs typeface="+mn-cs"/>
                        </a:rPr>
                        <a:t> 
 Searching for additional ready-to-use learning and teaching resources?
Visit our Companion Website to discover additional resources that suit your needs!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5588078"/>
                  </a:ext>
                </a:extLst>
              </a:tr>
            </a:tbl>
          </a:graphicData>
        </a:graphic>
      </p:graphicFrame>
      <p:sp>
        <p:nvSpPr>
          <p:cNvPr id="4" name="Text Placeholder 3">
            <a:extLst>
              <a:ext uri="{FF2B5EF4-FFF2-40B4-BE49-F238E27FC236}">
                <a16:creationId xmlns:a16="http://schemas.microsoft.com/office/drawing/2014/main" id="{FBDA8110-5F50-4A65-86EB-88872C8DFB5F}"/>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1266680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E8A39-52BF-4FDA-B5C7-E188BB901026}"/>
              </a:ext>
            </a:extLst>
          </p:cNvPr>
          <p:cNvSpPr>
            <a:spLocks noGrp="1"/>
          </p:cNvSpPr>
          <p:nvPr>
            <p:ph type="title"/>
          </p:nvPr>
        </p:nvSpPr>
        <p:spPr/>
        <p:txBody>
          <a:bodyPr/>
          <a:lstStyle/>
          <a:p>
            <a:r>
              <a:rPr lang="en-US"/>
              <a:t>Facebook Own Posts Table | Oxford Fajar Pre-University - 15 of 17</a:t>
            </a:r>
          </a:p>
        </p:txBody>
      </p:sp>
      <p:graphicFrame>
        <p:nvGraphicFramePr>
          <p:cNvPr id="5" name="Table Placeholder 4">
            <a:extLst>
              <a:ext uri="{FF2B5EF4-FFF2-40B4-BE49-F238E27FC236}">
                <a16:creationId xmlns:a16="http://schemas.microsoft.com/office/drawing/2014/main" id="{5ED3B2DB-AB21-4C99-A0A4-85556015D87D}"/>
              </a:ext>
            </a:extLst>
          </p:cNvPr>
          <p:cNvGraphicFramePr>
            <a:graphicFrameLocks noGrp="1"/>
          </p:cNvGraphicFramePr>
          <p:nvPr>
            <p:ph type="tbl" sz="quarter" idx="13"/>
            <p:extLst>
              <p:ext uri="{D42A27DB-BD31-4B8C-83A1-F6EECF244321}">
                <p14:modId xmlns:p14="http://schemas.microsoft.com/office/powerpoint/2010/main" val="7051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3948566"/>
                    </a:ext>
                  </a:extLst>
                </a:gridCol>
                <a:gridCol w="658368">
                  <a:extLst>
                    <a:ext uri="{9D8B030D-6E8A-4147-A177-3AD203B41FA5}">
                      <a16:colId xmlns:a16="http://schemas.microsoft.com/office/drawing/2014/main" val="175192020"/>
                    </a:ext>
                  </a:extLst>
                </a:gridCol>
                <a:gridCol w="658368">
                  <a:extLst>
                    <a:ext uri="{9D8B030D-6E8A-4147-A177-3AD203B41FA5}">
                      <a16:colId xmlns:a16="http://schemas.microsoft.com/office/drawing/2014/main" val="2037267232"/>
                    </a:ext>
                  </a:extLst>
                </a:gridCol>
                <a:gridCol w="658368">
                  <a:extLst>
                    <a:ext uri="{9D8B030D-6E8A-4147-A177-3AD203B41FA5}">
                      <a16:colId xmlns:a16="http://schemas.microsoft.com/office/drawing/2014/main" val="2651459185"/>
                    </a:ext>
                  </a:extLst>
                </a:gridCol>
                <a:gridCol w="658368">
                  <a:extLst>
                    <a:ext uri="{9D8B030D-6E8A-4147-A177-3AD203B41FA5}">
                      <a16:colId xmlns:a16="http://schemas.microsoft.com/office/drawing/2014/main" val="2711557991"/>
                    </a:ext>
                  </a:extLst>
                </a:gridCol>
                <a:gridCol w="658368">
                  <a:extLst>
                    <a:ext uri="{9D8B030D-6E8A-4147-A177-3AD203B41FA5}">
                      <a16:colId xmlns:a16="http://schemas.microsoft.com/office/drawing/2014/main" val="3908665361"/>
                    </a:ext>
                  </a:extLst>
                </a:gridCol>
                <a:gridCol w="658368">
                  <a:extLst>
                    <a:ext uri="{9D8B030D-6E8A-4147-A177-3AD203B41FA5}">
                      <a16:colId xmlns:a16="http://schemas.microsoft.com/office/drawing/2014/main" val="1448701862"/>
                    </a:ext>
                  </a:extLst>
                </a:gridCol>
                <a:gridCol w="658368">
                  <a:extLst>
                    <a:ext uri="{9D8B030D-6E8A-4147-A177-3AD203B41FA5}">
                      <a16:colId xmlns:a16="http://schemas.microsoft.com/office/drawing/2014/main" val="399720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1315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- 2018-07-11 16:56:15 </a:t>
                      </a:r>
                      <a:r>
                        <a:rPr kumimoji="0" lang="en-US" sz="1000" b="0" i="0" u="none" strike="noStrike" kern="1200" cap="none" spc="0" normalizeH="0" baseline="0" noProof="0">
                          <a:ln>
                            <a:noFill/>
                          </a:ln>
                          <a:solidFill>
                            <a:prstClr val="black"/>
                          </a:solidFill>
                          <a:effectLst/>
                          <a:uLnTx/>
                          <a:uFillTx/>
                          <a:latin typeface="+mn-lt"/>
                          <a:ea typeface="+mn-ea"/>
                          <a:cs typeface="+mn-cs"/>
                        </a:rPr>
                        <a:t> 
 Excel in Matriculation exams and practise your skills of answering questions anytime, anywhere with Oxford Fajar Fully Worked Solutions for Matriculation!
Download FREE 2-week sample now!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09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- 2018-07-09 13:57:00 </a:t>
                      </a:r>
                      <a:r>
                        <a:rPr kumimoji="0" lang="en-US" sz="1000" b="0" i="0" u="none" strike="noStrike" kern="1200" cap="none" spc="0" normalizeH="0" baseline="0" noProof="0">
                          <a:ln>
                            <a:noFill/>
                          </a:ln>
                          <a:solidFill>
                            <a:prstClr val="black"/>
                          </a:solidFill>
                          <a:effectLst/>
                          <a:uLnTx/>
                          <a:uFillTx/>
                          <a:latin typeface="+mn-lt"/>
                          <a:ea typeface="+mn-ea"/>
                          <a:cs typeface="+mn-cs"/>
                        </a:rPr>
                        <a:t> 
 We use the phrase ‘once in a blue moon’ to mean ‘very rarely’, or something impossible: to believe that the moon was blue was to believe an absurdity.
Do you know any other moon expressions or moon-related words?
Read more here
http://bit.ly/2ymZWEP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8986582"/>
                  </a:ext>
                </a:extLst>
              </a:tr>
            </a:tbl>
          </a:graphicData>
        </a:graphic>
      </p:graphicFrame>
      <p:sp>
        <p:nvSpPr>
          <p:cNvPr id="4" name="Text Placeholder 3">
            <a:extLst>
              <a:ext uri="{FF2B5EF4-FFF2-40B4-BE49-F238E27FC236}">
                <a16:creationId xmlns:a16="http://schemas.microsoft.com/office/drawing/2014/main" id="{127E4FB0-4062-4198-9DA9-2786DF3C7366}"/>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1018791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92A8D-7850-4B1D-92AE-1B2C0568E7F9}"/>
              </a:ext>
            </a:extLst>
          </p:cNvPr>
          <p:cNvSpPr>
            <a:spLocks noGrp="1"/>
          </p:cNvSpPr>
          <p:nvPr>
            <p:ph type="title"/>
          </p:nvPr>
        </p:nvSpPr>
        <p:spPr/>
        <p:txBody>
          <a:bodyPr/>
          <a:lstStyle/>
          <a:p>
            <a:r>
              <a:rPr lang="en-US"/>
              <a:t>Facebook Own Posts Table | Oxford Fajar Pre-University - 16 of 17</a:t>
            </a:r>
          </a:p>
        </p:txBody>
      </p:sp>
      <p:graphicFrame>
        <p:nvGraphicFramePr>
          <p:cNvPr id="5" name="Table Placeholder 4">
            <a:extLst>
              <a:ext uri="{FF2B5EF4-FFF2-40B4-BE49-F238E27FC236}">
                <a16:creationId xmlns:a16="http://schemas.microsoft.com/office/drawing/2014/main" id="{92575C73-04ED-494B-B394-9078044B2603}"/>
              </a:ext>
            </a:extLst>
          </p:cNvPr>
          <p:cNvGraphicFramePr>
            <a:graphicFrameLocks noGrp="1"/>
          </p:cNvGraphicFramePr>
          <p:nvPr>
            <p:ph type="tbl" sz="quarter" idx="13"/>
            <p:extLst>
              <p:ext uri="{D42A27DB-BD31-4B8C-83A1-F6EECF244321}">
                <p14:modId xmlns:p14="http://schemas.microsoft.com/office/powerpoint/2010/main" val="4175736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9100057"/>
                    </a:ext>
                  </a:extLst>
                </a:gridCol>
                <a:gridCol w="658368">
                  <a:extLst>
                    <a:ext uri="{9D8B030D-6E8A-4147-A177-3AD203B41FA5}">
                      <a16:colId xmlns:a16="http://schemas.microsoft.com/office/drawing/2014/main" val="3052390464"/>
                    </a:ext>
                  </a:extLst>
                </a:gridCol>
                <a:gridCol w="658368">
                  <a:extLst>
                    <a:ext uri="{9D8B030D-6E8A-4147-A177-3AD203B41FA5}">
                      <a16:colId xmlns:a16="http://schemas.microsoft.com/office/drawing/2014/main" val="3618191575"/>
                    </a:ext>
                  </a:extLst>
                </a:gridCol>
                <a:gridCol w="658368">
                  <a:extLst>
                    <a:ext uri="{9D8B030D-6E8A-4147-A177-3AD203B41FA5}">
                      <a16:colId xmlns:a16="http://schemas.microsoft.com/office/drawing/2014/main" val="3187903468"/>
                    </a:ext>
                  </a:extLst>
                </a:gridCol>
                <a:gridCol w="658368">
                  <a:extLst>
                    <a:ext uri="{9D8B030D-6E8A-4147-A177-3AD203B41FA5}">
                      <a16:colId xmlns:a16="http://schemas.microsoft.com/office/drawing/2014/main" val="743487392"/>
                    </a:ext>
                  </a:extLst>
                </a:gridCol>
                <a:gridCol w="658368">
                  <a:extLst>
                    <a:ext uri="{9D8B030D-6E8A-4147-A177-3AD203B41FA5}">
                      <a16:colId xmlns:a16="http://schemas.microsoft.com/office/drawing/2014/main" val="2282698991"/>
                    </a:ext>
                  </a:extLst>
                </a:gridCol>
                <a:gridCol w="658368">
                  <a:extLst>
                    <a:ext uri="{9D8B030D-6E8A-4147-A177-3AD203B41FA5}">
                      <a16:colId xmlns:a16="http://schemas.microsoft.com/office/drawing/2014/main" val="2345951954"/>
                    </a:ext>
                  </a:extLst>
                </a:gridCol>
                <a:gridCol w="658368">
                  <a:extLst>
                    <a:ext uri="{9D8B030D-6E8A-4147-A177-3AD203B41FA5}">
                      <a16:colId xmlns:a16="http://schemas.microsoft.com/office/drawing/2014/main" val="457560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372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- 2018-07-06 12:56:00 </a:t>
                      </a:r>
                      <a:r>
                        <a:rPr kumimoji="0" lang="en-US" sz="1000" b="0" i="0" u="none" strike="noStrike" kern="1200" cap="none" spc="0" normalizeH="0" baseline="0" noProof="0">
                          <a:ln>
                            <a:noFill/>
                          </a:ln>
                          <a:solidFill>
                            <a:prstClr val="black"/>
                          </a:solidFill>
                          <a:effectLst/>
                          <a:uLnTx/>
                          <a:uFillTx/>
                          <a:latin typeface="+mn-lt"/>
                          <a:ea typeface="+mn-ea"/>
                          <a:cs typeface="+mn-cs"/>
                        </a:rPr>
                        <a:t> 
 To be a great leader either for your group assignments or for your job in the future, it's important to avoid being a bottleneck.
Here are 3 reasons why great leaders shouldn’t become bottlenecks!
1. It makes things tedious.
2. It alienates others.
3. It kills growth.
Great leaders allow their teams to fully blossom and grow on their own. They simply provide guidance, delegate effectively and get out of the way when necessary.
Learn more about leadership at
http://bit.ly/2t91ldr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368859"/>
                  </a:ext>
                </a:extLst>
              </a:tr>
            </a:tbl>
          </a:graphicData>
        </a:graphic>
      </p:graphicFrame>
      <p:sp>
        <p:nvSpPr>
          <p:cNvPr id="4" name="Text Placeholder 3">
            <a:extLst>
              <a:ext uri="{FF2B5EF4-FFF2-40B4-BE49-F238E27FC236}">
                <a16:creationId xmlns:a16="http://schemas.microsoft.com/office/drawing/2014/main" id="{B20A1959-A64D-4BE3-B300-A37E98560030}"/>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1572719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AC18B-353E-4442-826C-CC96614FEBA6}"/>
              </a:ext>
            </a:extLst>
          </p:cNvPr>
          <p:cNvSpPr>
            <a:spLocks noGrp="1"/>
          </p:cNvSpPr>
          <p:nvPr>
            <p:ph type="title"/>
          </p:nvPr>
        </p:nvSpPr>
        <p:spPr/>
        <p:txBody>
          <a:bodyPr/>
          <a:lstStyle/>
          <a:p>
            <a:r>
              <a:rPr lang="en-US"/>
              <a:t>Facebook Own Posts Table | Oxford Fajar Pre-University - 17 of 17</a:t>
            </a:r>
          </a:p>
        </p:txBody>
      </p:sp>
      <p:graphicFrame>
        <p:nvGraphicFramePr>
          <p:cNvPr id="5" name="Table Placeholder 4">
            <a:extLst>
              <a:ext uri="{FF2B5EF4-FFF2-40B4-BE49-F238E27FC236}">
                <a16:creationId xmlns:a16="http://schemas.microsoft.com/office/drawing/2014/main" id="{E1699963-2435-48E0-8B26-CFEC536C3ED5}"/>
              </a:ext>
            </a:extLst>
          </p:cNvPr>
          <p:cNvGraphicFramePr>
            <a:graphicFrameLocks noGrp="1"/>
          </p:cNvGraphicFramePr>
          <p:nvPr>
            <p:ph type="tbl" sz="quarter" idx="13"/>
            <p:extLst>
              <p:ext uri="{D42A27DB-BD31-4B8C-83A1-F6EECF244321}">
                <p14:modId xmlns:p14="http://schemas.microsoft.com/office/powerpoint/2010/main" val="1398548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7794715"/>
                    </a:ext>
                  </a:extLst>
                </a:gridCol>
                <a:gridCol w="658368">
                  <a:extLst>
                    <a:ext uri="{9D8B030D-6E8A-4147-A177-3AD203B41FA5}">
                      <a16:colId xmlns:a16="http://schemas.microsoft.com/office/drawing/2014/main" val="1570446334"/>
                    </a:ext>
                  </a:extLst>
                </a:gridCol>
                <a:gridCol w="658368">
                  <a:extLst>
                    <a:ext uri="{9D8B030D-6E8A-4147-A177-3AD203B41FA5}">
                      <a16:colId xmlns:a16="http://schemas.microsoft.com/office/drawing/2014/main" val="1458137748"/>
                    </a:ext>
                  </a:extLst>
                </a:gridCol>
                <a:gridCol w="658368">
                  <a:extLst>
                    <a:ext uri="{9D8B030D-6E8A-4147-A177-3AD203B41FA5}">
                      <a16:colId xmlns:a16="http://schemas.microsoft.com/office/drawing/2014/main" val="853090956"/>
                    </a:ext>
                  </a:extLst>
                </a:gridCol>
                <a:gridCol w="658368">
                  <a:extLst>
                    <a:ext uri="{9D8B030D-6E8A-4147-A177-3AD203B41FA5}">
                      <a16:colId xmlns:a16="http://schemas.microsoft.com/office/drawing/2014/main" val="902132058"/>
                    </a:ext>
                  </a:extLst>
                </a:gridCol>
                <a:gridCol w="658368">
                  <a:extLst>
                    <a:ext uri="{9D8B030D-6E8A-4147-A177-3AD203B41FA5}">
                      <a16:colId xmlns:a16="http://schemas.microsoft.com/office/drawing/2014/main" val="2684948669"/>
                    </a:ext>
                  </a:extLst>
                </a:gridCol>
                <a:gridCol w="658368">
                  <a:extLst>
                    <a:ext uri="{9D8B030D-6E8A-4147-A177-3AD203B41FA5}">
                      <a16:colId xmlns:a16="http://schemas.microsoft.com/office/drawing/2014/main" val="4004616837"/>
                    </a:ext>
                  </a:extLst>
                </a:gridCol>
                <a:gridCol w="658368">
                  <a:extLst>
                    <a:ext uri="{9D8B030D-6E8A-4147-A177-3AD203B41FA5}">
                      <a16:colId xmlns:a16="http://schemas.microsoft.com/office/drawing/2014/main" val="276653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610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- 2018-07-03 16:42:22 </a:t>
                      </a:r>
                      <a:r>
                        <a:rPr kumimoji="0" lang="en-US" sz="1000" b="0" i="0" u="none" strike="noStrike" kern="1200" cap="none" spc="0" normalizeH="0" baseline="0" noProof="0">
                          <a:ln>
                            <a:noFill/>
                          </a:ln>
                          <a:solidFill>
                            <a:prstClr val="black"/>
                          </a:solidFill>
                          <a:effectLst/>
                          <a:uLnTx/>
                          <a:uFillTx/>
                          <a:latin typeface="+mn-lt"/>
                          <a:ea typeface="+mn-ea"/>
                          <a:cs typeface="+mn-cs"/>
                        </a:rPr>
                        <a:t> 
 Losing focus and concentration when studying?
If you're looking for effective ways to beat procrastination, here's 7 ways to improve your learning process which might be helpful for self study, for formal education and throughout your entire life!
Visit http://bit.ly/2I2JBVx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1036490"/>
                  </a:ext>
                </a:extLst>
              </a:tr>
            </a:tbl>
          </a:graphicData>
        </a:graphic>
      </p:graphicFrame>
      <p:sp>
        <p:nvSpPr>
          <p:cNvPr id="4" name="Text Placeholder 3">
            <a:extLst>
              <a:ext uri="{FF2B5EF4-FFF2-40B4-BE49-F238E27FC236}">
                <a16:creationId xmlns:a16="http://schemas.microsoft.com/office/drawing/2014/main" id="{DBDB6CC1-251D-406B-B93A-8DB85C923EDB}"/>
              </a:ext>
            </a:extLst>
          </p:cNvPr>
          <p:cNvSpPr>
            <a:spLocks noGrp="1"/>
          </p:cNvSpPr>
          <p:nvPr>
            <p:ph type="body" sz="quarter" idx="14"/>
          </p:nvPr>
        </p:nvSpPr>
        <p:spPr/>
        <p:txBody>
          <a:bodyPr/>
          <a:lstStyle/>
          <a:p>
            <a:r>
              <a:rPr lang="en-US"/>
              <a:t>01/01/2018 - 09/21/2018</a:t>
            </a:r>
          </a:p>
        </p:txBody>
      </p:sp>
    </p:spTree>
    <p:extLst>
      <p:ext uri="{BB962C8B-B14F-4D97-AF65-F5344CB8AC3E}">
        <p14:creationId xmlns:p14="http://schemas.microsoft.com/office/powerpoint/2010/main" val="18499379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825</Words>
  <Application>Microsoft Office PowerPoint</Application>
  <PresentationFormat>On-screen Show (4:3)</PresentationFormat>
  <Paragraphs>370</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Facebook Own Posts Table | Oxford Fajar Pre-University - 1 of 17</vt:lpstr>
      <vt:lpstr>Facebook Own Posts Table | Oxford Fajar Pre-University - 2 of 17</vt:lpstr>
      <vt:lpstr>Facebook Own Posts Table | Oxford Fajar Pre-University - 3 of 17</vt:lpstr>
      <vt:lpstr>Facebook Own Posts Table | Oxford Fajar Pre-University - 4 of 17</vt:lpstr>
      <vt:lpstr>Facebook Own Posts Table | Oxford Fajar Pre-University - 5 of 17</vt:lpstr>
      <vt:lpstr>Facebook Own Posts Table | Oxford Fajar Pre-University - 6 of 17</vt:lpstr>
      <vt:lpstr>Facebook Own Posts Table | Oxford Fajar Pre-University - 7 of 17</vt:lpstr>
      <vt:lpstr>Facebook Own Posts Table | Oxford Fajar Pre-University - 8 of 17</vt:lpstr>
      <vt:lpstr>Facebook Own Posts Table | Oxford Fajar Pre-University - 9 of 17</vt:lpstr>
      <vt:lpstr>Facebook Own Posts Table | Oxford Fajar Pre-University - 10 of 17</vt:lpstr>
      <vt:lpstr>Facebook Own Posts Table | Oxford Fajar Pre-University - 11 of 17</vt:lpstr>
      <vt:lpstr>Facebook Own Posts Table | Oxford Fajar Pre-University - 12 of 17</vt:lpstr>
      <vt:lpstr>Facebook Own Posts Table | Oxford Fajar Pre-University - 13 of 17</vt:lpstr>
      <vt:lpstr>Facebook Own Posts Table | Oxford Fajar Pre-University - 14 of 17</vt:lpstr>
      <vt:lpstr>Facebook Own Posts Table | Oxford Fajar Pre-University - 15 of 17</vt:lpstr>
      <vt:lpstr>Facebook Own Posts Table | Oxford Fajar Pre-University - 16 of 17</vt:lpstr>
      <vt:lpstr>Facebook Own Posts Table | Oxford Fajar Pre-University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Oxford Fajar Pre-University - 1 of 17</dc:title>
  <dc:creator>Frederik Peiniger</dc:creator>
  <cp:lastModifiedBy>Frederik Peiniger</cp:lastModifiedBy>
  <cp:revision>1</cp:revision>
  <dcterms:created xsi:type="dcterms:W3CDTF">2019-03-18T16:57:55Z</dcterms:created>
  <dcterms:modified xsi:type="dcterms:W3CDTF">2019-03-18T17:00:28Z</dcterms:modified>
</cp:coreProperties>
</file>