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29319-A5D2-4F18-B180-CCE737BCF718}"/>
              </a:ext>
            </a:extLst>
          </p:cNvPr>
          <p:cNvSpPr>
            <a:spLocks noGrp="1"/>
          </p:cNvSpPr>
          <p:nvPr>
            <p:ph type="title"/>
          </p:nvPr>
        </p:nvSpPr>
        <p:spPr/>
        <p:txBody>
          <a:bodyPr/>
          <a:lstStyle/>
          <a:p>
            <a:r>
              <a:rPr lang="en-US"/>
              <a:t>Facebook Own Posts Table | Oxford Fajar Pre-University - 1 of 16</a:t>
            </a:r>
          </a:p>
        </p:txBody>
      </p:sp>
      <p:graphicFrame>
        <p:nvGraphicFramePr>
          <p:cNvPr id="5" name="Table Placeholder 4">
            <a:extLst>
              <a:ext uri="{FF2B5EF4-FFF2-40B4-BE49-F238E27FC236}">
                <a16:creationId xmlns:a16="http://schemas.microsoft.com/office/drawing/2014/main" id="{2676C6C7-395F-4BED-80E0-8587792B48A2}"/>
              </a:ext>
            </a:extLst>
          </p:cNvPr>
          <p:cNvGraphicFramePr>
            <a:graphicFrameLocks noGrp="1"/>
          </p:cNvGraphicFramePr>
          <p:nvPr>
            <p:ph type="tbl" sz="quarter" idx="13"/>
            <p:extLst>
              <p:ext uri="{D42A27DB-BD31-4B8C-83A1-F6EECF244321}">
                <p14:modId xmlns:p14="http://schemas.microsoft.com/office/powerpoint/2010/main" val="2814510120"/>
              </p:ext>
            </p:extLst>
          </p:nvPr>
        </p:nvGraphicFramePr>
        <p:xfrm>
          <a:off x="457200" y="1731963"/>
          <a:ext cx="8229600" cy="40843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0305842"/>
                    </a:ext>
                  </a:extLst>
                </a:gridCol>
                <a:gridCol w="658368">
                  <a:extLst>
                    <a:ext uri="{9D8B030D-6E8A-4147-A177-3AD203B41FA5}">
                      <a16:colId xmlns:a16="http://schemas.microsoft.com/office/drawing/2014/main" val="2833977964"/>
                    </a:ext>
                  </a:extLst>
                </a:gridCol>
                <a:gridCol w="658368">
                  <a:extLst>
                    <a:ext uri="{9D8B030D-6E8A-4147-A177-3AD203B41FA5}">
                      <a16:colId xmlns:a16="http://schemas.microsoft.com/office/drawing/2014/main" val="2774542215"/>
                    </a:ext>
                  </a:extLst>
                </a:gridCol>
                <a:gridCol w="658368">
                  <a:extLst>
                    <a:ext uri="{9D8B030D-6E8A-4147-A177-3AD203B41FA5}">
                      <a16:colId xmlns:a16="http://schemas.microsoft.com/office/drawing/2014/main" val="1519036818"/>
                    </a:ext>
                  </a:extLst>
                </a:gridCol>
                <a:gridCol w="658368">
                  <a:extLst>
                    <a:ext uri="{9D8B030D-6E8A-4147-A177-3AD203B41FA5}">
                      <a16:colId xmlns:a16="http://schemas.microsoft.com/office/drawing/2014/main" val="387171783"/>
                    </a:ext>
                  </a:extLst>
                </a:gridCol>
                <a:gridCol w="658368">
                  <a:extLst>
                    <a:ext uri="{9D8B030D-6E8A-4147-A177-3AD203B41FA5}">
                      <a16:colId xmlns:a16="http://schemas.microsoft.com/office/drawing/2014/main" val="3501924542"/>
                    </a:ext>
                  </a:extLst>
                </a:gridCol>
                <a:gridCol w="658368">
                  <a:extLst>
                    <a:ext uri="{9D8B030D-6E8A-4147-A177-3AD203B41FA5}">
                      <a16:colId xmlns:a16="http://schemas.microsoft.com/office/drawing/2014/main" val="2049808027"/>
                    </a:ext>
                  </a:extLst>
                </a:gridCol>
                <a:gridCol w="658368">
                  <a:extLst>
                    <a:ext uri="{9D8B030D-6E8A-4147-A177-3AD203B41FA5}">
                      <a16:colId xmlns:a16="http://schemas.microsoft.com/office/drawing/2014/main" val="48341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300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- 2018-12-15 13:00:01 </a:t>
                      </a:r>
                      <a:r>
                        <a:rPr kumimoji="0" lang="en-US" sz="1000" b="0" i="0" u="none" strike="noStrike" kern="1200" cap="none" spc="0" normalizeH="0" baseline="0" noProof="0">
                          <a:ln>
                            <a:noFill/>
                          </a:ln>
                          <a:solidFill>
                            <a:prstClr val="black"/>
                          </a:solidFill>
                          <a:effectLst/>
                          <a:uLnTx/>
                          <a:uFillTx/>
                          <a:latin typeface="+mn-lt"/>
                          <a:ea typeface="+mn-ea"/>
                          <a:cs typeface="+mn-cs"/>
                        </a:rPr>
                        <a:t> 
 Need a comprehensive coursebook for Matriculation Semester 2? :)
Oxford Fajar’s textbooks for Matriculation Semester 2 Fifth Edition Updated stimulate your interest in chosen subjects and help you gain a firm understanding of important principles and concepts!
It comes with a convenient quick revision notes, numerous worked examples, practice exercises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142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- 2018-12-13 13:00:00 </a:t>
                      </a:r>
                      <a:r>
                        <a:rPr kumimoji="0" lang="en-US" sz="1000" b="0" i="0" u="none" strike="noStrike" kern="1200" cap="none" spc="0" normalizeH="0" baseline="0" noProof="0">
                          <a:ln>
                            <a:noFill/>
                          </a:ln>
                          <a:solidFill>
                            <a:prstClr val="black"/>
                          </a:solidFill>
                          <a:effectLst/>
                          <a:uLnTx/>
                          <a:uFillTx/>
                          <a:latin typeface="+mn-lt"/>
                          <a:ea typeface="+mn-ea"/>
                          <a:cs typeface="+mn-cs"/>
                        </a:rPr>
                        <a:t> 
 It's official. ‘Toxic’ is Oxford’s Word of the Year. 
Oxford Dictionaries has chosen “toxic” as its international word of the year, selecting it from a shortlist that included such politically inflected contenders as “gaslighting,” “incel” and “techlash.” 
Read more about how 'toxic' becomes the Oxford's Word of the Year 2018. https://www.nytimes.com/2018/11/14/arts/toxic-oxford-word-of-the-year-2018.html?action=click&amp;module=Editors%20Picks&amp;pgtype=Homepage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5622633"/>
                  </a:ext>
                </a:extLst>
              </a:tr>
            </a:tbl>
          </a:graphicData>
        </a:graphic>
      </p:graphicFrame>
      <p:sp>
        <p:nvSpPr>
          <p:cNvPr id="4" name="Text Placeholder 3">
            <a:extLst>
              <a:ext uri="{FF2B5EF4-FFF2-40B4-BE49-F238E27FC236}">
                <a16:creationId xmlns:a16="http://schemas.microsoft.com/office/drawing/2014/main" id="{3DEFBEB2-D9AB-4E50-B83A-8872236E1CA9}"/>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492297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DA14F-5699-49BC-AA06-B52C28A751A2}"/>
              </a:ext>
            </a:extLst>
          </p:cNvPr>
          <p:cNvSpPr>
            <a:spLocks noGrp="1"/>
          </p:cNvSpPr>
          <p:nvPr>
            <p:ph type="title"/>
          </p:nvPr>
        </p:nvSpPr>
        <p:spPr/>
        <p:txBody>
          <a:bodyPr/>
          <a:lstStyle/>
          <a:p>
            <a:r>
              <a:rPr lang="en-US"/>
              <a:t>Facebook Own Posts Table | Oxford Fajar Pre-University - 2 of 16</a:t>
            </a:r>
          </a:p>
        </p:txBody>
      </p:sp>
      <p:graphicFrame>
        <p:nvGraphicFramePr>
          <p:cNvPr id="5" name="Table Placeholder 4">
            <a:extLst>
              <a:ext uri="{FF2B5EF4-FFF2-40B4-BE49-F238E27FC236}">
                <a16:creationId xmlns:a16="http://schemas.microsoft.com/office/drawing/2014/main" id="{A957B3EA-3936-49C4-8F68-4B576F3745AA}"/>
              </a:ext>
            </a:extLst>
          </p:cNvPr>
          <p:cNvGraphicFramePr>
            <a:graphicFrameLocks noGrp="1"/>
          </p:cNvGraphicFramePr>
          <p:nvPr>
            <p:ph type="tbl" sz="quarter" idx="13"/>
            <p:extLst>
              <p:ext uri="{D42A27DB-BD31-4B8C-83A1-F6EECF244321}">
                <p14:modId xmlns:p14="http://schemas.microsoft.com/office/powerpoint/2010/main" val="105659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5058345"/>
                    </a:ext>
                  </a:extLst>
                </a:gridCol>
                <a:gridCol w="658368">
                  <a:extLst>
                    <a:ext uri="{9D8B030D-6E8A-4147-A177-3AD203B41FA5}">
                      <a16:colId xmlns:a16="http://schemas.microsoft.com/office/drawing/2014/main" val="1325155845"/>
                    </a:ext>
                  </a:extLst>
                </a:gridCol>
                <a:gridCol w="658368">
                  <a:extLst>
                    <a:ext uri="{9D8B030D-6E8A-4147-A177-3AD203B41FA5}">
                      <a16:colId xmlns:a16="http://schemas.microsoft.com/office/drawing/2014/main" val="1102957959"/>
                    </a:ext>
                  </a:extLst>
                </a:gridCol>
                <a:gridCol w="658368">
                  <a:extLst>
                    <a:ext uri="{9D8B030D-6E8A-4147-A177-3AD203B41FA5}">
                      <a16:colId xmlns:a16="http://schemas.microsoft.com/office/drawing/2014/main" val="2018164723"/>
                    </a:ext>
                  </a:extLst>
                </a:gridCol>
                <a:gridCol w="658368">
                  <a:extLst>
                    <a:ext uri="{9D8B030D-6E8A-4147-A177-3AD203B41FA5}">
                      <a16:colId xmlns:a16="http://schemas.microsoft.com/office/drawing/2014/main" val="3375743657"/>
                    </a:ext>
                  </a:extLst>
                </a:gridCol>
                <a:gridCol w="658368">
                  <a:extLst>
                    <a:ext uri="{9D8B030D-6E8A-4147-A177-3AD203B41FA5}">
                      <a16:colId xmlns:a16="http://schemas.microsoft.com/office/drawing/2014/main" val="2060520770"/>
                    </a:ext>
                  </a:extLst>
                </a:gridCol>
                <a:gridCol w="658368">
                  <a:extLst>
                    <a:ext uri="{9D8B030D-6E8A-4147-A177-3AD203B41FA5}">
                      <a16:colId xmlns:a16="http://schemas.microsoft.com/office/drawing/2014/main" val="2052978606"/>
                    </a:ext>
                  </a:extLst>
                </a:gridCol>
                <a:gridCol w="658368">
                  <a:extLst>
                    <a:ext uri="{9D8B030D-6E8A-4147-A177-3AD203B41FA5}">
                      <a16:colId xmlns:a16="http://schemas.microsoft.com/office/drawing/2014/main" val="623399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879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- 2018-12-12 11:13:24 </a:t>
                      </a:r>
                      <a:r>
                        <a:rPr kumimoji="0" lang="en-US" sz="1000" b="0" i="0" u="none" strike="noStrike" kern="1200" cap="none" spc="0" normalizeH="0" baseline="0" noProof="0">
                          <a:ln>
                            <a:noFill/>
                          </a:ln>
                          <a:solidFill>
                            <a:prstClr val="black"/>
                          </a:solidFill>
                          <a:effectLst/>
                          <a:uLnTx/>
                          <a:uFillTx/>
                          <a:latin typeface="+mn-lt"/>
                          <a:ea typeface="+mn-ea"/>
                          <a:cs typeface="+mn-cs"/>
                        </a:rPr>
                        <a:t> 
 ‘Boffo’ is an adjective (only before noun) that describes a performance, film/movie or review that is very successful, popular or impressive.
Example of sentence:
He gave a boffo performance.
Learn more:
http://bit.ly/2PU718y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0343180"/>
                  </a:ext>
                </a:extLst>
              </a:tr>
            </a:tbl>
          </a:graphicData>
        </a:graphic>
      </p:graphicFrame>
      <p:sp>
        <p:nvSpPr>
          <p:cNvPr id="4" name="Text Placeholder 3">
            <a:extLst>
              <a:ext uri="{FF2B5EF4-FFF2-40B4-BE49-F238E27FC236}">
                <a16:creationId xmlns:a16="http://schemas.microsoft.com/office/drawing/2014/main" id="{B48F0468-CD37-4DE2-90F0-34EB3232CFEB}"/>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4170213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00D8-6AEA-4FE4-9E28-9069674E64D7}"/>
              </a:ext>
            </a:extLst>
          </p:cNvPr>
          <p:cNvSpPr>
            <a:spLocks noGrp="1"/>
          </p:cNvSpPr>
          <p:nvPr>
            <p:ph type="title"/>
          </p:nvPr>
        </p:nvSpPr>
        <p:spPr/>
        <p:txBody>
          <a:bodyPr/>
          <a:lstStyle/>
          <a:p>
            <a:r>
              <a:rPr lang="en-US"/>
              <a:t>Facebook Own Posts Table | Oxford Fajar Pre-University - 3 of 16</a:t>
            </a:r>
          </a:p>
        </p:txBody>
      </p:sp>
      <p:graphicFrame>
        <p:nvGraphicFramePr>
          <p:cNvPr id="5" name="Table Placeholder 4">
            <a:extLst>
              <a:ext uri="{FF2B5EF4-FFF2-40B4-BE49-F238E27FC236}">
                <a16:creationId xmlns:a16="http://schemas.microsoft.com/office/drawing/2014/main" id="{0B4212D3-56ED-42E8-982D-8A5A7DF84227}"/>
              </a:ext>
            </a:extLst>
          </p:cNvPr>
          <p:cNvGraphicFramePr>
            <a:graphicFrameLocks noGrp="1"/>
          </p:cNvGraphicFramePr>
          <p:nvPr>
            <p:ph type="tbl" sz="quarter" idx="13"/>
            <p:extLst>
              <p:ext uri="{D42A27DB-BD31-4B8C-83A1-F6EECF244321}">
                <p14:modId xmlns:p14="http://schemas.microsoft.com/office/powerpoint/2010/main" val="1063271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2741883"/>
                    </a:ext>
                  </a:extLst>
                </a:gridCol>
                <a:gridCol w="658368">
                  <a:extLst>
                    <a:ext uri="{9D8B030D-6E8A-4147-A177-3AD203B41FA5}">
                      <a16:colId xmlns:a16="http://schemas.microsoft.com/office/drawing/2014/main" val="975668409"/>
                    </a:ext>
                  </a:extLst>
                </a:gridCol>
                <a:gridCol w="658368">
                  <a:extLst>
                    <a:ext uri="{9D8B030D-6E8A-4147-A177-3AD203B41FA5}">
                      <a16:colId xmlns:a16="http://schemas.microsoft.com/office/drawing/2014/main" val="1808279246"/>
                    </a:ext>
                  </a:extLst>
                </a:gridCol>
                <a:gridCol w="658368">
                  <a:extLst>
                    <a:ext uri="{9D8B030D-6E8A-4147-A177-3AD203B41FA5}">
                      <a16:colId xmlns:a16="http://schemas.microsoft.com/office/drawing/2014/main" val="2145997512"/>
                    </a:ext>
                  </a:extLst>
                </a:gridCol>
                <a:gridCol w="658368">
                  <a:extLst>
                    <a:ext uri="{9D8B030D-6E8A-4147-A177-3AD203B41FA5}">
                      <a16:colId xmlns:a16="http://schemas.microsoft.com/office/drawing/2014/main" val="606647888"/>
                    </a:ext>
                  </a:extLst>
                </a:gridCol>
                <a:gridCol w="658368">
                  <a:extLst>
                    <a:ext uri="{9D8B030D-6E8A-4147-A177-3AD203B41FA5}">
                      <a16:colId xmlns:a16="http://schemas.microsoft.com/office/drawing/2014/main" val="201900542"/>
                    </a:ext>
                  </a:extLst>
                </a:gridCol>
                <a:gridCol w="658368">
                  <a:extLst>
                    <a:ext uri="{9D8B030D-6E8A-4147-A177-3AD203B41FA5}">
                      <a16:colId xmlns:a16="http://schemas.microsoft.com/office/drawing/2014/main" val="3315482706"/>
                    </a:ext>
                  </a:extLst>
                </a:gridCol>
                <a:gridCol w="658368">
                  <a:extLst>
                    <a:ext uri="{9D8B030D-6E8A-4147-A177-3AD203B41FA5}">
                      <a16:colId xmlns:a16="http://schemas.microsoft.com/office/drawing/2014/main" val="192217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992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- 2018-11-29 21:03:00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Arabic was once the language of the world? But over the last few decades, the place of Arabic has slowly been eroding from the public and private spaces. 
Ghada Wali, a pioneering Egyptian designer, has developed an Arabic typeface that would help young learners or foreign speakers to playfully build each Arabic alphabet using Lego blocks.
“What’s more pure, innocent and fun as Lego?” Wali quipped. “It’s a universal time story. You play with them. You build with them.” Through her project, she hopes to provide “endless possibilities” to those who want to learn Arabic.
Visit http://bit.ly/2CwbWnY and read more about learning Arabic through Lego.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6383233"/>
                  </a:ext>
                </a:extLst>
              </a:tr>
            </a:tbl>
          </a:graphicData>
        </a:graphic>
      </p:graphicFrame>
      <p:sp>
        <p:nvSpPr>
          <p:cNvPr id="4" name="Text Placeholder 3">
            <a:extLst>
              <a:ext uri="{FF2B5EF4-FFF2-40B4-BE49-F238E27FC236}">
                <a16:creationId xmlns:a16="http://schemas.microsoft.com/office/drawing/2014/main" id="{B027BFF7-E6EC-465D-BAD5-BF151CDA7110}"/>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80072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7A8EB-0F35-4425-85B4-51DADCBCACD7}"/>
              </a:ext>
            </a:extLst>
          </p:cNvPr>
          <p:cNvSpPr>
            <a:spLocks noGrp="1"/>
          </p:cNvSpPr>
          <p:nvPr>
            <p:ph type="title"/>
          </p:nvPr>
        </p:nvSpPr>
        <p:spPr/>
        <p:txBody>
          <a:bodyPr/>
          <a:lstStyle/>
          <a:p>
            <a:r>
              <a:rPr lang="en-US"/>
              <a:t>Facebook Own Posts Table | Oxford Fajar Pre-University - 4 of 16</a:t>
            </a:r>
          </a:p>
        </p:txBody>
      </p:sp>
      <p:graphicFrame>
        <p:nvGraphicFramePr>
          <p:cNvPr id="5" name="Table Placeholder 4">
            <a:extLst>
              <a:ext uri="{FF2B5EF4-FFF2-40B4-BE49-F238E27FC236}">
                <a16:creationId xmlns:a16="http://schemas.microsoft.com/office/drawing/2014/main" id="{77278BF7-54BC-4B2E-988B-1EFF33B6557B}"/>
              </a:ext>
            </a:extLst>
          </p:cNvPr>
          <p:cNvGraphicFramePr>
            <a:graphicFrameLocks noGrp="1"/>
          </p:cNvGraphicFramePr>
          <p:nvPr>
            <p:ph type="tbl" sz="quarter" idx="13"/>
            <p:extLst>
              <p:ext uri="{D42A27DB-BD31-4B8C-83A1-F6EECF244321}">
                <p14:modId xmlns:p14="http://schemas.microsoft.com/office/powerpoint/2010/main" val="3131111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9887524"/>
                    </a:ext>
                  </a:extLst>
                </a:gridCol>
                <a:gridCol w="658368">
                  <a:extLst>
                    <a:ext uri="{9D8B030D-6E8A-4147-A177-3AD203B41FA5}">
                      <a16:colId xmlns:a16="http://schemas.microsoft.com/office/drawing/2014/main" val="1475675180"/>
                    </a:ext>
                  </a:extLst>
                </a:gridCol>
                <a:gridCol w="658368">
                  <a:extLst>
                    <a:ext uri="{9D8B030D-6E8A-4147-A177-3AD203B41FA5}">
                      <a16:colId xmlns:a16="http://schemas.microsoft.com/office/drawing/2014/main" val="3302869947"/>
                    </a:ext>
                  </a:extLst>
                </a:gridCol>
                <a:gridCol w="658368">
                  <a:extLst>
                    <a:ext uri="{9D8B030D-6E8A-4147-A177-3AD203B41FA5}">
                      <a16:colId xmlns:a16="http://schemas.microsoft.com/office/drawing/2014/main" val="1716760984"/>
                    </a:ext>
                  </a:extLst>
                </a:gridCol>
                <a:gridCol w="658368">
                  <a:extLst>
                    <a:ext uri="{9D8B030D-6E8A-4147-A177-3AD203B41FA5}">
                      <a16:colId xmlns:a16="http://schemas.microsoft.com/office/drawing/2014/main" val="2243895270"/>
                    </a:ext>
                  </a:extLst>
                </a:gridCol>
                <a:gridCol w="658368">
                  <a:extLst>
                    <a:ext uri="{9D8B030D-6E8A-4147-A177-3AD203B41FA5}">
                      <a16:colId xmlns:a16="http://schemas.microsoft.com/office/drawing/2014/main" val="3608913230"/>
                    </a:ext>
                  </a:extLst>
                </a:gridCol>
                <a:gridCol w="658368">
                  <a:extLst>
                    <a:ext uri="{9D8B030D-6E8A-4147-A177-3AD203B41FA5}">
                      <a16:colId xmlns:a16="http://schemas.microsoft.com/office/drawing/2014/main" val="427905696"/>
                    </a:ext>
                  </a:extLst>
                </a:gridCol>
                <a:gridCol w="658368">
                  <a:extLst>
                    <a:ext uri="{9D8B030D-6E8A-4147-A177-3AD203B41FA5}">
                      <a16:colId xmlns:a16="http://schemas.microsoft.com/office/drawing/2014/main" val="3576044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00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- 2018-11-26 12:02:00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with a word whizz!
Aflutter means in a state of nervous excitement.
Example of sentence:
“The world is aflutter with news of the royal baby.”
What makes you aflutter? 😉
Source:
http://bit.ly/2Ezysz3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8817983"/>
                  </a:ext>
                </a:extLst>
              </a:tr>
            </a:tbl>
          </a:graphicData>
        </a:graphic>
      </p:graphicFrame>
      <p:sp>
        <p:nvSpPr>
          <p:cNvPr id="4" name="Text Placeholder 3">
            <a:extLst>
              <a:ext uri="{FF2B5EF4-FFF2-40B4-BE49-F238E27FC236}">
                <a16:creationId xmlns:a16="http://schemas.microsoft.com/office/drawing/2014/main" id="{B90D0CD9-6CBA-49B8-B64A-2C1FD20BF8E7}"/>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1262283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9C8CA-6D54-4161-AFC0-A48FD3D3F3DF}"/>
              </a:ext>
            </a:extLst>
          </p:cNvPr>
          <p:cNvSpPr>
            <a:spLocks noGrp="1"/>
          </p:cNvSpPr>
          <p:nvPr>
            <p:ph type="title"/>
          </p:nvPr>
        </p:nvSpPr>
        <p:spPr/>
        <p:txBody>
          <a:bodyPr/>
          <a:lstStyle/>
          <a:p>
            <a:r>
              <a:rPr lang="en-US"/>
              <a:t>Facebook Own Posts Table | Oxford Fajar Pre-University - 5 of 16</a:t>
            </a:r>
          </a:p>
        </p:txBody>
      </p:sp>
      <p:graphicFrame>
        <p:nvGraphicFramePr>
          <p:cNvPr id="5" name="Table Placeholder 4">
            <a:extLst>
              <a:ext uri="{FF2B5EF4-FFF2-40B4-BE49-F238E27FC236}">
                <a16:creationId xmlns:a16="http://schemas.microsoft.com/office/drawing/2014/main" id="{E49F69AD-F684-4D5C-A428-B3BEA97F8691}"/>
              </a:ext>
            </a:extLst>
          </p:cNvPr>
          <p:cNvGraphicFramePr>
            <a:graphicFrameLocks noGrp="1"/>
          </p:cNvGraphicFramePr>
          <p:nvPr>
            <p:ph type="tbl" sz="quarter" idx="13"/>
            <p:extLst>
              <p:ext uri="{D42A27DB-BD31-4B8C-83A1-F6EECF244321}">
                <p14:modId xmlns:p14="http://schemas.microsoft.com/office/powerpoint/2010/main" val="577200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6644711"/>
                    </a:ext>
                  </a:extLst>
                </a:gridCol>
                <a:gridCol w="658368">
                  <a:extLst>
                    <a:ext uri="{9D8B030D-6E8A-4147-A177-3AD203B41FA5}">
                      <a16:colId xmlns:a16="http://schemas.microsoft.com/office/drawing/2014/main" val="2891963549"/>
                    </a:ext>
                  </a:extLst>
                </a:gridCol>
                <a:gridCol w="658368">
                  <a:extLst>
                    <a:ext uri="{9D8B030D-6E8A-4147-A177-3AD203B41FA5}">
                      <a16:colId xmlns:a16="http://schemas.microsoft.com/office/drawing/2014/main" val="205529205"/>
                    </a:ext>
                  </a:extLst>
                </a:gridCol>
                <a:gridCol w="658368">
                  <a:extLst>
                    <a:ext uri="{9D8B030D-6E8A-4147-A177-3AD203B41FA5}">
                      <a16:colId xmlns:a16="http://schemas.microsoft.com/office/drawing/2014/main" val="1409347486"/>
                    </a:ext>
                  </a:extLst>
                </a:gridCol>
                <a:gridCol w="658368">
                  <a:extLst>
                    <a:ext uri="{9D8B030D-6E8A-4147-A177-3AD203B41FA5}">
                      <a16:colId xmlns:a16="http://schemas.microsoft.com/office/drawing/2014/main" val="1459090699"/>
                    </a:ext>
                  </a:extLst>
                </a:gridCol>
                <a:gridCol w="658368">
                  <a:extLst>
                    <a:ext uri="{9D8B030D-6E8A-4147-A177-3AD203B41FA5}">
                      <a16:colId xmlns:a16="http://schemas.microsoft.com/office/drawing/2014/main" val="2485970020"/>
                    </a:ext>
                  </a:extLst>
                </a:gridCol>
                <a:gridCol w="658368">
                  <a:extLst>
                    <a:ext uri="{9D8B030D-6E8A-4147-A177-3AD203B41FA5}">
                      <a16:colId xmlns:a16="http://schemas.microsoft.com/office/drawing/2014/main" val="424514861"/>
                    </a:ext>
                  </a:extLst>
                </a:gridCol>
                <a:gridCol w="658368">
                  <a:extLst>
                    <a:ext uri="{9D8B030D-6E8A-4147-A177-3AD203B41FA5}">
                      <a16:colId xmlns:a16="http://schemas.microsoft.com/office/drawing/2014/main" val="396013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752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- 2018-11-24 12:00:00 </a:t>
                      </a:r>
                      <a:r>
                        <a:rPr kumimoji="0" lang="en-US" sz="1000" b="0" i="0" u="none" strike="noStrike" kern="1200" cap="none" spc="0" normalizeH="0" baseline="0" noProof="0">
                          <a:ln>
                            <a:noFill/>
                          </a:ln>
                          <a:solidFill>
                            <a:prstClr val="black"/>
                          </a:solidFill>
                          <a:effectLst/>
                          <a:uLnTx/>
                          <a:uFillTx/>
                          <a:latin typeface="+mn-lt"/>
                          <a:ea typeface="+mn-ea"/>
                          <a:cs typeface="+mn-cs"/>
                        </a:rPr>
                        <a:t> 
 The key to grow your career is to proactively surround yourselves with people who will push you to succeed in unexpected ways.
Here’s a guide to find people who will push you.
1. Think about the people who inspire you.
2. Don’t be afraid to chase and start a relationship with the people you’ve identified.
3. Aim for a mix of people inside and outside your organization.
4. Be candid about the reason for your interest. 
5. Ask them specifically about how to get started.
6. Proactively offer them help.
7. Have crucial conversations in the right settings.
8. Don’t hesitate to ask the truly big questions.
Learn more about how surrounding yourself with the right people will help you in growing your career! http://bit.ly/2CAqXp7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5130938"/>
                  </a:ext>
                </a:extLst>
              </a:tr>
            </a:tbl>
          </a:graphicData>
        </a:graphic>
      </p:graphicFrame>
      <p:sp>
        <p:nvSpPr>
          <p:cNvPr id="4" name="Text Placeholder 3">
            <a:extLst>
              <a:ext uri="{FF2B5EF4-FFF2-40B4-BE49-F238E27FC236}">
                <a16:creationId xmlns:a16="http://schemas.microsoft.com/office/drawing/2014/main" id="{8682AE38-5A23-408C-8A08-D2BBA1B9AAE2}"/>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2216900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0708A-AAB3-4733-A7EF-DBBA9ED1B6E2}"/>
              </a:ext>
            </a:extLst>
          </p:cNvPr>
          <p:cNvSpPr>
            <a:spLocks noGrp="1"/>
          </p:cNvSpPr>
          <p:nvPr>
            <p:ph type="title"/>
          </p:nvPr>
        </p:nvSpPr>
        <p:spPr/>
        <p:txBody>
          <a:bodyPr/>
          <a:lstStyle/>
          <a:p>
            <a:r>
              <a:rPr lang="en-US"/>
              <a:t>Facebook Own Posts Table | Oxford Fajar Pre-University - 6 of 16</a:t>
            </a:r>
          </a:p>
        </p:txBody>
      </p:sp>
      <p:graphicFrame>
        <p:nvGraphicFramePr>
          <p:cNvPr id="5" name="Table Placeholder 4">
            <a:extLst>
              <a:ext uri="{FF2B5EF4-FFF2-40B4-BE49-F238E27FC236}">
                <a16:creationId xmlns:a16="http://schemas.microsoft.com/office/drawing/2014/main" id="{3A6DBCDC-6CB2-4E09-ACC3-8F45115AEC82}"/>
              </a:ext>
            </a:extLst>
          </p:cNvPr>
          <p:cNvGraphicFramePr>
            <a:graphicFrameLocks noGrp="1"/>
          </p:cNvGraphicFramePr>
          <p:nvPr>
            <p:ph type="tbl" sz="quarter" idx="13"/>
            <p:extLst>
              <p:ext uri="{D42A27DB-BD31-4B8C-83A1-F6EECF244321}">
                <p14:modId xmlns:p14="http://schemas.microsoft.com/office/powerpoint/2010/main" val="374487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6063243"/>
                    </a:ext>
                  </a:extLst>
                </a:gridCol>
                <a:gridCol w="658368">
                  <a:extLst>
                    <a:ext uri="{9D8B030D-6E8A-4147-A177-3AD203B41FA5}">
                      <a16:colId xmlns:a16="http://schemas.microsoft.com/office/drawing/2014/main" val="2326037421"/>
                    </a:ext>
                  </a:extLst>
                </a:gridCol>
                <a:gridCol w="658368">
                  <a:extLst>
                    <a:ext uri="{9D8B030D-6E8A-4147-A177-3AD203B41FA5}">
                      <a16:colId xmlns:a16="http://schemas.microsoft.com/office/drawing/2014/main" val="3742564868"/>
                    </a:ext>
                  </a:extLst>
                </a:gridCol>
                <a:gridCol w="658368">
                  <a:extLst>
                    <a:ext uri="{9D8B030D-6E8A-4147-A177-3AD203B41FA5}">
                      <a16:colId xmlns:a16="http://schemas.microsoft.com/office/drawing/2014/main" val="1106817760"/>
                    </a:ext>
                  </a:extLst>
                </a:gridCol>
                <a:gridCol w="658368">
                  <a:extLst>
                    <a:ext uri="{9D8B030D-6E8A-4147-A177-3AD203B41FA5}">
                      <a16:colId xmlns:a16="http://schemas.microsoft.com/office/drawing/2014/main" val="2416807925"/>
                    </a:ext>
                  </a:extLst>
                </a:gridCol>
                <a:gridCol w="658368">
                  <a:extLst>
                    <a:ext uri="{9D8B030D-6E8A-4147-A177-3AD203B41FA5}">
                      <a16:colId xmlns:a16="http://schemas.microsoft.com/office/drawing/2014/main" val="4203444128"/>
                    </a:ext>
                  </a:extLst>
                </a:gridCol>
                <a:gridCol w="658368">
                  <a:extLst>
                    <a:ext uri="{9D8B030D-6E8A-4147-A177-3AD203B41FA5}">
                      <a16:colId xmlns:a16="http://schemas.microsoft.com/office/drawing/2014/main" val="2759115577"/>
                    </a:ext>
                  </a:extLst>
                </a:gridCol>
                <a:gridCol w="658368">
                  <a:extLst>
                    <a:ext uri="{9D8B030D-6E8A-4147-A177-3AD203B41FA5}">
                      <a16:colId xmlns:a16="http://schemas.microsoft.com/office/drawing/2014/main" val="904125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621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- 2018-11-21 14:59:00 </a:t>
                      </a:r>
                      <a:r>
                        <a:rPr kumimoji="0" lang="en-US" sz="1000" b="0" i="0" u="none" strike="noStrike" kern="1200" cap="none" spc="0" normalizeH="0" baseline="0" noProof="0">
                          <a:ln>
                            <a:noFill/>
                          </a:ln>
                          <a:solidFill>
                            <a:prstClr val="black"/>
                          </a:solidFill>
                          <a:effectLst/>
                          <a:uLnTx/>
                          <a:uFillTx/>
                          <a:latin typeface="+mn-lt"/>
                          <a:ea typeface="+mn-ea"/>
                          <a:cs typeface="+mn-cs"/>
                        </a:rPr>
                        <a:t> 
 The Rubik’s Cube has 43 quintillion possible positions and exactly one correct solution, which at the moment feels about as close as the nearest star.
The humanitarian arm of Rubik's Cubes 'You Can Do the Rubik’s Cube' has an educational mission in using the cubes to spark 8 to 18 year olds’ interest in math and engineering, and to boost kids’ confidence by showing them how to accomplish seemingly difficult tasks.
Visit http://bit.ly/2OykK44 and read more about how Rubik’s Cubes can help boost confidence to accomplish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8552280"/>
                  </a:ext>
                </a:extLst>
              </a:tr>
            </a:tbl>
          </a:graphicData>
        </a:graphic>
      </p:graphicFrame>
      <p:sp>
        <p:nvSpPr>
          <p:cNvPr id="4" name="Text Placeholder 3">
            <a:extLst>
              <a:ext uri="{FF2B5EF4-FFF2-40B4-BE49-F238E27FC236}">
                <a16:creationId xmlns:a16="http://schemas.microsoft.com/office/drawing/2014/main" id="{DD404D0C-1CF9-4ADB-989E-B97F2D48B2A5}"/>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3857853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92720-C957-4B28-8B50-D012F0627054}"/>
              </a:ext>
            </a:extLst>
          </p:cNvPr>
          <p:cNvSpPr>
            <a:spLocks noGrp="1"/>
          </p:cNvSpPr>
          <p:nvPr>
            <p:ph type="title"/>
          </p:nvPr>
        </p:nvSpPr>
        <p:spPr/>
        <p:txBody>
          <a:bodyPr/>
          <a:lstStyle/>
          <a:p>
            <a:r>
              <a:rPr lang="en-US"/>
              <a:t>Facebook Own Posts Table | Oxford Fajar Pre-University - 7 of 16</a:t>
            </a:r>
          </a:p>
        </p:txBody>
      </p:sp>
      <p:graphicFrame>
        <p:nvGraphicFramePr>
          <p:cNvPr id="5" name="Table Placeholder 4">
            <a:extLst>
              <a:ext uri="{FF2B5EF4-FFF2-40B4-BE49-F238E27FC236}">
                <a16:creationId xmlns:a16="http://schemas.microsoft.com/office/drawing/2014/main" id="{3F805DDB-8023-40BC-8663-1631C5D9A44A}"/>
              </a:ext>
            </a:extLst>
          </p:cNvPr>
          <p:cNvGraphicFramePr>
            <a:graphicFrameLocks noGrp="1"/>
          </p:cNvGraphicFramePr>
          <p:nvPr>
            <p:ph type="tbl" sz="quarter" idx="13"/>
            <p:extLst>
              <p:ext uri="{D42A27DB-BD31-4B8C-83A1-F6EECF244321}">
                <p14:modId xmlns:p14="http://schemas.microsoft.com/office/powerpoint/2010/main" val="261757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5730990"/>
                    </a:ext>
                  </a:extLst>
                </a:gridCol>
                <a:gridCol w="658368">
                  <a:extLst>
                    <a:ext uri="{9D8B030D-6E8A-4147-A177-3AD203B41FA5}">
                      <a16:colId xmlns:a16="http://schemas.microsoft.com/office/drawing/2014/main" val="3093621611"/>
                    </a:ext>
                  </a:extLst>
                </a:gridCol>
                <a:gridCol w="658368">
                  <a:extLst>
                    <a:ext uri="{9D8B030D-6E8A-4147-A177-3AD203B41FA5}">
                      <a16:colId xmlns:a16="http://schemas.microsoft.com/office/drawing/2014/main" val="4264388083"/>
                    </a:ext>
                  </a:extLst>
                </a:gridCol>
                <a:gridCol w="658368">
                  <a:extLst>
                    <a:ext uri="{9D8B030D-6E8A-4147-A177-3AD203B41FA5}">
                      <a16:colId xmlns:a16="http://schemas.microsoft.com/office/drawing/2014/main" val="3076591197"/>
                    </a:ext>
                  </a:extLst>
                </a:gridCol>
                <a:gridCol w="658368">
                  <a:extLst>
                    <a:ext uri="{9D8B030D-6E8A-4147-A177-3AD203B41FA5}">
                      <a16:colId xmlns:a16="http://schemas.microsoft.com/office/drawing/2014/main" val="1081150130"/>
                    </a:ext>
                  </a:extLst>
                </a:gridCol>
                <a:gridCol w="658368">
                  <a:extLst>
                    <a:ext uri="{9D8B030D-6E8A-4147-A177-3AD203B41FA5}">
                      <a16:colId xmlns:a16="http://schemas.microsoft.com/office/drawing/2014/main" val="2956103390"/>
                    </a:ext>
                  </a:extLst>
                </a:gridCol>
                <a:gridCol w="658368">
                  <a:extLst>
                    <a:ext uri="{9D8B030D-6E8A-4147-A177-3AD203B41FA5}">
                      <a16:colId xmlns:a16="http://schemas.microsoft.com/office/drawing/2014/main" val="4187155485"/>
                    </a:ext>
                  </a:extLst>
                </a:gridCol>
                <a:gridCol w="658368">
                  <a:extLst>
                    <a:ext uri="{9D8B030D-6E8A-4147-A177-3AD203B41FA5}">
                      <a16:colId xmlns:a16="http://schemas.microsoft.com/office/drawing/2014/main" val="400295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9004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- 2018-11-16 13:58:00 </a:t>
                      </a:r>
                      <a:r>
                        <a:rPr kumimoji="0" lang="en-US" sz="1000" b="0" i="0" u="none" strike="noStrike" kern="1200" cap="none" spc="0" normalizeH="0" baseline="0" noProof="0">
                          <a:ln>
                            <a:noFill/>
                          </a:ln>
                          <a:solidFill>
                            <a:prstClr val="black"/>
                          </a:solidFill>
                          <a:effectLst/>
                          <a:uLnTx/>
                          <a:uFillTx/>
                          <a:latin typeface="+mn-lt"/>
                          <a:ea typeface="+mn-ea"/>
                          <a:cs typeface="+mn-cs"/>
                        </a:rPr>
                        <a:t> 
 If you type “comma” and “but” into Google, one of the auto-suggestions the search engine will give is “is there a comma before or after but”. 
There is no comma after the word ’but’ at the beginning of a sentence according to editors and grammarians. A common mistake made is "But, there were too many of them to count“.
Do you make this mistake often?
Read more http://bit.ly/2CRRFdN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670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- 2018-11-13 12:56:00 </a:t>
                      </a:r>
                      <a:r>
                        <a:rPr kumimoji="0" lang="en-US" sz="1000" b="0" i="0" u="none" strike="noStrike" kern="1200" cap="none" spc="0" normalizeH="0" baseline="0" noProof="0">
                          <a:ln>
                            <a:noFill/>
                          </a:ln>
                          <a:solidFill>
                            <a:prstClr val="black"/>
                          </a:solidFill>
                          <a:effectLst/>
                          <a:uLnTx/>
                          <a:uFillTx/>
                          <a:latin typeface="+mn-lt"/>
                          <a:ea typeface="+mn-ea"/>
                          <a:cs typeface="+mn-cs"/>
                        </a:rPr>
                        <a:t> 
 Wishing all STPM candidates the perseverance and strength to achieve your goals! Just believe in yourselves. Stay calm and good luck in your exam!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181965"/>
                  </a:ext>
                </a:extLst>
              </a:tr>
            </a:tbl>
          </a:graphicData>
        </a:graphic>
      </p:graphicFrame>
      <p:sp>
        <p:nvSpPr>
          <p:cNvPr id="4" name="Text Placeholder 3">
            <a:extLst>
              <a:ext uri="{FF2B5EF4-FFF2-40B4-BE49-F238E27FC236}">
                <a16:creationId xmlns:a16="http://schemas.microsoft.com/office/drawing/2014/main" id="{B0F5D64F-30AD-472A-88B7-92DA5B6039A9}"/>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3407742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243EE-1069-4E73-ACE2-551265BB39AF}"/>
              </a:ext>
            </a:extLst>
          </p:cNvPr>
          <p:cNvSpPr>
            <a:spLocks noGrp="1"/>
          </p:cNvSpPr>
          <p:nvPr>
            <p:ph type="title"/>
          </p:nvPr>
        </p:nvSpPr>
        <p:spPr/>
        <p:txBody>
          <a:bodyPr/>
          <a:lstStyle/>
          <a:p>
            <a:r>
              <a:rPr lang="en-US"/>
              <a:t>Facebook Own Posts Table | Oxford Fajar Pre-University - 8 of 16</a:t>
            </a:r>
          </a:p>
        </p:txBody>
      </p:sp>
      <p:graphicFrame>
        <p:nvGraphicFramePr>
          <p:cNvPr id="5" name="Table Placeholder 4">
            <a:extLst>
              <a:ext uri="{FF2B5EF4-FFF2-40B4-BE49-F238E27FC236}">
                <a16:creationId xmlns:a16="http://schemas.microsoft.com/office/drawing/2014/main" id="{3F75C392-FBDF-480B-963D-884C0182DB49}"/>
              </a:ext>
            </a:extLst>
          </p:cNvPr>
          <p:cNvGraphicFramePr>
            <a:graphicFrameLocks noGrp="1"/>
          </p:cNvGraphicFramePr>
          <p:nvPr>
            <p:ph type="tbl" sz="quarter" idx="13"/>
            <p:extLst>
              <p:ext uri="{D42A27DB-BD31-4B8C-83A1-F6EECF244321}">
                <p14:modId xmlns:p14="http://schemas.microsoft.com/office/powerpoint/2010/main" val="1069148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0770446"/>
                    </a:ext>
                  </a:extLst>
                </a:gridCol>
                <a:gridCol w="658368">
                  <a:extLst>
                    <a:ext uri="{9D8B030D-6E8A-4147-A177-3AD203B41FA5}">
                      <a16:colId xmlns:a16="http://schemas.microsoft.com/office/drawing/2014/main" val="2229397719"/>
                    </a:ext>
                  </a:extLst>
                </a:gridCol>
                <a:gridCol w="658368">
                  <a:extLst>
                    <a:ext uri="{9D8B030D-6E8A-4147-A177-3AD203B41FA5}">
                      <a16:colId xmlns:a16="http://schemas.microsoft.com/office/drawing/2014/main" val="2138430964"/>
                    </a:ext>
                  </a:extLst>
                </a:gridCol>
                <a:gridCol w="658368">
                  <a:extLst>
                    <a:ext uri="{9D8B030D-6E8A-4147-A177-3AD203B41FA5}">
                      <a16:colId xmlns:a16="http://schemas.microsoft.com/office/drawing/2014/main" val="534585934"/>
                    </a:ext>
                  </a:extLst>
                </a:gridCol>
                <a:gridCol w="658368">
                  <a:extLst>
                    <a:ext uri="{9D8B030D-6E8A-4147-A177-3AD203B41FA5}">
                      <a16:colId xmlns:a16="http://schemas.microsoft.com/office/drawing/2014/main" val="2882899463"/>
                    </a:ext>
                  </a:extLst>
                </a:gridCol>
                <a:gridCol w="658368">
                  <a:extLst>
                    <a:ext uri="{9D8B030D-6E8A-4147-A177-3AD203B41FA5}">
                      <a16:colId xmlns:a16="http://schemas.microsoft.com/office/drawing/2014/main" val="4203908398"/>
                    </a:ext>
                  </a:extLst>
                </a:gridCol>
                <a:gridCol w="658368">
                  <a:extLst>
                    <a:ext uri="{9D8B030D-6E8A-4147-A177-3AD203B41FA5}">
                      <a16:colId xmlns:a16="http://schemas.microsoft.com/office/drawing/2014/main" val="3579858129"/>
                    </a:ext>
                  </a:extLst>
                </a:gridCol>
                <a:gridCol w="658368">
                  <a:extLst>
                    <a:ext uri="{9D8B030D-6E8A-4147-A177-3AD203B41FA5}">
                      <a16:colId xmlns:a16="http://schemas.microsoft.com/office/drawing/2014/main" val="486398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144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- 2018-11-12 19:45:00 </a:t>
                      </a:r>
                      <a:r>
                        <a:rPr kumimoji="0" lang="en-US" sz="1000" b="0" i="0" u="none" strike="noStrike" kern="1200" cap="none" spc="0" normalizeH="0" baseline="0" noProof="0">
                          <a:ln>
                            <a:noFill/>
                          </a:ln>
                          <a:solidFill>
                            <a:prstClr val="black"/>
                          </a:solidFill>
                          <a:effectLst/>
                          <a:uLnTx/>
                          <a:uFillTx/>
                          <a:latin typeface="+mn-lt"/>
                          <a:ea typeface="+mn-ea"/>
                          <a:cs typeface="+mn-cs"/>
                        </a:rPr>
                        <a:t> 
 Want to achieve the best grades but with minimal stress?
You need to work hard, for sure. However, working hard gets you nowhere unless you’re working smart. Swipe to know how! :)
Source:
http://bit.ly/2yOEzJN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948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- 2018-11-08 10:53:00 </a:t>
                      </a:r>
                      <a:r>
                        <a:rPr kumimoji="0" lang="en-US" sz="1000" b="0" i="0" u="none" strike="noStrike" kern="1200" cap="none" spc="0" normalizeH="0" baseline="0" noProof="0">
                          <a:ln>
                            <a:noFill/>
                          </a:ln>
                          <a:solidFill>
                            <a:prstClr val="black"/>
                          </a:solidFill>
                          <a:effectLst/>
                          <a:uLnTx/>
                          <a:uFillTx/>
                          <a:latin typeface="+mn-lt"/>
                          <a:ea typeface="+mn-ea"/>
                          <a:cs typeface="+mn-cs"/>
                        </a:rPr>
                        <a:t> 
 It's only few days more till STPM! Visit our Companion website for additional resources to complement your needs for your final lap of STPM revision! You can do it!
https://cw.oxfordfajar.com.my/index.aspx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734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- 2018-11-06 00:42:00 </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Festival of Lights illuminate your days ahead! Happy Diwali!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924448"/>
                  </a:ext>
                </a:extLst>
              </a:tr>
            </a:tbl>
          </a:graphicData>
        </a:graphic>
      </p:graphicFrame>
      <p:sp>
        <p:nvSpPr>
          <p:cNvPr id="4" name="Text Placeholder 3">
            <a:extLst>
              <a:ext uri="{FF2B5EF4-FFF2-40B4-BE49-F238E27FC236}">
                <a16:creationId xmlns:a16="http://schemas.microsoft.com/office/drawing/2014/main" id="{A9832257-FE68-4BFB-87BD-C63D06C4D516}"/>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4185865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63CCE-0B20-45A0-9005-58E2A847DC4B}"/>
              </a:ext>
            </a:extLst>
          </p:cNvPr>
          <p:cNvSpPr>
            <a:spLocks noGrp="1"/>
          </p:cNvSpPr>
          <p:nvPr>
            <p:ph type="title"/>
          </p:nvPr>
        </p:nvSpPr>
        <p:spPr/>
        <p:txBody>
          <a:bodyPr/>
          <a:lstStyle/>
          <a:p>
            <a:r>
              <a:rPr lang="en-US"/>
              <a:t>Facebook Own Posts Table | Oxford Fajar Pre-University - 9 of 16</a:t>
            </a:r>
          </a:p>
        </p:txBody>
      </p:sp>
      <p:graphicFrame>
        <p:nvGraphicFramePr>
          <p:cNvPr id="5" name="Table Placeholder 4">
            <a:extLst>
              <a:ext uri="{FF2B5EF4-FFF2-40B4-BE49-F238E27FC236}">
                <a16:creationId xmlns:a16="http://schemas.microsoft.com/office/drawing/2014/main" id="{CD8FC55B-5B82-4B3E-BB9D-57616D8979CD}"/>
              </a:ext>
            </a:extLst>
          </p:cNvPr>
          <p:cNvGraphicFramePr>
            <a:graphicFrameLocks noGrp="1"/>
          </p:cNvGraphicFramePr>
          <p:nvPr>
            <p:ph type="tbl" sz="quarter" idx="13"/>
            <p:extLst>
              <p:ext uri="{D42A27DB-BD31-4B8C-83A1-F6EECF244321}">
                <p14:modId xmlns:p14="http://schemas.microsoft.com/office/powerpoint/2010/main" val="396688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2845611"/>
                    </a:ext>
                  </a:extLst>
                </a:gridCol>
                <a:gridCol w="658368">
                  <a:extLst>
                    <a:ext uri="{9D8B030D-6E8A-4147-A177-3AD203B41FA5}">
                      <a16:colId xmlns:a16="http://schemas.microsoft.com/office/drawing/2014/main" val="4276484005"/>
                    </a:ext>
                  </a:extLst>
                </a:gridCol>
                <a:gridCol w="658368">
                  <a:extLst>
                    <a:ext uri="{9D8B030D-6E8A-4147-A177-3AD203B41FA5}">
                      <a16:colId xmlns:a16="http://schemas.microsoft.com/office/drawing/2014/main" val="1080846849"/>
                    </a:ext>
                  </a:extLst>
                </a:gridCol>
                <a:gridCol w="658368">
                  <a:extLst>
                    <a:ext uri="{9D8B030D-6E8A-4147-A177-3AD203B41FA5}">
                      <a16:colId xmlns:a16="http://schemas.microsoft.com/office/drawing/2014/main" val="3712776450"/>
                    </a:ext>
                  </a:extLst>
                </a:gridCol>
                <a:gridCol w="658368">
                  <a:extLst>
                    <a:ext uri="{9D8B030D-6E8A-4147-A177-3AD203B41FA5}">
                      <a16:colId xmlns:a16="http://schemas.microsoft.com/office/drawing/2014/main" val="818337177"/>
                    </a:ext>
                  </a:extLst>
                </a:gridCol>
                <a:gridCol w="658368">
                  <a:extLst>
                    <a:ext uri="{9D8B030D-6E8A-4147-A177-3AD203B41FA5}">
                      <a16:colId xmlns:a16="http://schemas.microsoft.com/office/drawing/2014/main" val="3435040744"/>
                    </a:ext>
                  </a:extLst>
                </a:gridCol>
                <a:gridCol w="658368">
                  <a:extLst>
                    <a:ext uri="{9D8B030D-6E8A-4147-A177-3AD203B41FA5}">
                      <a16:colId xmlns:a16="http://schemas.microsoft.com/office/drawing/2014/main" val="1137606256"/>
                    </a:ext>
                  </a:extLst>
                </a:gridCol>
                <a:gridCol w="658368">
                  <a:extLst>
                    <a:ext uri="{9D8B030D-6E8A-4147-A177-3AD203B41FA5}">
                      <a16:colId xmlns:a16="http://schemas.microsoft.com/office/drawing/2014/main" val="3558650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427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- 2018-11-02 11:39:00 </a:t>
                      </a:r>
                      <a:r>
                        <a:rPr kumimoji="0" lang="en-US" sz="1000" b="0" i="0" u="none" strike="noStrike" kern="1200" cap="none" spc="0" normalizeH="0" baseline="0" noProof="0">
                          <a:ln>
                            <a:noFill/>
                          </a:ln>
                          <a:solidFill>
                            <a:prstClr val="black"/>
                          </a:solidFill>
                          <a:effectLst/>
                          <a:uLnTx/>
                          <a:uFillTx/>
                          <a:latin typeface="+mn-lt"/>
                          <a:ea typeface="+mn-ea"/>
                          <a:cs typeface="+mn-cs"/>
                        </a:rPr>
                        <a:t> 
 STPM is just 2 weeks away! Have a final round of revision for STPM with Oxford Fajar’s Fully Worked Solutions STPM!
Step-by-step fully worked solutions are provided to guide you through the correct calculation steps when answering questions. As the saying goes, ‘Practice makes perfect’!
Download now and get your full-featured 14-day FREE trial sample of Fully Worked Solution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789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- 2018-10-27 18:56:00 </a:t>
                      </a:r>
                      <a:r>
                        <a:rPr kumimoji="0" lang="en-US" sz="1000" b="0" i="0" u="none" strike="noStrike" kern="1200" cap="none" spc="0" normalizeH="0" baseline="0" noProof="0">
                          <a:ln>
                            <a:noFill/>
                          </a:ln>
                          <a:solidFill>
                            <a:prstClr val="black"/>
                          </a:solidFill>
                          <a:effectLst/>
                          <a:uLnTx/>
                          <a:uFillTx/>
                          <a:latin typeface="+mn-lt"/>
                          <a:ea typeface="+mn-ea"/>
                          <a:cs typeface="+mn-cs"/>
                        </a:rPr>
                        <a:t> 
 Youth is the future! 😊
Youthquake indicates a significant cultural, political or social change that occurs because of the actions or influence of young people.
Example:
The election result is being hailed as a youthquake.
Learn more:
http://bit.ly/2NTTcoJ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8296886"/>
                  </a:ext>
                </a:extLst>
              </a:tr>
            </a:tbl>
          </a:graphicData>
        </a:graphic>
      </p:graphicFrame>
      <p:sp>
        <p:nvSpPr>
          <p:cNvPr id="4" name="Text Placeholder 3">
            <a:extLst>
              <a:ext uri="{FF2B5EF4-FFF2-40B4-BE49-F238E27FC236}">
                <a16:creationId xmlns:a16="http://schemas.microsoft.com/office/drawing/2014/main" id="{395D65EE-639D-4BDC-B00F-EC91A749B58C}"/>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21535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49840-396B-4697-9DA5-940A0316E522}"/>
              </a:ext>
            </a:extLst>
          </p:cNvPr>
          <p:cNvSpPr>
            <a:spLocks noGrp="1"/>
          </p:cNvSpPr>
          <p:nvPr>
            <p:ph type="title"/>
          </p:nvPr>
        </p:nvSpPr>
        <p:spPr/>
        <p:txBody>
          <a:bodyPr/>
          <a:lstStyle/>
          <a:p>
            <a:r>
              <a:rPr lang="en-US"/>
              <a:t>Facebook Own Posts Table | Oxford Fajar Pre-University - 10 of 16</a:t>
            </a:r>
          </a:p>
        </p:txBody>
      </p:sp>
      <p:graphicFrame>
        <p:nvGraphicFramePr>
          <p:cNvPr id="5" name="Table Placeholder 4">
            <a:extLst>
              <a:ext uri="{FF2B5EF4-FFF2-40B4-BE49-F238E27FC236}">
                <a16:creationId xmlns:a16="http://schemas.microsoft.com/office/drawing/2014/main" id="{6B436020-355B-46AC-B3E6-7955E5FF3452}"/>
              </a:ext>
            </a:extLst>
          </p:cNvPr>
          <p:cNvGraphicFramePr>
            <a:graphicFrameLocks noGrp="1"/>
          </p:cNvGraphicFramePr>
          <p:nvPr>
            <p:ph type="tbl" sz="quarter" idx="13"/>
            <p:extLst>
              <p:ext uri="{D42A27DB-BD31-4B8C-83A1-F6EECF244321}">
                <p14:modId xmlns:p14="http://schemas.microsoft.com/office/powerpoint/2010/main" val="422412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8115315"/>
                    </a:ext>
                  </a:extLst>
                </a:gridCol>
                <a:gridCol w="658368">
                  <a:extLst>
                    <a:ext uri="{9D8B030D-6E8A-4147-A177-3AD203B41FA5}">
                      <a16:colId xmlns:a16="http://schemas.microsoft.com/office/drawing/2014/main" val="2842401113"/>
                    </a:ext>
                  </a:extLst>
                </a:gridCol>
                <a:gridCol w="658368">
                  <a:extLst>
                    <a:ext uri="{9D8B030D-6E8A-4147-A177-3AD203B41FA5}">
                      <a16:colId xmlns:a16="http://schemas.microsoft.com/office/drawing/2014/main" val="2708161499"/>
                    </a:ext>
                  </a:extLst>
                </a:gridCol>
                <a:gridCol w="658368">
                  <a:extLst>
                    <a:ext uri="{9D8B030D-6E8A-4147-A177-3AD203B41FA5}">
                      <a16:colId xmlns:a16="http://schemas.microsoft.com/office/drawing/2014/main" val="2918060046"/>
                    </a:ext>
                  </a:extLst>
                </a:gridCol>
                <a:gridCol w="658368">
                  <a:extLst>
                    <a:ext uri="{9D8B030D-6E8A-4147-A177-3AD203B41FA5}">
                      <a16:colId xmlns:a16="http://schemas.microsoft.com/office/drawing/2014/main" val="2807347757"/>
                    </a:ext>
                  </a:extLst>
                </a:gridCol>
                <a:gridCol w="658368">
                  <a:extLst>
                    <a:ext uri="{9D8B030D-6E8A-4147-A177-3AD203B41FA5}">
                      <a16:colId xmlns:a16="http://schemas.microsoft.com/office/drawing/2014/main" val="2855992512"/>
                    </a:ext>
                  </a:extLst>
                </a:gridCol>
                <a:gridCol w="658368">
                  <a:extLst>
                    <a:ext uri="{9D8B030D-6E8A-4147-A177-3AD203B41FA5}">
                      <a16:colId xmlns:a16="http://schemas.microsoft.com/office/drawing/2014/main" val="2270856084"/>
                    </a:ext>
                  </a:extLst>
                </a:gridCol>
                <a:gridCol w="658368">
                  <a:extLst>
                    <a:ext uri="{9D8B030D-6E8A-4147-A177-3AD203B41FA5}">
                      <a16:colId xmlns:a16="http://schemas.microsoft.com/office/drawing/2014/main" val="1742296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998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- 2018-10-23 19:44:00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ready-to-use learning and teaching resources? 
Our companion website is definitely what you’re looking for in preparation for STPM as we offer both students and teachers a wide range of exam practices and teaching aid based on the latest syllabus.
Visit now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2331905"/>
                  </a:ext>
                </a:extLst>
              </a:tr>
            </a:tbl>
          </a:graphicData>
        </a:graphic>
      </p:graphicFrame>
      <p:sp>
        <p:nvSpPr>
          <p:cNvPr id="4" name="Text Placeholder 3">
            <a:extLst>
              <a:ext uri="{FF2B5EF4-FFF2-40B4-BE49-F238E27FC236}">
                <a16:creationId xmlns:a16="http://schemas.microsoft.com/office/drawing/2014/main" id="{56FFD1C8-230B-42B8-AF6A-1FAF32108A85}"/>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4018937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4AFFF-ABB6-482A-8C2C-8B8711FCCB76}"/>
              </a:ext>
            </a:extLst>
          </p:cNvPr>
          <p:cNvSpPr>
            <a:spLocks noGrp="1"/>
          </p:cNvSpPr>
          <p:nvPr>
            <p:ph type="title"/>
          </p:nvPr>
        </p:nvSpPr>
        <p:spPr/>
        <p:txBody>
          <a:bodyPr/>
          <a:lstStyle/>
          <a:p>
            <a:r>
              <a:rPr lang="en-US"/>
              <a:t>Facebook Own Posts Table | Oxford Fajar Pre-University - 11 of 16</a:t>
            </a:r>
          </a:p>
        </p:txBody>
      </p:sp>
      <p:graphicFrame>
        <p:nvGraphicFramePr>
          <p:cNvPr id="5" name="Table Placeholder 4">
            <a:extLst>
              <a:ext uri="{FF2B5EF4-FFF2-40B4-BE49-F238E27FC236}">
                <a16:creationId xmlns:a16="http://schemas.microsoft.com/office/drawing/2014/main" id="{438B5016-7235-407B-97E5-A3D19FEC7914}"/>
              </a:ext>
            </a:extLst>
          </p:cNvPr>
          <p:cNvGraphicFramePr>
            <a:graphicFrameLocks noGrp="1"/>
          </p:cNvGraphicFramePr>
          <p:nvPr>
            <p:ph type="tbl" sz="quarter" idx="13"/>
            <p:extLst>
              <p:ext uri="{D42A27DB-BD31-4B8C-83A1-F6EECF244321}">
                <p14:modId xmlns:p14="http://schemas.microsoft.com/office/powerpoint/2010/main" val="3507447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9638547"/>
                    </a:ext>
                  </a:extLst>
                </a:gridCol>
                <a:gridCol w="658368">
                  <a:extLst>
                    <a:ext uri="{9D8B030D-6E8A-4147-A177-3AD203B41FA5}">
                      <a16:colId xmlns:a16="http://schemas.microsoft.com/office/drawing/2014/main" val="3097020653"/>
                    </a:ext>
                  </a:extLst>
                </a:gridCol>
                <a:gridCol w="658368">
                  <a:extLst>
                    <a:ext uri="{9D8B030D-6E8A-4147-A177-3AD203B41FA5}">
                      <a16:colId xmlns:a16="http://schemas.microsoft.com/office/drawing/2014/main" val="3456309197"/>
                    </a:ext>
                  </a:extLst>
                </a:gridCol>
                <a:gridCol w="658368">
                  <a:extLst>
                    <a:ext uri="{9D8B030D-6E8A-4147-A177-3AD203B41FA5}">
                      <a16:colId xmlns:a16="http://schemas.microsoft.com/office/drawing/2014/main" val="1031499719"/>
                    </a:ext>
                  </a:extLst>
                </a:gridCol>
                <a:gridCol w="658368">
                  <a:extLst>
                    <a:ext uri="{9D8B030D-6E8A-4147-A177-3AD203B41FA5}">
                      <a16:colId xmlns:a16="http://schemas.microsoft.com/office/drawing/2014/main" val="2508645043"/>
                    </a:ext>
                  </a:extLst>
                </a:gridCol>
                <a:gridCol w="658368">
                  <a:extLst>
                    <a:ext uri="{9D8B030D-6E8A-4147-A177-3AD203B41FA5}">
                      <a16:colId xmlns:a16="http://schemas.microsoft.com/office/drawing/2014/main" val="2309690741"/>
                    </a:ext>
                  </a:extLst>
                </a:gridCol>
                <a:gridCol w="658368">
                  <a:extLst>
                    <a:ext uri="{9D8B030D-6E8A-4147-A177-3AD203B41FA5}">
                      <a16:colId xmlns:a16="http://schemas.microsoft.com/office/drawing/2014/main" val="4281593809"/>
                    </a:ext>
                  </a:extLst>
                </a:gridCol>
                <a:gridCol w="658368">
                  <a:extLst>
                    <a:ext uri="{9D8B030D-6E8A-4147-A177-3AD203B41FA5}">
                      <a16:colId xmlns:a16="http://schemas.microsoft.com/office/drawing/2014/main" val="1099304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24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- 2018-10-20 13:53:00 </a:t>
                      </a:r>
                      <a:r>
                        <a:rPr kumimoji="0" lang="en-US" sz="1000" b="0" i="0" u="none" strike="noStrike" kern="1200" cap="none" spc="0" normalizeH="0" baseline="0" noProof="0">
                          <a:ln>
                            <a:noFill/>
                          </a:ln>
                          <a:solidFill>
                            <a:prstClr val="black"/>
                          </a:solidFill>
                          <a:effectLst/>
                          <a:uLnTx/>
                          <a:uFillTx/>
                          <a:latin typeface="+mn-lt"/>
                          <a:ea typeface="+mn-ea"/>
                          <a:cs typeface="+mn-cs"/>
                        </a:rPr>
                        <a:t> 
 “If you can make energy from wind, why not from rain?” - her father’s thought inspired Reyhan to come up with the idea for Rainergy.
By using only seven liters of rainwater, her Rainergy prototype can produce enough electricity to light 22 LED lamps for up to 50 seconds. 
In countries where monsoon rains are frequent like India, Malaysia, and Indonesia, this device could be a perfect solution for reducing dependence on power lines and improving access to electricity. 
Read more at,
http://bit.ly/2xq2G1r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0873405"/>
                  </a:ext>
                </a:extLst>
              </a:tr>
            </a:tbl>
          </a:graphicData>
        </a:graphic>
      </p:graphicFrame>
      <p:sp>
        <p:nvSpPr>
          <p:cNvPr id="4" name="Text Placeholder 3">
            <a:extLst>
              <a:ext uri="{FF2B5EF4-FFF2-40B4-BE49-F238E27FC236}">
                <a16:creationId xmlns:a16="http://schemas.microsoft.com/office/drawing/2014/main" id="{C159C5CB-166F-4312-B806-0AFE87FBC41D}"/>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128596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161EA-E0F0-4356-9772-1F33CD0DEC99}"/>
              </a:ext>
            </a:extLst>
          </p:cNvPr>
          <p:cNvSpPr>
            <a:spLocks noGrp="1"/>
          </p:cNvSpPr>
          <p:nvPr>
            <p:ph type="title"/>
          </p:nvPr>
        </p:nvSpPr>
        <p:spPr/>
        <p:txBody>
          <a:bodyPr/>
          <a:lstStyle/>
          <a:p>
            <a:r>
              <a:rPr lang="en-US"/>
              <a:t>Facebook Own Posts Table | Oxford Fajar Pre-University - 12 of 16</a:t>
            </a:r>
          </a:p>
        </p:txBody>
      </p:sp>
      <p:graphicFrame>
        <p:nvGraphicFramePr>
          <p:cNvPr id="5" name="Table Placeholder 4">
            <a:extLst>
              <a:ext uri="{FF2B5EF4-FFF2-40B4-BE49-F238E27FC236}">
                <a16:creationId xmlns:a16="http://schemas.microsoft.com/office/drawing/2014/main" id="{65761B7D-70AC-49DF-93EC-1EC3E6C55CC1}"/>
              </a:ext>
            </a:extLst>
          </p:cNvPr>
          <p:cNvGraphicFramePr>
            <a:graphicFrameLocks noGrp="1"/>
          </p:cNvGraphicFramePr>
          <p:nvPr>
            <p:ph type="tbl" sz="quarter" idx="13"/>
            <p:extLst>
              <p:ext uri="{D42A27DB-BD31-4B8C-83A1-F6EECF244321}">
                <p14:modId xmlns:p14="http://schemas.microsoft.com/office/powerpoint/2010/main" val="153660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0574201"/>
                    </a:ext>
                  </a:extLst>
                </a:gridCol>
                <a:gridCol w="658368">
                  <a:extLst>
                    <a:ext uri="{9D8B030D-6E8A-4147-A177-3AD203B41FA5}">
                      <a16:colId xmlns:a16="http://schemas.microsoft.com/office/drawing/2014/main" val="1996863809"/>
                    </a:ext>
                  </a:extLst>
                </a:gridCol>
                <a:gridCol w="658368">
                  <a:extLst>
                    <a:ext uri="{9D8B030D-6E8A-4147-A177-3AD203B41FA5}">
                      <a16:colId xmlns:a16="http://schemas.microsoft.com/office/drawing/2014/main" val="185937346"/>
                    </a:ext>
                  </a:extLst>
                </a:gridCol>
                <a:gridCol w="658368">
                  <a:extLst>
                    <a:ext uri="{9D8B030D-6E8A-4147-A177-3AD203B41FA5}">
                      <a16:colId xmlns:a16="http://schemas.microsoft.com/office/drawing/2014/main" val="2128022542"/>
                    </a:ext>
                  </a:extLst>
                </a:gridCol>
                <a:gridCol w="658368">
                  <a:extLst>
                    <a:ext uri="{9D8B030D-6E8A-4147-A177-3AD203B41FA5}">
                      <a16:colId xmlns:a16="http://schemas.microsoft.com/office/drawing/2014/main" val="3741895885"/>
                    </a:ext>
                  </a:extLst>
                </a:gridCol>
                <a:gridCol w="658368">
                  <a:extLst>
                    <a:ext uri="{9D8B030D-6E8A-4147-A177-3AD203B41FA5}">
                      <a16:colId xmlns:a16="http://schemas.microsoft.com/office/drawing/2014/main" val="2170945105"/>
                    </a:ext>
                  </a:extLst>
                </a:gridCol>
                <a:gridCol w="658368">
                  <a:extLst>
                    <a:ext uri="{9D8B030D-6E8A-4147-A177-3AD203B41FA5}">
                      <a16:colId xmlns:a16="http://schemas.microsoft.com/office/drawing/2014/main" val="539984942"/>
                    </a:ext>
                  </a:extLst>
                </a:gridCol>
                <a:gridCol w="658368">
                  <a:extLst>
                    <a:ext uri="{9D8B030D-6E8A-4147-A177-3AD203B41FA5}">
                      <a16:colId xmlns:a16="http://schemas.microsoft.com/office/drawing/2014/main" val="4203489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155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- 2018-10-17 14:19:23 </a:t>
                      </a:r>
                      <a:r>
                        <a:rPr kumimoji="0" lang="en-US" sz="1000" b="0" i="0" u="none" strike="noStrike" kern="1200" cap="none" spc="0" normalizeH="0" baseline="0" noProof="0">
                          <a:ln>
                            <a:noFill/>
                          </a:ln>
                          <a:solidFill>
                            <a:prstClr val="black"/>
                          </a:solidFill>
                          <a:effectLst/>
                          <a:uLnTx/>
                          <a:uFillTx/>
                          <a:latin typeface="+mn-lt"/>
                          <a:ea typeface="+mn-ea"/>
                          <a:cs typeface="+mn-cs"/>
                        </a:rPr>
                        <a:t> 
 Did you notice that we are negotiating all the time? We negotiate with our lecturer on ways to approach a problem, our parents over pocket money and also our employer over salary.
To avoid turning the negotiation process into an argument, here are the 6 essential negotiation skills that will give you a big leap in every area of your life.
Source:
http://bit.ly/2pk5NDy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192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- 2018-10-16 16:52:00 </a:t>
                      </a:r>
                      <a:r>
                        <a:rPr kumimoji="0" lang="en-US" sz="1000" b="0" i="0" u="none" strike="noStrike" kern="1200" cap="none" spc="0" normalizeH="0" baseline="0" noProof="0">
                          <a:ln>
                            <a:noFill/>
                          </a:ln>
                          <a:solidFill>
                            <a:prstClr val="black"/>
                          </a:solidFill>
                          <a:effectLst/>
                          <a:uLnTx/>
                          <a:uFillTx/>
                          <a:latin typeface="+mn-lt"/>
                          <a:ea typeface="+mn-ea"/>
                          <a:cs typeface="+mn-cs"/>
                        </a:rPr>
                        <a:t> 
 “Imagine with all your mind. Believe with all your heart. Achieve with all your might.” – Unknown.
Wishing all matriculation candidates good luck and all the best for your exam!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2529036"/>
                  </a:ext>
                </a:extLst>
              </a:tr>
            </a:tbl>
          </a:graphicData>
        </a:graphic>
      </p:graphicFrame>
      <p:sp>
        <p:nvSpPr>
          <p:cNvPr id="4" name="Text Placeholder 3">
            <a:extLst>
              <a:ext uri="{FF2B5EF4-FFF2-40B4-BE49-F238E27FC236}">
                <a16:creationId xmlns:a16="http://schemas.microsoft.com/office/drawing/2014/main" id="{38D9552C-A658-41E1-B7A5-A30D7B4E26EF}"/>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3982757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12BA6-9439-46F8-A952-23298616DCB5}"/>
              </a:ext>
            </a:extLst>
          </p:cNvPr>
          <p:cNvSpPr>
            <a:spLocks noGrp="1"/>
          </p:cNvSpPr>
          <p:nvPr>
            <p:ph type="title"/>
          </p:nvPr>
        </p:nvSpPr>
        <p:spPr/>
        <p:txBody>
          <a:bodyPr/>
          <a:lstStyle/>
          <a:p>
            <a:r>
              <a:rPr lang="en-US"/>
              <a:t>Facebook Own Posts Table | Oxford Fajar Pre-University - 13 of 16</a:t>
            </a:r>
          </a:p>
        </p:txBody>
      </p:sp>
      <p:graphicFrame>
        <p:nvGraphicFramePr>
          <p:cNvPr id="5" name="Table Placeholder 4">
            <a:extLst>
              <a:ext uri="{FF2B5EF4-FFF2-40B4-BE49-F238E27FC236}">
                <a16:creationId xmlns:a16="http://schemas.microsoft.com/office/drawing/2014/main" id="{10420DA0-AC79-402D-AB3A-0C9E8C5A8CDA}"/>
              </a:ext>
            </a:extLst>
          </p:cNvPr>
          <p:cNvGraphicFramePr>
            <a:graphicFrameLocks noGrp="1"/>
          </p:cNvGraphicFramePr>
          <p:nvPr>
            <p:ph type="tbl" sz="quarter" idx="13"/>
            <p:extLst>
              <p:ext uri="{D42A27DB-BD31-4B8C-83A1-F6EECF244321}">
                <p14:modId xmlns:p14="http://schemas.microsoft.com/office/powerpoint/2010/main" val="167622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3799126"/>
                    </a:ext>
                  </a:extLst>
                </a:gridCol>
                <a:gridCol w="658368">
                  <a:extLst>
                    <a:ext uri="{9D8B030D-6E8A-4147-A177-3AD203B41FA5}">
                      <a16:colId xmlns:a16="http://schemas.microsoft.com/office/drawing/2014/main" val="2835433857"/>
                    </a:ext>
                  </a:extLst>
                </a:gridCol>
                <a:gridCol w="658368">
                  <a:extLst>
                    <a:ext uri="{9D8B030D-6E8A-4147-A177-3AD203B41FA5}">
                      <a16:colId xmlns:a16="http://schemas.microsoft.com/office/drawing/2014/main" val="1988464289"/>
                    </a:ext>
                  </a:extLst>
                </a:gridCol>
                <a:gridCol w="658368">
                  <a:extLst>
                    <a:ext uri="{9D8B030D-6E8A-4147-A177-3AD203B41FA5}">
                      <a16:colId xmlns:a16="http://schemas.microsoft.com/office/drawing/2014/main" val="2532381631"/>
                    </a:ext>
                  </a:extLst>
                </a:gridCol>
                <a:gridCol w="658368">
                  <a:extLst>
                    <a:ext uri="{9D8B030D-6E8A-4147-A177-3AD203B41FA5}">
                      <a16:colId xmlns:a16="http://schemas.microsoft.com/office/drawing/2014/main" val="1470970129"/>
                    </a:ext>
                  </a:extLst>
                </a:gridCol>
                <a:gridCol w="658368">
                  <a:extLst>
                    <a:ext uri="{9D8B030D-6E8A-4147-A177-3AD203B41FA5}">
                      <a16:colId xmlns:a16="http://schemas.microsoft.com/office/drawing/2014/main" val="4154483504"/>
                    </a:ext>
                  </a:extLst>
                </a:gridCol>
                <a:gridCol w="658368">
                  <a:extLst>
                    <a:ext uri="{9D8B030D-6E8A-4147-A177-3AD203B41FA5}">
                      <a16:colId xmlns:a16="http://schemas.microsoft.com/office/drawing/2014/main" val="2353509243"/>
                    </a:ext>
                  </a:extLst>
                </a:gridCol>
                <a:gridCol w="658368">
                  <a:extLst>
                    <a:ext uri="{9D8B030D-6E8A-4147-A177-3AD203B41FA5}">
                      <a16:colId xmlns:a16="http://schemas.microsoft.com/office/drawing/2014/main" val="174081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552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- 2018-10-11 12:41:00 </a:t>
                      </a:r>
                      <a:r>
                        <a:rPr kumimoji="0" lang="en-US" sz="1000" b="0" i="0" u="none" strike="noStrike" kern="1200" cap="none" spc="0" normalizeH="0" baseline="0" noProof="0">
                          <a:ln>
                            <a:noFill/>
                          </a:ln>
                          <a:solidFill>
                            <a:prstClr val="black"/>
                          </a:solidFill>
                          <a:effectLst/>
                          <a:uLnTx/>
                          <a:uFillTx/>
                          <a:latin typeface="+mn-lt"/>
                          <a:ea typeface="+mn-ea"/>
                          <a:cs typeface="+mn-cs"/>
                        </a:rPr>
                        <a:t> 
 According to the VAK model of learning by Neil D. Fleming, visual learners need to see new information in order to truly learn it. They are usually aware and respond to things like colour, tone, brightness, contrast and other visual info when they read, study and learn.
Try these 6 study tips especially if you are a visual learner.
http://bit.ly/2NoolkM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580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- 2018-10-08 11:50:00 </a:t>
                      </a:r>
                      <a:r>
                        <a:rPr kumimoji="0" lang="en-US" sz="1000" b="0" i="0" u="none" strike="noStrike" kern="1200" cap="none" spc="0" normalizeH="0" baseline="0" noProof="0">
                          <a:ln>
                            <a:noFill/>
                          </a:ln>
                          <a:solidFill>
                            <a:prstClr val="black"/>
                          </a:solidFill>
                          <a:effectLst/>
                          <a:uLnTx/>
                          <a:uFillTx/>
                          <a:latin typeface="+mn-lt"/>
                          <a:ea typeface="+mn-ea"/>
                          <a:cs typeface="+mn-cs"/>
                        </a:rPr>
                        <a:t> 
 “Man eating chicken” or “Man-eating chicken”?
The presence of the hyphen can often twist the meaning of a sentence. 
Hyphens are different from dashes. Hyphens indicate that words should be read as a unit, and they are about avoiding ambiguity among a series of words. 
Read more about hyphens here,
http://bit.ly/2QIUUYK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3502465"/>
                  </a:ext>
                </a:extLst>
              </a:tr>
            </a:tbl>
          </a:graphicData>
        </a:graphic>
      </p:graphicFrame>
      <p:sp>
        <p:nvSpPr>
          <p:cNvPr id="4" name="Text Placeholder 3">
            <a:extLst>
              <a:ext uri="{FF2B5EF4-FFF2-40B4-BE49-F238E27FC236}">
                <a16:creationId xmlns:a16="http://schemas.microsoft.com/office/drawing/2014/main" id="{127DB5A1-8A82-409D-BC6F-7CE5F41AC0CF}"/>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166813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7D0ED-3248-495A-A6F4-8F264B7F2998}"/>
              </a:ext>
            </a:extLst>
          </p:cNvPr>
          <p:cNvSpPr>
            <a:spLocks noGrp="1"/>
          </p:cNvSpPr>
          <p:nvPr>
            <p:ph type="title"/>
          </p:nvPr>
        </p:nvSpPr>
        <p:spPr/>
        <p:txBody>
          <a:bodyPr/>
          <a:lstStyle/>
          <a:p>
            <a:r>
              <a:rPr lang="en-US"/>
              <a:t>Facebook Own Posts Table | Oxford Fajar Pre-University - 14 of 16</a:t>
            </a:r>
          </a:p>
        </p:txBody>
      </p:sp>
      <p:graphicFrame>
        <p:nvGraphicFramePr>
          <p:cNvPr id="5" name="Table Placeholder 4">
            <a:extLst>
              <a:ext uri="{FF2B5EF4-FFF2-40B4-BE49-F238E27FC236}">
                <a16:creationId xmlns:a16="http://schemas.microsoft.com/office/drawing/2014/main" id="{F03D2B07-6E73-41EB-A495-8DA5EDD6F080}"/>
              </a:ext>
            </a:extLst>
          </p:cNvPr>
          <p:cNvGraphicFramePr>
            <a:graphicFrameLocks noGrp="1"/>
          </p:cNvGraphicFramePr>
          <p:nvPr>
            <p:ph type="tbl" sz="quarter" idx="13"/>
            <p:extLst>
              <p:ext uri="{D42A27DB-BD31-4B8C-83A1-F6EECF244321}">
                <p14:modId xmlns:p14="http://schemas.microsoft.com/office/powerpoint/2010/main" val="179932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8844550"/>
                    </a:ext>
                  </a:extLst>
                </a:gridCol>
                <a:gridCol w="658368">
                  <a:extLst>
                    <a:ext uri="{9D8B030D-6E8A-4147-A177-3AD203B41FA5}">
                      <a16:colId xmlns:a16="http://schemas.microsoft.com/office/drawing/2014/main" val="2553442177"/>
                    </a:ext>
                  </a:extLst>
                </a:gridCol>
                <a:gridCol w="658368">
                  <a:extLst>
                    <a:ext uri="{9D8B030D-6E8A-4147-A177-3AD203B41FA5}">
                      <a16:colId xmlns:a16="http://schemas.microsoft.com/office/drawing/2014/main" val="1007481613"/>
                    </a:ext>
                  </a:extLst>
                </a:gridCol>
                <a:gridCol w="658368">
                  <a:extLst>
                    <a:ext uri="{9D8B030D-6E8A-4147-A177-3AD203B41FA5}">
                      <a16:colId xmlns:a16="http://schemas.microsoft.com/office/drawing/2014/main" val="824118324"/>
                    </a:ext>
                  </a:extLst>
                </a:gridCol>
                <a:gridCol w="658368">
                  <a:extLst>
                    <a:ext uri="{9D8B030D-6E8A-4147-A177-3AD203B41FA5}">
                      <a16:colId xmlns:a16="http://schemas.microsoft.com/office/drawing/2014/main" val="3097519283"/>
                    </a:ext>
                  </a:extLst>
                </a:gridCol>
                <a:gridCol w="658368">
                  <a:extLst>
                    <a:ext uri="{9D8B030D-6E8A-4147-A177-3AD203B41FA5}">
                      <a16:colId xmlns:a16="http://schemas.microsoft.com/office/drawing/2014/main" val="793191009"/>
                    </a:ext>
                  </a:extLst>
                </a:gridCol>
                <a:gridCol w="658368">
                  <a:extLst>
                    <a:ext uri="{9D8B030D-6E8A-4147-A177-3AD203B41FA5}">
                      <a16:colId xmlns:a16="http://schemas.microsoft.com/office/drawing/2014/main" val="3191642593"/>
                    </a:ext>
                  </a:extLst>
                </a:gridCol>
                <a:gridCol w="658368">
                  <a:extLst>
                    <a:ext uri="{9D8B030D-6E8A-4147-A177-3AD203B41FA5}">
                      <a16:colId xmlns:a16="http://schemas.microsoft.com/office/drawing/2014/main" val="175048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610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- 2018-10-05 16:48:00 </a:t>
                      </a:r>
                      <a:r>
                        <a:rPr kumimoji="0" lang="en-US" sz="1000" b="0" i="0" u="none" strike="noStrike" kern="1200" cap="none" spc="0" normalizeH="0" baseline="0" noProof="0">
                          <a:ln>
                            <a:noFill/>
                          </a:ln>
                          <a:solidFill>
                            <a:prstClr val="black"/>
                          </a:solidFill>
                          <a:effectLst/>
                          <a:uLnTx/>
                          <a:uFillTx/>
                          <a:latin typeface="+mn-lt"/>
                          <a:ea typeface="+mn-ea"/>
                          <a:cs typeface="+mn-cs"/>
                        </a:rPr>
                        <a:t> 
 With the Fully Worked Solutions for Matriculation, you can do your revision any time and everywhere with your best buddies. 
Varieties of topical questions with fully worked solutions and answers are available.
Redeem your full-featured 14-day FREE trial sample of Fully Worked Solutions now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202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- 2018-10-03 16:36:51 </a:t>
                      </a:r>
                      <a:r>
                        <a:rPr kumimoji="0" lang="en-US" sz="1000" b="0" i="0" u="none" strike="noStrike" kern="1200" cap="none" spc="0" normalizeH="0" baseline="0" noProof="0">
                          <a:ln>
                            <a:noFill/>
                          </a:ln>
                          <a:solidFill>
                            <a:prstClr val="black"/>
                          </a:solidFill>
                          <a:effectLst/>
                          <a:uLnTx/>
                          <a:uFillTx/>
                          <a:latin typeface="+mn-lt"/>
                          <a:ea typeface="+mn-ea"/>
                          <a:cs typeface="+mn-cs"/>
                        </a:rPr>
                        <a:t> 
 Starting 2019, the minimum wage for workers in Malaysia will be raised to RM1,050 including the wages of workers in Sabah and Sarawak.
Currently, workers in West Malaysia are having RM1000 as the minimum wage whereas East Malaysia workers are having RM950.
Do you think the increase in minimum wage will affect all economic sectors in Malaysia and quality of life of the employees?
Source:
http://bit.ly/2QHxO4v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6985120"/>
                  </a:ext>
                </a:extLst>
              </a:tr>
            </a:tbl>
          </a:graphicData>
        </a:graphic>
      </p:graphicFrame>
      <p:sp>
        <p:nvSpPr>
          <p:cNvPr id="4" name="Text Placeholder 3">
            <a:extLst>
              <a:ext uri="{FF2B5EF4-FFF2-40B4-BE49-F238E27FC236}">
                <a16:creationId xmlns:a16="http://schemas.microsoft.com/office/drawing/2014/main" id="{8C82616C-9B23-4509-B66B-19CE68CBB195}"/>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2679098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A869-F27F-49D9-AD60-98893F782655}"/>
              </a:ext>
            </a:extLst>
          </p:cNvPr>
          <p:cNvSpPr>
            <a:spLocks noGrp="1"/>
          </p:cNvSpPr>
          <p:nvPr>
            <p:ph type="title"/>
          </p:nvPr>
        </p:nvSpPr>
        <p:spPr/>
        <p:txBody>
          <a:bodyPr/>
          <a:lstStyle/>
          <a:p>
            <a:r>
              <a:rPr lang="en-US"/>
              <a:t>Facebook Own Posts Table | Oxford Fajar Pre-University - 15 of 16</a:t>
            </a:r>
          </a:p>
        </p:txBody>
      </p:sp>
      <p:graphicFrame>
        <p:nvGraphicFramePr>
          <p:cNvPr id="5" name="Table Placeholder 4">
            <a:extLst>
              <a:ext uri="{FF2B5EF4-FFF2-40B4-BE49-F238E27FC236}">
                <a16:creationId xmlns:a16="http://schemas.microsoft.com/office/drawing/2014/main" id="{A724362A-3935-4DB1-A3C0-2606B0EE9489}"/>
              </a:ext>
            </a:extLst>
          </p:cNvPr>
          <p:cNvGraphicFramePr>
            <a:graphicFrameLocks noGrp="1"/>
          </p:cNvGraphicFramePr>
          <p:nvPr>
            <p:ph type="tbl" sz="quarter" idx="13"/>
            <p:extLst>
              <p:ext uri="{D42A27DB-BD31-4B8C-83A1-F6EECF244321}">
                <p14:modId xmlns:p14="http://schemas.microsoft.com/office/powerpoint/2010/main" val="92806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1779788"/>
                    </a:ext>
                  </a:extLst>
                </a:gridCol>
                <a:gridCol w="658368">
                  <a:extLst>
                    <a:ext uri="{9D8B030D-6E8A-4147-A177-3AD203B41FA5}">
                      <a16:colId xmlns:a16="http://schemas.microsoft.com/office/drawing/2014/main" val="2194125370"/>
                    </a:ext>
                  </a:extLst>
                </a:gridCol>
                <a:gridCol w="658368">
                  <a:extLst>
                    <a:ext uri="{9D8B030D-6E8A-4147-A177-3AD203B41FA5}">
                      <a16:colId xmlns:a16="http://schemas.microsoft.com/office/drawing/2014/main" val="2042959108"/>
                    </a:ext>
                  </a:extLst>
                </a:gridCol>
                <a:gridCol w="658368">
                  <a:extLst>
                    <a:ext uri="{9D8B030D-6E8A-4147-A177-3AD203B41FA5}">
                      <a16:colId xmlns:a16="http://schemas.microsoft.com/office/drawing/2014/main" val="4070513403"/>
                    </a:ext>
                  </a:extLst>
                </a:gridCol>
                <a:gridCol w="658368">
                  <a:extLst>
                    <a:ext uri="{9D8B030D-6E8A-4147-A177-3AD203B41FA5}">
                      <a16:colId xmlns:a16="http://schemas.microsoft.com/office/drawing/2014/main" val="2094828378"/>
                    </a:ext>
                  </a:extLst>
                </a:gridCol>
                <a:gridCol w="658368">
                  <a:extLst>
                    <a:ext uri="{9D8B030D-6E8A-4147-A177-3AD203B41FA5}">
                      <a16:colId xmlns:a16="http://schemas.microsoft.com/office/drawing/2014/main" val="2242578724"/>
                    </a:ext>
                  </a:extLst>
                </a:gridCol>
                <a:gridCol w="658368">
                  <a:extLst>
                    <a:ext uri="{9D8B030D-6E8A-4147-A177-3AD203B41FA5}">
                      <a16:colId xmlns:a16="http://schemas.microsoft.com/office/drawing/2014/main" val="3562954873"/>
                    </a:ext>
                  </a:extLst>
                </a:gridCol>
                <a:gridCol w="658368">
                  <a:extLst>
                    <a:ext uri="{9D8B030D-6E8A-4147-A177-3AD203B41FA5}">
                      <a16:colId xmlns:a16="http://schemas.microsoft.com/office/drawing/2014/main" val="2282753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418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- 2018-09-29 11:01:08 </a:t>
                      </a:r>
                      <a:r>
                        <a:rPr kumimoji="0" lang="en-US" sz="1000" b="0" i="0" u="none" strike="noStrike" kern="1200" cap="none" spc="0" normalizeH="0" baseline="0" noProof="0">
                          <a:ln>
                            <a:noFill/>
                          </a:ln>
                          <a:solidFill>
                            <a:prstClr val="black"/>
                          </a:solidFill>
                          <a:effectLst/>
                          <a:uLnTx/>
                          <a:uFillTx/>
                          <a:latin typeface="+mn-lt"/>
                          <a:ea typeface="+mn-ea"/>
                          <a:cs typeface="+mn-cs"/>
                        </a:rPr>
                        <a:t> 
 What’s the best way to take notes on your laptop or tablet?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779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- 2018-09-24 11:27:00 </a:t>
                      </a:r>
                      <a:r>
                        <a:rPr kumimoji="0" lang="en-US" sz="1000" b="0" i="0" u="none" strike="noStrike" kern="1200" cap="none" spc="0" normalizeH="0" baseline="0" noProof="0">
                          <a:ln>
                            <a:noFill/>
                          </a:ln>
                          <a:solidFill>
                            <a:prstClr val="black"/>
                          </a:solidFill>
                          <a:effectLst/>
                          <a:uLnTx/>
                          <a:uFillTx/>
                          <a:latin typeface="+mn-lt"/>
                          <a:ea typeface="+mn-ea"/>
                          <a:cs typeface="+mn-cs"/>
                        </a:rPr>
                        <a:t> 
 Ray Sheen, the principal of Product and Process Innovation and his wife think that it is important for children to run their own business for at least a year before they enter college. 
This way, they will learn what it takes to plan their work, manage their time, interact with customers and vendors, handle the finances, and so on.
Perhaps most importantly, it will help them figure out the perennial question — What do I want to do with my life? — before they choose the right college and declare a major.
Read more about how this way helped his children to become better!
http://bit.ly/2wb6e7d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0764590"/>
                  </a:ext>
                </a:extLst>
              </a:tr>
            </a:tbl>
          </a:graphicData>
        </a:graphic>
      </p:graphicFrame>
      <p:sp>
        <p:nvSpPr>
          <p:cNvPr id="4" name="Text Placeholder 3">
            <a:extLst>
              <a:ext uri="{FF2B5EF4-FFF2-40B4-BE49-F238E27FC236}">
                <a16:creationId xmlns:a16="http://schemas.microsoft.com/office/drawing/2014/main" id="{502B23A1-D9D6-4152-A39E-0E1EABAF1501}"/>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3463281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B79F-E394-40A1-B62E-587F47961551}"/>
              </a:ext>
            </a:extLst>
          </p:cNvPr>
          <p:cNvSpPr>
            <a:spLocks noGrp="1"/>
          </p:cNvSpPr>
          <p:nvPr>
            <p:ph type="title"/>
          </p:nvPr>
        </p:nvSpPr>
        <p:spPr/>
        <p:txBody>
          <a:bodyPr/>
          <a:lstStyle/>
          <a:p>
            <a:r>
              <a:rPr lang="en-US"/>
              <a:t>Facebook Own Posts Table | Oxford Fajar Pre-University - 16 of 16</a:t>
            </a:r>
          </a:p>
        </p:txBody>
      </p:sp>
      <p:graphicFrame>
        <p:nvGraphicFramePr>
          <p:cNvPr id="5" name="Table Placeholder 4">
            <a:extLst>
              <a:ext uri="{FF2B5EF4-FFF2-40B4-BE49-F238E27FC236}">
                <a16:creationId xmlns:a16="http://schemas.microsoft.com/office/drawing/2014/main" id="{CC24F95D-F416-4F2B-8D48-B772BA5640A2}"/>
              </a:ext>
            </a:extLst>
          </p:cNvPr>
          <p:cNvGraphicFramePr>
            <a:graphicFrameLocks noGrp="1"/>
          </p:cNvGraphicFramePr>
          <p:nvPr>
            <p:ph type="tbl" sz="quarter" idx="13"/>
            <p:extLst>
              <p:ext uri="{D42A27DB-BD31-4B8C-83A1-F6EECF244321}">
                <p14:modId xmlns:p14="http://schemas.microsoft.com/office/powerpoint/2010/main" val="381398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8375499"/>
                    </a:ext>
                  </a:extLst>
                </a:gridCol>
                <a:gridCol w="658368">
                  <a:extLst>
                    <a:ext uri="{9D8B030D-6E8A-4147-A177-3AD203B41FA5}">
                      <a16:colId xmlns:a16="http://schemas.microsoft.com/office/drawing/2014/main" val="4210997592"/>
                    </a:ext>
                  </a:extLst>
                </a:gridCol>
                <a:gridCol w="658368">
                  <a:extLst>
                    <a:ext uri="{9D8B030D-6E8A-4147-A177-3AD203B41FA5}">
                      <a16:colId xmlns:a16="http://schemas.microsoft.com/office/drawing/2014/main" val="2954398676"/>
                    </a:ext>
                  </a:extLst>
                </a:gridCol>
                <a:gridCol w="658368">
                  <a:extLst>
                    <a:ext uri="{9D8B030D-6E8A-4147-A177-3AD203B41FA5}">
                      <a16:colId xmlns:a16="http://schemas.microsoft.com/office/drawing/2014/main" val="3949913189"/>
                    </a:ext>
                  </a:extLst>
                </a:gridCol>
                <a:gridCol w="658368">
                  <a:extLst>
                    <a:ext uri="{9D8B030D-6E8A-4147-A177-3AD203B41FA5}">
                      <a16:colId xmlns:a16="http://schemas.microsoft.com/office/drawing/2014/main" val="3535589309"/>
                    </a:ext>
                  </a:extLst>
                </a:gridCol>
                <a:gridCol w="658368">
                  <a:extLst>
                    <a:ext uri="{9D8B030D-6E8A-4147-A177-3AD203B41FA5}">
                      <a16:colId xmlns:a16="http://schemas.microsoft.com/office/drawing/2014/main" val="1914406891"/>
                    </a:ext>
                  </a:extLst>
                </a:gridCol>
                <a:gridCol w="658368">
                  <a:extLst>
                    <a:ext uri="{9D8B030D-6E8A-4147-A177-3AD203B41FA5}">
                      <a16:colId xmlns:a16="http://schemas.microsoft.com/office/drawing/2014/main" val="354573468"/>
                    </a:ext>
                  </a:extLst>
                </a:gridCol>
                <a:gridCol w="658368">
                  <a:extLst>
                    <a:ext uri="{9D8B030D-6E8A-4147-A177-3AD203B41FA5}">
                      <a16:colId xmlns:a16="http://schemas.microsoft.com/office/drawing/2014/main" val="1384645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589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- 2018-09-21 11:33:01 </a:t>
                      </a:r>
                      <a:r>
                        <a:rPr kumimoji="0" lang="en-US" sz="1000" b="0" i="0" u="none" strike="noStrike" kern="1200" cap="none" spc="0" normalizeH="0" baseline="0" noProof="0">
                          <a:ln>
                            <a:noFill/>
                          </a:ln>
                          <a:solidFill>
                            <a:prstClr val="black"/>
                          </a:solidFill>
                          <a:effectLst/>
                          <a:uLnTx/>
                          <a:uFillTx/>
                          <a:latin typeface="+mn-lt"/>
                          <a:ea typeface="+mn-ea"/>
                          <a:cs typeface="+mn-cs"/>
                        </a:rPr>
                        <a:t> 
 ‘You guys go and have fun. Knock yourselves out.’
Based on the example above, can you write down the definition of ‘knock yourself out’? 😁
Answer:
(informal) to go ahead and do what you want
Learn more at
http://bit.ly/2P6DraQ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7079076"/>
                  </a:ext>
                </a:extLst>
              </a:tr>
            </a:tbl>
          </a:graphicData>
        </a:graphic>
      </p:graphicFrame>
      <p:sp>
        <p:nvSpPr>
          <p:cNvPr id="4" name="Text Placeholder 3">
            <a:extLst>
              <a:ext uri="{FF2B5EF4-FFF2-40B4-BE49-F238E27FC236}">
                <a16:creationId xmlns:a16="http://schemas.microsoft.com/office/drawing/2014/main" id="{3BFE7036-892A-49B9-961D-06F822A510E3}"/>
              </a:ext>
            </a:extLst>
          </p:cNvPr>
          <p:cNvSpPr>
            <a:spLocks noGrp="1"/>
          </p:cNvSpPr>
          <p:nvPr>
            <p:ph type="body" sz="quarter" idx="14"/>
          </p:nvPr>
        </p:nvSpPr>
        <p:spPr/>
        <p:txBody>
          <a:bodyPr/>
          <a:lstStyle/>
          <a:p>
            <a:r>
              <a:rPr lang="en-US"/>
              <a:t>01/01/2018 - 12/15/2018</a:t>
            </a:r>
          </a:p>
        </p:txBody>
      </p:sp>
    </p:spTree>
    <p:extLst>
      <p:ext uri="{BB962C8B-B14F-4D97-AF65-F5344CB8AC3E}">
        <p14:creationId xmlns:p14="http://schemas.microsoft.com/office/powerpoint/2010/main" val="9235721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800</Words>
  <Application>Microsoft Office PowerPoint</Application>
  <PresentationFormat>On-screen Show (4:3)</PresentationFormat>
  <Paragraphs>360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Facebook Own Posts Table | Oxford Fajar Pre-University - 1 of 16</vt:lpstr>
      <vt:lpstr>Facebook Own Posts Table | Oxford Fajar Pre-University - 2 of 16</vt:lpstr>
      <vt:lpstr>Facebook Own Posts Table | Oxford Fajar Pre-University - 3 of 16</vt:lpstr>
      <vt:lpstr>Facebook Own Posts Table | Oxford Fajar Pre-University - 4 of 16</vt:lpstr>
      <vt:lpstr>Facebook Own Posts Table | Oxford Fajar Pre-University - 5 of 16</vt:lpstr>
      <vt:lpstr>Facebook Own Posts Table | Oxford Fajar Pre-University - 6 of 16</vt:lpstr>
      <vt:lpstr>Facebook Own Posts Table | Oxford Fajar Pre-University - 7 of 16</vt:lpstr>
      <vt:lpstr>Facebook Own Posts Table | Oxford Fajar Pre-University - 8 of 16</vt:lpstr>
      <vt:lpstr>Facebook Own Posts Table | Oxford Fajar Pre-University - 9 of 16</vt:lpstr>
      <vt:lpstr>Facebook Own Posts Table | Oxford Fajar Pre-University - 10 of 16</vt:lpstr>
      <vt:lpstr>Facebook Own Posts Table | Oxford Fajar Pre-University - 11 of 16</vt:lpstr>
      <vt:lpstr>Facebook Own Posts Table | Oxford Fajar Pre-University - 12 of 16</vt:lpstr>
      <vt:lpstr>Facebook Own Posts Table | Oxford Fajar Pre-University - 13 of 16</vt:lpstr>
      <vt:lpstr>Facebook Own Posts Table | Oxford Fajar Pre-University - 14 of 16</vt:lpstr>
      <vt:lpstr>Facebook Own Posts Table | Oxford Fajar Pre-University - 15 of 16</vt:lpstr>
      <vt:lpstr>Facebook Own Posts Table | Oxford Fajar Pre-University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Oxford Fajar Pre-University - 1 of 16</dc:title>
  <dc:creator>Frederik Peiniger</dc:creator>
  <cp:lastModifiedBy>Frederik Peiniger</cp:lastModifiedBy>
  <cp:revision>1</cp:revision>
  <dcterms:created xsi:type="dcterms:W3CDTF">2019-03-18T16:54:18Z</dcterms:created>
  <dcterms:modified xsi:type="dcterms:W3CDTF">2019-03-18T16:56:51Z</dcterms:modified>
</cp:coreProperties>
</file>