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8C165-D50B-490D-9274-BB334E73D93C}"/>
              </a:ext>
            </a:extLst>
          </p:cNvPr>
          <p:cNvSpPr>
            <a:spLocks noGrp="1"/>
          </p:cNvSpPr>
          <p:nvPr>
            <p:ph type="title"/>
          </p:nvPr>
        </p:nvSpPr>
        <p:spPr/>
        <p:txBody>
          <a:bodyPr/>
          <a:lstStyle/>
          <a:p>
            <a:r>
              <a:rPr lang="en-US"/>
              <a:t>Facebook Own Posts Table | Oxford Fajar - 1 of 12</a:t>
            </a:r>
          </a:p>
        </p:txBody>
      </p:sp>
      <p:graphicFrame>
        <p:nvGraphicFramePr>
          <p:cNvPr id="5" name="Table Placeholder 4">
            <a:extLst>
              <a:ext uri="{FF2B5EF4-FFF2-40B4-BE49-F238E27FC236}">
                <a16:creationId xmlns:a16="http://schemas.microsoft.com/office/drawing/2014/main" id="{ABCF1086-2A70-4FA3-A2A7-474F5F5A899D}"/>
              </a:ext>
            </a:extLst>
          </p:cNvPr>
          <p:cNvGraphicFramePr>
            <a:graphicFrameLocks noGrp="1"/>
          </p:cNvGraphicFramePr>
          <p:nvPr>
            <p:ph type="tbl" sz="quarter" idx="13"/>
            <p:extLst>
              <p:ext uri="{D42A27DB-BD31-4B8C-83A1-F6EECF244321}">
                <p14:modId xmlns:p14="http://schemas.microsoft.com/office/powerpoint/2010/main" val="3857239690"/>
              </p:ext>
            </p:extLst>
          </p:nvPr>
        </p:nvGraphicFramePr>
        <p:xfrm>
          <a:off x="457200" y="1731963"/>
          <a:ext cx="8229600" cy="40843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8638861"/>
                    </a:ext>
                  </a:extLst>
                </a:gridCol>
                <a:gridCol w="658368">
                  <a:extLst>
                    <a:ext uri="{9D8B030D-6E8A-4147-A177-3AD203B41FA5}">
                      <a16:colId xmlns:a16="http://schemas.microsoft.com/office/drawing/2014/main" val="1785568231"/>
                    </a:ext>
                  </a:extLst>
                </a:gridCol>
                <a:gridCol w="658368">
                  <a:extLst>
                    <a:ext uri="{9D8B030D-6E8A-4147-A177-3AD203B41FA5}">
                      <a16:colId xmlns:a16="http://schemas.microsoft.com/office/drawing/2014/main" val="260307836"/>
                    </a:ext>
                  </a:extLst>
                </a:gridCol>
                <a:gridCol w="658368">
                  <a:extLst>
                    <a:ext uri="{9D8B030D-6E8A-4147-A177-3AD203B41FA5}">
                      <a16:colId xmlns:a16="http://schemas.microsoft.com/office/drawing/2014/main" val="2998671788"/>
                    </a:ext>
                  </a:extLst>
                </a:gridCol>
                <a:gridCol w="658368">
                  <a:extLst>
                    <a:ext uri="{9D8B030D-6E8A-4147-A177-3AD203B41FA5}">
                      <a16:colId xmlns:a16="http://schemas.microsoft.com/office/drawing/2014/main" val="630458421"/>
                    </a:ext>
                  </a:extLst>
                </a:gridCol>
                <a:gridCol w="658368">
                  <a:extLst>
                    <a:ext uri="{9D8B030D-6E8A-4147-A177-3AD203B41FA5}">
                      <a16:colId xmlns:a16="http://schemas.microsoft.com/office/drawing/2014/main" val="3350522152"/>
                    </a:ext>
                  </a:extLst>
                </a:gridCol>
                <a:gridCol w="658368">
                  <a:extLst>
                    <a:ext uri="{9D8B030D-6E8A-4147-A177-3AD203B41FA5}">
                      <a16:colId xmlns:a16="http://schemas.microsoft.com/office/drawing/2014/main" val="2721624219"/>
                    </a:ext>
                  </a:extLst>
                </a:gridCol>
                <a:gridCol w="658368">
                  <a:extLst>
                    <a:ext uri="{9D8B030D-6E8A-4147-A177-3AD203B41FA5}">
                      <a16:colId xmlns:a16="http://schemas.microsoft.com/office/drawing/2014/main" val="2520523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478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- 2019-02-27 12:43:00 </a:t>
                      </a:r>
                      <a:r>
                        <a:rPr kumimoji="0" lang="en-US" sz="1000" b="0" i="0" u="none" strike="noStrike" kern="1200" cap="none" spc="0" normalizeH="0" baseline="0" noProof="0">
                          <a:ln>
                            <a:noFill/>
                          </a:ln>
                          <a:solidFill>
                            <a:prstClr val="black"/>
                          </a:solidFill>
                          <a:effectLst/>
                          <a:uLnTx/>
                          <a:uFillTx/>
                          <a:latin typeface="+mn-lt"/>
                          <a:ea typeface="+mn-ea"/>
                          <a:cs typeface="+mn-cs"/>
                        </a:rPr>
                        <a:t> 
 Textbooks and classroom learning usually focus more on the left brain. However, we should involve the right brain when we’re studying for effective learning.
The right brain helps to imagine and visualise facts, conduct science experiments, make mathematical models, illustrate economic processes, and so on.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496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- 2019-02-25 11:42:00 </a:t>
                      </a:r>
                      <a:r>
                        <a:rPr kumimoji="0" lang="en-US" sz="1000" b="0" i="0" u="none" strike="noStrike" kern="1200" cap="none" spc="0" normalizeH="0" baseline="0" noProof="0">
                          <a:ln>
                            <a:noFill/>
                          </a:ln>
                          <a:solidFill>
                            <a:prstClr val="black"/>
                          </a:solidFill>
                          <a:effectLst/>
                          <a:uLnTx/>
                          <a:uFillTx/>
                          <a:latin typeface="+mn-lt"/>
                          <a:ea typeface="+mn-ea"/>
                          <a:cs typeface="+mn-cs"/>
                        </a:rPr>
                        <a:t> 
 Stay focused and experience a fun learning session with Oxford Fajar Big Ideas!
Besides maximising your academic learning and performance effectively, Big Ideas can help to inculcate your critical thinking skills with Thinking Maps and Higher Order Thinking Skills (HOTS) questions!
Learn more:
http://bit.ly/2BeqF6q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8195332"/>
                  </a:ext>
                </a:extLst>
              </a:tr>
            </a:tbl>
          </a:graphicData>
        </a:graphic>
      </p:graphicFrame>
      <p:sp>
        <p:nvSpPr>
          <p:cNvPr id="4" name="Text Placeholder 3">
            <a:extLst>
              <a:ext uri="{FF2B5EF4-FFF2-40B4-BE49-F238E27FC236}">
                <a16:creationId xmlns:a16="http://schemas.microsoft.com/office/drawing/2014/main" id="{5B4EB96B-D018-4456-85E7-2CEAAF80659F}"/>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648909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6539F-67BF-4533-AE3C-EF4E6E294F46}"/>
              </a:ext>
            </a:extLst>
          </p:cNvPr>
          <p:cNvSpPr>
            <a:spLocks noGrp="1"/>
          </p:cNvSpPr>
          <p:nvPr>
            <p:ph type="title"/>
          </p:nvPr>
        </p:nvSpPr>
        <p:spPr/>
        <p:txBody>
          <a:bodyPr/>
          <a:lstStyle/>
          <a:p>
            <a:r>
              <a:rPr lang="en-US"/>
              <a:t>Facebook Own Posts Table | Oxford Fajar - 2 of 12</a:t>
            </a:r>
          </a:p>
        </p:txBody>
      </p:sp>
      <p:graphicFrame>
        <p:nvGraphicFramePr>
          <p:cNvPr id="5" name="Table Placeholder 4">
            <a:extLst>
              <a:ext uri="{FF2B5EF4-FFF2-40B4-BE49-F238E27FC236}">
                <a16:creationId xmlns:a16="http://schemas.microsoft.com/office/drawing/2014/main" id="{47DF8540-0DAA-4873-9058-242846E4D1AA}"/>
              </a:ext>
            </a:extLst>
          </p:cNvPr>
          <p:cNvGraphicFramePr>
            <a:graphicFrameLocks noGrp="1"/>
          </p:cNvGraphicFramePr>
          <p:nvPr>
            <p:ph type="tbl" sz="quarter" idx="13"/>
            <p:extLst>
              <p:ext uri="{D42A27DB-BD31-4B8C-83A1-F6EECF244321}">
                <p14:modId xmlns:p14="http://schemas.microsoft.com/office/powerpoint/2010/main" val="3923187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6317236"/>
                    </a:ext>
                  </a:extLst>
                </a:gridCol>
                <a:gridCol w="658368">
                  <a:extLst>
                    <a:ext uri="{9D8B030D-6E8A-4147-A177-3AD203B41FA5}">
                      <a16:colId xmlns:a16="http://schemas.microsoft.com/office/drawing/2014/main" val="3126962891"/>
                    </a:ext>
                  </a:extLst>
                </a:gridCol>
                <a:gridCol w="658368">
                  <a:extLst>
                    <a:ext uri="{9D8B030D-6E8A-4147-A177-3AD203B41FA5}">
                      <a16:colId xmlns:a16="http://schemas.microsoft.com/office/drawing/2014/main" val="15146584"/>
                    </a:ext>
                  </a:extLst>
                </a:gridCol>
                <a:gridCol w="658368">
                  <a:extLst>
                    <a:ext uri="{9D8B030D-6E8A-4147-A177-3AD203B41FA5}">
                      <a16:colId xmlns:a16="http://schemas.microsoft.com/office/drawing/2014/main" val="738563850"/>
                    </a:ext>
                  </a:extLst>
                </a:gridCol>
                <a:gridCol w="658368">
                  <a:extLst>
                    <a:ext uri="{9D8B030D-6E8A-4147-A177-3AD203B41FA5}">
                      <a16:colId xmlns:a16="http://schemas.microsoft.com/office/drawing/2014/main" val="3332145781"/>
                    </a:ext>
                  </a:extLst>
                </a:gridCol>
                <a:gridCol w="658368">
                  <a:extLst>
                    <a:ext uri="{9D8B030D-6E8A-4147-A177-3AD203B41FA5}">
                      <a16:colId xmlns:a16="http://schemas.microsoft.com/office/drawing/2014/main" val="401463783"/>
                    </a:ext>
                  </a:extLst>
                </a:gridCol>
                <a:gridCol w="658368">
                  <a:extLst>
                    <a:ext uri="{9D8B030D-6E8A-4147-A177-3AD203B41FA5}">
                      <a16:colId xmlns:a16="http://schemas.microsoft.com/office/drawing/2014/main" val="4034733833"/>
                    </a:ext>
                  </a:extLst>
                </a:gridCol>
                <a:gridCol w="658368">
                  <a:extLst>
                    <a:ext uri="{9D8B030D-6E8A-4147-A177-3AD203B41FA5}">
                      <a16:colId xmlns:a16="http://schemas.microsoft.com/office/drawing/2014/main" val="3890900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521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- 2019-02-24 12:42:00 </a:t>
                      </a:r>
                      <a:r>
                        <a:rPr kumimoji="0" lang="en-US" sz="1000" b="0" i="0" u="none" strike="noStrike" kern="1200" cap="none" spc="0" normalizeH="0" baseline="0" noProof="0">
                          <a:ln>
                            <a:noFill/>
                          </a:ln>
                          <a:solidFill>
                            <a:prstClr val="black"/>
                          </a:solidFill>
                          <a:effectLst/>
                          <a:uLnTx/>
                          <a:uFillTx/>
                          <a:latin typeface="+mn-lt"/>
                          <a:ea typeface="+mn-ea"/>
                          <a:cs typeface="+mn-cs"/>
                        </a:rPr>
                        <a:t> 
 What’s the correct homophones for this sentence?
.
.
.
.
.
.
.
.
.
.
.
.
Answer: Rays
Source:
Effective Practice English Year 4, pg.50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9990361"/>
                  </a:ext>
                </a:extLst>
              </a:tr>
            </a:tbl>
          </a:graphicData>
        </a:graphic>
      </p:graphicFrame>
      <p:sp>
        <p:nvSpPr>
          <p:cNvPr id="4" name="Text Placeholder 3">
            <a:extLst>
              <a:ext uri="{FF2B5EF4-FFF2-40B4-BE49-F238E27FC236}">
                <a16:creationId xmlns:a16="http://schemas.microsoft.com/office/drawing/2014/main" id="{1ED89AF6-FA3A-4A2E-BCA2-D0B8E2279024}"/>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988584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5D5F4-06C7-4557-986B-6BF9E8E9D4C0}"/>
              </a:ext>
            </a:extLst>
          </p:cNvPr>
          <p:cNvSpPr>
            <a:spLocks noGrp="1"/>
          </p:cNvSpPr>
          <p:nvPr>
            <p:ph type="title"/>
          </p:nvPr>
        </p:nvSpPr>
        <p:spPr/>
        <p:txBody>
          <a:bodyPr/>
          <a:lstStyle/>
          <a:p>
            <a:r>
              <a:rPr lang="en-US"/>
              <a:t>Facebook Own Posts Table | Oxford Fajar - 3 of 12</a:t>
            </a:r>
          </a:p>
        </p:txBody>
      </p:sp>
      <p:graphicFrame>
        <p:nvGraphicFramePr>
          <p:cNvPr id="5" name="Table Placeholder 4">
            <a:extLst>
              <a:ext uri="{FF2B5EF4-FFF2-40B4-BE49-F238E27FC236}">
                <a16:creationId xmlns:a16="http://schemas.microsoft.com/office/drawing/2014/main" id="{A753090F-539A-4BE4-A2DF-5F38A1F803BF}"/>
              </a:ext>
            </a:extLst>
          </p:cNvPr>
          <p:cNvGraphicFramePr>
            <a:graphicFrameLocks noGrp="1"/>
          </p:cNvGraphicFramePr>
          <p:nvPr>
            <p:ph type="tbl" sz="quarter" idx="13"/>
            <p:extLst>
              <p:ext uri="{D42A27DB-BD31-4B8C-83A1-F6EECF244321}">
                <p14:modId xmlns:p14="http://schemas.microsoft.com/office/powerpoint/2010/main" val="1330586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7970107"/>
                    </a:ext>
                  </a:extLst>
                </a:gridCol>
                <a:gridCol w="658368">
                  <a:extLst>
                    <a:ext uri="{9D8B030D-6E8A-4147-A177-3AD203B41FA5}">
                      <a16:colId xmlns:a16="http://schemas.microsoft.com/office/drawing/2014/main" val="1556814341"/>
                    </a:ext>
                  </a:extLst>
                </a:gridCol>
                <a:gridCol w="658368">
                  <a:extLst>
                    <a:ext uri="{9D8B030D-6E8A-4147-A177-3AD203B41FA5}">
                      <a16:colId xmlns:a16="http://schemas.microsoft.com/office/drawing/2014/main" val="565445383"/>
                    </a:ext>
                  </a:extLst>
                </a:gridCol>
                <a:gridCol w="658368">
                  <a:extLst>
                    <a:ext uri="{9D8B030D-6E8A-4147-A177-3AD203B41FA5}">
                      <a16:colId xmlns:a16="http://schemas.microsoft.com/office/drawing/2014/main" val="2236922214"/>
                    </a:ext>
                  </a:extLst>
                </a:gridCol>
                <a:gridCol w="658368">
                  <a:extLst>
                    <a:ext uri="{9D8B030D-6E8A-4147-A177-3AD203B41FA5}">
                      <a16:colId xmlns:a16="http://schemas.microsoft.com/office/drawing/2014/main" val="2055985561"/>
                    </a:ext>
                  </a:extLst>
                </a:gridCol>
                <a:gridCol w="658368">
                  <a:extLst>
                    <a:ext uri="{9D8B030D-6E8A-4147-A177-3AD203B41FA5}">
                      <a16:colId xmlns:a16="http://schemas.microsoft.com/office/drawing/2014/main" val="899492641"/>
                    </a:ext>
                  </a:extLst>
                </a:gridCol>
                <a:gridCol w="658368">
                  <a:extLst>
                    <a:ext uri="{9D8B030D-6E8A-4147-A177-3AD203B41FA5}">
                      <a16:colId xmlns:a16="http://schemas.microsoft.com/office/drawing/2014/main" val="2867913806"/>
                    </a:ext>
                  </a:extLst>
                </a:gridCol>
                <a:gridCol w="658368">
                  <a:extLst>
                    <a:ext uri="{9D8B030D-6E8A-4147-A177-3AD203B41FA5}">
                      <a16:colId xmlns:a16="http://schemas.microsoft.com/office/drawing/2014/main" val="2976125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133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- 2019-02-22 13:41:00 </a:t>
                      </a:r>
                      <a:r>
                        <a:rPr kumimoji="0" lang="en-US" sz="1000" b="0" i="0" u="none" strike="noStrike" kern="1200" cap="none" spc="0" normalizeH="0" baseline="0" noProof="0">
                          <a:ln>
                            <a:noFill/>
                          </a:ln>
                          <a:solidFill>
                            <a:prstClr val="black"/>
                          </a:solidFill>
                          <a:effectLst/>
                          <a:uLnTx/>
                          <a:uFillTx/>
                          <a:latin typeface="+mn-lt"/>
                          <a:ea typeface="+mn-ea"/>
                          <a:cs typeface="+mn-cs"/>
                        </a:rPr>
                        <a:t> 
 Can you name the four major geological eras of Earth's history?
Answer:
Cenozoic (most recent era), Mesozoic (middle era), Paleozoic (ancient era) and Precambrian
Source: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Big Ideas Form 1 Science, pg. 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015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- 2019-02-21 12:41:00 </a:t>
                      </a:r>
                      <a:r>
                        <a:rPr kumimoji="0" lang="en-US" sz="1000" b="0" i="0" u="none" strike="noStrike" kern="1200" cap="none" spc="0" normalizeH="0" baseline="0" noProof="0">
                          <a:ln>
                            <a:noFill/>
                          </a:ln>
                          <a:solidFill>
                            <a:prstClr val="black"/>
                          </a:solidFill>
                          <a:effectLst/>
                          <a:uLnTx/>
                          <a:uFillTx/>
                          <a:latin typeface="+mn-lt"/>
                          <a:ea typeface="+mn-ea"/>
                          <a:cs typeface="+mn-cs"/>
                        </a:rPr>
                        <a:t> 
 Revisions are always more exciting and effective with our SUCCESS SPM e-Books.
It consists of notes, experiments and interactive features such as 2D/3D videos, animations, a variety of exercises, and subtopic practices that enhance your learning experience.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2625987"/>
                  </a:ext>
                </a:extLst>
              </a:tr>
            </a:tbl>
          </a:graphicData>
        </a:graphic>
      </p:graphicFrame>
      <p:sp>
        <p:nvSpPr>
          <p:cNvPr id="4" name="Text Placeholder 3">
            <a:extLst>
              <a:ext uri="{FF2B5EF4-FFF2-40B4-BE49-F238E27FC236}">
                <a16:creationId xmlns:a16="http://schemas.microsoft.com/office/drawing/2014/main" id="{D106A2B7-3294-4DA9-8D83-AF0340D2C9CB}"/>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418978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A0739-121F-4F7E-8101-0BFAEF64FABC}"/>
              </a:ext>
            </a:extLst>
          </p:cNvPr>
          <p:cNvSpPr>
            <a:spLocks noGrp="1"/>
          </p:cNvSpPr>
          <p:nvPr>
            <p:ph type="title"/>
          </p:nvPr>
        </p:nvSpPr>
        <p:spPr/>
        <p:txBody>
          <a:bodyPr/>
          <a:lstStyle/>
          <a:p>
            <a:r>
              <a:rPr lang="en-US"/>
              <a:t>Facebook Own Posts Table | Oxford Fajar - 4 of 12</a:t>
            </a:r>
          </a:p>
        </p:txBody>
      </p:sp>
      <p:graphicFrame>
        <p:nvGraphicFramePr>
          <p:cNvPr id="5" name="Table Placeholder 4">
            <a:extLst>
              <a:ext uri="{FF2B5EF4-FFF2-40B4-BE49-F238E27FC236}">
                <a16:creationId xmlns:a16="http://schemas.microsoft.com/office/drawing/2014/main" id="{09828442-9F63-4E7C-A015-398686535894}"/>
              </a:ext>
            </a:extLst>
          </p:cNvPr>
          <p:cNvGraphicFramePr>
            <a:graphicFrameLocks noGrp="1"/>
          </p:cNvGraphicFramePr>
          <p:nvPr>
            <p:ph type="tbl" sz="quarter" idx="13"/>
            <p:extLst>
              <p:ext uri="{D42A27DB-BD31-4B8C-83A1-F6EECF244321}">
                <p14:modId xmlns:p14="http://schemas.microsoft.com/office/powerpoint/2010/main" val="4105161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1322145"/>
                    </a:ext>
                  </a:extLst>
                </a:gridCol>
                <a:gridCol w="658368">
                  <a:extLst>
                    <a:ext uri="{9D8B030D-6E8A-4147-A177-3AD203B41FA5}">
                      <a16:colId xmlns:a16="http://schemas.microsoft.com/office/drawing/2014/main" val="115687048"/>
                    </a:ext>
                  </a:extLst>
                </a:gridCol>
                <a:gridCol w="658368">
                  <a:extLst>
                    <a:ext uri="{9D8B030D-6E8A-4147-A177-3AD203B41FA5}">
                      <a16:colId xmlns:a16="http://schemas.microsoft.com/office/drawing/2014/main" val="3711745106"/>
                    </a:ext>
                  </a:extLst>
                </a:gridCol>
                <a:gridCol w="658368">
                  <a:extLst>
                    <a:ext uri="{9D8B030D-6E8A-4147-A177-3AD203B41FA5}">
                      <a16:colId xmlns:a16="http://schemas.microsoft.com/office/drawing/2014/main" val="3150544815"/>
                    </a:ext>
                  </a:extLst>
                </a:gridCol>
                <a:gridCol w="658368">
                  <a:extLst>
                    <a:ext uri="{9D8B030D-6E8A-4147-A177-3AD203B41FA5}">
                      <a16:colId xmlns:a16="http://schemas.microsoft.com/office/drawing/2014/main" val="770678064"/>
                    </a:ext>
                  </a:extLst>
                </a:gridCol>
                <a:gridCol w="658368">
                  <a:extLst>
                    <a:ext uri="{9D8B030D-6E8A-4147-A177-3AD203B41FA5}">
                      <a16:colId xmlns:a16="http://schemas.microsoft.com/office/drawing/2014/main" val="4018324311"/>
                    </a:ext>
                  </a:extLst>
                </a:gridCol>
                <a:gridCol w="658368">
                  <a:extLst>
                    <a:ext uri="{9D8B030D-6E8A-4147-A177-3AD203B41FA5}">
                      <a16:colId xmlns:a16="http://schemas.microsoft.com/office/drawing/2014/main" val="1165868604"/>
                    </a:ext>
                  </a:extLst>
                </a:gridCol>
                <a:gridCol w="658368">
                  <a:extLst>
                    <a:ext uri="{9D8B030D-6E8A-4147-A177-3AD203B41FA5}">
                      <a16:colId xmlns:a16="http://schemas.microsoft.com/office/drawing/2014/main" val="100333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143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- 2019-02-19 12:39:00 </a:t>
                      </a:r>
                      <a:r>
                        <a:rPr kumimoji="0" lang="en-US" sz="1000" b="0" i="0" u="none" strike="noStrike" kern="1200" cap="none" spc="0" normalizeH="0" baseline="0" noProof="0">
                          <a:ln>
                            <a:noFill/>
                          </a:ln>
                          <a:solidFill>
                            <a:prstClr val="black"/>
                          </a:solidFill>
                          <a:effectLst/>
                          <a:uLnTx/>
                          <a:uFillTx/>
                          <a:latin typeface="+mn-lt"/>
                          <a:ea typeface="+mn-ea"/>
                          <a:cs typeface="+mn-cs"/>
                        </a:rPr>
                        <a:t> 
 Having motivational visuals or quotes in your study space can help you stay positive and motivated to work harder.
What’s your favourite motivational quote?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180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- 2019-02-18 12:40:00 </a:t>
                      </a:r>
                      <a:r>
                        <a:rPr kumimoji="0" lang="en-US" sz="1000" b="0" i="0" u="none" strike="noStrike" kern="1200" cap="none" spc="0" normalizeH="0" baseline="0" noProof="0">
                          <a:ln>
                            <a:noFill/>
                          </a:ln>
                          <a:solidFill>
                            <a:prstClr val="black"/>
                          </a:solidFill>
                          <a:effectLst/>
                          <a:uLnTx/>
                          <a:uFillTx/>
                          <a:latin typeface="+mn-lt"/>
                          <a:ea typeface="+mn-ea"/>
                          <a:cs typeface="+mn-cs"/>
                        </a:rPr>
                        <a:t> 
 Wish to expand your vocabulary quickly?
Our Oxford English-English-Malay Dictionary is the perfect study companion for you! With more than 45,000 words, phrases, and meanings, it helps you to develop better communication using English, and broaden your vocabulary to explore new words for essays.
Find out more at
https://bit.ly/2B7Wugt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550183"/>
                  </a:ext>
                </a:extLst>
              </a:tr>
            </a:tbl>
          </a:graphicData>
        </a:graphic>
      </p:graphicFrame>
      <p:sp>
        <p:nvSpPr>
          <p:cNvPr id="4" name="Text Placeholder 3">
            <a:extLst>
              <a:ext uri="{FF2B5EF4-FFF2-40B4-BE49-F238E27FC236}">
                <a16:creationId xmlns:a16="http://schemas.microsoft.com/office/drawing/2014/main" id="{3D954924-ABB3-4293-AF31-1CF1C1601E3E}"/>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544050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585D2-A154-43DE-B19D-24A369EFD816}"/>
              </a:ext>
            </a:extLst>
          </p:cNvPr>
          <p:cNvSpPr>
            <a:spLocks noGrp="1"/>
          </p:cNvSpPr>
          <p:nvPr>
            <p:ph type="title"/>
          </p:nvPr>
        </p:nvSpPr>
        <p:spPr/>
        <p:txBody>
          <a:bodyPr/>
          <a:lstStyle/>
          <a:p>
            <a:r>
              <a:rPr lang="en-US"/>
              <a:t>Facebook Own Posts Table | Oxford Fajar - 5 of 12</a:t>
            </a:r>
          </a:p>
        </p:txBody>
      </p:sp>
      <p:graphicFrame>
        <p:nvGraphicFramePr>
          <p:cNvPr id="5" name="Table Placeholder 4">
            <a:extLst>
              <a:ext uri="{FF2B5EF4-FFF2-40B4-BE49-F238E27FC236}">
                <a16:creationId xmlns:a16="http://schemas.microsoft.com/office/drawing/2014/main" id="{D9B6C8D8-726E-4546-B372-346DDFE93D22}"/>
              </a:ext>
            </a:extLst>
          </p:cNvPr>
          <p:cNvGraphicFramePr>
            <a:graphicFrameLocks noGrp="1"/>
          </p:cNvGraphicFramePr>
          <p:nvPr>
            <p:ph type="tbl" sz="quarter" idx="13"/>
            <p:extLst>
              <p:ext uri="{D42A27DB-BD31-4B8C-83A1-F6EECF244321}">
                <p14:modId xmlns:p14="http://schemas.microsoft.com/office/powerpoint/2010/main" val="361845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5695118"/>
                    </a:ext>
                  </a:extLst>
                </a:gridCol>
                <a:gridCol w="658368">
                  <a:extLst>
                    <a:ext uri="{9D8B030D-6E8A-4147-A177-3AD203B41FA5}">
                      <a16:colId xmlns:a16="http://schemas.microsoft.com/office/drawing/2014/main" val="848777223"/>
                    </a:ext>
                  </a:extLst>
                </a:gridCol>
                <a:gridCol w="658368">
                  <a:extLst>
                    <a:ext uri="{9D8B030D-6E8A-4147-A177-3AD203B41FA5}">
                      <a16:colId xmlns:a16="http://schemas.microsoft.com/office/drawing/2014/main" val="3103948581"/>
                    </a:ext>
                  </a:extLst>
                </a:gridCol>
                <a:gridCol w="658368">
                  <a:extLst>
                    <a:ext uri="{9D8B030D-6E8A-4147-A177-3AD203B41FA5}">
                      <a16:colId xmlns:a16="http://schemas.microsoft.com/office/drawing/2014/main" val="3890091702"/>
                    </a:ext>
                  </a:extLst>
                </a:gridCol>
                <a:gridCol w="658368">
                  <a:extLst>
                    <a:ext uri="{9D8B030D-6E8A-4147-A177-3AD203B41FA5}">
                      <a16:colId xmlns:a16="http://schemas.microsoft.com/office/drawing/2014/main" val="439580688"/>
                    </a:ext>
                  </a:extLst>
                </a:gridCol>
                <a:gridCol w="658368">
                  <a:extLst>
                    <a:ext uri="{9D8B030D-6E8A-4147-A177-3AD203B41FA5}">
                      <a16:colId xmlns:a16="http://schemas.microsoft.com/office/drawing/2014/main" val="3183102843"/>
                    </a:ext>
                  </a:extLst>
                </a:gridCol>
                <a:gridCol w="658368">
                  <a:extLst>
                    <a:ext uri="{9D8B030D-6E8A-4147-A177-3AD203B41FA5}">
                      <a16:colId xmlns:a16="http://schemas.microsoft.com/office/drawing/2014/main" val="971329688"/>
                    </a:ext>
                  </a:extLst>
                </a:gridCol>
                <a:gridCol w="658368">
                  <a:extLst>
                    <a:ext uri="{9D8B030D-6E8A-4147-A177-3AD203B41FA5}">
                      <a16:colId xmlns:a16="http://schemas.microsoft.com/office/drawing/2014/main" val="193449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296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- 2019-02-16 00:39:00 </a:t>
                      </a:r>
                      <a:r>
                        <a:rPr kumimoji="0" lang="en-US" sz="1000" b="0" i="0" u="none" strike="noStrike" kern="1200" cap="none" spc="0" normalizeH="0" baseline="0" noProof="0">
                          <a:ln>
                            <a:noFill/>
                          </a:ln>
                          <a:solidFill>
                            <a:prstClr val="black"/>
                          </a:solidFill>
                          <a:effectLst/>
                          <a:uLnTx/>
                          <a:uFillTx/>
                          <a:latin typeface="+mn-lt"/>
                          <a:ea typeface="+mn-ea"/>
                          <a:cs typeface="+mn-cs"/>
                        </a:rPr>
                        <a:t> 
 Innovation Day is all about imagining new, better ways of doing things.
Spot a problem, think of a solution, and before you know it, you’re innovating! 
Tell us how you plan to be innovative 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728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- 2019-02-15 12:38:00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seen a full rainbow? It actually forms a full circle, but from the ground only its upper half can be seen.
Source:
Oxford Fajar Big Ideas Form 1 Science, pg 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7171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- 2019-02-14 12:38:00 </a:t>
                      </a:r>
                      <a:r>
                        <a:rPr kumimoji="0" lang="en-US" sz="1000" b="0" i="0" u="none" strike="noStrike" kern="1200" cap="none" spc="0" normalizeH="0" baseline="0" noProof="0">
                          <a:ln>
                            <a:noFill/>
                          </a:ln>
                          <a:solidFill>
                            <a:prstClr val="black"/>
                          </a:solidFill>
                          <a:effectLst/>
                          <a:uLnTx/>
                          <a:uFillTx/>
                          <a:latin typeface="+mn-lt"/>
                          <a:ea typeface="+mn-ea"/>
                          <a:cs typeface="+mn-cs"/>
                        </a:rPr>
                        <a:t> 
 One man's trash is another man's treasure.
Give away your old books for a good cause this International Book Giving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56916031"/>
                  </a:ext>
                </a:extLst>
              </a:tr>
            </a:tbl>
          </a:graphicData>
        </a:graphic>
      </p:graphicFrame>
      <p:sp>
        <p:nvSpPr>
          <p:cNvPr id="4" name="Text Placeholder 3">
            <a:extLst>
              <a:ext uri="{FF2B5EF4-FFF2-40B4-BE49-F238E27FC236}">
                <a16:creationId xmlns:a16="http://schemas.microsoft.com/office/drawing/2014/main" id="{2262C1BE-0592-45BD-BD58-95B069BB84C8}"/>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691226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63C4C-5A19-4754-9C5B-BC4A8BC1138C}"/>
              </a:ext>
            </a:extLst>
          </p:cNvPr>
          <p:cNvSpPr>
            <a:spLocks noGrp="1"/>
          </p:cNvSpPr>
          <p:nvPr>
            <p:ph type="title"/>
          </p:nvPr>
        </p:nvSpPr>
        <p:spPr/>
        <p:txBody>
          <a:bodyPr/>
          <a:lstStyle/>
          <a:p>
            <a:r>
              <a:rPr lang="en-US"/>
              <a:t>Facebook Own Posts Table | Oxford Fajar - 6 of 12</a:t>
            </a:r>
          </a:p>
        </p:txBody>
      </p:sp>
      <p:graphicFrame>
        <p:nvGraphicFramePr>
          <p:cNvPr id="5" name="Table Placeholder 4">
            <a:extLst>
              <a:ext uri="{FF2B5EF4-FFF2-40B4-BE49-F238E27FC236}">
                <a16:creationId xmlns:a16="http://schemas.microsoft.com/office/drawing/2014/main" id="{D8EC4CB6-1AE4-4284-B63B-A0E4D8F842D7}"/>
              </a:ext>
            </a:extLst>
          </p:cNvPr>
          <p:cNvGraphicFramePr>
            <a:graphicFrameLocks noGrp="1"/>
          </p:cNvGraphicFramePr>
          <p:nvPr>
            <p:ph type="tbl" sz="quarter" idx="13"/>
            <p:extLst>
              <p:ext uri="{D42A27DB-BD31-4B8C-83A1-F6EECF244321}">
                <p14:modId xmlns:p14="http://schemas.microsoft.com/office/powerpoint/2010/main" val="503798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6832634"/>
                    </a:ext>
                  </a:extLst>
                </a:gridCol>
                <a:gridCol w="658368">
                  <a:extLst>
                    <a:ext uri="{9D8B030D-6E8A-4147-A177-3AD203B41FA5}">
                      <a16:colId xmlns:a16="http://schemas.microsoft.com/office/drawing/2014/main" val="3882272928"/>
                    </a:ext>
                  </a:extLst>
                </a:gridCol>
                <a:gridCol w="658368">
                  <a:extLst>
                    <a:ext uri="{9D8B030D-6E8A-4147-A177-3AD203B41FA5}">
                      <a16:colId xmlns:a16="http://schemas.microsoft.com/office/drawing/2014/main" val="1785700638"/>
                    </a:ext>
                  </a:extLst>
                </a:gridCol>
                <a:gridCol w="658368">
                  <a:extLst>
                    <a:ext uri="{9D8B030D-6E8A-4147-A177-3AD203B41FA5}">
                      <a16:colId xmlns:a16="http://schemas.microsoft.com/office/drawing/2014/main" val="2636162831"/>
                    </a:ext>
                  </a:extLst>
                </a:gridCol>
                <a:gridCol w="658368">
                  <a:extLst>
                    <a:ext uri="{9D8B030D-6E8A-4147-A177-3AD203B41FA5}">
                      <a16:colId xmlns:a16="http://schemas.microsoft.com/office/drawing/2014/main" val="473429469"/>
                    </a:ext>
                  </a:extLst>
                </a:gridCol>
                <a:gridCol w="658368">
                  <a:extLst>
                    <a:ext uri="{9D8B030D-6E8A-4147-A177-3AD203B41FA5}">
                      <a16:colId xmlns:a16="http://schemas.microsoft.com/office/drawing/2014/main" val="3109721867"/>
                    </a:ext>
                  </a:extLst>
                </a:gridCol>
                <a:gridCol w="658368">
                  <a:extLst>
                    <a:ext uri="{9D8B030D-6E8A-4147-A177-3AD203B41FA5}">
                      <a16:colId xmlns:a16="http://schemas.microsoft.com/office/drawing/2014/main" val="72369520"/>
                    </a:ext>
                  </a:extLst>
                </a:gridCol>
                <a:gridCol w="658368">
                  <a:extLst>
                    <a:ext uri="{9D8B030D-6E8A-4147-A177-3AD203B41FA5}">
                      <a16:colId xmlns:a16="http://schemas.microsoft.com/office/drawing/2014/main" val="1785987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847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- 2019-02-12 11:37:00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suitable practice book to reinforce what you have learnt in school?
Check out our Smart Practice series! It is written based on the latest KSSR syllabus, the series includes smart notes to gauge your proficiency in each subject!
Learn more:
https://bit.ly/2BeXcbX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0337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- 2019-02-10 12:36:00 </a:t>
                      </a:r>
                      <a:r>
                        <a:rPr kumimoji="0" lang="en-US" sz="1000" b="0" i="0" u="none" strike="noStrike" kern="1200" cap="none" spc="0" normalizeH="0" baseline="0" noProof="0">
                          <a:ln>
                            <a:noFill/>
                          </a:ln>
                          <a:solidFill>
                            <a:prstClr val="black"/>
                          </a:solidFill>
                          <a:effectLst/>
                          <a:uLnTx/>
                          <a:uFillTx/>
                          <a:latin typeface="+mn-lt"/>
                          <a:ea typeface="+mn-ea"/>
                          <a:cs typeface="+mn-cs"/>
                        </a:rPr>
                        <a:t> 
 What are you currently engrossed in? Let us know!
Source:
www.oxforddictionaries.com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050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- 2019-02-07 11:54:00 </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means congratulations and be prosperous.
Do you know any other auspicious phrases?
Source:
https://bit.ly/2WhvDYa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7822774"/>
                  </a:ext>
                </a:extLst>
              </a:tr>
            </a:tbl>
          </a:graphicData>
        </a:graphic>
      </p:graphicFrame>
      <p:sp>
        <p:nvSpPr>
          <p:cNvPr id="4" name="Text Placeholder 3">
            <a:extLst>
              <a:ext uri="{FF2B5EF4-FFF2-40B4-BE49-F238E27FC236}">
                <a16:creationId xmlns:a16="http://schemas.microsoft.com/office/drawing/2014/main" id="{208C0E5F-C4B8-4580-A8FD-A59CD31815E0}"/>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727146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B9400-08AB-4F2B-8E0C-B220DAE41F44}"/>
              </a:ext>
            </a:extLst>
          </p:cNvPr>
          <p:cNvSpPr>
            <a:spLocks noGrp="1"/>
          </p:cNvSpPr>
          <p:nvPr>
            <p:ph type="title"/>
          </p:nvPr>
        </p:nvSpPr>
        <p:spPr/>
        <p:txBody>
          <a:bodyPr/>
          <a:lstStyle/>
          <a:p>
            <a:r>
              <a:rPr lang="en-US"/>
              <a:t>Facebook Own Posts Table | Oxford Fajar - 7 of 12</a:t>
            </a:r>
          </a:p>
        </p:txBody>
      </p:sp>
      <p:graphicFrame>
        <p:nvGraphicFramePr>
          <p:cNvPr id="5" name="Table Placeholder 4">
            <a:extLst>
              <a:ext uri="{FF2B5EF4-FFF2-40B4-BE49-F238E27FC236}">
                <a16:creationId xmlns:a16="http://schemas.microsoft.com/office/drawing/2014/main" id="{04852C90-8314-4B41-9821-D85E2E35761A}"/>
              </a:ext>
            </a:extLst>
          </p:cNvPr>
          <p:cNvGraphicFramePr>
            <a:graphicFrameLocks noGrp="1"/>
          </p:cNvGraphicFramePr>
          <p:nvPr>
            <p:ph type="tbl" sz="quarter" idx="13"/>
            <p:extLst>
              <p:ext uri="{D42A27DB-BD31-4B8C-83A1-F6EECF244321}">
                <p14:modId xmlns:p14="http://schemas.microsoft.com/office/powerpoint/2010/main" val="263591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2175097"/>
                    </a:ext>
                  </a:extLst>
                </a:gridCol>
                <a:gridCol w="658368">
                  <a:extLst>
                    <a:ext uri="{9D8B030D-6E8A-4147-A177-3AD203B41FA5}">
                      <a16:colId xmlns:a16="http://schemas.microsoft.com/office/drawing/2014/main" val="3666566219"/>
                    </a:ext>
                  </a:extLst>
                </a:gridCol>
                <a:gridCol w="658368">
                  <a:extLst>
                    <a:ext uri="{9D8B030D-6E8A-4147-A177-3AD203B41FA5}">
                      <a16:colId xmlns:a16="http://schemas.microsoft.com/office/drawing/2014/main" val="1031538978"/>
                    </a:ext>
                  </a:extLst>
                </a:gridCol>
                <a:gridCol w="658368">
                  <a:extLst>
                    <a:ext uri="{9D8B030D-6E8A-4147-A177-3AD203B41FA5}">
                      <a16:colId xmlns:a16="http://schemas.microsoft.com/office/drawing/2014/main" val="3863382968"/>
                    </a:ext>
                  </a:extLst>
                </a:gridCol>
                <a:gridCol w="658368">
                  <a:extLst>
                    <a:ext uri="{9D8B030D-6E8A-4147-A177-3AD203B41FA5}">
                      <a16:colId xmlns:a16="http://schemas.microsoft.com/office/drawing/2014/main" val="2232082570"/>
                    </a:ext>
                  </a:extLst>
                </a:gridCol>
                <a:gridCol w="658368">
                  <a:extLst>
                    <a:ext uri="{9D8B030D-6E8A-4147-A177-3AD203B41FA5}">
                      <a16:colId xmlns:a16="http://schemas.microsoft.com/office/drawing/2014/main" val="472354636"/>
                    </a:ext>
                  </a:extLst>
                </a:gridCol>
                <a:gridCol w="658368">
                  <a:extLst>
                    <a:ext uri="{9D8B030D-6E8A-4147-A177-3AD203B41FA5}">
                      <a16:colId xmlns:a16="http://schemas.microsoft.com/office/drawing/2014/main" val="3499936701"/>
                    </a:ext>
                  </a:extLst>
                </a:gridCol>
                <a:gridCol w="658368">
                  <a:extLst>
                    <a:ext uri="{9D8B030D-6E8A-4147-A177-3AD203B41FA5}">
                      <a16:colId xmlns:a16="http://schemas.microsoft.com/office/drawing/2014/main" val="1182931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929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- 2019-02-05 00:12:00 </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this festive season bring you and your loved ones greater prosperity and a brighter future!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775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- 2019-02-04 12:44:17 </a:t>
                      </a:r>
                      <a:r>
                        <a:rPr kumimoji="0" lang="en-US" sz="1000" b="0" i="0" u="none" strike="noStrike" kern="1200" cap="none" spc="0" normalizeH="0" baseline="0" noProof="0">
                          <a:ln>
                            <a:noFill/>
                          </a:ln>
                          <a:solidFill>
                            <a:prstClr val="black"/>
                          </a:solidFill>
                          <a:effectLst/>
                          <a:uLnTx/>
                          <a:uFillTx/>
                          <a:latin typeface="+mn-lt"/>
                          <a:ea typeface="+mn-ea"/>
                          <a:cs typeface="+mn-cs"/>
                        </a:rPr>
                        <a:t> 
 Time to declutter and get organised!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747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- 2019-02-04 12:23:09 </a:t>
                      </a:r>
                      <a:r>
                        <a:rPr kumimoji="0" lang="en-US" sz="1000" b="0" i="0" u="none" strike="noStrike" kern="1200" cap="none" spc="0" normalizeH="0" baseline="0" noProof="0">
                          <a:ln>
                            <a:noFill/>
                          </a:ln>
                          <a:solidFill>
                            <a:prstClr val="black"/>
                          </a:solidFill>
                          <a:effectLst/>
                          <a:uLnTx/>
                          <a:uFillTx/>
                          <a:latin typeface="+mn-lt"/>
                          <a:ea typeface="+mn-ea"/>
                          <a:cs typeface="+mn-cs"/>
                        </a:rPr>
                        <a:t> 
 Keep up with your learning schedule on the way back to your hometown with our Fully Worked Solutions SPM!
Learn and practise at your own pace and monitor your performance anytime, anywhere!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4547889"/>
                  </a:ext>
                </a:extLst>
              </a:tr>
            </a:tbl>
          </a:graphicData>
        </a:graphic>
      </p:graphicFrame>
      <p:sp>
        <p:nvSpPr>
          <p:cNvPr id="4" name="Text Placeholder 3">
            <a:extLst>
              <a:ext uri="{FF2B5EF4-FFF2-40B4-BE49-F238E27FC236}">
                <a16:creationId xmlns:a16="http://schemas.microsoft.com/office/drawing/2014/main" id="{918DA351-55FE-4E83-A04D-6F9CB29F854A}"/>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566167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5D056-A4E5-480A-AC6A-EFAFDD8141B9}"/>
              </a:ext>
            </a:extLst>
          </p:cNvPr>
          <p:cNvSpPr>
            <a:spLocks noGrp="1"/>
          </p:cNvSpPr>
          <p:nvPr>
            <p:ph type="title"/>
          </p:nvPr>
        </p:nvSpPr>
        <p:spPr/>
        <p:txBody>
          <a:bodyPr/>
          <a:lstStyle/>
          <a:p>
            <a:r>
              <a:rPr lang="en-US"/>
              <a:t>Facebook Own Posts Table | Oxford Fajar - 8 of 12</a:t>
            </a:r>
          </a:p>
        </p:txBody>
      </p:sp>
      <p:graphicFrame>
        <p:nvGraphicFramePr>
          <p:cNvPr id="5" name="Table Placeholder 4">
            <a:extLst>
              <a:ext uri="{FF2B5EF4-FFF2-40B4-BE49-F238E27FC236}">
                <a16:creationId xmlns:a16="http://schemas.microsoft.com/office/drawing/2014/main" id="{2F81003B-8727-441E-9CA8-4B46FF36F38F}"/>
              </a:ext>
            </a:extLst>
          </p:cNvPr>
          <p:cNvGraphicFramePr>
            <a:graphicFrameLocks noGrp="1"/>
          </p:cNvGraphicFramePr>
          <p:nvPr>
            <p:ph type="tbl" sz="quarter" idx="13"/>
            <p:extLst>
              <p:ext uri="{D42A27DB-BD31-4B8C-83A1-F6EECF244321}">
                <p14:modId xmlns:p14="http://schemas.microsoft.com/office/powerpoint/2010/main" val="2828226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7542013"/>
                    </a:ext>
                  </a:extLst>
                </a:gridCol>
                <a:gridCol w="658368">
                  <a:extLst>
                    <a:ext uri="{9D8B030D-6E8A-4147-A177-3AD203B41FA5}">
                      <a16:colId xmlns:a16="http://schemas.microsoft.com/office/drawing/2014/main" val="1722196315"/>
                    </a:ext>
                  </a:extLst>
                </a:gridCol>
                <a:gridCol w="658368">
                  <a:extLst>
                    <a:ext uri="{9D8B030D-6E8A-4147-A177-3AD203B41FA5}">
                      <a16:colId xmlns:a16="http://schemas.microsoft.com/office/drawing/2014/main" val="3035212402"/>
                    </a:ext>
                  </a:extLst>
                </a:gridCol>
                <a:gridCol w="658368">
                  <a:extLst>
                    <a:ext uri="{9D8B030D-6E8A-4147-A177-3AD203B41FA5}">
                      <a16:colId xmlns:a16="http://schemas.microsoft.com/office/drawing/2014/main" val="3601483631"/>
                    </a:ext>
                  </a:extLst>
                </a:gridCol>
                <a:gridCol w="658368">
                  <a:extLst>
                    <a:ext uri="{9D8B030D-6E8A-4147-A177-3AD203B41FA5}">
                      <a16:colId xmlns:a16="http://schemas.microsoft.com/office/drawing/2014/main" val="2703358844"/>
                    </a:ext>
                  </a:extLst>
                </a:gridCol>
                <a:gridCol w="658368">
                  <a:extLst>
                    <a:ext uri="{9D8B030D-6E8A-4147-A177-3AD203B41FA5}">
                      <a16:colId xmlns:a16="http://schemas.microsoft.com/office/drawing/2014/main" val="1427252784"/>
                    </a:ext>
                  </a:extLst>
                </a:gridCol>
                <a:gridCol w="658368">
                  <a:extLst>
                    <a:ext uri="{9D8B030D-6E8A-4147-A177-3AD203B41FA5}">
                      <a16:colId xmlns:a16="http://schemas.microsoft.com/office/drawing/2014/main" val="600793104"/>
                    </a:ext>
                  </a:extLst>
                </a:gridCol>
                <a:gridCol w="658368">
                  <a:extLst>
                    <a:ext uri="{9D8B030D-6E8A-4147-A177-3AD203B41FA5}">
                      <a16:colId xmlns:a16="http://schemas.microsoft.com/office/drawing/2014/main" val="3591525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824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- 2019-01-30 18:17:00 </a:t>
                      </a:r>
                      <a:r>
                        <a:rPr kumimoji="0" lang="en-US" sz="1000" b="0" i="0" u="none" strike="noStrike" kern="1200" cap="none" spc="0" normalizeH="0" baseline="0" noProof="0">
                          <a:ln>
                            <a:noFill/>
                          </a:ln>
                          <a:solidFill>
                            <a:prstClr val="black"/>
                          </a:solidFill>
                          <a:effectLst/>
                          <a:uLnTx/>
                          <a:uFillTx/>
                          <a:latin typeface="+mn-lt"/>
                          <a:ea typeface="+mn-ea"/>
                          <a:cs typeface="+mn-cs"/>
                        </a:rPr>
                        <a:t> 
 Learning is more fun with Success eBook's interactive digital materials!
Start your revision for SPM anytime and anywhere with our Success SPM ebook! Available now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5503478"/>
                  </a:ext>
                </a:extLst>
              </a:tr>
            </a:tbl>
          </a:graphicData>
        </a:graphic>
      </p:graphicFrame>
      <p:sp>
        <p:nvSpPr>
          <p:cNvPr id="4" name="Text Placeholder 3">
            <a:extLst>
              <a:ext uri="{FF2B5EF4-FFF2-40B4-BE49-F238E27FC236}">
                <a16:creationId xmlns:a16="http://schemas.microsoft.com/office/drawing/2014/main" id="{4C7BE4B0-0B3A-440F-95B9-CAA4C430480B}"/>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545422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511A-2F6E-4900-BACA-B715E1B5D2C7}"/>
              </a:ext>
            </a:extLst>
          </p:cNvPr>
          <p:cNvSpPr>
            <a:spLocks noGrp="1"/>
          </p:cNvSpPr>
          <p:nvPr>
            <p:ph type="title"/>
          </p:nvPr>
        </p:nvSpPr>
        <p:spPr/>
        <p:txBody>
          <a:bodyPr/>
          <a:lstStyle/>
          <a:p>
            <a:r>
              <a:rPr lang="en-US"/>
              <a:t>Facebook Own Posts Table | Oxford Fajar - 9 of 12</a:t>
            </a:r>
          </a:p>
        </p:txBody>
      </p:sp>
      <p:graphicFrame>
        <p:nvGraphicFramePr>
          <p:cNvPr id="5" name="Table Placeholder 4">
            <a:extLst>
              <a:ext uri="{FF2B5EF4-FFF2-40B4-BE49-F238E27FC236}">
                <a16:creationId xmlns:a16="http://schemas.microsoft.com/office/drawing/2014/main" id="{C1C5BE17-AD84-4477-BD35-837C589DBC8F}"/>
              </a:ext>
            </a:extLst>
          </p:cNvPr>
          <p:cNvGraphicFramePr>
            <a:graphicFrameLocks noGrp="1"/>
          </p:cNvGraphicFramePr>
          <p:nvPr>
            <p:ph type="tbl" sz="quarter" idx="13"/>
            <p:extLst>
              <p:ext uri="{D42A27DB-BD31-4B8C-83A1-F6EECF244321}">
                <p14:modId xmlns:p14="http://schemas.microsoft.com/office/powerpoint/2010/main" val="213444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7199413"/>
                    </a:ext>
                  </a:extLst>
                </a:gridCol>
                <a:gridCol w="658368">
                  <a:extLst>
                    <a:ext uri="{9D8B030D-6E8A-4147-A177-3AD203B41FA5}">
                      <a16:colId xmlns:a16="http://schemas.microsoft.com/office/drawing/2014/main" val="2218984044"/>
                    </a:ext>
                  </a:extLst>
                </a:gridCol>
                <a:gridCol w="658368">
                  <a:extLst>
                    <a:ext uri="{9D8B030D-6E8A-4147-A177-3AD203B41FA5}">
                      <a16:colId xmlns:a16="http://schemas.microsoft.com/office/drawing/2014/main" val="157069165"/>
                    </a:ext>
                  </a:extLst>
                </a:gridCol>
                <a:gridCol w="658368">
                  <a:extLst>
                    <a:ext uri="{9D8B030D-6E8A-4147-A177-3AD203B41FA5}">
                      <a16:colId xmlns:a16="http://schemas.microsoft.com/office/drawing/2014/main" val="3079367485"/>
                    </a:ext>
                  </a:extLst>
                </a:gridCol>
                <a:gridCol w="658368">
                  <a:extLst>
                    <a:ext uri="{9D8B030D-6E8A-4147-A177-3AD203B41FA5}">
                      <a16:colId xmlns:a16="http://schemas.microsoft.com/office/drawing/2014/main" val="2560353806"/>
                    </a:ext>
                  </a:extLst>
                </a:gridCol>
                <a:gridCol w="658368">
                  <a:extLst>
                    <a:ext uri="{9D8B030D-6E8A-4147-A177-3AD203B41FA5}">
                      <a16:colId xmlns:a16="http://schemas.microsoft.com/office/drawing/2014/main" val="2075142840"/>
                    </a:ext>
                  </a:extLst>
                </a:gridCol>
                <a:gridCol w="658368">
                  <a:extLst>
                    <a:ext uri="{9D8B030D-6E8A-4147-A177-3AD203B41FA5}">
                      <a16:colId xmlns:a16="http://schemas.microsoft.com/office/drawing/2014/main" val="3122432462"/>
                    </a:ext>
                  </a:extLst>
                </a:gridCol>
                <a:gridCol w="658368">
                  <a:extLst>
                    <a:ext uri="{9D8B030D-6E8A-4147-A177-3AD203B41FA5}">
                      <a16:colId xmlns:a16="http://schemas.microsoft.com/office/drawing/2014/main" val="2033207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898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- 2019-01-26 20:15:00 </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:P
.
.
.
.
.
.
.
.
.
.
.
.
.
.
Answer: A
Source: 
Effective Practice English Year 6, pg.7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3077814"/>
                  </a:ext>
                </a:extLst>
              </a:tr>
            </a:tbl>
          </a:graphicData>
        </a:graphic>
      </p:graphicFrame>
      <p:sp>
        <p:nvSpPr>
          <p:cNvPr id="4" name="Text Placeholder 3">
            <a:extLst>
              <a:ext uri="{FF2B5EF4-FFF2-40B4-BE49-F238E27FC236}">
                <a16:creationId xmlns:a16="http://schemas.microsoft.com/office/drawing/2014/main" id="{BD7AC8DE-DDD2-4BC3-A3AB-74D5667C7FB2}"/>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26049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B39F-278B-4932-92E0-933EB0A3AC9B}"/>
              </a:ext>
            </a:extLst>
          </p:cNvPr>
          <p:cNvSpPr>
            <a:spLocks noGrp="1"/>
          </p:cNvSpPr>
          <p:nvPr>
            <p:ph type="title"/>
          </p:nvPr>
        </p:nvSpPr>
        <p:spPr/>
        <p:txBody>
          <a:bodyPr/>
          <a:lstStyle/>
          <a:p>
            <a:r>
              <a:rPr lang="en-US"/>
              <a:t>Facebook Own Posts Table | Oxford Fajar - 10 of 12</a:t>
            </a:r>
          </a:p>
        </p:txBody>
      </p:sp>
      <p:graphicFrame>
        <p:nvGraphicFramePr>
          <p:cNvPr id="5" name="Table Placeholder 4">
            <a:extLst>
              <a:ext uri="{FF2B5EF4-FFF2-40B4-BE49-F238E27FC236}">
                <a16:creationId xmlns:a16="http://schemas.microsoft.com/office/drawing/2014/main" id="{98B48728-82DE-4B75-BBB5-571FF0C7EA7B}"/>
              </a:ext>
            </a:extLst>
          </p:cNvPr>
          <p:cNvGraphicFramePr>
            <a:graphicFrameLocks noGrp="1"/>
          </p:cNvGraphicFramePr>
          <p:nvPr>
            <p:ph type="tbl" sz="quarter" idx="13"/>
            <p:extLst>
              <p:ext uri="{D42A27DB-BD31-4B8C-83A1-F6EECF244321}">
                <p14:modId xmlns:p14="http://schemas.microsoft.com/office/powerpoint/2010/main" val="2638425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2521892"/>
                    </a:ext>
                  </a:extLst>
                </a:gridCol>
                <a:gridCol w="658368">
                  <a:extLst>
                    <a:ext uri="{9D8B030D-6E8A-4147-A177-3AD203B41FA5}">
                      <a16:colId xmlns:a16="http://schemas.microsoft.com/office/drawing/2014/main" val="1570676345"/>
                    </a:ext>
                  </a:extLst>
                </a:gridCol>
                <a:gridCol w="658368">
                  <a:extLst>
                    <a:ext uri="{9D8B030D-6E8A-4147-A177-3AD203B41FA5}">
                      <a16:colId xmlns:a16="http://schemas.microsoft.com/office/drawing/2014/main" val="2641053193"/>
                    </a:ext>
                  </a:extLst>
                </a:gridCol>
                <a:gridCol w="658368">
                  <a:extLst>
                    <a:ext uri="{9D8B030D-6E8A-4147-A177-3AD203B41FA5}">
                      <a16:colId xmlns:a16="http://schemas.microsoft.com/office/drawing/2014/main" val="1079687095"/>
                    </a:ext>
                  </a:extLst>
                </a:gridCol>
                <a:gridCol w="658368">
                  <a:extLst>
                    <a:ext uri="{9D8B030D-6E8A-4147-A177-3AD203B41FA5}">
                      <a16:colId xmlns:a16="http://schemas.microsoft.com/office/drawing/2014/main" val="1332629484"/>
                    </a:ext>
                  </a:extLst>
                </a:gridCol>
                <a:gridCol w="658368">
                  <a:extLst>
                    <a:ext uri="{9D8B030D-6E8A-4147-A177-3AD203B41FA5}">
                      <a16:colId xmlns:a16="http://schemas.microsoft.com/office/drawing/2014/main" val="2835114481"/>
                    </a:ext>
                  </a:extLst>
                </a:gridCol>
                <a:gridCol w="658368">
                  <a:extLst>
                    <a:ext uri="{9D8B030D-6E8A-4147-A177-3AD203B41FA5}">
                      <a16:colId xmlns:a16="http://schemas.microsoft.com/office/drawing/2014/main" val="3280205204"/>
                    </a:ext>
                  </a:extLst>
                </a:gridCol>
                <a:gridCol w="658368">
                  <a:extLst>
                    <a:ext uri="{9D8B030D-6E8A-4147-A177-3AD203B41FA5}">
                      <a16:colId xmlns:a16="http://schemas.microsoft.com/office/drawing/2014/main" val="4140553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606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- 2019-01-24 16:14:00 </a:t>
                      </a:r>
                      <a:r>
                        <a:rPr kumimoji="0" lang="en-US" sz="1000" b="0" i="0" u="none" strike="noStrike" kern="1200" cap="none" spc="0" normalizeH="0" baseline="0" noProof="0">
                          <a:ln>
                            <a:noFill/>
                          </a:ln>
                          <a:solidFill>
                            <a:prstClr val="black"/>
                          </a:solidFill>
                          <a:effectLst/>
                          <a:uLnTx/>
                          <a:uFillTx/>
                          <a:latin typeface="+mn-lt"/>
                          <a:ea typeface="+mn-ea"/>
                          <a:cs typeface="+mn-cs"/>
                        </a:rPr>
                        <a:t> 
 Need a step by step guidance for your calculation based questions? 
Fully Worked Solutions SPM is your ideal SPM revision tool to practise and master the skills of answering questions anytime, anywhere! 
Learn more: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393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- 2019-01-21 05:00:00 </a:t>
                      </a:r>
                      <a:r>
                        <a:rPr kumimoji="0" lang="en-US" sz="1000" b="0" i="0" u="none" strike="noStrike" kern="1200" cap="none" spc="0" normalizeH="0" baseline="0" noProof="0">
                          <a:ln>
                            <a:noFill/>
                          </a:ln>
                          <a:solidFill>
                            <a:prstClr val="black"/>
                          </a:solidFill>
                          <a:effectLst/>
                          <a:uLnTx/>
                          <a:uFillTx/>
                          <a:latin typeface="+mn-lt"/>
                          <a:ea typeface="+mn-ea"/>
                          <a:cs typeface="+mn-cs"/>
                        </a:rPr>
                        <a:t> 
 May this Thaipusam bring you prosperity and happiness. Happy Thaipusam!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25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- 2019-01-19 15:13:00 </a:t>
                      </a:r>
                      <a:r>
                        <a:rPr kumimoji="0" lang="en-US" sz="1000" b="0" i="0" u="none" strike="noStrike" kern="1200" cap="none" spc="0" normalizeH="0" baseline="0" noProof="0">
                          <a:ln>
                            <a:noFill/>
                          </a:ln>
                          <a:solidFill>
                            <a:prstClr val="black"/>
                          </a:solidFill>
                          <a:effectLst/>
                          <a:uLnTx/>
                          <a:uFillTx/>
                          <a:latin typeface="+mn-lt"/>
                          <a:ea typeface="+mn-ea"/>
                          <a:cs typeface="+mn-cs"/>
                        </a:rPr>
                        <a:t> 
 Varying revision methods such as writing summaries, rewriting important facts, and creating mind maps help to retain what you have learnt for a long time.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9389553"/>
                  </a:ext>
                </a:extLst>
              </a:tr>
            </a:tbl>
          </a:graphicData>
        </a:graphic>
      </p:graphicFrame>
      <p:sp>
        <p:nvSpPr>
          <p:cNvPr id="4" name="Text Placeholder 3">
            <a:extLst>
              <a:ext uri="{FF2B5EF4-FFF2-40B4-BE49-F238E27FC236}">
                <a16:creationId xmlns:a16="http://schemas.microsoft.com/office/drawing/2014/main" id="{F58B9D16-3377-4542-A992-730728A929A6}"/>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190430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E0D5C-89C0-4364-B991-AB3A18AC029C}"/>
              </a:ext>
            </a:extLst>
          </p:cNvPr>
          <p:cNvSpPr>
            <a:spLocks noGrp="1"/>
          </p:cNvSpPr>
          <p:nvPr>
            <p:ph type="title"/>
          </p:nvPr>
        </p:nvSpPr>
        <p:spPr/>
        <p:txBody>
          <a:bodyPr/>
          <a:lstStyle/>
          <a:p>
            <a:r>
              <a:rPr lang="en-US"/>
              <a:t>Facebook Own Posts Table | Oxford Fajar - 11 of 12</a:t>
            </a:r>
          </a:p>
        </p:txBody>
      </p:sp>
      <p:graphicFrame>
        <p:nvGraphicFramePr>
          <p:cNvPr id="5" name="Table Placeholder 4">
            <a:extLst>
              <a:ext uri="{FF2B5EF4-FFF2-40B4-BE49-F238E27FC236}">
                <a16:creationId xmlns:a16="http://schemas.microsoft.com/office/drawing/2014/main" id="{32960B52-5E91-4E5E-B4BC-670E66B6178D}"/>
              </a:ext>
            </a:extLst>
          </p:cNvPr>
          <p:cNvGraphicFramePr>
            <a:graphicFrameLocks noGrp="1"/>
          </p:cNvGraphicFramePr>
          <p:nvPr>
            <p:ph type="tbl" sz="quarter" idx="13"/>
            <p:extLst>
              <p:ext uri="{D42A27DB-BD31-4B8C-83A1-F6EECF244321}">
                <p14:modId xmlns:p14="http://schemas.microsoft.com/office/powerpoint/2010/main" val="168235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5922228"/>
                    </a:ext>
                  </a:extLst>
                </a:gridCol>
                <a:gridCol w="658368">
                  <a:extLst>
                    <a:ext uri="{9D8B030D-6E8A-4147-A177-3AD203B41FA5}">
                      <a16:colId xmlns:a16="http://schemas.microsoft.com/office/drawing/2014/main" val="2385643546"/>
                    </a:ext>
                  </a:extLst>
                </a:gridCol>
                <a:gridCol w="658368">
                  <a:extLst>
                    <a:ext uri="{9D8B030D-6E8A-4147-A177-3AD203B41FA5}">
                      <a16:colId xmlns:a16="http://schemas.microsoft.com/office/drawing/2014/main" val="1038542718"/>
                    </a:ext>
                  </a:extLst>
                </a:gridCol>
                <a:gridCol w="658368">
                  <a:extLst>
                    <a:ext uri="{9D8B030D-6E8A-4147-A177-3AD203B41FA5}">
                      <a16:colId xmlns:a16="http://schemas.microsoft.com/office/drawing/2014/main" val="3215189061"/>
                    </a:ext>
                  </a:extLst>
                </a:gridCol>
                <a:gridCol w="658368">
                  <a:extLst>
                    <a:ext uri="{9D8B030D-6E8A-4147-A177-3AD203B41FA5}">
                      <a16:colId xmlns:a16="http://schemas.microsoft.com/office/drawing/2014/main" val="974208138"/>
                    </a:ext>
                  </a:extLst>
                </a:gridCol>
                <a:gridCol w="658368">
                  <a:extLst>
                    <a:ext uri="{9D8B030D-6E8A-4147-A177-3AD203B41FA5}">
                      <a16:colId xmlns:a16="http://schemas.microsoft.com/office/drawing/2014/main" val="2579518359"/>
                    </a:ext>
                  </a:extLst>
                </a:gridCol>
                <a:gridCol w="658368">
                  <a:extLst>
                    <a:ext uri="{9D8B030D-6E8A-4147-A177-3AD203B41FA5}">
                      <a16:colId xmlns:a16="http://schemas.microsoft.com/office/drawing/2014/main" val="4214906483"/>
                    </a:ext>
                  </a:extLst>
                </a:gridCol>
                <a:gridCol w="658368">
                  <a:extLst>
                    <a:ext uri="{9D8B030D-6E8A-4147-A177-3AD203B41FA5}">
                      <a16:colId xmlns:a16="http://schemas.microsoft.com/office/drawing/2014/main" val="2457994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523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- 2019-01-18 15:19:59 </a:t>
                      </a:r>
                      <a:r>
                        <a:rPr kumimoji="0" lang="en-US" sz="1000" b="0" i="0" u="none" strike="noStrike" kern="1200" cap="none" spc="0" normalizeH="0" baseline="0" noProof="0">
                          <a:ln>
                            <a:noFill/>
                          </a:ln>
                          <a:solidFill>
                            <a:prstClr val="black"/>
                          </a:solidFill>
                          <a:effectLst/>
                          <a:uLnTx/>
                          <a:uFillTx/>
                          <a:latin typeface="+mn-lt"/>
                          <a:ea typeface="+mn-ea"/>
                          <a:cs typeface="+mn-cs"/>
                        </a:rPr>
                        <a:t> 
 It feels just like yesterday when we started our journey as study companions to students. Fast forward to 2019, we're celebrating our 62nd anniversary!
As we evolve, we also strive to continue improving our content for you in the years to come. 
Thank you for your support! :) 
#10yearschallenge #OxfordFajar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9607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- 2019-01-16 12:58:00 </a:t>
                      </a:r>
                      <a:r>
                        <a:rPr kumimoji="0" lang="en-US" sz="1000" b="0" i="0" u="none" strike="noStrike" kern="1200" cap="none" spc="0" normalizeH="0" baseline="0" noProof="0">
                          <a:ln>
                            <a:noFill/>
                          </a:ln>
                          <a:solidFill>
                            <a:prstClr val="black"/>
                          </a:solidFill>
                          <a:effectLst/>
                          <a:uLnTx/>
                          <a:uFillTx/>
                          <a:latin typeface="+mn-lt"/>
                          <a:ea typeface="+mn-ea"/>
                          <a:cs typeface="+mn-cs"/>
                        </a:rPr>
                        <a:t> 
 Enjoy a fun learning session in Bahasa Malaysia and other languages with your children over the weekend with our Kamus Bergambar BM-JW-BA-BI! 
Learn more:
https://bit.ly/2RneI6R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87712555"/>
                  </a:ext>
                </a:extLst>
              </a:tr>
            </a:tbl>
          </a:graphicData>
        </a:graphic>
      </p:graphicFrame>
      <p:sp>
        <p:nvSpPr>
          <p:cNvPr id="4" name="Text Placeholder 3">
            <a:extLst>
              <a:ext uri="{FF2B5EF4-FFF2-40B4-BE49-F238E27FC236}">
                <a16:creationId xmlns:a16="http://schemas.microsoft.com/office/drawing/2014/main" id="{0A47D792-FDFC-4B88-98C9-AE0715C7D5C1}"/>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767849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FDA0-1DD2-4A0C-BB80-3CCE31BDE49C}"/>
              </a:ext>
            </a:extLst>
          </p:cNvPr>
          <p:cNvSpPr>
            <a:spLocks noGrp="1"/>
          </p:cNvSpPr>
          <p:nvPr>
            <p:ph type="title"/>
          </p:nvPr>
        </p:nvSpPr>
        <p:spPr/>
        <p:txBody>
          <a:bodyPr/>
          <a:lstStyle/>
          <a:p>
            <a:r>
              <a:rPr lang="en-US"/>
              <a:t>Facebook Own Posts Table | Oxford Fajar - 12 of 12</a:t>
            </a:r>
          </a:p>
        </p:txBody>
      </p:sp>
      <p:graphicFrame>
        <p:nvGraphicFramePr>
          <p:cNvPr id="5" name="Table Placeholder 4">
            <a:extLst>
              <a:ext uri="{FF2B5EF4-FFF2-40B4-BE49-F238E27FC236}">
                <a16:creationId xmlns:a16="http://schemas.microsoft.com/office/drawing/2014/main" id="{1606BB88-2CF8-453D-B0B9-F8DE0563498B}"/>
              </a:ext>
            </a:extLst>
          </p:cNvPr>
          <p:cNvGraphicFramePr>
            <a:graphicFrameLocks noGrp="1"/>
          </p:cNvGraphicFramePr>
          <p:nvPr>
            <p:ph type="tbl" sz="quarter" idx="13"/>
            <p:extLst>
              <p:ext uri="{D42A27DB-BD31-4B8C-83A1-F6EECF244321}">
                <p14:modId xmlns:p14="http://schemas.microsoft.com/office/powerpoint/2010/main" val="252242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0862466"/>
                    </a:ext>
                  </a:extLst>
                </a:gridCol>
                <a:gridCol w="658368">
                  <a:extLst>
                    <a:ext uri="{9D8B030D-6E8A-4147-A177-3AD203B41FA5}">
                      <a16:colId xmlns:a16="http://schemas.microsoft.com/office/drawing/2014/main" val="3470410897"/>
                    </a:ext>
                  </a:extLst>
                </a:gridCol>
                <a:gridCol w="658368">
                  <a:extLst>
                    <a:ext uri="{9D8B030D-6E8A-4147-A177-3AD203B41FA5}">
                      <a16:colId xmlns:a16="http://schemas.microsoft.com/office/drawing/2014/main" val="1744850126"/>
                    </a:ext>
                  </a:extLst>
                </a:gridCol>
                <a:gridCol w="658368">
                  <a:extLst>
                    <a:ext uri="{9D8B030D-6E8A-4147-A177-3AD203B41FA5}">
                      <a16:colId xmlns:a16="http://schemas.microsoft.com/office/drawing/2014/main" val="747274521"/>
                    </a:ext>
                  </a:extLst>
                </a:gridCol>
                <a:gridCol w="658368">
                  <a:extLst>
                    <a:ext uri="{9D8B030D-6E8A-4147-A177-3AD203B41FA5}">
                      <a16:colId xmlns:a16="http://schemas.microsoft.com/office/drawing/2014/main" val="3590398076"/>
                    </a:ext>
                  </a:extLst>
                </a:gridCol>
                <a:gridCol w="658368">
                  <a:extLst>
                    <a:ext uri="{9D8B030D-6E8A-4147-A177-3AD203B41FA5}">
                      <a16:colId xmlns:a16="http://schemas.microsoft.com/office/drawing/2014/main" val="3409481711"/>
                    </a:ext>
                  </a:extLst>
                </a:gridCol>
                <a:gridCol w="658368">
                  <a:extLst>
                    <a:ext uri="{9D8B030D-6E8A-4147-A177-3AD203B41FA5}">
                      <a16:colId xmlns:a16="http://schemas.microsoft.com/office/drawing/2014/main" val="2318638078"/>
                    </a:ext>
                  </a:extLst>
                </a:gridCol>
                <a:gridCol w="658368">
                  <a:extLst>
                    <a:ext uri="{9D8B030D-6E8A-4147-A177-3AD203B41FA5}">
                      <a16:colId xmlns:a16="http://schemas.microsoft.com/office/drawing/2014/main" val="1605134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877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- 2019-01-15 12:11:00 </a:t>
                      </a:r>
                      <a:r>
                        <a:rPr kumimoji="0" lang="en-US" sz="1000" b="0" i="0" u="none" strike="noStrike" kern="1200" cap="none" spc="0" normalizeH="0" baseline="0" noProof="0">
                          <a:ln>
                            <a:noFill/>
                          </a:ln>
                          <a:solidFill>
                            <a:prstClr val="black"/>
                          </a:solidFill>
                          <a:effectLst/>
                          <a:uLnTx/>
                          <a:uFillTx/>
                          <a:latin typeface="+mn-lt"/>
                          <a:ea typeface="+mn-ea"/>
                          <a:cs typeface="+mn-cs"/>
                        </a:rPr>
                        <a:t> 
 Genetic research helps to improve health by producing various types of vaccines, medicine, and stem cells  for treatment of diseases.
Source:
Oxford Fajar SUCCESS SPM Science, pg.61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930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- 2019-01-14 17:10:00 </a:t>
                      </a:r>
                      <a:r>
                        <a:rPr kumimoji="0" lang="en-US" sz="1000" b="0" i="0" u="none" strike="noStrike" kern="1200" cap="none" spc="0" normalizeH="0" baseline="0" noProof="0">
                          <a:ln>
                            <a:noFill/>
                          </a:ln>
                          <a:solidFill>
                            <a:prstClr val="black"/>
                          </a:solidFill>
                          <a:effectLst/>
                          <a:uLnTx/>
                          <a:uFillTx/>
                          <a:latin typeface="+mn-lt"/>
                          <a:ea typeface="+mn-ea"/>
                          <a:cs typeface="+mn-cs"/>
                        </a:rPr>
                        <a:t> 
 Start the school year off right by keeping a calendar as a guide to measure your success.
Marking important dates such as exam dates and revision schedules on the calendar helps us manage our schedule and learning activities effectively.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3532107"/>
                  </a:ext>
                </a:extLst>
              </a:tr>
            </a:tbl>
          </a:graphicData>
        </a:graphic>
      </p:graphicFrame>
      <p:sp>
        <p:nvSpPr>
          <p:cNvPr id="4" name="Text Placeholder 3">
            <a:extLst>
              <a:ext uri="{FF2B5EF4-FFF2-40B4-BE49-F238E27FC236}">
                <a16:creationId xmlns:a16="http://schemas.microsoft.com/office/drawing/2014/main" id="{495EAE14-7DD2-486D-89C6-556D4E8987FA}"/>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4086031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663</Words>
  <Application>Microsoft Office PowerPoint</Application>
  <PresentationFormat>On-screen Show (4:3)</PresentationFormat>
  <Paragraphs>320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Own Posts Table | Oxford Fajar - 1 of 12</vt:lpstr>
      <vt:lpstr>Facebook Own Posts Table | Oxford Fajar - 2 of 12</vt:lpstr>
      <vt:lpstr>Facebook Own Posts Table | Oxford Fajar - 3 of 12</vt:lpstr>
      <vt:lpstr>Facebook Own Posts Table | Oxford Fajar - 4 of 12</vt:lpstr>
      <vt:lpstr>Facebook Own Posts Table | Oxford Fajar - 5 of 12</vt:lpstr>
      <vt:lpstr>Facebook Own Posts Table | Oxford Fajar - 6 of 12</vt:lpstr>
      <vt:lpstr>Facebook Own Posts Table | Oxford Fajar - 7 of 12</vt:lpstr>
      <vt:lpstr>Facebook Own Posts Table | Oxford Fajar - 8 of 12</vt:lpstr>
      <vt:lpstr>Facebook Own Posts Table | Oxford Fajar - 9 of 12</vt:lpstr>
      <vt:lpstr>Facebook Own Posts Table | Oxford Fajar - 10 of 12</vt:lpstr>
      <vt:lpstr>Facebook Own Posts Table | Oxford Fajar - 11 of 12</vt:lpstr>
      <vt:lpstr>Facebook Own Posts Table | Oxford Fajar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Oxford Fajar - 1 of 12</dc:title>
  <dc:creator>Frederik Peiniger</dc:creator>
  <cp:lastModifiedBy>Frederik Peiniger</cp:lastModifiedBy>
  <cp:revision>1</cp:revision>
  <dcterms:created xsi:type="dcterms:W3CDTF">2019-03-18T15:51:23Z</dcterms:created>
  <dcterms:modified xsi:type="dcterms:W3CDTF">2019-03-18T15:53:51Z</dcterms:modified>
</cp:coreProperties>
</file>