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Sheet1!$A$2:$A$16</c:f>
              <c:numCache>
                <c:formatCode>m/d/yyyy</c:formatCode>
                <c:ptCount val="1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numCache>
            </c:numRef>
          </c:cat>
          <c:val>
            <c:numRef>
              <c:f>Sheet1!$B$2:$B$16</c:f>
              <c:numCache>
                <c:formatCode>General</c:formatCode>
                <c:ptCount val="15"/>
                <c:pt idx="0">
                  <c:v>6</c:v>
                </c:pt>
                <c:pt idx="1">
                  <c:v>5</c:v>
                </c:pt>
                <c:pt idx="2">
                  <c:v>4</c:v>
                </c:pt>
                <c:pt idx="3">
                  <c:v>5</c:v>
                </c:pt>
                <c:pt idx="4">
                  <c:v>0</c:v>
                </c:pt>
                <c:pt idx="5">
                  <c:v>4</c:v>
                </c:pt>
                <c:pt idx="6">
                  <c:v>5</c:v>
                </c:pt>
                <c:pt idx="7">
                  <c:v>2</c:v>
                </c:pt>
                <c:pt idx="8">
                  <c:v>10</c:v>
                </c:pt>
                <c:pt idx="9">
                  <c:v>7</c:v>
                </c:pt>
                <c:pt idx="10">
                  <c:v>5</c:v>
                </c:pt>
                <c:pt idx="11">
                  <c:v>5</c:v>
                </c:pt>
                <c:pt idx="12">
                  <c:v>4</c:v>
                </c:pt>
                <c:pt idx="13">
                  <c:v>3</c:v>
                </c:pt>
                <c:pt idx="14">
                  <c:v>2</c:v>
                </c:pt>
              </c:numCache>
            </c:numRef>
          </c:val>
          <c:smooth val="0"/>
          <c:extLst>
            <c:ext xmlns:c16="http://schemas.microsoft.com/office/drawing/2014/chart" uri="{C3380CC4-5D6E-409C-BE32-E72D297353CC}">
              <c16:uniqueId val="{00000000-EC40-4E2E-9976-C21C96023DF1}"/>
            </c:ext>
          </c:extLst>
        </c:ser>
        <c:dLbls>
          <c:showLegendKey val="0"/>
          <c:showVal val="0"/>
          <c:showCatName val="0"/>
          <c:showSerName val="0"/>
          <c:showPercent val="0"/>
          <c:showBubbleSize val="0"/>
        </c:dLbls>
        <c:smooth val="0"/>
        <c:axId val="342470128"/>
        <c:axId val="342470456"/>
      </c:lineChart>
      <c:dateAx>
        <c:axId val="34247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70456"/>
        <c:crosses val="autoZero"/>
        <c:auto val="1"/>
        <c:lblOffset val="100"/>
        <c:baseTimeUnit val="months"/>
      </c:dateAx>
      <c:valAx>
        <c:axId val="34247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7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Video</c:v>
                </c:pt>
              </c:strCache>
            </c:strRef>
          </c:tx>
          <c:spPr>
            <a:solidFill>
              <a:schemeClr val="accent1"/>
            </a:solidFill>
            <a:ln>
              <a:noFill/>
            </a:ln>
            <a:effectLst/>
          </c:spPr>
          <c:invertIfNegative val="0"/>
          <c:cat>
            <c:strRef>
              <c:f>Sheet1!$A$2</c:f>
              <c:strCache>
                <c:ptCount val="1"/>
                <c:pt idx="0">
                  <c:v>Jotun Malaysia</c:v>
                </c:pt>
              </c:strCache>
            </c:strRef>
          </c:cat>
          <c:val>
            <c:numRef>
              <c:f>Sheet1!$B$2</c:f>
              <c:numCache>
                <c:formatCode>General</c:formatCode>
                <c:ptCount val="1"/>
                <c:pt idx="0">
                  <c:v>67</c:v>
                </c:pt>
              </c:numCache>
            </c:numRef>
          </c:val>
          <c:extLst>
            <c:ext xmlns:c16="http://schemas.microsoft.com/office/drawing/2014/chart" uri="{C3380CC4-5D6E-409C-BE32-E72D297353CC}">
              <c16:uniqueId val="{00000000-5E9B-42ED-9AF1-D22FE8C9EB12}"/>
            </c:ext>
          </c:extLst>
        </c:ser>
        <c:dLbls>
          <c:showLegendKey val="0"/>
          <c:showVal val="0"/>
          <c:showCatName val="0"/>
          <c:showSerName val="0"/>
          <c:showPercent val="0"/>
          <c:showBubbleSize val="0"/>
        </c:dLbls>
        <c:gapWidth val="219"/>
        <c:overlap val="-27"/>
        <c:axId val="452983136"/>
        <c:axId val="452982152"/>
      </c:barChart>
      <c:catAx>
        <c:axId val="45298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82152"/>
        <c:crosses val="autoZero"/>
        <c:auto val="1"/>
        <c:lblAlgn val="ctr"/>
        <c:lblOffset val="100"/>
        <c:noMultiLvlLbl val="0"/>
      </c:catAx>
      <c:valAx>
        <c:axId val="45298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8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1DE9-C4EA-4085-8F25-16365492B0E2}"/>
              </a:ext>
            </a:extLst>
          </p:cNvPr>
          <p:cNvSpPr>
            <a:spLocks noGrp="1"/>
          </p:cNvSpPr>
          <p:nvPr>
            <p:ph type="ctrTitle"/>
          </p:nvPr>
        </p:nvSpPr>
        <p:spPr/>
        <p:txBody>
          <a:bodyPr/>
          <a:lstStyle/>
          <a:p>
            <a:r>
              <a:rPr lang="en-US"/>
              <a:t>Detailed Video Analysis</a:t>
            </a:r>
          </a:p>
        </p:txBody>
      </p:sp>
      <p:sp>
        <p:nvSpPr>
          <p:cNvPr id="3" name="Subtitle 2">
            <a:extLst>
              <a:ext uri="{FF2B5EF4-FFF2-40B4-BE49-F238E27FC236}">
                <a16:creationId xmlns:a16="http://schemas.microsoft.com/office/drawing/2014/main" id="{0F005C18-0486-4D62-B397-74CC9D9DD7E7}"/>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279697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9EB9-7496-4577-BFD5-EF1E0A8E87DB}"/>
              </a:ext>
            </a:extLst>
          </p:cNvPr>
          <p:cNvSpPr>
            <a:spLocks noGrp="1"/>
          </p:cNvSpPr>
          <p:nvPr>
            <p:ph type="title"/>
          </p:nvPr>
        </p:nvSpPr>
        <p:spPr/>
        <p:txBody>
          <a:bodyPr/>
          <a:lstStyle/>
          <a:p>
            <a:r>
              <a:rPr lang="en-US"/>
              <a:t>Facebook Own Video Posts | Jotun Malaysia</a:t>
            </a:r>
          </a:p>
        </p:txBody>
      </p:sp>
      <p:graphicFrame>
        <p:nvGraphicFramePr>
          <p:cNvPr id="6" name="Chart Placeholder 5">
            <a:extLst>
              <a:ext uri="{FF2B5EF4-FFF2-40B4-BE49-F238E27FC236}">
                <a16:creationId xmlns:a16="http://schemas.microsoft.com/office/drawing/2014/main" id="{2C45BCD4-9465-48B6-A423-0B1D8B2A9A78}"/>
              </a:ext>
            </a:extLst>
          </p:cNvPr>
          <p:cNvGraphicFramePr>
            <a:graphicFrameLocks noGrp="1"/>
          </p:cNvGraphicFramePr>
          <p:nvPr>
            <p:ph type="chart" sz="quarter" idx="13"/>
            <p:extLst>
              <p:ext uri="{D42A27DB-BD31-4B8C-83A1-F6EECF244321}">
                <p14:modId xmlns:p14="http://schemas.microsoft.com/office/powerpoint/2010/main" val="1801380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4BBCD-A4B0-460A-8FA3-67C9C4F17164}"/>
              </a:ext>
            </a:extLst>
          </p:cNvPr>
          <p:cNvSpPr>
            <a:spLocks noGrp="1"/>
          </p:cNvSpPr>
          <p:nvPr>
            <p:ph type="body" sz="quarter" idx="14"/>
          </p:nvPr>
        </p:nvSpPr>
        <p:spPr/>
        <p:txBody>
          <a:bodyPr/>
          <a:lstStyle/>
          <a:p>
            <a:r>
              <a:rPr lang="en-US"/>
              <a:t>01/01/2018 - 03/31/2019</a:t>
            </a:r>
          </a:p>
        </p:txBody>
      </p:sp>
      <p:sp>
        <p:nvSpPr>
          <p:cNvPr id="5" name="Footer Placeholder 4">
            <a:extLst>
              <a:ext uri="{FF2B5EF4-FFF2-40B4-BE49-F238E27FC236}">
                <a16:creationId xmlns:a16="http://schemas.microsoft.com/office/drawing/2014/main" id="{F966E7A5-0837-4DFE-888D-865896BC6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7572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8912-19B8-41C2-A95F-BEDE57313B72}"/>
              </a:ext>
            </a:extLst>
          </p:cNvPr>
          <p:cNvSpPr>
            <a:spLocks noGrp="1"/>
          </p:cNvSpPr>
          <p:nvPr>
            <p:ph type="title"/>
          </p:nvPr>
        </p:nvSpPr>
        <p:spPr/>
        <p:txBody>
          <a:bodyPr/>
          <a:lstStyle/>
          <a:p>
            <a:r>
              <a:rPr lang="en-US"/>
              <a:t>Facebook Own Videos Table | Jotun Malaysia - 1 of 13</a:t>
            </a:r>
          </a:p>
        </p:txBody>
      </p:sp>
      <p:graphicFrame>
        <p:nvGraphicFramePr>
          <p:cNvPr id="5" name="Table Placeholder 4">
            <a:extLst>
              <a:ext uri="{FF2B5EF4-FFF2-40B4-BE49-F238E27FC236}">
                <a16:creationId xmlns:a16="http://schemas.microsoft.com/office/drawing/2014/main" id="{88073AA8-5263-4971-8E3C-437D5BC42A13}"/>
              </a:ext>
            </a:extLst>
          </p:cNvPr>
          <p:cNvGraphicFramePr>
            <a:graphicFrameLocks noGrp="1"/>
          </p:cNvGraphicFramePr>
          <p:nvPr>
            <p:ph type="tbl" sz="quarter" idx="13"/>
            <p:extLst>
              <p:ext uri="{D42A27DB-BD31-4B8C-83A1-F6EECF244321}">
                <p14:modId xmlns:p14="http://schemas.microsoft.com/office/powerpoint/2010/main" val="82444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3154360093"/>
                    </a:ext>
                  </a:extLst>
                </a:gridCol>
                <a:gridCol w="576072">
                  <a:extLst>
                    <a:ext uri="{9D8B030D-6E8A-4147-A177-3AD203B41FA5}">
                      <a16:colId xmlns:a16="http://schemas.microsoft.com/office/drawing/2014/main" val="1902895771"/>
                    </a:ext>
                  </a:extLst>
                </a:gridCol>
                <a:gridCol w="576072">
                  <a:extLst>
                    <a:ext uri="{9D8B030D-6E8A-4147-A177-3AD203B41FA5}">
                      <a16:colId xmlns:a16="http://schemas.microsoft.com/office/drawing/2014/main" val="37064301"/>
                    </a:ext>
                  </a:extLst>
                </a:gridCol>
                <a:gridCol w="576072">
                  <a:extLst>
                    <a:ext uri="{9D8B030D-6E8A-4147-A177-3AD203B41FA5}">
                      <a16:colId xmlns:a16="http://schemas.microsoft.com/office/drawing/2014/main" val="1018436327"/>
                    </a:ext>
                  </a:extLst>
                </a:gridCol>
                <a:gridCol w="576072">
                  <a:extLst>
                    <a:ext uri="{9D8B030D-6E8A-4147-A177-3AD203B41FA5}">
                      <a16:colId xmlns:a16="http://schemas.microsoft.com/office/drawing/2014/main" val="1256858917"/>
                    </a:ext>
                  </a:extLst>
                </a:gridCol>
                <a:gridCol w="576072">
                  <a:extLst>
                    <a:ext uri="{9D8B030D-6E8A-4147-A177-3AD203B41FA5}">
                      <a16:colId xmlns:a16="http://schemas.microsoft.com/office/drawing/2014/main" val="207378419"/>
                    </a:ext>
                  </a:extLst>
                </a:gridCol>
                <a:gridCol w="576072">
                  <a:extLst>
                    <a:ext uri="{9D8B030D-6E8A-4147-A177-3AD203B41FA5}">
                      <a16:colId xmlns:a16="http://schemas.microsoft.com/office/drawing/2014/main" val="1479402305"/>
                    </a:ext>
                  </a:extLst>
                </a:gridCol>
                <a:gridCol w="576072">
                  <a:extLst>
                    <a:ext uri="{9D8B030D-6E8A-4147-A177-3AD203B41FA5}">
                      <a16:colId xmlns:a16="http://schemas.microsoft.com/office/drawing/2014/main" val="3901132642"/>
                    </a:ext>
                  </a:extLst>
                </a:gridCol>
                <a:gridCol w="576072">
                  <a:extLst>
                    <a:ext uri="{9D8B030D-6E8A-4147-A177-3AD203B41FA5}">
                      <a16:colId xmlns:a16="http://schemas.microsoft.com/office/drawing/2014/main" val="2068435262"/>
                    </a:ext>
                  </a:extLst>
                </a:gridCol>
                <a:gridCol w="576072">
                  <a:extLst>
                    <a:ext uri="{9D8B030D-6E8A-4147-A177-3AD203B41FA5}">
                      <a16:colId xmlns:a16="http://schemas.microsoft.com/office/drawing/2014/main" val="4049107669"/>
                    </a:ext>
                  </a:extLst>
                </a:gridCol>
                <a:gridCol w="576072">
                  <a:extLst>
                    <a:ext uri="{9D8B030D-6E8A-4147-A177-3AD203B41FA5}">
                      <a16:colId xmlns:a16="http://schemas.microsoft.com/office/drawing/2014/main" val="2713322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136038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- 2019-03-08 17:07:35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Jotun - Global Trend-pop up video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Be Different. Find elements and style up your interior so that it exudes your unique touch.  Share your unique decorations in the comments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8311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- 2019-03-08 17:01:30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Jotun Global Trend-Interior matching colours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Express yourself with colours. Use the Jotun colour collection 2019 colour palette to find matching colours for your walls and fixtures. Featuring colours from the CALM theme.
Explore other matching colours: http://colourtrends.jotun.my/palette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59139789"/>
                  </a:ext>
                </a:extLst>
              </a:tr>
            </a:tbl>
          </a:graphicData>
        </a:graphic>
      </p:graphicFrame>
      <p:sp>
        <p:nvSpPr>
          <p:cNvPr id="4" name="Text Placeholder 3">
            <a:extLst>
              <a:ext uri="{FF2B5EF4-FFF2-40B4-BE49-F238E27FC236}">
                <a16:creationId xmlns:a16="http://schemas.microsoft.com/office/drawing/2014/main" id="{31ED6E2B-4370-432B-89E6-702073BB25ED}"/>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3533775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E6D07-1472-4362-9B6C-49436D392B3A}"/>
              </a:ext>
            </a:extLst>
          </p:cNvPr>
          <p:cNvSpPr>
            <a:spLocks noGrp="1"/>
          </p:cNvSpPr>
          <p:nvPr>
            <p:ph type="title"/>
          </p:nvPr>
        </p:nvSpPr>
        <p:spPr/>
        <p:txBody>
          <a:bodyPr/>
          <a:lstStyle/>
          <a:p>
            <a:r>
              <a:rPr lang="en-US"/>
              <a:t>Facebook Own Videos Table | Jotun Malaysia - 2 of 13</a:t>
            </a:r>
          </a:p>
        </p:txBody>
      </p:sp>
      <p:graphicFrame>
        <p:nvGraphicFramePr>
          <p:cNvPr id="5" name="Table Placeholder 4">
            <a:extLst>
              <a:ext uri="{FF2B5EF4-FFF2-40B4-BE49-F238E27FC236}">
                <a16:creationId xmlns:a16="http://schemas.microsoft.com/office/drawing/2014/main" id="{91594123-38DF-4BC0-9E68-4DE7506B3CC9}"/>
              </a:ext>
            </a:extLst>
          </p:cNvPr>
          <p:cNvGraphicFramePr>
            <a:graphicFrameLocks noGrp="1"/>
          </p:cNvGraphicFramePr>
          <p:nvPr>
            <p:ph type="tbl" sz="quarter" idx="13"/>
            <p:extLst>
              <p:ext uri="{D42A27DB-BD31-4B8C-83A1-F6EECF244321}">
                <p14:modId xmlns:p14="http://schemas.microsoft.com/office/powerpoint/2010/main" val="410201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794946289"/>
                    </a:ext>
                  </a:extLst>
                </a:gridCol>
                <a:gridCol w="576072">
                  <a:extLst>
                    <a:ext uri="{9D8B030D-6E8A-4147-A177-3AD203B41FA5}">
                      <a16:colId xmlns:a16="http://schemas.microsoft.com/office/drawing/2014/main" val="78456054"/>
                    </a:ext>
                  </a:extLst>
                </a:gridCol>
                <a:gridCol w="576072">
                  <a:extLst>
                    <a:ext uri="{9D8B030D-6E8A-4147-A177-3AD203B41FA5}">
                      <a16:colId xmlns:a16="http://schemas.microsoft.com/office/drawing/2014/main" val="2927854160"/>
                    </a:ext>
                  </a:extLst>
                </a:gridCol>
                <a:gridCol w="576072">
                  <a:extLst>
                    <a:ext uri="{9D8B030D-6E8A-4147-A177-3AD203B41FA5}">
                      <a16:colId xmlns:a16="http://schemas.microsoft.com/office/drawing/2014/main" val="3172586749"/>
                    </a:ext>
                  </a:extLst>
                </a:gridCol>
                <a:gridCol w="576072">
                  <a:extLst>
                    <a:ext uri="{9D8B030D-6E8A-4147-A177-3AD203B41FA5}">
                      <a16:colId xmlns:a16="http://schemas.microsoft.com/office/drawing/2014/main" val="3932777464"/>
                    </a:ext>
                  </a:extLst>
                </a:gridCol>
                <a:gridCol w="576072">
                  <a:extLst>
                    <a:ext uri="{9D8B030D-6E8A-4147-A177-3AD203B41FA5}">
                      <a16:colId xmlns:a16="http://schemas.microsoft.com/office/drawing/2014/main" val="1580517225"/>
                    </a:ext>
                  </a:extLst>
                </a:gridCol>
                <a:gridCol w="576072">
                  <a:extLst>
                    <a:ext uri="{9D8B030D-6E8A-4147-A177-3AD203B41FA5}">
                      <a16:colId xmlns:a16="http://schemas.microsoft.com/office/drawing/2014/main" val="228471584"/>
                    </a:ext>
                  </a:extLst>
                </a:gridCol>
                <a:gridCol w="576072">
                  <a:extLst>
                    <a:ext uri="{9D8B030D-6E8A-4147-A177-3AD203B41FA5}">
                      <a16:colId xmlns:a16="http://schemas.microsoft.com/office/drawing/2014/main" val="3543022630"/>
                    </a:ext>
                  </a:extLst>
                </a:gridCol>
                <a:gridCol w="576072">
                  <a:extLst>
                    <a:ext uri="{9D8B030D-6E8A-4147-A177-3AD203B41FA5}">
                      <a16:colId xmlns:a16="http://schemas.microsoft.com/office/drawing/2014/main" val="1317025857"/>
                    </a:ext>
                  </a:extLst>
                </a:gridCol>
                <a:gridCol w="576072">
                  <a:extLst>
                    <a:ext uri="{9D8B030D-6E8A-4147-A177-3AD203B41FA5}">
                      <a16:colId xmlns:a16="http://schemas.microsoft.com/office/drawing/2014/main" val="997792555"/>
                    </a:ext>
                  </a:extLst>
                </a:gridCol>
                <a:gridCol w="576072">
                  <a:extLst>
                    <a:ext uri="{9D8B030D-6E8A-4147-A177-3AD203B41FA5}">
                      <a16:colId xmlns:a16="http://schemas.microsoft.com/office/drawing/2014/main" val="1061316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344267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- 2019-02-26 16:37:42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Global Trend Styling 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0394 Soft Grey exudes classic beauty and style into any space. Create additional character and depth by adding unique ornaments that express your personality. </a:t>
                      </a:r>
                      <a:br>
                        <a:rPr kumimoji="0" lang="en-US" sz="1000" b="0" i="1" u="none" strike="noStrike" kern="1200" cap="none" spc="0" normalizeH="0" baseline="0" noProof="0">
                          <a:ln>
                            <a:noFill/>
                          </a:ln>
                          <a:solidFill>
                            <a:prstClr val="black"/>
                          </a:solidFill>
                          <a:effectLst/>
                          <a:uLnTx/>
                          <a:uFillTx/>
                          <a:latin typeface="+mn-lt"/>
                          <a:ea typeface="+mn-ea"/>
                          <a:cs typeface="+mn-cs"/>
                        </a:rPr>
                      </a:br>
                      <a:br>
                        <a:rPr kumimoji="0" lang="en-US" sz="1000" b="0" i="1" u="none" strike="noStrike" kern="1200" cap="none" spc="0" normalizeH="0" baseline="0" noProof="0">
                          <a:ln>
                            <a:noFill/>
                          </a:ln>
                          <a:solidFill>
                            <a:prstClr val="black"/>
                          </a:solidFill>
                          <a:effectLst/>
                          <a:uLnTx/>
                          <a:uFillTx/>
                          <a:latin typeface="+mn-lt"/>
                          <a:ea typeface="+mn-ea"/>
                          <a:cs typeface="+mn-cs"/>
                        </a:rPr>
                      </a:br>
                      <a:r>
                        <a:rPr kumimoji="0" lang="en-US" sz="1000" b="0" i="1" u="none" strike="noStrike" kern="1200" cap="none" spc="0" normalizeH="0" baseline="0" noProof="0">
                          <a:ln>
                            <a:noFill/>
                          </a:ln>
                          <a:solidFill>
                            <a:prstClr val="black"/>
                          </a:solidFill>
                          <a:effectLst/>
                          <a:uLnTx/>
                          <a:uFillTx/>
                          <a:latin typeface="+mn-lt"/>
                          <a:ea typeface="+mn-ea"/>
                          <a:cs typeface="+mn-cs"/>
                        </a:rPr>
                        <a:t>Find out more https://bit.ly/2S9vXpd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7314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- 2019-02-21 05:28:52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Global Trends Video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Same setting, three different styles. Which one of these define you? Use reactions and let us know!
Explore more global trend colours here http://colourtrends.jotun.my
Images credited to @ellapastell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831121505"/>
                  </a:ext>
                </a:extLst>
              </a:tr>
            </a:tbl>
          </a:graphicData>
        </a:graphic>
      </p:graphicFrame>
      <p:sp>
        <p:nvSpPr>
          <p:cNvPr id="4" name="Text Placeholder 3">
            <a:extLst>
              <a:ext uri="{FF2B5EF4-FFF2-40B4-BE49-F238E27FC236}">
                <a16:creationId xmlns:a16="http://schemas.microsoft.com/office/drawing/2014/main" id="{D04EA698-DF18-40C9-80F7-3C87D64F7D46}"/>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1667083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3E1E-C2D4-44D1-93BD-DC5D86435599}"/>
              </a:ext>
            </a:extLst>
          </p:cNvPr>
          <p:cNvSpPr>
            <a:spLocks noGrp="1"/>
          </p:cNvSpPr>
          <p:nvPr>
            <p:ph type="title"/>
          </p:nvPr>
        </p:nvSpPr>
        <p:spPr/>
        <p:txBody>
          <a:bodyPr/>
          <a:lstStyle/>
          <a:p>
            <a:r>
              <a:rPr lang="en-US"/>
              <a:t>Facebook Own Videos Table | Jotun Malaysia - 3 of 13</a:t>
            </a:r>
          </a:p>
        </p:txBody>
      </p:sp>
      <p:graphicFrame>
        <p:nvGraphicFramePr>
          <p:cNvPr id="5" name="Table Placeholder 4">
            <a:extLst>
              <a:ext uri="{FF2B5EF4-FFF2-40B4-BE49-F238E27FC236}">
                <a16:creationId xmlns:a16="http://schemas.microsoft.com/office/drawing/2014/main" id="{55D28A84-80FA-4A56-BBB1-8EC591C5162F}"/>
              </a:ext>
            </a:extLst>
          </p:cNvPr>
          <p:cNvGraphicFramePr>
            <a:graphicFrameLocks noGrp="1"/>
          </p:cNvGraphicFramePr>
          <p:nvPr>
            <p:ph type="tbl" sz="quarter" idx="13"/>
            <p:extLst>
              <p:ext uri="{D42A27DB-BD31-4B8C-83A1-F6EECF244321}">
                <p14:modId xmlns:p14="http://schemas.microsoft.com/office/powerpoint/2010/main" val="286645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302345878"/>
                    </a:ext>
                  </a:extLst>
                </a:gridCol>
                <a:gridCol w="576072">
                  <a:extLst>
                    <a:ext uri="{9D8B030D-6E8A-4147-A177-3AD203B41FA5}">
                      <a16:colId xmlns:a16="http://schemas.microsoft.com/office/drawing/2014/main" val="1598918826"/>
                    </a:ext>
                  </a:extLst>
                </a:gridCol>
                <a:gridCol w="576072">
                  <a:extLst>
                    <a:ext uri="{9D8B030D-6E8A-4147-A177-3AD203B41FA5}">
                      <a16:colId xmlns:a16="http://schemas.microsoft.com/office/drawing/2014/main" val="3063709320"/>
                    </a:ext>
                  </a:extLst>
                </a:gridCol>
                <a:gridCol w="576072">
                  <a:extLst>
                    <a:ext uri="{9D8B030D-6E8A-4147-A177-3AD203B41FA5}">
                      <a16:colId xmlns:a16="http://schemas.microsoft.com/office/drawing/2014/main" val="2390538497"/>
                    </a:ext>
                  </a:extLst>
                </a:gridCol>
                <a:gridCol w="576072">
                  <a:extLst>
                    <a:ext uri="{9D8B030D-6E8A-4147-A177-3AD203B41FA5}">
                      <a16:colId xmlns:a16="http://schemas.microsoft.com/office/drawing/2014/main" val="1241334575"/>
                    </a:ext>
                  </a:extLst>
                </a:gridCol>
                <a:gridCol w="576072">
                  <a:extLst>
                    <a:ext uri="{9D8B030D-6E8A-4147-A177-3AD203B41FA5}">
                      <a16:colId xmlns:a16="http://schemas.microsoft.com/office/drawing/2014/main" val="3547570413"/>
                    </a:ext>
                  </a:extLst>
                </a:gridCol>
                <a:gridCol w="576072">
                  <a:extLst>
                    <a:ext uri="{9D8B030D-6E8A-4147-A177-3AD203B41FA5}">
                      <a16:colId xmlns:a16="http://schemas.microsoft.com/office/drawing/2014/main" val="2849901646"/>
                    </a:ext>
                  </a:extLst>
                </a:gridCol>
                <a:gridCol w="576072">
                  <a:extLst>
                    <a:ext uri="{9D8B030D-6E8A-4147-A177-3AD203B41FA5}">
                      <a16:colId xmlns:a16="http://schemas.microsoft.com/office/drawing/2014/main" val="2353115378"/>
                    </a:ext>
                  </a:extLst>
                </a:gridCol>
                <a:gridCol w="576072">
                  <a:extLst>
                    <a:ext uri="{9D8B030D-6E8A-4147-A177-3AD203B41FA5}">
                      <a16:colId xmlns:a16="http://schemas.microsoft.com/office/drawing/2014/main" val="2146291247"/>
                    </a:ext>
                  </a:extLst>
                </a:gridCol>
                <a:gridCol w="576072">
                  <a:extLst>
                    <a:ext uri="{9D8B030D-6E8A-4147-A177-3AD203B41FA5}">
                      <a16:colId xmlns:a16="http://schemas.microsoft.com/office/drawing/2014/main" val="3665080265"/>
                    </a:ext>
                  </a:extLst>
                </a:gridCol>
                <a:gridCol w="576072">
                  <a:extLst>
                    <a:ext uri="{9D8B030D-6E8A-4147-A177-3AD203B41FA5}">
                      <a16:colId xmlns:a16="http://schemas.microsoft.com/office/drawing/2014/main" val="945108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82713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- 2019-02-07 17:19:35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Global Trend Styling 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Let your home be your muse. Express your identity with the latest colour collection from Jotun.
Find out more  http://colourtrends.jotun.my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19066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- 2019-02-07 17:18:45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n/a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15668465"/>
                  </a:ext>
                </a:extLst>
              </a:tr>
            </a:tbl>
          </a:graphicData>
        </a:graphic>
      </p:graphicFrame>
      <p:sp>
        <p:nvSpPr>
          <p:cNvPr id="4" name="Text Placeholder 3">
            <a:extLst>
              <a:ext uri="{FF2B5EF4-FFF2-40B4-BE49-F238E27FC236}">
                <a16:creationId xmlns:a16="http://schemas.microsoft.com/office/drawing/2014/main" id="{52ED3371-241F-4D1C-AFCB-7777F6C3F119}"/>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3790986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0A0E7-F174-4299-9FFD-9A4A1CF9B1B2}"/>
              </a:ext>
            </a:extLst>
          </p:cNvPr>
          <p:cNvSpPr>
            <a:spLocks noGrp="1"/>
          </p:cNvSpPr>
          <p:nvPr>
            <p:ph type="title"/>
          </p:nvPr>
        </p:nvSpPr>
        <p:spPr/>
        <p:txBody>
          <a:bodyPr/>
          <a:lstStyle/>
          <a:p>
            <a:r>
              <a:rPr lang="en-US"/>
              <a:t>Facebook Own Videos Table | Jotun Malaysia - 4 of 13</a:t>
            </a:r>
          </a:p>
        </p:txBody>
      </p:sp>
      <p:graphicFrame>
        <p:nvGraphicFramePr>
          <p:cNvPr id="5" name="Table Placeholder 4">
            <a:extLst>
              <a:ext uri="{FF2B5EF4-FFF2-40B4-BE49-F238E27FC236}">
                <a16:creationId xmlns:a16="http://schemas.microsoft.com/office/drawing/2014/main" id="{E2923681-2C51-436F-8516-CCD5B9C5C5BC}"/>
              </a:ext>
            </a:extLst>
          </p:cNvPr>
          <p:cNvGraphicFramePr>
            <a:graphicFrameLocks noGrp="1"/>
          </p:cNvGraphicFramePr>
          <p:nvPr>
            <p:ph type="tbl" sz="quarter" idx="13"/>
            <p:extLst>
              <p:ext uri="{D42A27DB-BD31-4B8C-83A1-F6EECF244321}">
                <p14:modId xmlns:p14="http://schemas.microsoft.com/office/powerpoint/2010/main" val="934312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3792765699"/>
                    </a:ext>
                  </a:extLst>
                </a:gridCol>
                <a:gridCol w="576072">
                  <a:extLst>
                    <a:ext uri="{9D8B030D-6E8A-4147-A177-3AD203B41FA5}">
                      <a16:colId xmlns:a16="http://schemas.microsoft.com/office/drawing/2014/main" val="3926545962"/>
                    </a:ext>
                  </a:extLst>
                </a:gridCol>
                <a:gridCol w="576072">
                  <a:extLst>
                    <a:ext uri="{9D8B030D-6E8A-4147-A177-3AD203B41FA5}">
                      <a16:colId xmlns:a16="http://schemas.microsoft.com/office/drawing/2014/main" val="3139229889"/>
                    </a:ext>
                  </a:extLst>
                </a:gridCol>
                <a:gridCol w="576072">
                  <a:extLst>
                    <a:ext uri="{9D8B030D-6E8A-4147-A177-3AD203B41FA5}">
                      <a16:colId xmlns:a16="http://schemas.microsoft.com/office/drawing/2014/main" val="3815369244"/>
                    </a:ext>
                  </a:extLst>
                </a:gridCol>
                <a:gridCol w="576072">
                  <a:extLst>
                    <a:ext uri="{9D8B030D-6E8A-4147-A177-3AD203B41FA5}">
                      <a16:colId xmlns:a16="http://schemas.microsoft.com/office/drawing/2014/main" val="2405166195"/>
                    </a:ext>
                  </a:extLst>
                </a:gridCol>
                <a:gridCol w="576072">
                  <a:extLst>
                    <a:ext uri="{9D8B030D-6E8A-4147-A177-3AD203B41FA5}">
                      <a16:colId xmlns:a16="http://schemas.microsoft.com/office/drawing/2014/main" val="927476557"/>
                    </a:ext>
                  </a:extLst>
                </a:gridCol>
                <a:gridCol w="576072">
                  <a:extLst>
                    <a:ext uri="{9D8B030D-6E8A-4147-A177-3AD203B41FA5}">
                      <a16:colId xmlns:a16="http://schemas.microsoft.com/office/drawing/2014/main" val="4100375145"/>
                    </a:ext>
                  </a:extLst>
                </a:gridCol>
                <a:gridCol w="576072">
                  <a:extLst>
                    <a:ext uri="{9D8B030D-6E8A-4147-A177-3AD203B41FA5}">
                      <a16:colId xmlns:a16="http://schemas.microsoft.com/office/drawing/2014/main" val="495405370"/>
                    </a:ext>
                  </a:extLst>
                </a:gridCol>
                <a:gridCol w="576072">
                  <a:extLst>
                    <a:ext uri="{9D8B030D-6E8A-4147-A177-3AD203B41FA5}">
                      <a16:colId xmlns:a16="http://schemas.microsoft.com/office/drawing/2014/main" val="3516878665"/>
                    </a:ext>
                  </a:extLst>
                </a:gridCol>
                <a:gridCol w="576072">
                  <a:extLst>
                    <a:ext uri="{9D8B030D-6E8A-4147-A177-3AD203B41FA5}">
                      <a16:colId xmlns:a16="http://schemas.microsoft.com/office/drawing/2014/main" val="2741131671"/>
                    </a:ext>
                  </a:extLst>
                </a:gridCol>
                <a:gridCol w="576072">
                  <a:extLst>
                    <a:ext uri="{9D8B030D-6E8A-4147-A177-3AD203B41FA5}">
                      <a16:colId xmlns:a16="http://schemas.microsoft.com/office/drawing/2014/main" val="3983266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7234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- 2019-01-17 21:55:12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Promo Video - Raw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Harness the warm colours of soil, sand, peaches and earthy reds to channel a brand new interior in 2019. Click and explore the colours from Jotun Colour Collection 2019 – RAW Theme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9952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- 2019-01-17 21:44:20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Exterior Inspiration to Application (Icon)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For an exterior that truly stands out, explore colours from the Icon theme to create an exterior that exudes joy, energy and positivity.
Find out more: 
https://www.jotun.com/my/en/b2c/colours-inspirations/exterior-colour-inspiration/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767748048"/>
                  </a:ext>
                </a:extLst>
              </a:tr>
            </a:tbl>
          </a:graphicData>
        </a:graphic>
      </p:graphicFrame>
      <p:sp>
        <p:nvSpPr>
          <p:cNvPr id="4" name="Text Placeholder 3">
            <a:extLst>
              <a:ext uri="{FF2B5EF4-FFF2-40B4-BE49-F238E27FC236}">
                <a16:creationId xmlns:a16="http://schemas.microsoft.com/office/drawing/2014/main" id="{49F74552-0E39-482F-A1CF-0C13B3E5B839}"/>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3779820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76C8A-E76D-40AE-A40A-063C1648DD6A}"/>
              </a:ext>
            </a:extLst>
          </p:cNvPr>
          <p:cNvSpPr>
            <a:spLocks noGrp="1"/>
          </p:cNvSpPr>
          <p:nvPr>
            <p:ph type="title"/>
          </p:nvPr>
        </p:nvSpPr>
        <p:spPr/>
        <p:txBody>
          <a:bodyPr/>
          <a:lstStyle/>
          <a:p>
            <a:r>
              <a:rPr lang="en-US"/>
              <a:t>Facebook Own Videos Table | Jotun Malaysia - 5 of 13</a:t>
            </a:r>
          </a:p>
        </p:txBody>
      </p:sp>
      <p:graphicFrame>
        <p:nvGraphicFramePr>
          <p:cNvPr id="5" name="Table Placeholder 4">
            <a:extLst>
              <a:ext uri="{FF2B5EF4-FFF2-40B4-BE49-F238E27FC236}">
                <a16:creationId xmlns:a16="http://schemas.microsoft.com/office/drawing/2014/main" id="{5877F601-2F90-48B4-B096-6517F6C8FED9}"/>
              </a:ext>
            </a:extLst>
          </p:cNvPr>
          <p:cNvGraphicFramePr>
            <a:graphicFrameLocks noGrp="1"/>
          </p:cNvGraphicFramePr>
          <p:nvPr>
            <p:ph type="tbl" sz="quarter" idx="13"/>
            <p:extLst>
              <p:ext uri="{D42A27DB-BD31-4B8C-83A1-F6EECF244321}">
                <p14:modId xmlns:p14="http://schemas.microsoft.com/office/powerpoint/2010/main" val="2839891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1687226234"/>
                    </a:ext>
                  </a:extLst>
                </a:gridCol>
                <a:gridCol w="576072">
                  <a:extLst>
                    <a:ext uri="{9D8B030D-6E8A-4147-A177-3AD203B41FA5}">
                      <a16:colId xmlns:a16="http://schemas.microsoft.com/office/drawing/2014/main" val="2985226280"/>
                    </a:ext>
                  </a:extLst>
                </a:gridCol>
                <a:gridCol w="576072">
                  <a:extLst>
                    <a:ext uri="{9D8B030D-6E8A-4147-A177-3AD203B41FA5}">
                      <a16:colId xmlns:a16="http://schemas.microsoft.com/office/drawing/2014/main" val="4148090749"/>
                    </a:ext>
                  </a:extLst>
                </a:gridCol>
                <a:gridCol w="576072">
                  <a:extLst>
                    <a:ext uri="{9D8B030D-6E8A-4147-A177-3AD203B41FA5}">
                      <a16:colId xmlns:a16="http://schemas.microsoft.com/office/drawing/2014/main" val="1412951239"/>
                    </a:ext>
                  </a:extLst>
                </a:gridCol>
                <a:gridCol w="576072">
                  <a:extLst>
                    <a:ext uri="{9D8B030D-6E8A-4147-A177-3AD203B41FA5}">
                      <a16:colId xmlns:a16="http://schemas.microsoft.com/office/drawing/2014/main" val="884709539"/>
                    </a:ext>
                  </a:extLst>
                </a:gridCol>
                <a:gridCol w="576072">
                  <a:extLst>
                    <a:ext uri="{9D8B030D-6E8A-4147-A177-3AD203B41FA5}">
                      <a16:colId xmlns:a16="http://schemas.microsoft.com/office/drawing/2014/main" val="2572921078"/>
                    </a:ext>
                  </a:extLst>
                </a:gridCol>
                <a:gridCol w="576072">
                  <a:extLst>
                    <a:ext uri="{9D8B030D-6E8A-4147-A177-3AD203B41FA5}">
                      <a16:colId xmlns:a16="http://schemas.microsoft.com/office/drawing/2014/main" val="1934512092"/>
                    </a:ext>
                  </a:extLst>
                </a:gridCol>
                <a:gridCol w="576072">
                  <a:extLst>
                    <a:ext uri="{9D8B030D-6E8A-4147-A177-3AD203B41FA5}">
                      <a16:colId xmlns:a16="http://schemas.microsoft.com/office/drawing/2014/main" val="3758099313"/>
                    </a:ext>
                  </a:extLst>
                </a:gridCol>
                <a:gridCol w="576072">
                  <a:extLst>
                    <a:ext uri="{9D8B030D-6E8A-4147-A177-3AD203B41FA5}">
                      <a16:colId xmlns:a16="http://schemas.microsoft.com/office/drawing/2014/main" val="502752562"/>
                    </a:ext>
                  </a:extLst>
                </a:gridCol>
                <a:gridCol w="576072">
                  <a:extLst>
                    <a:ext uri="{9D8B030D-6E8A-4147-A177-3AD203B41FA5}">
                      <a16:colId xmlns:a16="http://schemas.microsoft.com/office/drawing/2014/main" val="1518816851"/>
                    </a:ext>
                  </a:extLst>
                </a:gridCol>
                <a:gridCol w="576072">
                  <a:extLst>
                    <a:ext uri="{9D8B030D-6E8A-4147-A177-3AD203B41FA5}">
                      <a16:colId xmlns:a16="http://schemas.microsoft.com/office/drawing/2014/main" val="1440255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334126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- 2019-01-16 09:23:09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Promo Video - Refined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Be inspired by the trendiest colours in 2019 from Jotun Colour Collection 2019 REFINED theme. Perfect for that edgy, sophisticated interior.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196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- 2019-01-10 21:00:33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Promo Video - Calm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Express yourself with the soft neutral tones and warm, subtle contrasts of colours from the CALM theme from Jotun's Colour Collection 2019. Explore and be inspired.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062307438"/>
                  </a:ext>
                </a:extLst>
              </a:tr>
            </a:tbl>
          </a:graphicData>
        </a:graphic>
      </p:graphicFrame>
      <p:sp>
        <p:nvSpPr>
          <p:cNvPr id="4" name="Text Placeholder 3">
            <a:extLst>
              <a:ext uri="{FF2B5EF4-FFF2-40B4-BE49-F238E27FC236}">
                <a16:creationId xmlns:a16="http://schemas.microsoft.com/office/drawing/2014/main" id="{086EF053-259C-42A7-B1FD-88CB4E206F25}"/>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1163976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A3BF2-B26B-41DD-945C-D742F790DF8A}"/>
              </a:ext>
            </a:extLst>
          </p:cNvPr>
          <p:cNvSpPr>
            <a:spLocks noGrp="1"/>
          </p:cNvSpPr>
          <p:nvPr>
            <p:ph type="title"/>
          </p:nvPr>
        </p:nvSpPr>
        <p:spPr/>
        <p:txBody>
          <a:bodyPr/>
          <a:lstStyle/>
          <a:p>
            <a:r>
              <a:rPr lang="en-US"/>
              <a:t>Facebook Own Videos Table | Jotun Malaysia - 6 of 13</a:t>
            </a:r>
          </a:p>
        </p:txBody>
      </p:sp>
      <p:graphicFrame>
        <p:nvGraphicFramePr>
          <p:cNvPr id="5" name="Table Placeholder 4">
            <a:extLst>
              <a:ext uri="{FF2B5EF4-FFF2-40B4-BE49-F238E27FC236}">
                <a16:creationId xmlns:a16="http://schemas.microsoft.com/office/drawing/2014/main" id="{16DF165C-FF17-4FC5-9A26-6AF9B398C593}"/>
              </a:ext>
            </a:extLst>
          </p:cNvPr>
          <p:cNvGraphicFramePr>
            <a:graphicFrameLocks noGrp="1"/>
          </p:cNvGraphicFramePr>
          <p:nvPr>
            <p:ph type="tbl" sz="quarter" idx="13"/>
            <p:extLst>
              <p:ext uri="{D42A27DB-BD31-4B8C-83A1-F6EECF244321}">
                <p14:modId xmlns:p14="http://schemas.microsoft.com/office/powerpoint/2010/main" val="3390716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1050173827"/>
                    </a:ext>
                  </a:extLst>
                </a:gridCol>
                <a:gridCol w="576072">
                  <a:extLst>
                    <a:ext uri="{9D8B030D-6E8A-4147-A177-3AD203B41FA5}">
                      <a16:colId xmlns:a16="http://schemas.microsoft.com/office/drawing/2014/main" val="367879751"/>
                    </a:ext>
                  </a:extLst>
                </a:gridCol>
                <a:gridCol w="576072">
                  <a:extLst>
                    <a:ext uri="{9D8B030D-6E8A-4147-A177-3AD203B41FA5}">
                      <a16:colId xmlns:a16="http://schemas.microsoft.com/office/drawing/2014/main" val="4180823388"/>
                    </a:ext>
                  </a:extLst>
                </a:gridCol>
                <a:gridCol w="576072">
                  <a:extLst>
                    <a:ext uri="{9D8B030D-6E8A-4147-A177-3AD203B41FA5}">
                      <a16:colId xmlns:a16="http://schemas.microsoft.com/office/drawing/2014/main" val="1616281881"/>
                    </a:ext>
                  </a:extLst>
                </a:gridCol>
                <a:gridCol w="576072">
                  <a:extLst>
                    <a:ext uri="{9D8B030D-6E8A-4147-A177-3AD203B41FA5}">
                      <a16:colId xmlns:a16="http://schemas.microsoft.com/office/drawing/2014/main" val="3217764347"/>
                    </a:ext>
                  </a:extLst>
                </a:gridCol>
                <a:gridCol w="576072">
                  <a:extLst>
                    <a:ext uri="{9D8B030D-6E8A-4147-A177-3AD203B41FA5}">
                      <a16:colId xmlns:a16="http://schemas.microsoft.com/office/drawing/2014/main" val="1492816993"/>
                    </a:ext>
                  </a:extLst>
                </a:gridCol>
                <a:gridCol w="576072">
                  <a:extLst>
                    <a:ext uri="{9D8B030D-6E8A-4147-A177-3AD203B41FA5}">
                      <a16:colId xmlns:a16="http://schemas.microsoft.com/office/drawing/2014/main" val="2280000833"/>
                    </a:ext>
                  </a:extLst>
                </a:gridCol>
                <a:gridCol w="576072">
                  <a:extLst>
                    <a:ext uri="{9D8B030D-6E8A-4147-A177-3AD203B41FA5}">
                      <a16:colId xmlns:a16="http://schemas.microsoft.com/office/drawing/2014/main" val="4242150859"/>
                    </a:ext>
                  </a:extLst>
                </a:gridCol>
                <a:gridCol w="576072">
                  <a:extLst>
                    <a:ext uri="{9D8B030D-6E8A-4147-A177-3AD203B41FA5}">
                      <a16:colId xmlns:a16="http://schemas.microsoft.com/office/drawing/2014/main" val="99967664"/>
                    </a:ext>
                  </a:extLst>
                </a:gridCol>
                <a:gridCol w="576072">
                  <a:extLst>
                    <a:ext uri="{9D8B030D-6E8A-4147-A177-3AD203B41FA5}">
                      <a16:colId xmlns:a16="http://schemas.microsoft.com/office/drawing/2014/main" val="3842871450"/>
                    </a:ext>
                  </a:extLst>
                </a:gridCol>
                <a:gridCol w="576072">
                  <a:extLst>
                    <a:ext uri="{9D8B030D-6E8A-4147-A177-3AD203B41FA5}">
                      <a16:colId xmlns:a16="http://schemas.microsoft.com/office/drawing/2014/main" val="102606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325463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- 2018-12-19 16:05:20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How to Use the REFINED Palette  – Jotun Colour Collection 2019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Your home is your canvas. Learn how to style up the REFINED theme from Jotun Colour Collection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62630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- 2018-12-13 21:27:44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Exterior Inspiration to Application (Origin)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Inspired by the trending rise of minimal aesthetic and modern industrial style. The Origins colour scheme for Jotashield Exterior Paint are kept to the bare neutrals of original colour materials to create the extraordinary. 
Find out more: 
https://www.jotun.com/my/en/b2c/colours-inspirations/exterior-colour-inspiration/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217248489"/>
                  </a:ext>
                </a:extLst>
              </a:tr>
            </a:tbl>
          </a:graphicData>
        </a:graphic>
      </p:graphicFrame>
      <p:sp>
        <p:nvSpPr>
          <p:cNvPr id="4" name="Text Placeholder 3">
            <a:extLst>
              <a:ext uri="{FF2B5EF4-FFF2-40B4-BE49-F238E27FC236}">
                <a16:creationId xmlns:a16="http://schemas.microsoft.com/office/drawing/2014/main" id="{26748072-0040-4700-B053-BD4F0E6FAD31}"/>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1520050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D71F1-D69C-49B3-BE42-B7B8F4192682}"/>
              </a:ext>
            </a:extLst>
          </p:cNvPr>
          <p:cNvSpPr>
            <a:spLocks noGrp="1"/>
          </p:cNvSpPr>
          <p:nvPr>
            <p:ph type="title"/>
          </p:nvPr>
        </p:nvSpPr>
        <p:spPr/>
        <p:txBody>
          <a:bodyPr/>
          <a:lstStyle/>
          <a:p>
            <a:r>
              <a:rPr lang="en-US"/>
              <a:t>Facebook Own Videos Table | Jotun Malaysia - 7 of 13</a:t>
            </a:r>
          </a:p>
        </p:txBody>
      </p:sp>
      <p:graphicFrame>
        <p:nvGraphicFramePr>
          <p:cNvPr id="5" name="Table Placeholder 4">
            <a:extLst>
              <a:ext uri="{FF2B5EF4-FFF2-40B4-BE49-F238E27FC236}">
                <a16:creationId xmlns:a16="http://schemas.microsoft.com/office/drawing/2014/main" id="{68C18F81-F976-494F-AF21-B55F3AA3F266}"/>
              </a:ext>
            </a:extLst>
          </p:cNvPr>
          <p:cNvGraphicFramePr>
            <a:graphicFrameLocks noGrp="1"/>
          </p:cNvGraphicFramePr>
          <p:nvPr>
            <p:ph type="tbl" sz="quarter" idx="13"/>
            <p:extLst>
              <p:ext uri="{D42A27DB-BD31-4B8C-83A1-F6EECF244321}">
                <p14:modId xmlns:p14="http://schemas.microsoft.com/office/powerpoint/2010/main" val="1337283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3550205916"/>
                    </a:ext>
                  </a:extLst>
                </a:gridCol>
                <a:gridCol w="576072">
                  <a:extLst>
                    <a:ext uri="{9D8B030D-6E8A-4147-A177-3AD203B41FA5}">
                      <a16:colId xmlns:a16="http://schemas.microsoft.com/office/drawing/2014/main" val="3594975947"/>
                    </a:ext>
                  </a:extLst>
                </a:gridCol>
                <a:gridCol w="576072">
                  <a:extLst>
                    <a:ext uri="{9D8B030D-6E8A-4147-A177-3AD203B41FA5}">
                      <a16:colId xmlns:a16="http://schemas.microsoft.com/office/drawing/2014/main" val="1360438939"/>
                    </a:ext>
                  </a:extLst>
                </a:gridCol>
                <a:gridCol w="576072">
                  <a:extLst>
                    <a:ext uri="{9D8B030D-6E8A-4147-A177-3AD203B41FA5}">
                      <a16:colId xmlns:a16="http://schemas.microsoft.com/office/drawing/2014/main" val="3910578913"/>
                    </a:ext>
                  </a:extLst>
                </a:gridCol>
                <a:gridCol w="576072">
                  <a:extLst>
                    <a:ext uri="{9D8B030D-6E8A-4147-A177-3AD203B41FA5}">
                      <a16:colId xmlns:a16="http://schemas.microsoft.com/office/drawing/2014/main" val="1364603492"/>
                    </a:ext>
                  </a:extLst>
                </a:gridCol>
                <a:gridCol w="576072">
                  <a:extLst>
                    <a:ext uri="{9D8B030D-6E8A-4147-A177-3AD203B41FA5}">
                      <a16:colId xmlns:a16="http://schemas.microsoft.com/office/drawing/2014/main" val="4023864451"/>
                    </a:ext>
                  </a:extLst>
                </a:gridCol>
                <a:gridCol w="576072">
                  <a:extLst>
                    <a:ext uri="{9D8B030D-6E8A-4147-A177-3AD203B41FA5}">
                      <a16:colId xmlns:a16="http://schemas.microsoft.com/office/drawing/2014/main" val="181950935"/>
                    </a:ext>
                  </a:extLst>
                </a:gridCol>
                <a:gridCol w="576072">
                  <a:extLst>
                    <a:ext uri="{9D8B030D-6E8A-4147-A177-3AD203B41FA5}">
                      <a16:colId xmlns:a16="http://schemas.microsoft.com/office/drawing/2014/main" val="651425346"/>
                    </a:ext>
                  </a:extLst>
                </a:gridCol>
                <a:gridCol w="576072">
                  <a:extLst>
                    <a:ext uri="{9D8B030D-6E8A-4147-A177-3AD203B41FA5}">
                      <a16:colId xmlns:a16="http://schemas.microsoft.com/office/drawing/2014/main" val="532845238"/>
                    </a:ext>
                  </a:extLst>
                </a:gridCol>
                <a:gridCol w="576072">
                  <a:extLst>
                    <a:ext uri="{9D8B030D-6E8A-4147-A177-3AD203B41FA5}">
                      <a16:colId xmlns:a16="http://schemas.microsoft.com/office/drawing/2014/main" val="2558321469"/>
                    </a:ext>
                  </a:extLst>
                </a:gridCol>
                <a:gridCol w="576072">
                  <a:extLst>
                    <a:ext uri="{9D8B030D-6E8A-4147-A177-3AD203B41FA5}">
                      <a16:colId xmlns:a16="http://schemas.microsoft.com/office/drawing/2014/main" val="1523324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228707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- 2018-12-10 16:07:08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How to Use the RAW Palette  – Jotun Colour Collection 2019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Create rustic homes and grounded spaces.
View this video to explore how you can style up the RAW theme from Jotun Colour Collection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40101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- 2018-12-06 16:40:59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RAW Theme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Explore a contemporary, boldly feminine palette that balances rawness and refinement with deep earthy reds, sensuous peaches, greens and autumnal browns. Introducing Raw from Jotun Colour Collection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77265196"/>
                  </a:ext>
                </a:extLst>
              </a:tr>
            </a:tbl>
          </a:graphicData>
        </a:graphic>
      </p:graphicFrame>
      <p:sp>
        <p:nvSpPr>
          <p:cNvPr id="4" name="Text Placeholder 3">
            <a:extLst>
              <a:ext uri="{FF2B5EF4-FFF2-40B4-BE49-F238E27FC236}">
                <a16:creationId xmlns:a16="http://schemas.microsoft.com/office/drawing/2014/main" id="{AC077096-3E5A-4DF4-A0B8-73BE167225D3}"/>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3304715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8F43C-E411-4F6A-BD3A-01E83B965DC3}"/>
              </a:ext>
            </a:extLst>
          </p:cNvPr>
          <p:cNvSpPr>
            <a:spLocks noGrp="1"/>
          </p:cNvSpPr>
          <p:nvPr>
            <p:ph type="title"/>
          </p:nvPr>
        </p:nvSpPr>
        <p:spPr/>
        <p:txBody>
          <a:bodyPr/>
          <a:lstStyle/>
          <a:p>
            <a:r>
              <a:rPr lang="en-US"/>
              <a:t>Facebook Own Videos Table | Jotun Malaysia - 8 of 13</a:t>
            </a:r>
          </a:p>
        </p:txBody>
      </p:sp>
      <p:graphicFrame>
        <p:nvGraphicFramePr>
          <p:cNvPr id="5" name="Table Placeholder 4">
            <a:extLst>
              <a:ext uri="{FF2B5EF4-FFF2-40B4-BE49-F238E27FC236}">
                <a16:creationId xmlns:a16="http://schemas.microsoft.com/office/drawing/2014/main" id="{77C1EA72-889C-48D7-8A01-419910C98968}"/>
              </a:ext>
            </a:extLst>
          </p:cNvPr>
          <p:cNvGraphicFramePr>
            <a:graphicFrameLocks noGrp="1"/>
          </p:cNvGraphicFramePr>
          <p:nvPr>
            <p:ph type="tbl" sz="quarter" idx="13"/>
            <p:extLst>
              <p:ext uri="{D42A27DB-BD31-4B8C-83A1-F6EECF244321}">
                <p14:modId xmlns:p14="http://schemas.microsoft.com/office/powerpoint/2010/main" val="2312698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2789582007"/>
                    </a:ext>
                  </a:extLst>
                </a:gridCol>
                <a:gridCol w="576072">
                  <a:extLst>
                    <a:ext uri="{9D8B030D-6E8A-4147-A177-3AD203B41FA5}">
                      <a16:colId xmlns:a16="http://schemas.microsoft.com/office/drawing/2014/main" val="224367714"/>
                    </a:ext>
                  </a:extLst>
                </a:gridCol>
                <a:gridCol w="576072">
                  <a:extLst>
                    <a:ext uri="{9D8B030D-6E8A-4147-A177-3AD203B41FA5}">
                      <a16:colId xmlns:a16="http://schemas.microsoft.com/office/drawing/2014/main" val="2761927494"/>
                    </a:ext>
                  </a:extLst>
                </a:gridCol>
                <a:gridCol w="576072">
                  <a:extLst>
                    <a:ext uri="{9D8B030D-6E8A-4147-A177-3AD203B41FA5}">
                      <a16:colId xmlns:a16="http://schemas.microsoft.com/office/drawing/2014/main" val="4129237256"/>
                    </a:ext>
                  </a:extLst>
                </a:gridCol>
                <a:gridCol w="576072">
                  <a:extLst>
                    <a:ext uri="{9D8B030D-6E8A-4147-A177-3AD203B41FA5}">
                      <a16:colId xmlns:a16="http://schemas.microsoft.com/office/drawing/2014/main" val="2414429432"/>
                    </a:ext>
                  </a:extLst>
                </a:gridCol>
                <a:gridCol w="576072">
                  <a:extLst>
                    <a:ext uri="{9D8B030D-6E8A-4147-A177-3AD203B41FA5}">
                      <a16:colId xmlns:a16="http://schemas.microsoft.com/office/drawing/2014/main" val="741568928"/>
                    </a:ext>
                  </a:extLst>
                </a:gridCol>
                <a:gridCol w="576072">
                  <a:extLst>
                    <a:ext uri="{9D8B030D-6E8A-4147-A177-3AD203B41FA5}">
                      <a16:colId xmlns:a16="http://schemas.microsoft.com/office/drawing/2014/main" val="1436121521"/>
                    </a:ext>
                  </a:extLst>
                </a:gridCol>
                <a:gridCol w="576072">
                  <a:extLst>
                    <a:ext uri="{9D8B030D-6E8A-4147-A177-3AD203B41FA5}">
                      <a16:colId xmlns:a16="http://schemas.microsoft.com/office/drawing/2014/main" val="3929303493"/>
                    </a:ext>
                  </a:extLst>
                </a:gridCol>
                <a:gridCol w="576072">
                  <a:extLst>
                    <a:ext uri="{9D8B030D-6E8A-4147-A177-3AD203B41FA5}">
                      <a16:colId xmlns:a16="http://schemas.microsoft.com/office/drawing/2014/main" val="627036763"/>
                    </a:ext>
                  </a:extLst>
                </a:gridCol>
                <a:gridCol w="576072">
                  <a:extLst>
                    <a:ext uri="{9D8B030D-6E8A-4147-A177-3AD203B41FA5}">
                      <a16:colId xmlns:a16="http://schemas.microsoft.com/office/drawing/2014/main" val="3881459975"/>
                    </a:ext>
                  </a:extLst>
                </a:gridCol>
                <a:gridCol w="576072">
                  <a:extLst>
                    <a:ext uri="{9D8B030D-6E8A-4147-A177-3AD203B41FA5}">
                      <a16:colId xmlns:a16="http://schemas.microsoft.com/office/drawing/2014/main" val="3984984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1574949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- 2018-11-29 17:12:37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Refined Theme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Add a contemporary touch with sense-simulating greens and yellows from the REFINED theme.
Be inspired by more colours from the REFINED theme here: 
https://bit.ly/2S9vXpd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4992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- 2018-11-27 16:04:02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How to Use the CALM Palette  – Jotun Colour Collection 2019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Empty of clutter, but full of meaning. Discover how to style your personal space using the CALM theme from Jotun Colour Collection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832311145"/>
                  </a:ext>
                </a:extLst>
              </a:tr>
            </a:tbl>
          </a:graphicData>
        </a:graphic>
      </p:graphicFrame>
      <p:sp>
        <p:nvSpPr>
          <p:cNvPr id="4" name="Text Placeholder 3">
            <a:extLst>
              <a:ext uri="{FF2B5EF4-FFF2-40B4-BE49-F238E27FC236}">
                <a16:creationId xmlns:a16="http://schemas.microsoft.com/office/drawing/2014/main" id="{8782B9DF-774C-45BB-8E76-9E229754B34D}"/>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1696087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DEDC8-9754-4CE9-AF35-23AD27B97AA6}"/>
              </a:ext>
            </a:extLst>
          </p:cNvPr>
          <p:cNvSpPr>
            <a:spLocks noGrp="1"/>
          </p:cNvSpPr>
          <p:nvPr>
            <p:ph type="title"/>
          </p:nvPr>
        </p:nvSpPr>
        <p:spPr/>
        <p:txBody>
          <a:bodyPr/>
          <a:lstStyle/>
          <a:p>
            <a:r>
              <a:rPr lang="en-US"/>
              <a:t>Facebook Own Videos Table | Jotun Malaysia - 9 of 13</a:t>
            </a:r>
          </a:p>
        </p:txBody>
      </p:sp>
      <p:graphicFrame>
        <p:nvGraphicFramePr>
          <p:cNvPr id="5" name="Table Placeholder 4">
            <a:extLst>
              <a:ext uri="{FF2B5EF4-FFF2-40B4-BE49-F238E27FC236}">
                <a16:creationId xmlns:a16="http://schemas.microsoft.com/office/drawing/2014/main" id="{3377E1D8-CAEF-4FFF-909A-FE6BBCF9447A}"/>
              </a:ext>
            </a:extLst>
          </p:cNvPr>
          <p:cNvGraphicFramePr>
            <a:graphicFrameLocks noGrp="1"/>
          </p:cNvGraphicFramePr>
          <p:nvPr>
            <p:ph type="tbl" sz="quarter" idx="13"/>
            <p:extLst>
              <p:ext uri="{D42A27DB-BD31-4B8C-83A1-F6EECF244321}">
                <p14:modId xmlns:p14="http://schemas.microsoft.com/office/powerpoint/2010/main" val="3340011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1434792047"/>
                    </a:ext>
                  </a:extLst>
                </a:gridCol>
                <a:gridCol w="576072">
                  <a:extLst>
                    <a:ext uri="{9D8B030D-6E8A-4147-A177-3AD203B41FA5}">
                      <a16:colId xmlns:a16="http://schemas.microsoft.com/office/drawing/2014/main" val="1797308147"/>
                    </a:ext>
                  </a:extLst>
                </a:gridCol>
                <a:gridCol w="576072">
                  <a:extLst>
                    <a:ext uri="{9D8B030D-6E8A-4147-A177-3AD203B41FA5}">
                      <a16:colId xmlns:a16="http://schemas.microsoft.com/office/drawing/2014/main" val="1402470417"/>
                    </a:ext>
                  </a:extLst>
                </a:gridCol>
                <a:gridCol w="576072">
                  <a:extLst>
                    <a:ext uri="{9D8B030D-6E8A-4147-A177-3AD203B41FA5}">
                      <a16:colId xmlns:a16="http://schemas.microsoft.com/office/drawing/2014/main" val="2177561354"/>
                    </a:ext>
                  </a:extLst>
                </a:gridCol>
                <a:gridCol w="576072">
                  <a:extLst>
                    <a:ext uri="{9D8B030D-6E8A-4147-A177-3AD203B41FA5}">
                      <a16:colId xmlns:a16="http://schemas.microsoft.com/office/drawing/2014/main" val="2151324633"/>
                    </a:ext>
                  </a:extLst>
                </a:gridCol>
                <a:gridCol w="576072">
                  <a:extLst>
                    <a:ext uri="{9D8B030D-6E8A-4147-A177-3AD203B41FA5}">
                      <a16:colId xmlns:a16="http://schemas.microsoft.com/office/drawing/2014/main" val="498228678"/>
                    </a:ext>
                  </a:extLst>
                </a:gridCol>
                <a:gridCol w="576072">
                  <a:extLst>
                    <a:ext uri="{9D8B030D-6E8A-4147-A177-3AD203B41FA5}">
                      <a16:colId xmlns:a16="http://schemas.microsoft.com/office/drawing/2014/main" val="1486719355"/>
                    </a:ext>
                  </a:extLst>
                </a:gridCol>
                <a:gridCol w="576072">
                  <a:extLst>
                    <a:ext uri="{9D8B030D-6E8A-4147-A177-3AD203B41FA5}">
                      <a16:colId xmlns:a16="http://schemas.microsoft.com/office/drawing/2014/main" val="1113795889"/>
                    </a:ext>
                  </a:extLst>
                </a:gridCol>
                <a:gridCol w="576072">
                  <a:extLst>
                    <a:ext uri="{9D8B030D-6E8A-4147-A177-3AD203B41FA5}">
                      <a16:colId xmlns:a16="http://schemas.microsoft.com/office/drawing/2014/main" val="1791690802"/>
                    </a:ext>
                  </a:extLst>
                </a:gridCol>
                <a:gridCol w="576072">
                  <a:extLst>
                    <a:ext uri="{9D8B030D-6E8A-4147-A177-3AD203B41FA5}">
                      <a16:colId xmlns:a16="http://schemas.microsoft.com/office/drawing/2014/main" val="2351051202"/>
                    </a:ext>
                  </a:extLst>
                </a:gridCol>
                <a:gridCol w="576072">
                  <a:extLst>
                    <a:ext uri="{9D8B030D-6E8A-4147-A177-3AD203B41FA5}">
                      <a16:colId xmlns:a16="http://schemas.microsoft.com/office/drawing/2014/main" val="3192737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171432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- 2018-11-22 17:14:08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Calm Theme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Create soothing harmony and calm serenity with a pallete of soft, light neautrals and warm subtle contrasts. Discover the Calm Theme from Jotun Colour Collection 2019
Explore the colour palettes here: https://bit.ly/2S9vXpd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260846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- 2018-11-18 21:59:13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Jotun Colour Collection 2019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Craft a personal space that reflects every shade of your personality. Discover Jotun Colour Collection 2019: http://bit.ly/2BdRk2K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4136946472"/>
                  </a:ext>
                </a:extLst>
              </a:tr>
            </a:tbl>
          </a:graphicData>
        </a:graphic>
      </p:graphicFrame>
      <p:sp>
        <p:nvSpPr>
          <p:cNvPr id="4" name="Text Placeholder 3">
            <a:extLst>
              <a:ext uri="{FF2B5EF4-FFF2-40B4-BE49-F238E27FC236}">
                <a16:creationId xmlns:a16="http://schemas.microsoft.com/office/drawing/2014/main" id="{9A6ABD09-B676-4E79-AEBA-F3C116858910}"/>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3372567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875E0-6334-42DD-99E5-1DF428D7AD4F}"/>
              </a:ext>
            </a:extLst>
          </p:cNvPr>
          <p:cNvSpPr>
            <a:spLocks noGrp="1"/>
          </p:cNvSpPr>
          <p:nvPr>
            <p:ph type="title"/>
          </p:nvPr>
        </p:nvSpPr>
        <p:spPr/>
        <p:txBody>
          <a:bodyPr/>
          <a:lstStyle/>
          <a:p>
            <a:r>
              <a:rPr lang="en-US"/>
              <a:t>Facebook Own Videos Table | Jotun Malaysia - 10 of 13</a:t>
            </a:r>
          </a:p>
        </p:txBody>
      </p:sp>
      <p:graphicFrame>
        <p:nvGraphicFramePr>
          <p:cNvPr id="5" name="Table Placeholder 4">
            <a:extLst>
              <a:ext uri="{FF2B5EF4-FFF2-40B4-BE49-F238E27FC236}">
                <a16:creationId xmlns:a16="http://schemas.microsoft.com/office/drawing/2014/main" id="{60BFCE7B-3C88-4C44-A5C2-0B778E6EAB32}"/>
              </a:ext>
            </a:extLst>
          </p:cNvPr>
          <p:cNvGraphicFramePr>
            <a:graphicFrameLocks noGrp="1"/>
          </p:cNvGraphicFramePr>
          <p:nvPr>
            <p:ph type="tbl" sz="quarter" idx="13"/>
            <p:extLst>
              <p:ext uri="{D42A27DB-BD31-4B8C-83A1-F6EECF244321}">
                <p14:modId xmlns:p14="http://schemas.microsoft.com/office/powerpoint/2010/main" val="335363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906823641"/>
                    </a:ext>
                  </a:extLst>
                </a:gridCol>
                <a:gridCol w="576072">
                  <a:extLst>
                    <a:ext uri="{9D8B030D-6E8A-4147-A177-3AD203B41FA5}">
                      <a16:colId xmlns:a16="http://schemas.microsoft.com/office/drawing/2014/main" val="3054856939"/>
                    </a:ext>
                  </a:extLst>
                </a:gridCol>
                <a:gridCol w="576072">
                  <a:extLst>
                    <a:ext uri="{9D8B030D-6E8A-4147-A177-3AD203B41FA5}">
                      <a16:colId xmlns:a16="http://schemas.microsoft.com/office/drawing/2014/main" val="3680862164"/>
                    </a:ext>
                  </a:extLst>
                </a:gridCol>
                <a:gridCol w="576072">
                  <a:extLst>
                    <a:ext uri="{9D8B030D-6E8A-4147-A177-3AD203B41FA5}">
                      <a16:colId xmlns:a16="http://schemas.microsoft.com/office/drawing/2014/main" val="38000206"/>
                    </a:ext>
                  </a:extLst>
                </a:gridCol>
                <a:gridCol w="576072">
                  <a:extLst>
                    <a:ext uri="{9D8B030D-6E8A-4147-A177-3AD203B41FA5}">
                      <a16:colId xmlns:a16="http://schemas.microsoft.com/office/drawing/2014/main" val="1421343009"/>
                    </a:ext>
                  </a:extLst>
                </a:gridCol>
                <a:gridCol w="576072">
                  <a:extLst>
                    <a:ext uri="{9D8B030D-6E8A-4147-A177-3AD203B41FA5}">
                      <a16:colId xmlns:a16="http://schemas.microsoft.com/office/drawing/2014/main" val="1893663262"/>
                    </a:ext>
                  </a:extLst>
                </a:gridCol>
                <a:gridCol w="576072">
                  <a:extLst>
                    <a:ext uri="{9D8B030D-6E8A-4147-A177-3AD203B41FA5}">
                      <a16:colId xmlns:a16="http://schemas.microsoft.com/office/drawing/2014/main" val="2318989918"/>
                    </a:ext>
                  </a:extLst>
                </a:gridCol>
                <a:gridCol w="576072">
                  <a:extLst>
                    <a:ext uri="{9D8B030D-6E8A-4147-A177-3AD203B41FA5}">
                      <a16:colId xmlns:a16="http://schemas.microsoft.com/office/drawing/2014/main" val="3826929089"/>
                    </a:ext>
                  </a:extLst>
                </a:gridCol>
                <a:gridCol w="576072">
                  <a:extLst>
                    <a:ext uri="{9D8B030D-6E8A-4147-A177-3AD203B41FA5}">
                      <a16:colId xmlns:a16="http://schemas.microsoft.com/office/drawing/2014/main" val="2268440924"/>
                    </a:ext>
                  </a:extLst>
                </a:gridCol>
                <a:gridCol w="576072">
                  <a:extLst>
                    <a:ext uri="{9D8B030D-6E8A-4147-A177-3AD203B41FA5}">
                      <a16:colId xmlns:a16="http://schemas.microsoft.com/office/drawing/2014/main" val="2428900477"/>
                    </a:ext>
                  </a:extLst>
                </a:gridCol>
                <a:gridCol w="576072">
                  <a:extLst>
                    <a:ext uri="{9D8B030D-6E8A-4147-A177-3AD203B41FA5}">
                      <a16:colId xmlns:a16="http://schemas.microsoft.com/office/drawing/2014/main" val="4291172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151021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- 2018-11-18 21:58:29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n/a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6761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- 2018-11-14 15:07:48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Jotun Colour Collection 2019 - Teaser Video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Discover colours that express your inner self.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261114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- 2018-10-31 21:33:50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Jotashield Benefits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For Exterior colours that last 50% longer, better stain resistance and 8 years colour performance. Ask us about Jotashield AntiFade Colours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extLst>
                  <a:ext uri="{0D108BD9-81ED-4DB2-BD59-A6C34878D82A}">
                    <a16:rowId xmlns:a16="http://schemas.microsoft.com/office/drawing/2014/main" val="727074274"/>
                  </a:ext>
                </a:extLst>
              </a:tr>
            </a:tbl>
          </a:graphicData>
        </a:graphic>
      </p:graphicFrame>
      <p:sp>
        <p:nvSpPr>
          <p:cNvPr id="4" name="Text Placeholder 3">
            <a:extLst>
              <a:ext uri="{FF2B5EF4-FFF2-40B4-BE49-F238E27FC236}">
                <a16:creationId xmlns:a16="http://schemas.microsoft.com/office/drawing/2014/main" id="{5E69B763-8094-4E05-8436-97E05FE543B5}"/>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766739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E1DE8-E7F0-4D96-82BE-4C21324C5182}"/>
              </a:ext>
            </a:extLst>
          </p:cNvPr>
          <p:cNvSpPr>
            <a:spLocks noGrp="1"/>
          </p:cNvSpPr>
          <p:nvPr>
            <p:ph type="title"/>
          </p:nvPr>
        </p:nvSpPr>
        <p:spPr/>
        <p:txBody>
          <a:bodyPr/>
          <a:lstStyle/>
          <a:p>
            <a:r>
              <a:rPr lang="en-US"/>
              <a:t>Facebook Own Videos Table | Jotun Malaysia - 11 of 13</a:t>
            </a:r>
          </a:p>
        </p:txBody>
      </p:sp>
      <p:graphicFrame>
        <p:nvGraphicFramePr>
          <p:cNvPr id="5" name="Table Placeholder 4">
            <a:extLst>
              <a:ext uri="{FF2B5EF4-FFF2-40B4-BE49-F238E27FC236}">
                <a16:creationId xmlns:a16="http://schemas.microsoft.com/office/drawing/2014/main" id="{8EDBE823-4DE3-460C-9417-C9078F62E0EA}"/>
              </a:ext>
            </a:extLst>
          </p:cNvPr>
          <p:cNvGraphicFramePr>
            <a:graphicFrameLocks noGrp="1"/>
          </p:cNvGraphicFramePr>
          <p:nvPr>
            <p:ph type="tbl" sz="quarter" idx="13"/>
            <p:extLst>
              <p:ext uri="{D42A27DB-BD31-4B8C-83A1-F6EECF244321}">
                <p14:modId xmlns:p14="http://schemas.microsoft.com/office/powerpoint/2010/main" val="311778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399279517"/>
                    </a:ext>
                  </a:extLst>
                </a:gridCol>
                <a:gridCol w="576072">
                  <a:extLst>
                    <a:ext uri="{9D8B030D-6E8A-4147-A177-3AD203B41FA5}">
                      <a16:colId xmlns:a16="http://schemas.microsoft.com/office/drawing/2014/main" val="3239973732"/>
                    </a:ext>
                  </a:extLst>
                </a:gridCol>
                <a:gridCol w="576072">
                  <a:extLst>
                    <a:ext uri="{9D8B030D-6E8A-4147-A177-3AD203B41FA5}">
                      <a16:colId xmlns:a16="http://schemas.microsoft.com/office/drawing/2014/main" val="1900145041"/>
                    </a:ext>
                  </a:extLst>
                </a:gridCol>
                <a:gridCol w="576072">
                  <a:extLst>
                    <a:ext uri="{9D8B030D-6E8A-4147-A177-3AD203B41FA5}">
                      <a16:colId xmlns:a16="http://schemas.microsoft.com/office/drawing/2014/main" val="1582627622"/>
                    </a:ext>
                  </a:extLst>
                </a:gridCol>
                <a:gridCol w="576072">
                  <a:extLst>
                    <a:ext uri="{9D8B030D-6E8A-4147-A177-3AD203B41FA5}">
                      <a16:colId xmlns:a16="http://schemas.microsoft.com/office/drawing/2014/main" val="3827191185"/>
                    </a:ext>
                  </a:extLst>
                </a:gridCol>
                <a:gridCol w="576072">
                  <a:extLst>
                    <a:ext uri="{9D8B030D-6E8A-4147-A177-3AD203B41FA5}">
                      <a16:colId xmlns:a16="http://schemas.microsoft.com/office/drawing/2014/main" val="2607620697"/>
                    </a:ext>
                  </a:extLst>
                </a:gridCol>
                <a:gridCol w="576072">
                  <a:extLst>
                    <a:ext uri="{9D8B030D-6E8A-4147-A177-3AD203B41FA5}">
                      <a16:colId xmlns:a16="http://schemas.microsoft.com/office/drawing/2014/main" val="175401375"/>
                    </a:ext>
                  </a:extLst>
                </a:gridCol>
                <a:gridCol w="576072">
                  <a:extLst>
                    <a:ext uri="{9D8B030D-6E8A-4147-A177-3AD203B41FA5}">
                      <a16:colId xmlns:a16="http://schemas.microsoft.com/office/drawing/2014/main" val="1118338609"/>
                    </a:ext>
                  </a:extLst>
                </a:gridCol>
                <a:gridCol w="576072">
                  <a:extLst>
                    <a:ext uri="{9D8B030D-6E8A-4147-A177-3AD203B41FA5}">
                      <a16:colId xmlns:a16="http://schemas.microsoft.com/office/drawing/2014/main" val="2827209148"/>
                    </a:ext>
                  </a:extLst>
                </a:gridCol>
                <a:gridCol w="576072">
                  <a:extLst>
                    <a:ext uri="{9D8B030D-6E8A-4147-A177-3AD203B41FA5}">
                      <a16:colId xmlns:a16="http://schemas.microsoft.com/office/drawing/2014/main" val="3608168766"/>
                    </a:ext>
                  </a:extLst>
                </a:gridCol>
                <a:gridCol w="576072">
                  <a:extLst>
                    <a:ext uri="{9D8B030D-6E8A-4147-A177-3AD203B41FA5}">
                      <a16:colId xmlns:a16="http://schemas.microsoft.com/office/drawing/2014/main" val="256824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55743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- 2018-10-20 20:00:00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Jotun Jotashield Inspiration - Future Theme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Sleek and visually commanding. Introducing Jotun Exterior Colour Inspirations from our Future Theme.
Explore what this theme has to offer here: https://bit.ly/2ySFclJ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91447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- 2018-10-17 19:34:01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Jotashield Pure Contemporary Inspiration Video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The Pure Contemporary Exterior Colour Trend is all about creating intriguing juxtapositions. Want an exterior that’s safe yet sensational or quietly confident? 
Explore what this theme has to offer here: https://bit.ly/2ySFclJ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391082005"/>
                  </a:ext>
                </a:extLst>
              </a:tr>
            </a:tbl>
          </a:graphicData>
        </a:graphic>
      </p:graphicFrame>
      <p:sp>
        <p:nvSpPr>
          <p:cNvPr id="4" name="Text Placeholder 3">
            <a:extLst>
              <a:ext uri="{FF2B5EF4-FFF2-40B4-BE49-F238E27FC236}">
                <a16:creationId xmlns:a16="http://schemas.microsoft.com/office/drawing/2014/main" id="{9586A62B-1536-4133-9EB7-5B1A4E97A68D}"/>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2945305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4E2D-A246-47C3-89BD-B4A44229CD73}"/>
              </a:ext>
            </a:extLst>
          </p:cNvPr>
          <p:cNvSpPr>
            <a:spLocks noGrp="1"/>
          </p:cNvSpPr>
          <p:nvPr>
            <p:ph type="title"/>
          </p:nvPr>
        </p:nvSpPr>
        <p:spPr/>
        <p:txBody>
          <a:bodyPr/>
          <a:lstStyle/>
          <a:p>
            <a:r>
              <a:rPr lang="en-US"/>
              <a:t>Facebook Own Videos Table | Jotun Malaysia - 12 of 13</a:t>
            </a:r>
          </a:p>
        </p:txBody>
      </p:sp>
      <p:graphicFrame>
        <p:nvGraphicFramePr>
          <p:cNvPr id="5" name="Table Placeholder 4">
            <a:extLst>
              <a:ext uri="{FF2B5EF4-FFF2-40B4-BE49-F238E27FC236}">
                <a16:creationId xmlns:a16="http://schemas.microsoft.com/office/drawing/2014/main" id="{97C8D459-ABF7-4357-95D7-14D119A00D62}"/>
              </a:ext>
            </a:extLst>
          </p:cNvPr>
          <p:cNvGraphicFramePr>
            <a:graphicFrameLocks noGrp="1"/>
          </p:cNvGraphicFramePr>
          <p:nvPr>
            <p:ph type="tbl" sz="quarter" idx="13"/>
            <p:extLst>
              <p:ext uri="{D42A27DB-BD31-4B8C-83A1-F6EECF244321}">
                <p14:modId xmlns:p14="http://schemas.microsoft.com/office/powerpoint/2010/main" val="296205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3228566463"/>
                    </a:ext>
                  </a:extLst>
                </a:gridCol>
                <a:gridCol w="576072">
                  <a:extLst>
                    <a:ext uri="{9D8B030D-6E8A-4147-A177-3AD203B41FA5}">
                      <a16:colId xmlns:a16="http://schemas.microsoft.com/office/drawing/2014/main" val="3058274288"/>
                    </a:ext>
                  </a:extLst>
                </a:gridCol>
                <a:gridCol w="576072">
                  <a:extLst>
                    <a:ext uri="{9D8B030D-6E8A-4147-A177-3AD203B41FA5}">
                      <a16:colId xmlns:a16="http://schemas.microsoft.com/office/drawing/2014/main" val="2524068998"/>
                    </a:ext>
                  </a:extLst>
                </a:gridCol>
                <a:gridCol w="576072">
                  <a:extLst>
                    <a:ext uri="{9D8B030D-6E8A-4147-A177-3AD203B41FA5}">
                      <a16:colId xmlns:a16="http://schemas.microsoft.com/office/drawing/2014/main" val="2762360537"/>
                    </a:ext>
                  </a:extLst>
                </a:gridCol>
                <a:gridCol w="576072">
                  <a:extLst>
                    <a:ext uri="{9D8B030D-6E8A-4147-A177-3AD203B41FA5}">
                      <a16:colId xmlns:a16="http://schemas.microsoft.com/office/drawing/2014/main" val="1688389804"/>
                    </a:ext>
                  </a:extLst>
                </a:gridCol>
                <a:gridCol w="576072">
                  <a:extLst>
                    <a:ext uri="{9D8B030D-6E8A-4147-A177-3AD203B41FA5}">
                      <a16:colId xmlns:a16="http://schemas.microsoft.com/office/drawing/2014/main" val="4270820006"/>
                    </a:ext>
                  </a:extLst>
                </a:gridCol>
                <a:gridCol w="576072">
                  <a:extLst>
                    <a:ext uri="{9D8B030D-6E8A-4147-A177-3AD203B41FA5}">
                      <a16:colId xmlns:a16="http://schemas.microsoft.com/office/drawing/2014/main" val="2763455320"/>
                    </a:ext>
                  </a:extLst>
                </a:gridCol>
                <a:gridCol w="576072">
                  <a:extLst>
                    <a:ext uri="{9D8B030D-6E8A-4147-A177-3AD203B41FA5}">
                      <a16:colId xmlns:a16="http://schemas.microsoft.com/office/drawing/2014/main" val="3048136847"/>
                    </a:ext>
                  </a:extLst>
                </a:gridCol>
                <a:gridCol w="576072">
                  <a:extLst>
                    <a:ext uri="{9D8B030D-6E8A-4147-A177-3AD203B41FA5}">
                      <a16:colId xmlns:a16="http://schemas.microsoft.com/office/drawing/2014/main" val="1432734530"/>
                    </a:ext>
                  </a:extLst>
                </a:gridCol>
                <a:gridCol w="576072">
                  <a:extLst>
                    <a:ext uri="{9D8B030D-6E8A-4147-A177-3AD203B41FA5}">
                      <a16:colId xmlns:a16="http://schemas.microsoft.com/office/drawing/2014/main" val="3542946109"/>
                    </a:ext>
                  </a:extLst>
                </a:gridCol>
                <a:gridCol w="576072">
                  <a:extLst>
                    <a:ext uri="{9D8B030D-6E8A-4147-A177-3AD203B41FA5}">
                      <a16:colId xmlns:a16="http://schemas.microsoft.com/office/drawing/2014/main" val="2035757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286039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- 2018-10-17 17:21:04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Jotashield Heritage Inspiration Video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Inspired by the beauty of modern architecture with the warmth and charm of yesteryear, the Heritage colour scheme for Jotun Exterior Paint provides a good balance between sophistication and modernity.
Explore what this theme has to offer here: https://bit.ly/2ySFclJ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645548689"/>
                  </a:ext>
                </a:extLst>
              </a:tr>
            </a:tbl>
          </a:graphicData>
        </a:graphic>
      </p:graphicFrame>
      <p:sp>
        <p:nvSpPr>
          <p:cNvPr id="4" name="Text Placeholder 3">
            <a:extLst>
              <a:ext uri="{FF2B5EF4-FFF2-40B4-BE49-F238E27FC236}">
                <a16:creationId xmlns:a16="http://schemas.microsoft.com/office/drawing/2014/main" id="{6FD8BAA1-5E7E-4013-8C8A-91FC6F618989}"/>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1813704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46151-D6C1-4AE4-B258-1790C7B93E4A}"/>
              </a:ext>
            </a:extLst>
          </p:cNvPr>
          <p:cNvSpPr>
            <a:spLocks noGrp="1"/>
          </p:cNvSpPr>
          <p:nvPr>
            <p:ph type="title"/>
          </p:nvPr>
        </p:nvSpPr>
        <p:spPr/>
        <p:txBody>
          <a:bodyPr/>
          <a:lstStyle/>
          <a:p>
            <a:r>
              <a:rPr lang="en-US"/>
              <a:t>Facebook Own Videos Table | Jotun Malaysia - 13 of 13</a:t>
            </a:r>
          </a:p>
        </p:txBody>
      </p:sp>
      <p:graphicFrame>
        <p:nvGraphicFramePr>
          <p:cNvPr id="5" name="Table Placeholder 4">
            <a:extLst>
              <a:ext uri="{FF2B5EF4-FFF2-40B4-BE49-F238E27FC236}">
                <a16:creationId xmlns:a16="http://schemas.microsoft.com/office/drawing/2014/main" id="{A16B9D2A-410D-45A3-BB04-367FB6552A21}"/>
              </a:ext>
            </a:extLst>
          </p:cNvPr>
          <p:cNvGraphicFramePr>
            <a:graphicFrameLocks noGrp="1"/>
          </p:cNvGraphicFramePr>
          <p:nvPr>
            <p:ph type="tbl" sz="quarter" idx="13"/>
            <p:extLst>
              <p:ext uri="{D42A27DB-BD31-4B8C-83A1-F6EECF244321}">
                <p14:modId xmlns:p14="http://schemas.microsoft.com/office/powerpoint/2010/main" val="2513249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2426803919"/>
                    </a:ext>
                  </a:extLst>
                </a:gridCol>
                <a:gridCol w="576072">
                  <a:extLst>
                    <a:ext uri="{9D8B030D-6E8A-4147-A177-3AD203B41FA5}">
                      <a16:colId xmlns:a16="http://schemas.microsoft.com/office/drawing/2014/main" val="472531471"/>
                    </a:ext>
                  </a:extLst>
                </a:gridCol>
                <a:gridCol w="576072">
                  <a:extLst>
                    <a:ext uri="{9D8B030D-6E8A-4147-A177-3AD203B41FA5}">
                      <a16:colId xmlns:a16="http://schemas.microsoft.com/office/drawing/2014/main" val="3308248741"/>
                    </a:ext>
                  </a:extLst>
                </a:gridCol>
                <a:gridCol w="576072">
                  <a:extLst>
                    <a:ext uri="{9D8B030D-6E8A-4147-A177-3AD203B41FA5}">
                      <a16:colId xmlns:a16="http://schemas.microsoft.com/office/drawing/2014/main" val="658221895"/>
                    </a:ext>
                  </a:extLst>
                </a:gridCol>
                <a:gridCol w="576072">
                  <a:extLst>
                    <a:ext uri="{9D8B030D-6E8A-4147-A177-3AD203B41FA5}">
                      <a16:colId xmlns:a16="http://schemas.microsoft.com/office/drawing/2014/main" val="1028369812"/>
                    </a:ext>
                  </a:extLst>
                </a:gridCol>
                <a:gridCol w="576072">
                  <a:extLst>
                    <a:ext uri="{9D8B030D-6E8A-4147-A177-3AD203B41FA5}">
                      <a16:colId xmlns:a16="http://schemas.microsoft.com/office/drawing/2014/main" val="1956712603"/>
                    </a:ext>
                  </a:extLst>
                </a:gridCol>
                <a:gridCol w="576072">
                  <a:extLst>
                    <a:ext uri="{9D8B030D-6E8A-4147-A177-3AD203B41FA5}">
                      <a16:colId xmlns:a16="http://schemas.microsoft.com/office/drawing/2014/main" val="2218795396"/>
                    </a:ext>
                  </a:extLst>
                </a:gridCol>
                <a:gridCol w="576072">
                  <a:extLst>
                    <a:ext uri="{9D8B030D-6E8A-4147-A177-3AD203B41FA5}">
                      <a16:colId xmlns:a16="http://schemas.microsoft.com/office/drawing/2014/main" val="2138783495"/>
                    </a:ext>
                  </a:extLst>
                </a:gridCol>
                <a:gridCol w="576072">
                  <a:extLst>
                    <a:ext uri="{9D8B030D-6E8A-4147-A177-3AD203B41FA5}">
                      <a16:colId xmlns:a16="http://schemas.microsoft.com/office/drawing/2014/main" val="46459838"/>
                    </a:ext>
                  </a:extLst>
                </a:gridCol>
                <a:gridCol w="576072">
                  <a:extLst>
                    <a:ext uri="{9D8B030D-6E8A-4147-A177-3AD203B41FA5}">
                      <a16:colId xmlns:a16="http://schemas.microsoft.com/office/drawing/2014/main" val="1679786849"/>
                    </a:ext>
                  </a:extLst>
                </a:gridCol>
                <a:gridCol w="576072">
                  <a:extLst>
                    <a:ext uri="{9D8B030D-6E8A-4147-A177-3AD203B41FA5}">
                      <a16:colId xmlns:a16="http://schemas.microsoft.com/office/drawing/2014/main" val="2396762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37342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Jotun Malaysia - 2018-10-17 17:13:23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Colour Application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A change in wall colour may be all you need to lift your spirits and give your home a brand new feel.
</a:t>
                      </a:r>
                      <a:br>
                        <a:rPr kumimoji="0" lang="en-US" sz="1000" b="0" i="1" u="none" strike="noStrike" kern="1200" cap="none" spc="0" normalizeH="0" baseline="0" noProof="0">
                          <a:ln>
                            <a:noFill/>
                          </a:ln>
                          <a:solidFill>
                            <a:prstClr val="black"/>
                          </a:solidFill>
                          <a:effectLst/>
                          <a:uLnTx/>
                          <a:uFillTx/>
                          <a:latin typeface="+mn-lt"/>
                          <a:ea typeface="+mn-ea"/>
                          <a:cs typeface="+mn-cs"/>
                        </a:rPr>
                      </a:br>
                      <a:r>
                        <a:rPr kumimoji="0" lang="en-US" sz="1000" b="0" i="1" u="none" strike="noStrike" kern="1200" cap="none" spc="0" normalizeH="0" baseline="0" noProof="0">
                          <a:ln>
                            <a:noFill/>
                          </a:ln>
                          <a:solidFill>
                            <a:prstClr val="black"/>
                          </a:solidFill>
                          <a:effectLst/>
                          <a:uLnTx/>
                          <a:uFillTx/>
                          <a:latin typeface="+mn-lt"/>
                          <a:ea typeface="+mn-ea"/>
                          <a:cs typeface="+mn-cs"/>
                        </a:rPr>
                        <a:t>Try Lake View 5335 for a chilled vibe, or Bare 1391 to exude a modern minimalist effect.
Image credited to www.veronikamoen.no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841275583"/>
                  </a:ext>
                </a:extLst>
              </a:tr>
            </a:tbl>
          </a:graphicData>
        </a:graphic>
      </p:graphicFrame>
      <p:sp>
        <p:nvSpPr>
          <p:cNvPr id="4" name="Text Placeholder 3">
            <a:extLst>
              <a:ext uri="{FF2B5EF4-FFF2-40B4-BE49-F238E27FC236}">
                <a16:creationId xmlns:a16="http://schemas.microsoft.com/office/drawing/2014/main" id="{C144B02D-ACE4-4A47-A4E2-3F4ECEEDEEB1}"/>
              </a:ext>
            </a:extLst>
          </p:cNvPr>
          <p:cNvSpPr>
            <a:spLocks noGrp="1"/>
          </p:cNvSpPr>
          <p:nvPr>
            <p:ph type="body" sz="quarter" idx="14"/>
          </p:nvPr>
        </p:nvSpPr>
        <p:spPr/>
        <p:txBody>
          <a:bodyPr/>
          <a:lstStyle/>
          <a:p>
            <a:r>
              <a:rPr lang="en-US"/>
              <a:t>01/01/2018 - 03/13/2019</a:t>
            </a:r>
          </a:p>
        </p:txBody>
      </p:sp>
    </p:spTree>
    <p:extLst>
      <p:ext uri="{BB962C8B-B14F-4D97-AF65-F5344CB8AC3E}">
        <p14:creationId xmlns:p14="http://schemas.microsoft.com/office/powerpoint/2010/main" val="995161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378BE-A633-4FDC-AAB5-83D8726CD95D}"/>
              </a:ext>
            </a:extLst>
          </p:cNvPr>
          <p:cNvSpPr>
            <a:spLocks noGrp="1"/>
          </p:cNvSpPr>
          <p:nvPr>
            <p:ph type="title"/>
          </p:nvPr>
        </p:nvSpPr>
        <p:spPr/>
        <p:txBody>
          <a:bodyPr/>
          <a:lstStyle/>
          <a:p>
            <a:r>
              <a:rPr lang="en-US"/>
              <a:t>Facebook Video Type Distribution | Jotun Malaysia</a:t>
            </a:r>
          </a:p>
        </p:txBody>
      </p:sp>
      <p:graphicFrame>
        <p:nvGraphicFramePr>
          <p:cNvPr id="6" name="Chart Placeholder 5">
            <a:extLst>
              <a:ext uri="{FF2B5EF4-FFF2-40B4-BE49-F238E27FC236}">
                <a16:creationId xmlns:a16="http://schemas.microsoft.com/office/drawing/2014/main" id="{07FD562C-52D1-49C1-8AFE-DD5511D776BA}"/>
              </a:ext>
            </a:extLst>
          </p:cNvPr>
          <p:cNvGraphicFramePr>
            <a:graphicFrameLocks noGrp="1"/>
          </p:cNvGraphicFramePr>
          <p:nvPr>
            <p:ph type="chart" sz="quarter" idx="13"/>
            <p:extLst>
              <p:ext uri="{D42A27DB-BD31-4B8C-83A1-F6EECF244321}">
                <p14:modId xmlns:p14="http://schemas.microsoft.com/office/powerpoint/2010/main" val="4203486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D2D2BA-9CB6-4312-A31A-A7C326BDAF7B}"/>
              </a:ext>
            </a:extLst>
          </p:cNvPr>
          <p:cNvSpPr>
            <a:spLocks noGrp="1"/>
          </p:cNvSpPr>
          <p:nvPr>
            <p:ph type="body" sz="quarter" idx="14"/>
          </p:nvPr>
        </p:nvSpPr>
        <p:spPr/>
        <p:txBody>
          <a:bodyPr/>
          <a:lstStyle/>
          <a:p>
            <a:r>
              <a:rPr lang="en-US"/>
              <a:t>01/01/2018 - 03/13/2019</a:t>
            </a:r>
          </a:p>
        </p:txBody>
      </p:sp>
      <p:sp>
        <p:nvSpPr>
          <p:cNvPr id="5" name="Footer Placeholder 4">
            <a:extLst>
              <a:ext uri="{FF2B5EF4-FFF2-40B4-BE49-F238E27FC236}">
                <a16:creationId xmlns:a16="http://schemas.microsoft.com/office/drawing/2014/main" id="{D2F1CD69-83ED-4860-829E-51AF6E5682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4421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991</Words>
  <Application>Microsoft Office PowerPoint</Application>
  <PresentationFormat>On-screen Show (4:3)</PresentationFormat>
  <Paragraphs>452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Detailed Video Analysis</vt:lpstr>
      <vt:lpstr>Facebook Own Video Posts | Jotun Malaysia</vt:lpstr>
      <vt:lpstr>Facebook Own Videos Table | Jotun Malaysia - 1 of 13</vt:lpstr>
      <vt:lpstr>Facebook Own Videos Table | Jotun Malaysia - 2 of 13</vt:lpstr>
      <vt:lpstr>Facebook Own Videos Table | Jotun Malaysia - 3 of 13</vt:lpstr>
      <vt:lpstr>Facebook Own Videos Table | Jotun Malaysia - 4 of 13</vt:lpstr>
      <vt:lpstr>Facebook Own Videos Table | Jotun Malaysia - 5 of 13</vt:lpstr>
      <vt:lpstr>Facebook Own Videos Table | Jotun Malaysia - 6 of 13</vt:lpstr>
      <vt:lpstr>Facebook Own Videos Table | Jotun Malaysia - 7 of 13</vt:lpstr>
      <vt:lpstr>Facebook Own Videos Table | Jotun Malaysia - 8 of 13</vt:lpstr>
      <vt:lpstr>Facebook Own Videos Table | Jotun Malaysia - 9 of 13</vt:lpstr>
      <vt:lpstr>Facebook Own Videos Table | Jotun Malaysia - 10 of 13</vt:lpstr>
      <vt:lpstr>Facebook Own Videos Table | Jotun Malaysia - 11 of 13</vt:lpstr>
      <vt:lpstr>Facebook Own Videos Table | Jotun Malaysia - 12 of 13</vt:lpstr>
      <vt:lpstr>Facebook Own Videos Table | Jotun Malaysia - 13 of 13</vt:lpstr>
      <vt:lpstr>Facebook Video Type Distribution | Jotun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Detailed Video Analysis</dc:title>
  <dc:creator>Frederik Peiniger</dc:creator>
  <cp:lastModifiedBy>Frederik Peiniger</cp:lastModifiedBy>
  <cp:revision>1</cp:revision>
  <dcterms:created xsi:type="dcterms:W3CDTF">2019-03-13T05:04:32Z</dcterms:created>
  <dcterms:modified xsi:type="dcterms:W3CDTF">2019-03-13T05:05:09Z</dcterms:modified>
</cp:coreProperties>
</file>