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2875</c:v>
                </c:pt>
                <c:pt idx="1">
                  <c:v>1458</c:v>
                </c:pt>
                <c:pt idx="2">
                  <c:v>1376</c:v>
                </c:pt>
                <c:pt idx="3">
                  <c:v>4243</c:v>
                </c:pt>
                <c:pt idx="4">
                  <c:v>8982</c:v>
                </c:pt>
                <c:pt idx="5">
                  <c:v>3720</c:v>
                </c:pt>
                <c:pt idx="6">
                  <c:v>5186</c:v>
                </c:pt>
                <c:pt idx="7">
                  <c:v>4061</c:v>
                </c:pt>
                <c:pt idx="8">
                  <c:v>3099</c:v>
                </c:pt>
                <c:pt idx="9">
                  <c:v>4275</c:v>
                </c:pt>
                <c:pt idx="10">
                  <c:v>3601</c:v>
                </c:pt>
                <c:pt idx="11">
                  <c:v>3072</c:v>
                </c:pt>
                <c:pt idx="12">
                  <c:v>4724</c:v>
                </c:pt>
                <c:pt idx="13">
                  <c:v>8642</c:v>
                </c:pt>
                <c:pt idx="14">
                  <c:v>5787</c:v>
                </c:pt>
                <c:pt idx="15">
                  <c:v>6146</c:v>
                </c:pt>
                <c:pt idx="16">
                  <c:v>3221</c:v>
                </c:pt>
                <c:pt idx="17">
                  <c:v>3873</c:v>
                </c:pt>
                <c:pt idx="18">
                  <c:v>2656</c:v>
                </c:pt>
                <c:pt idx="19">
                  <c:v>2811</c:v>
                </c:pt>
                <c:pt idx="20">
                  <c:v>3014</c:v>
                </c:pt>
                <c:pt idx="21">
                  <c:v>3847</c:v>
                </c:pt>
                <c:pt idx="22">
                  <c:v>3444</c:v>
                </c:pt>
                <c:pt idx="23">
                  <c:v>2552</c:v>
                </c:pt>
                <c:pt idx="24">
                  <c:v>2921</c:v>
                </c:pt>
                <c:pt idx="25">
                  <c:v>2414</c:v>
                </c:pt>
                <c:pt idx="26">
                  <c:v>4626</c:v>
                </c:pt>
                <c:pt idx="27">
                  <c:v>9566</c:v>
                </c:pt>
              </c:numCache>
            </c:numRef>
          </c:val>
          <c:smooth val="0"/>
          <c:extLst>
            <c:ext xmlns:c16="http://schemas.microsoft.com/office/drawing/2014/chart" uri="{C3380CC4-5D6E-409C-BE32-E72D297353CC}">
              <c16:uniqueId val="{00000000-F1FA-47AC-AEA2-7B209AB0B57F}"/>
            </c:ext>
          </c:extLst>
        </c:ser>
        <c:dLbls>
          <c:showLegendKey val="0"/>
          <c:showVal val="0"/>
          <c:showCatName val="0"/>
          <c:showSerName val="0"/>
          <c:showPercent val="0"/>
          <c:showBubbleSize val="0"/>
        </c:dLbls>
        <c:smooth val="0"/>
        <c:axId val="355118320"/>
        <c:axId val="355123568"/>
      </c:lineChart>
      <c:dateAx>
        <c:axId val="355118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23568"/>
        <c:crosses val="autoZero"/>
        <c:auto val="1"/>
        <c:lblOffset val="100"/>
        <c:baseTimeUnit val="days"/>
      </c:dateAx>
      <c:valAx>
        <c:axId val="35512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1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247</c:v>
                </c:pt>
                <c:pt idx="1">
                  <c:v>84</c:v>
                </c:pt>
                <c:pt idx="2">
                  <c:v>69</c:v>
                </c:pt>
                <c:pt idx="3">
                  <c:v>288</c:v>
                </c:pt>
                <c:pt idx="4">
                  <c:v>860</c:v>
                </c:pt>
                <c:pt idx="5">
                  <c:v>222</c:v>
                </c:pt>
                <c:pt idx="6">
                  <c:v>271</c:v>
                </c:pt>
                <c:pt idx="7">
                  <c:v>215</c:v>
                </c:pt>
                <c:pt idx="8">
                  <c:v>109</c:v>
                </c:pt>
                <c:pt idx="9">
                  <c:v>119</c:v>
                </c:pt>
                <c:pt idx="10">
                  <c:v>198</c:v>
                </c:pt>
                <c:pt idx="11">
                  <c:v>238</c:v>
                </c:pt>
                <c:pt idx="12">
                  <c:v>380</c:v>
                </c:pt>
                <c:pt idx="13">
                  <c:v>679</c:v>
                </c:pt>
                <c:pt idx="14">
                  <c:v>335</c:v>
                </c:pt>
                <c:pt idx="15">
                  <c:v>479</c:v>
                </c:pt>
                <c:pt idx="16">
                  <c:v>198</c:v>
                </c:pt>
                <c:pt idx="17">
                  <c:v>413</c:v>
                </c:pt>
                <c:pt idx="18">
                  <c:v>190</c:v>
                </c:pt>
                <c:pt idx="19">
                  <c:v>293</c:v>
                </c:pt>
                <c:pt idx="20">
                  <c:v>182</c:v>
                </c:pt>
                <c:pt idx="21">
                  <c:v>290</c:v>
                </c:pt>
                <c:pt idx="22">
                  <c:v>322</c:v>
                </c:pt>
                <c:pt idx="23">
                  <c:v>129</c:v>
                </c:pt>
                <c:pt idx="24">
                  <c:v>122</c:v>
                </c:pt>
                <c:pt idx="25">
                  <c:v>154</c:v>
                </c:pt>
                <c:pt idx="26">
                  <c:v>390</c:v>
                </c:pt>
                <c:pt idx="27">
                  <c:v>1005</c:v>
                </c:pt>
              </c:numCache>
            </c:numRef>
          </c:val>
          <c:smooth val="0"/>
          <c:extLst>
            <c:ext xmlns:c16="http://schemas.microsoft.com/office/drawing/2014/chart" uri="{C3380CC4-5D6E-409C-BE32-E72D297353CC}">
              <c16:uniqueId val="{00000000-E9FB-409A-A463-BDDA58FEF6FF}"/>
            </c:ext>
          </c:extLst>
        </c:ser>
        <c:dLbls>
          <c:showLegendKey val="0"/>
          <c:showVal val="0"/>
          <c:showCatName val="0"/>
          <c:showSerName val="0"/>
          <c:showPercent val="0"/>
          <c:showBubbleSize val="0"/>
        </c:dLbls>
        <c:smooth val="0"/>
        <c:axId val="355114056"/>
        <c:axId val="355119304"/>
      </c:lineChart>
      <c:dateAx>
        <c:axId val="355114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19304"/>
        <c:crosses val="autoZero"/>
        <c:auto val="1"/>
        <c:lblOffset val="100"/>
        <c:baseTimeUnit val="days"/>
      </c:dateAx>
      <c:valAx>
        <c:axId val="35511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1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c:v>
                </c:pt>
                <c:pt idx="1">
                  <c:v>0</c:v>
                </c:pt>
                <c:pt idx="2">
                  <c:v>0</c:v>
                </c:pt>
                <c:pt idx="3">
                  <c:v>336</c:v>
                </c:pt>
                <c:pt idx="4">
                  <c:v>223</c:v>
                </c:pt>
                <c:pt idx="5">
                  <c:v>0</c:v>
                </c:pt>
                <c:pt idx="6">
                  <c:v>94</c:v>
                </c:pt>
                <c:pt idx="7">
                  <c:v>0</c:v>
                </c:pt>
                <c:pt idx="8">
                  <c:v>1</c:v>
                </c:pt>
                <c:pt idx="9">
                  <c:v>0</c:v>
                </c:pt>
                <c:pt idx="10">
                  <c:v>249</c:v>
                </c:pt>
                <c:pt idx="11">
                  <c:v>0</c:v>
                </c:pt>
                <c:pt idx="12">
                  <c:v>482</c:v>
                </c:pt>
                <c:pt idx="13">
                  <c:v>0</c:v>
                </c:pt>
                <c:pt idx="14">
                  <c:v>147</c:v>
                </c:pt>
                <c:pt idx="15">
                  <c:v>0</c:v>
                </c:pt>
                <c:pt idx="16">
                  <c:v>340</c:v>
                </c:pt>
                <c:pt idx="17">
                  <c:v>0</c:v>
                </c:pt>
                <c:pt idx="18">
                  <c:v>311</c:v>
                </c:pt>
                <c:pt idx="19">
                  <c:v>0</c:v>
                </c:pt>
                <c:pt idx="20">
                  <c:v>288</c:v>
                </c:pt>
                <c:pt idx="21">
                  <c:v>0</c:v>
                </c:pt>
                <c:pt idx="22">
                  <c:v>164</c:v>
                </c:pt>
                <c:pt idx="23">
                  <c:v>0</c:v>
                </c:pt>
                <c:pt idx="24">
                  <c:v>150</c:v>
                </c:pt>
                <c:pt idx="25">
                  <c:v>0</c:v>
                </c:pt>
                <c:pt idx="26">
                  <c:v>509</c:v>
                </c:pt>
                <c:pt idx="27">
                  <c:v>253</c:v>
                </c:pt>
              </c:numCache>
            </c:numRef>
          </c:val>
          <c:smooth val="0"/>
          <c:extLst>
            <c:ext xmlns:c16="http://schemas.microsoft.com/office/drawing/2014/chart" uri="{C3380CC4-5D6E-409C-BE32-E72D297353CC}">
              <c16:uniqueId val="{00000000-DF87-4BB0-BD7B-EE796219A6E8}"/>
            </c:ext>
          </c:extLst>
        </c:ser>
        <c:dLbls>
          <c:showLegendKey val="0"/>
          <c:showVal val="0"/>
          <c:showCatName val="0"/>
          <c:showSerName val="0"/>
          <c:showPercent val="0"/>
          <c:showBubbleSize val="0"/>
        </c:dLbls>
        <c:smooth val="0"/>
        <c:axId val="355124880"/>
        <c:axId val="355125864"/>
      </c:lineChart>
      <c:dateAx>
        <c:axId val="355124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25864"/>
        <c:crosses val="autoZero"/>
        <c:auto val="1"/>
        <c:lblOffset val="100"/>
        <c:baseTimeUnit val="days"/>
      </c:dateAx>
      <c:valAx>
        <c:axId val="35512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2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3936</c:v>
                </c:pt>
              </c:numCache>
            </c:numRef>
          </c:val>
          <c:extLst>
            <c:ext xmlns:c16="http://schemas.microsoft.com/office/drawing/2014/chart" uri="{C3380CC4-5D6E-409C-BE32-E72D297353CC}">
              <c16:uniqueId val="{00000000-3E8F-4F1E-99E0-D2711FA9E6D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71</c:v>
                </c:pt>
              </c:numCache>
            </c:numRef>
          </c:val>
          <c:extLst>
            <c:ext xmlns:c16="http://schemas.microsoft.com/office/drawing/2014/chart" uri="{C3380CC4-5D6E-409C-BE32-E72D297353CC}">
              <c16:uniqueId val="{00000001-3E8F-4F1E-99E0-D2711FA9E6D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5</c:v>
                </c:pt>
              </c:numCache>
            </c:numRef>
          </c:val>
          <c:extLst>
            <c:ext xmlns:c16="http://schemas.microsoft.com/office/drawing/2014/chart" uri="{C3380CC4-5D6E-409C-BE32-E72D297353CC}">
              <c16:uniqueId val="{00000002-3E8F-4F1E-99E0-D2711FA9E6D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20</c:v>
                </c:pt>
              </c:numCache>
            </c:numRef>
          </c:val>
          <c:extLst>
            <c:ext xmlns:c16="http://schemas.microsoft.com/office/drawing/2014/chart" uri="{C3380CC4-5D6E-409C-BE32-E72D297353CC}">
              <c16:uniqueId val="{00000003-3E8F-4F1E-99E0-D2711FA9E6D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3E8F-4F1E-99E0-D2711FA9E6D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3E8F-4F1E-99E0-D2711FA9E6D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159</c:v>
                </c:pt>
              </c:numCache>
            </c:numRef>
          </c:val>
          <c:extLst>
            <c:ext xmlns:c16="http://schemas.microsoft.com/office/drawing/2014/chart" uri="{C3380CC4-5D6E-409C-BE32-E72D297353CC}">
              <c16:uniqueId val="{00000006-3E8F-4F1E-99E0-D2711FA9E6D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803</c:v>
                </c:pt>
              </c:numCache>
            </c:numRef>
          </c:val>
          <c:extLst>
            <c:ext xmlns:c16="http://schemas.microsoft.com/office/drawing/2014/chart" uri="{C3380CC4-5D6E-409C-BE32-E72D297353CC}">
              <c16:uniqueId val="{00000007-3E8F-4F1E-99E0-D2711FA9E6D1}"/>
            </c:ext>
          </c:extLst>
        </c:ser>
        <c:dLbls>
          <c:showLegendKey val="0"/>
          <c:showVal val="0"/>
          <c:showCatName val="0"/>
          <c:showSerName val="0"/>
          <c:showPercent val="0"/>
          <c:showBubbleSize val="0"/>
        </c:dLbls>
        <c:gapWidth val="150"/>
        <c:overlap val="100"/>
        <c:axId val="355127832"/>
        <c:axId val="355128488"/>
      </c:barChart>
      <c:catAx>
        <c:axId val="355127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28488"/>
        <c:crosses val="autoZero"/>
        <c:auto val="1"/>
        <c:lblAlgn val="ctr"/>
        <c:lblOffset val="100"/>
        <c:noMultiLvlLbl val="0"/>
      </c:catAx>
      <c:valAx>
        <c:axId val="355128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2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0.222944728286112</c:v>
                </c:pt>
                <c:pt idx="1">
                  <c:v>0.19329022115831199</c:v>
                </c:pt>
                <c:pt idx="2">
                  <c:v>0.53235199542677503</c:v>
                </c:pt>
                <c:pt idx="3">
                  <c:v>0.20698607786392301</c:v>
                </c:pt>
                <c:pt idx="4">
                  <c:v>0.113258780235092</c:v>
                </c:pt>
                <c:pt idx="5">
                  <c:v>6.3239129658079998E-2</c:v>
                </c:pt>
                <c:pt idx="6">
                  <c:v>0.25152738575869099</c:v>
                </c:pt>
              </c:numCache>
            </c:numRef>
          </c:val>
          <c:extLst>
            <c:ext xmlns:c16="http://schemas.microsoft.com/office/drawing/2014/chart" uri="{C3380CC4-5D6E-409C-BE32-E72D297353CC}">
              <c16:uniqueId val="{00000000-EE4B-4DF2-BA42-D59B86BF3D5D}"/>
            </c:ext>
          </c:extLst>
        </c:ser>
        <c:dLbls>
          <c:showLegendKey val="0"/>
          <c:showVal val="0"/>
          <c:showCatName val="0"/>
          <c:showSerName val="0"/>
          <c:showPercent val="0"/>
          <c:showBubbleSize val="0"/>
        </c:dLbls>
        <c:gapWidth val="219"/>
        <c:overlap val="-27"/>
        <c:axId val="355125208"/>
        <c:axId val="355135048"/>
      </c:barChart>
      <c:catAx>
        <c:axId val="35512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35048"/>
        <c:crosses val="autoZero"/>
        <c:auto val="1"/>
        <c:lblAlgn val="ctr"/>
        <c:lblOffset val="100"/>
        <c:noMultiLvlLbl val="0"/>
      </c:catAx>
      <c:valAx>
        <c:axId val="35513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12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229</c:v>
                </c:pt>
                <c:pt idx="1">
                  <c:v>16295</c:v>
                </c:pt>
                <c:pt idx="2">
                  <c:v>46932</c:v>
                </c:pt>
                <c:pt idx="3">
                  <c:v>46462</c:v>
                </c:pt>
                <c:pt idx="4">
                  <c:v>13249</c:v>
                </c:pt>
                <c:pt idx="5">
                  <c:v>4353</c:v>
                </c:pt>
                <c:pt idx="6">
                  <c:v>982</c:v>
                </c:pt>
              </c:numCache>
            </c:numRef>
          </c:val>
          <c:extLst>
            <c:ext xmlns:c16="http://schemas.microsoft.com/office/drawing/2014/chart" uri="{C3380CC4-5D6E-409C-BE32-E72D297353CC}">
              <c16:uniqueId val="{00000000-20CC-40E9-982D-2F4969C4355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64</c:v>
                </c:pt>
                <c:pt idx="1">
                  <c:v>2395</c:v>
                </c:pt>
                <c:pt idx="2">
                  <c:v>4530</c:v>
                </c:pt>
                <c:pt idx="3">
                  <c:v>3153</c:v>
                </c:pt>
                <c:pt idx="4">
                  <c:v>845</c:v>
                </c:pt>
                <c:pt idx="5">
                  <c:v>272</c:v>
                </c:pt>
                <c:pt idx="6">
                  <c:v>141</c:v>
                </c:pt>
              </c:numCache>
            </c:numRef>
          </c:val>
          <c:extLst>
            <c:ext xmlns:c16="http://schemas.microsoft.com/office/drawing/2014/chart" uri="{C3380CC4-5D6E-409C-BE32-E72D297353CC}">
              <c16:uniqueId val="{00000001-20CC-40E9-982D-2F4969C4355C}"/>
            </c:ext>
          </c:extLst>
        </c:ser>
        <c:dLbls>
          <c:showLegendKey val="0"/>
          <c:showVal val="0"/>
          <c:showCatName val="0"/>
          <c:showSerName val="0"/>
          <c:showPercent val="0"/>
          <c:showBubbleSize val="0"/>
        </c:dLbls>
        <c:gapWidth val="219"/>
        <c:overlap val="-27"/>
        <c:axId val="412686592"/>
        <c:axId val="412692496"/>
      </c:barChart>
      <c:catAx>
        <c:axId val="412686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92496"/>
        <c:crosses val="autoZero"/>
        <c:auto val="1"/>
        <c:lblAlgn val="ctr"/>
        <c:lblOffset val="100"/>
        <c:noMultiLvlLbl val="0"/>
      </c:catAx>
      <c:valAx>
        <c:axId val="41269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68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c:v>
                </c:pt>
                <c:pt idx="1">
                  <c:v>0</c:v>
                </c:pt>
                <c:pt idx="2">
                  <c:v>0</c:v>
                </c:pt>
                <c:pt idx="3">
                  <c:v>0.30101076623525402</c:v>
                </c:pt>
                <c:pt idx="4">
                  <c:v>0.16030802041064601</c:v>
                </c:pt>
                <c:pt idx="5">
                  <c:v>0</c:v>
                </c:pt>
                <c:pt idx="6">
                  <c:v>0.14377990944011701</c:v>
                </c:pt>
                <c:pt idx="7">
                  <c:v>0</c:v>
                </c:pt>
                <c:pt idx="8">
                  <c:v>7.1495470761927195E-4</c:v>
                </c:pt>
                <c:pt idx="9">
                  <c:v>0</c:v>
                </c:pt>
                <c:pt idx="10">
                  <c:v>0.18364751111174599</c:v>
                </c:pt>
                <c:pt idx="11">
                  <c:v>0</c:v>
                </c:pt>
                <c:pt idx="12">
                  <c:v>0.51643226023042998</c:v>
                </c:pt>
                <c:pt idx="13">
                  <c:v>0</c:v>
                </c:pt>
                <c:pt idx="14">
                  <c:v>0.113160938414747</c:v>
                </c:pt>
                <c:pt idx="15">
                  <c:v>0</c:v>
                </c:pt>
                <c:pt idx="16">
                  <c:v>0.25121683152771201</c:v>
                </c:pt>
                <c:pt idx="17">
                  <c:v>0</c:v>
                </c:pt>
                <c:pt idx="18">
                  <c:v>0.22613943600681999</c:v>
                </c:pt>
                <c:pt idx="19">
                  <c:v>0</c:v>
                </c:pt>
                <c:pt idx="20">
                  <c:v>0.25603354823985902</c:v>
                </c:pt>
                <c:pt idx="21">
                  <c:v>0</c:v>
                </c:pt>
                <c:pt idx="22">
                  <c:v>0.12551435927058999</c:v>
                </c:pt>
                <c:pt idx="23">
                  <c:v>0</c:v>
                </c:pt>
                <c:pt idx="24">
                  <c:v>0.106969413878925</c:v>
                </c:pt>
                <c:pt idx="25">
                  <c:v>0</c:v>
                </c:pt>
                <c:pt idx="26">
                  <c:v>0.54685327648530901</c:v>
                </c:pt>
                <c:pt idx="27">
                  <c:v>0.22028158973445</c:v>
                </c:pt>
              </c:numCache>
            </c:numRef>
          </c:val>
          <c:smooth val="0"/>
          <c:extLst>
            <c:ext xmlns:c16="http://schemas.microsoft.com/office/drawing/2014/chart" uri="{C3380CC4-5D6E-409C-BE32-E72D297353CC}">
              <c16:uniqueId val="{00000000-CED3-4A79-B58B-71A13BA8E3B0}"/>
            </c:ext>
          </c:extLst>
        </c:ser>
        <c:dLbls>
          <c:showLegendKey val="0"/>
          <c:showVal val="0"/>
          <c:showCatName val="0"/>
          <c:showSerName val="0"/>
          <c:showPercent val="0"/>
          <c:showBubbleSize val="0"/>
        </c:dLbls>
        <c:smooth val="0"/>
        <c:axId val="342537048"/>
        <c:axId val="342537376"/>
      </c:lineChart>
      <c:dateAx>
        <c:axId val="342537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37376"/>
        <c:crosses val="autoZero"/>
        <c:auto val="1"/>
        <c:lblOffset val="100"/>
        <c:baseTimeUnit val="days"/>
      </c:dateAx>
      <c:valAx>
        <c:axId val="34253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3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139608</c:v>
                </c:pt>
                <c:pt idx="1">
                  <c:v>139651</c:v>
                </c:pt>
                <c:pt idx="2">
                  <c:v>139683</c:v>
                </c:pt>
                <c:pt idx="3">
                  <c:v>139709</c:v>
                </c:pt>
                <c:pt idx="4">
                  <c:v>139753</c:v>
                </c:pt>
                <c:pt idx="5">
                  <c:v>139780</c:v>
                </c:pt>
                <c:pt idx="6">
                  <c:v>139814</c:v>
                </c:pt>
                <c:pt idx="7">
                  <c:v>139854</c:v>
                </c:pt>
                <c:pt idx="8">
                  <c:v>139885</c:v>
                </c:pt>
                <c:pt idx="9">
                  <c:v>139925</c:v>
                </c:pt>
                <c:pt idx="10">
                  <c:v>139960</c:v>
                </c:pt>
                <c:pt idx="11">
                  <c:v>139979</c:v>
                </c:pt>
                <c:pt idx="12">
                  <c:v>140020</c:v>
                </c:pt>
                <c:pt idx="13">
                  <c:v>140052</c:v>
                </c:pt>
                <c:pt idx="14">
                  <c:v>140081</c:v>
                </c:pt>
                <c:pt idx="15">
                  <c:v>140106</c:v>
                </c:pt>
                <c:pt idx="16">
                  <c:v>140131</c:v>
                </c:pt>
                <c:pt idx="17">
                  <c:v>140166</c:v>
                </c:pt>
                <c:pt idx="18">
                  <c:v>140193</c:v>
                </c:pt>
                <c:pt idx="19">
                  <c:v>140216</c:v>
                </c:pt>
                <c:pt idx="20">
                  <c:v>140216</c:v>
                </c:pt>
                <c:pt idx="21">
                  <c:v>140224</c:v>
                </c:pt>
                <c:pt idx="22">
                  <c:v>140223</c:v>
                </c:pt>
                <c:pt idx="23">
                  <c:v>140225</c:v>
                </c:pt>
                <c:pt idx="24">
                  <c:v>140230</c:v>
                </c:pt>
                <c:pt idx="25">
                  <c:v>140246</c:v>
                </c:pt>
                <c:pt idx="26">
                  <c:v>140269</c:v>
                </c:pt>
                <c:pt idx="27">
                  <c:v>140282</c:v>
                </c:pt>
              </c:numCache>
            </c:numRef>
          </c:val>
          <c:smooth val="0"/>
          <c:extLst>
            <c:ext xmlns:c16="http://schemas.microsoft.com/office/drawing/2014/chart" uri="{C3380CC4-5D6E-409C-BE32-E72D297353CC}">
              <c16:uniqueId val="{00000000-1B6A-4B59-9C97-437590A200A2}"/>
            </c:ext>
          </c:extLst>
        </c:ser>
        <c:dLbls>
          <c:showLegendKey val="0"/>
          <c:showVal val="0"/>
          <c:showCatName val="0"/>
          <c:showSerName val="0"/>
          <c:showPercent val="0"/>
          <c:showBubbleSize val="0"/>
        </c:dLbls>
        <c:smooth val="0"/>
        <c:axId val="413363496"/>
        <c:axId val="413367104"/>
      </c:lineChart>
      <c:dateAx>
        <c:axId val="413363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367104"/>
        <c:crosses val="autoZero"/>
        <c:auto val="1"/>
        <c:lblOffset val="100"/>
        <c:baseTimeUnit val="days"/>
      </c:dateAx>
      <c:valAx>
        <c:axId val="41336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36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52</c:v>
                </c:pt>
                <c:pt idx="1">
                  <c:v>42</c:v>
                </c:pt>
                <c:pt idx="2">
                  <c:v>38</c:v>
                </c:pt>
                <c:pt idx="3">
                  <c:v>64</c:v>
                </c:pt>
                <c:pt idx="4">
                  <c:v>78</c:v>
                </c:pt>
                <c:pt idx="5">
                  <c:v>43</c:v>
                </c:pt>
                <c:pt idx="6">
                  <c:v>64</c:v>
                </c:pt>
                <c:pt idx="7">
                  <c:v>53</c:v>
                </c:pt>
                <c:pt idx="8">
                  <c:v>39</c:v>
                </c:pt>
                <c:pt idx="9">
                  <c:v>51</c:v>
                </c:pt>
                <c:pt idx="10">
                  <c:v>53</c:v>
                </c:pt>
                <c:pt idx="11">
                  <c:v>44</c:v>
                </c:pt>
                <c:pt idx="12">
                  <c:v>47</c:v>
                </c:pt>
                <c:pt idx="13">
                  <c:v>65</c:v>
                </c:pt>
                <c:pt idx="14">
                  <c:v>61</c:v>
                </c:pt>
                <c:pt idx="15">
                  <c:v>58</c:v>
                </c:pt>
                <c:pt idx="16">
                  <c:v>45</c:v>
                </c:pt>
                <c:pt idx="17">
                  <c:v>47</c:v>
                </c:pt>
                <c:pt idx="18">
                  <c:v>19</c:v>
                </c:pt>
                <c:pt idx="19">
                  <c:v>56</c:v>
                </c:pt>
                <c:pt idx="20">
                  <c:v>54</c:v>
                </c:pt>
                <c:pt idx="21">
                  <c:v>43</c:v>
                </c:pt>
                <c:pt idx="22">
                  <c:v>40</c:v>
                </c:pt>
                <c:pt idx="23">
                  <c:v>33</c:v>
                </c:pt>
                <c:pt idx="24">
                  <c:v>59</c:v>
                </c:pt>
                <c:pt idx="25">
                  <c:v>46</c:v>
                </c:pt>
                <c:pt idx="26">
                  <c:v>53</c:v>
                </c:pt>
                <c:pt idx="27">
                  <c:v>68</c:v>
                </c:pt>
              </c:numCache>
            </c:numRef>
          </c:val>
          <c:smooth val="0"/>
          <c:extLst>
            <c:ext xmlns:c16="http://schemas.microsoft.com/office/drawing/2014/chart" uri="{C3380CC4-5D6E-409C-BE32-E72D297353CC}">
              <c16:uniqueId val="{00000000-90D3-4762-ACE0-DF02945A01B2}"/>
            </c:ext>
          </c:extLst>
        </c:ser>
        <c:dLbls>
          <c:showLegendKey val="0"/>
          <c:showVal val="0"/>
          <c:showCatName val="0"/>
          <c:showSerName val="0"/>
          <c:showPercent val="0"/>
          <c:showBubbleSize val="0"/>
        </c:dLbls>
        <c:smooth val="0"/>
        <c:axId val="285753856"/>
        <c:axId val="285754512"/>
      </c:lineChart>
      <c:dateAx>
        <c:axId val="285753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54512"/>
        <c:crosses val="autoZero"/>
        <c:auto val="1"/>
        <c:lblOffset val="100"/>
        <c:baseTimeUnit val="days"/>
      </c:dateAx>
      <c:valAx>
        <c:axId val="28575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5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289F5-DD82-4E9B-9750-3FC4D971EB5D}"/>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122F9402-3F01-4332-AC48-798684C8639C}"/>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703897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B1594-DB25-486F-9FE3-EE17A9451796}"/>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3E672A5A-7888-495C-9E79-FCF33B3B7E42}"/>
              </a:ext>
            </a:extLst>
          </p:cNvPr>
          <p:cNvGraphicFramePr>
            <a:graphicFrameLocks noGrp="1"/>
          </p:cNvGraphicFramePr>
          <p:nvPr>
            <p:ph type="tbl" sz="quarter" idx="13"/>
            <p:extLst>
              <p:ext uri="{D42A27DB-BD31-4B8C-83A1-F6EECF244321}">
                <p14:modId xmlns:p14="http://schemas.microsoft.com/office/powerpoint/2010/main" val="855328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73389890"/>
                    </a:ext>
                  </a:extLst>
                </a:gridCol>
                <a:gridCol w="740664">
                  <a:extLst>
                    <a:ext uri="{9D8B030D-6E8A-4147-A177-3AD203B41FA5}">
                      <a16:colId xmlns:a16="http://schemas.microsoft.com/office/drawing/2014/main" val="3837724440"/>
                    </a:ext>
                  </a:extLst>
                </a:gridCol>
                <a:gridCol w="740664">
                  <a:extLst>
                    <a:ext uri="{9D8B030D-6E8A-4147-A177-3AD203B41FA5}">
                      <a16:colId xmlns:a16="http://schemas.microsoft.com/office/drawing/2014/main" val="1484225257"/>
                    </a:ext>
                  </a:extLst>
                </a:gridCol>
                <a:gridCol w="740664">
                  <a:extLst>
                    <a:ext uri="{9D8B030D-6E8A-4147-A177-3AD203B41FA5}">
                      <a16:colId xmlns:a16="http://schemas.microsoft.com/office/drawing/2014/main" val="4254936363"/>
                    </a:ext>
                  </a:extLst>
                </a:gridCol>
                <a:gridCol w="740664">
                  <a:extLst>
                    <a:ext uri="{9D8B030D-6E8A-4147-A177-3AD203B41FA5}">
                      <a16:colId xmlns:a16="http://schemas.microsoft.com/office/drawing/2014/main" val="2083695334"/>
                    </a:ext>
                  </a:extLst>
                </a:gridCol>
                <a:gridCol w="740664">
                  <a:extLst>
                    <a:ext uri="{9D8B030D-6E8A-4147-A177-3AD203B41FA5}">
                      <a16:colId xmlns:a16="http://schemas.microsoft.com/office/drawing/2014/main" val="2812983609"/>
                    </a:ext>
                  </a:extLst>
                </a:gridCol>
                <a:gridCol w="740664">
                  <a:extLst>
                    <a:ext uri="{9D8B030D-6E8A-4147-A177-3AD203B41FA5}">
                      <a16:colId xmlns:a16="http://schemas.microsoft.com/office/drawing/2014/main" val="2185089732"/>
                    </a:ext>
                  </a:extLst>
                </a:gridCol>
                <a:gridCol w="740664">
                  <a:extLst>
                    <a:ext uri="{9D8B030D-6E8A-4147-A177-3AD203B41FA5}">
                      <a16:colId xmlns:a16="http://schemas.microsoft.com/office/drawing/2014/main" val="354902907"/>
                    </a:ext>
                  </a:extLst>
                </a:gridCol>
                <a:gridCol w="740664">
                  <a:extLst>
                    <a:ext uri="{9D8B030D-6E8A-4147-A177-3AD203B41FA5}">
                      <a16:colId xmlns:a16="http://schemas.microsoft.com/office/drawing/2014/main" val="3238389507"/>
                    </a:ext>
                  </a:extLst>
                </a:gridCol>
                <a:gridCol w="740664">
                  <a:extLst>
                    <a:ext uri="{9D8B030D-6E8A-4147-A177-3AD203B41FA5}">
                      <a16:colId xmlns:a16="http://schemas.microsoft.com/office/drawing/2014/main" val="10089625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18042545"/>
                  </a:ext>
                </a:extLst>
              </a:tr>
              <a:tr h="370840">
                <a:tc>
                  <a:txBody>
                    <a:bodyPr/>
                    <a:lstStyle/>
                    <a:p>
                      <a:r>
                        <a:rPr lang="en-US" sz="1000"/>
                        <a:t>Buttercup Malaysia</a:t>
                      </a:r>
                    </a:p>
                  </a:txBody>
                  <a:tcPr/>
                </a:tc>
                <a:tc>
                  <a:txBody>
                    <a:bodyPr/>
                    <a:lstStyle/>
                    <a:p>
                      <a:r>
                        <a:rPr lang="en-US" sz="1000"/>
                        <a:t>140282</a:t>
                      </a:r>
                    </a:p>
                  </a:txBody>
                  <a:tcPr/>
                </a:tc>
                <a:tc>
                  <a:txBody>
                    <a:bodyPr/>
                    <a:lstStyle/>
                    <a:p>
                      <a:r>
                        <a:rPr lang="en-US" sz="1000"/>
                        <a:t>701</a:t>
                      </a:r>
                    </a:p>
                  </a:txBody>
                  <a:tcPr/>
                </a:tc>
                <a:tc>
                  <a:txBody>
                    <a:bodyPr/>
                    <a:lstStyle/>
                    <a:p>
                      <a:r>
                        <a:rPr lang="en-US" sz="1000"/>
                        <a:t>16</a:t>
                      </a:r>
                    </a:p>
                  </a:txBody>
                  <a:tcPr/>
                </a:tc>
                <a:tc>
                  <a:txBody>
                    <a:bodyPr/>
                    <a:lstStyle/>
                    <a:p>
                      <a:r>
                        <a:rPr lang="en-US" sz="1000"/>
                        <a:t>4032</a:t>
                      </a:r>
                    </a:p>
                  </a:txBody>
                  <a:tcPr/>
                </a:tc>
                <a:tc>
                  <a:txBody>
                    <a:bodyPr/>
                    <a:lstStyle/>
                    <a:p>
                      <a:r>
                        <a:rPr lang="en-US" sz="1000"/>
                        <a:t>159</a:t>
                      </a:r>
                    </a:p>
                  </a:txBody>
                  <a:tcPr/>
                </a:tc>
                <a:tc>
                  <a:txBody>
                    <a:bodyPr/>
                    <a:lstStyle/>
                    <a:p>
                      <a:r>
                        <a:rPr lang="en-US" sz="1000"/>
                        <a:t>803</a:t>
                      </a:r>
                    </a:p>
                  </a:txBody>
                  <a:tcPr/>
                </a:tc>
                <a:tc>
                  <a:txBody>
                    <a:bodyPr/>
                    <a:lstStyle/>
                    <a:p>
                      <a:r>
                        <a:rPr lang="en-US" sz="1000"/>
                        <a:t>0</a:t>
                      </a:r>
                    </a:p>
                  </a:txBody>
                  <a:tcPr/>
                </a:tc>
                <a:tc>
                  <a:txBody>
                    <a:bodyPr/>
                    <a:lstStyle/>
                    <a:p>
                      <a:r>
                        <a:rPr lang="en-US" sz="1000"/>
                        <a:t>0.2231 %</a:t>
                      </a:r>
                    </a:p>
                  </a:txBody>
                  <a:tcPr/>
                </a:tc>
                <a:tc>
                  <a:txBody>
                    <a:bodyPr/>
                    <a:lstStyle/>
                    <a:p>
                      <a:r>
                        <a:rPr lang="en-US" sz="1000"/>
                        <a:t>0.0 %</a:t>
                      </a:r>
                    </a:p>
                  </a:txBody>
                  <a:tcPr/>
                </a:tc>
                <a:extLst>
                  <a:ext uri="{0D108BD9-81ED-4DB2-BD59-A6C34878D82A}">
                    <a16:rowId xmlns:a16="http://schemas.microsoft.com/office/drawing/2014/main" val="2257824057"/>
                  </a:ext>
                </a:extLst>
              </a:tr>
            </a:tbl>
          </a:graphicData>
        </a:graphic>
      </p:graphicFrame>
      <p:sp>
        <p:nvSpPr>
          <p:cNvPr id="4" name="Text Placeholder 3">
            <a:extLst>
              <a:ext uri="{FF2B5EF4-FFF2-40B4-BE49-F238E27FC236}">
                <a16:creationId xmlns:a16="http://schemas.microsoft.com/office/drawing/2014/main" id="{88D2A020-8664-4DC0-9413-5BDADCAF5E1F}"/>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843285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85A32-CB40-4650-BEBB-F46993908C0E}"/>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3D868333-9B40-4454-83DE-B6BA7FD17653}"/>
              </a:ext>
            </a:extLst>
          </p:cNvPr>
          <p:cNvGraphicFramePr>
            <a:graphicFrameLocks noGrp="1"/>
          </p:cNvGraphicFramePr>
          <p:nvPr>
            <p:ph type="chart" sz="quarter" idx="13"/>
            <p:extLst>
              <p:ext uri="{D42A27DB-BD31-4B8C-83A1-F6EECF244321}">
                <p14:modId xmlns:p14="http://schemas.microsoft.com/office/powerpoint/2010/main" val="3652910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AFDFCD-4FDC-4AD9-A453-887713DFE928}"/>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0FDB04EC-CDE5-475D-AE57-641E84EFF8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0010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FAFB7-69F9-4DA2-9C6B-17D188C1A27D}"/>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10BADB75-CBB9-4760-ACFD-005C621706E5}"/>
              </a:ext>
            </a:extLst>
          </p:cNvPr>
          <p:cNvGraphicFramePr>
            <a:graphicFrameLocks noGrp="1"/>
          </p:cNvGraphicFramePr>
          <p:nvPr>
            <p:ph type="chart" sz="quarter" idx="13"/>
            <p:extLst>
              <p:ext uri="{D42A27DB-BD31-4B8C-83A1-F6EECF244321}">
                <p14:modId xmlns:p14="http://schemas.microsoft.com/office/powerpoint/2010/main" val="96803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E641FE-4494-482A-B461-7EBAB32F4A90}"/>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3BF7C69F-4122-4082-852D-3E3FB7CAD7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4917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84BEF-7727-47C4-93C8-35A8E3DBB454}"/>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02F384FF-D3D1-493E-9557-170CA9AFACAE}"/>
              </a:ext>
            </a:extLst>
          </p:cNvPr>
          <p:cNvGraphicFramePr>
            <a:graphicFrameLocks noGrp="1"/>
          </p:cNvGraphicFramePr>
          <p:nvPr>
            <p:ph type="chart" sz="quarter" idx="13"/>
            <p:extLst>
              <p:ext uri="{D42A27DB-BD31-4B8C-83A1-F6EECF244321}">
                <p14:modId xmlns:p14="http://schemas.microsoft.com/office/powerpoint/2010/main" val="13796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BDB523-CB94-4AAE-A184-DD01A2186FA9}"/>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FC0F6D3F-987F-4804-A511-A3777A0F3A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5658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76F58-5EE6-4318-88FE-26AB0BA64E58}"/>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62AD5BA2-B4A0-4644-BBC5-E2894F9F4A5E}"/>
              </a:ext>
            </a:extLst>
          </p:cNvPr>
          <p:cNvGraphicFramePr>
            <a:graphicFrameLocks noGrp="1"/>
          </p:cNvGraphicFramePr>
          <p:nvPr>
            <p:ph type="chart" sz="quarter" idx="13"/>
            <p:extLst>
              <p:ext uri="{D42A27DB-BD31-4B8C-83A1-F6EECF244321}">
                <p14:modId xmlns:p14="http://schemas.microsoft.com/office/powerpoint/2010/main" val="4275792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FDC39B-F63A-4F91-B9F2-64B5342ECC06}"/>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169A8443-303B-4AAE-AF88-DDDB31B5DA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4502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88192-9726-4321-87AC-E6504C7712E3}"/>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0225B32C-5FF4-4309-854A-0A3D2F59D9EB}"/>
              </a:ext>
            </a:extLst>
          </p:cNvPr>
          <p:cNvGraphicFramePr>
            <a:graphicFrameLocks noGrp="1"/>
          </p:cNvGraphicFramePr>
          <p:nvPr>
            <p:ph type="chart" sz="quarter" idx="13"/>
            <p:extLst>
              <p:ext uri="{D42A27DB-BD31-4B8C-83A1-F6EECF244321}">
                <p14:modId xmlns:p14="http://schemas.microsoft.com/office/powerpoint/2010/main" val="3302882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857C92-87F7-4B03-B1FE-36B00AE98376}"/>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4D4B3324-B5F6-444B-B61E-DD1FFD4E52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3779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366C7-8ABF-4B5E-AAE7-3C9CA537D6E4}"/>
              </a:ext>
            </a:extLst>
          </p:cNvPr>
          <p:cNvSpPr>
            <a:spLocks noGrp="1"/>
          </p:cNvSpPr>
          <p:nvPr>
            <p:ph type="title"/>
          </p:nvPr>
        </p:nvSpPr>
        <p:spPr/>
        <p:txBody>
          <a:bodyPr/>
          <a:lstStyle/>
          <a:p>
            <a:r>
              <a:rPr lang="en-US"/>
              <a:t>Facebook (FB) Custom Own Posts Table (new) | Buttercup Malaysia - 1 of 6</a:t>
            </a:r>
          </a:p>
        </p:txBody>
      </p:sp>
      <p:graphicFrame>
        <p:nvGraphicFramePr>
          <p:cNvPr id="5" name="Table Placeholder 4">
            <a:extLst>
              <a:ext uri="{FF2B5EF4-FFF2-40B4-BE49-F238E27FC236}">
                <a16:creationId xmlns:a16="http://schemas.microsoft.com/office/drawing/2014/main" id="{85FC4E1A-FE80-4047-B74F-AEB8F01A6829}"/>
              </a:ext>
            </a:extLst>
          </p:cNvPr>
          <p:cNvGraphicFramePr>
            <a:graphicFrameLocks noGrp="1"/>
          </p:cNvGraphicFramePr>
          <p:nvPr>
            <p:ph type="tbl" sz="quarter" idx="13"/>
            <p:extLst>
              <p:ext uri="{D42A27DB-BD31-4B8C-83A1-F6EECF244321}">
                <p14:modId xmlns:p14="http://schemas.microsoft.com/office/powerpoint/2010/main" val="2048437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1664679"/>
                    </a:ext>
                  </a:extLst>
                </a:gridCol>
                <a:gridCol w="822960">
                  <a:extLst>
                    <a:ext uri="{9D8B030D-6E8A-4147-A177-3AD203B41FA5}">
                      <a16:colId xmlns:a16="http://schemas.microsoft.com/office/drawing/2014/main" val="2542995174"/>
                    </a:ext>
                  </a:extLst>
                </a:gridCol>
                <a:gridCol w="822960">
                  <a:extLst>
                    <a:ext uri="{9D8B030D-6E8A-4147-A177-3AD203B41FA5}">
                      <a16:colId xmlns:a16="http://schemas.microsoft.com/office/drawing/2014/main" val="2572324258"/>
                    </a:ext>
                  </a:extLst>
                </a:gridCol>
                <a:gridCol w="822960">
                  <a:extLst>
                    <a:ext uri="{9D8B030D-6E8A-4147-A177-3AD203B41FA5}">
                      <a16:colId xmlns:a16="http://schemas.microsoft.com/office/drawing/2014/main" val="2808967775"/>
                    </a:ext>
                  </a:extLst>
                </a:gridCol>
                <a:gridCol w="822960">
                  <a:extLst>
                    <a:ext uri="{9D8B030D-6E8A-4147-A177-3AD203B41FA5}">
                      <a16:colId xmlns:a16="http://schemas.microsoft.com/office/drawing/2014/main" val="84874773"/>
                    </a:ext>
                  </a:extLst>
                </a:gridCol>
                <a:gridCol w="822960">
                  <a:extLst>
                    <a:ext uri="{9D8B030D-6E8A-4147-A177-3AD203B41FA5}">
                      <a16:colId xmlns:a16="http://schemas.microsoft.com/office/drawing/2014/main" val="3919918442"/>
                    </a:ext>
                  </a:extLst>
                </a:gridCol>
                <a:gridCol w="822960">
                  <a:extLst>
                    <a:ext uri="{9D8B030D-6E8A-4147-A177-3AD203B41FA5}">
                      <a16:colId xmlns:a16="http://schemas.microsoft.com/office/drawing/2014/main" val="3738071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9390725"/>
                  </a:ext>
                </a:extLst>
              </a:tr>
            </a:tbl>
          </a:graphicData>
        </a:graphic>
      </p:graphicFrame>
      <p:sp>
        <p:nvSpPr>
          <p:cNvPr id="4" name="Text Placeholder 3">
            <a:extLst>
              <a:ext uri="{FF2B5EF4-FFF2-40B4-BE49-F238E27FC236}">
                <a16:creationId xmlns:a16="http://schemas.microsoft.com/office/drawing/2014/main" id="{07BEE1C4-3FA0-4497-93F5-988732D9A089}"/>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10703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029E5-9F23-49EA-A85D-176C15269E75}"/>
              </a:ext>
            </a:extLst>
          </p:cNvPr>
          <p:cNvSpPr>
            <a:spLocks noGrp="1"/>
          </p:cNvSpPr>
          <p:nvPr>
            <p:ph type="title"/>
          </p:nvPr>
        </p:nvSpPr>
        <p:spPr/>
        <p:txBody>
          <a:bodyPr/>
          <a:lstStyle/>
          <a:p>
            <a:r>
              <a:rPr lang="en-US"/>
              <a:t>Facebook (FB) Custom Own Posts Table (new) | Buttercup Malaysia - 2 of 6</a:t>
            </a:r>
          </a:p>
        </p:txBody>
      </p:sp>
      <p:graphicFrame>
        <p:nvGraphicFramePr>
          <p:cNvPr id="5" name="Table Placeholder 4">
            <a:extLst>
              <a:ext uri="{FF2B5EF4-FFF2-40B4-BE49-F238E27FC236}">
                <a16:creationId xmlns:a16="http://schemas.microsoft.com/office/drawing/2014/main" id="{B8EFA05A-422B-42C5-B916-D29D61728E27}"/>
              </a:ext>
            </a:extLst>
          </p:cNvPr>
          <p:cNvGraphicFramePr>
            <a:graphicFrameLocks noGrp="1"/>
          </p:cNvGraphicFramePr>
          <p:nvPr>
            <p:ph type="tbl" sz="quarter" idx="13"/>
            <p:extLst>
              <p:ext uri="{D42A27DB-BD31-4B8C-83A1-F6EECF244321}">
                <p14:modId xmlns:p14="http://schemas.microsoft.com/office/powerpoint/2010/main" val="1406525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91937800"/>
                    </a:ext>
                  </a:extLst>
                </a:gridCol>
                <a:gridCol w="822960">
                  <a:extLst>
                    <a:ext uri="{9D8B030D-6E8A-4147-A177-3AD203B41FA5}">
                      <a16:colId xmlns:a16="http://schemas.microsoft.com/office/drawing/2014/main" val="1191653614"/>
                    </a:ext>
                  </a:extLst>
                </a:gridCol>
                <a:gridCol w="822960">
                  <a:extLst>
                    <a:ext uri="{9D8B030D-6E8A-4147-A177-3AD203B41FA5}">
                      <a16:colId xmlns:a16="http://schemas.microsoft.com/office/drawing/2014/main" val="1676110445"/>
                    </a:ext>
                  </a:extLst>
                </a:gridCol>
                <a:gridCol w="822960">
                  <a:extLst>
                    <a:ext uri="{9D8B030D-6E8A-4147-A177-3AD203B41FA5}">
                      <a16:colId xmlns:a16="http://schemas.microsoft.com/office/drawing/2014/main" val="2809635214"/>
                    </a:ext>
                  </a:extLst>
                </a:gridCol>
                <a:gridCol w="822960">
                  <a:extLst>
                    <a:ext uri="{9D8B030D-6E8A-4147-A177-3AD203B41FA5}">
                      <a16:colId xmlns:a16="http://schemas.microsoft.com/office/drawing/2014/main" val="2712079014"/>
                    </a:ext>
                  </a:extLst>
                </a:gridCol>
                <a:gridCol w="822960">
                  <a:extLst>
                    <a:ext uri="{9D8B030D-6E8A-4147-A177-3AD203B41FA5}">
                      <a16:colId xmlns:a16="http://schemas.microsoft.com/office/drawing/2014/main" val="3488300269"/>
                    </a:ext>
                  </a:extLst>
                </a:gridCol>
                <a:gridCol w="822960">
                  <a:extLst>
                    <a:ext uri="{9D8B030D-6E8A-4147-A177-3AD203B41FA5}">
                      <a16:colId xmlns:a16="http://schemas.microsoft.com/office/drawing/2014/main" val="4292371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7910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- 2019-02-27 10:06:00 </a:t>
                      </a:r>
                      <a:r>
                        <a:rPr kumimoji="0" lang="en-US" sz="1000" b="0" i="0" u="none" strike="noStrike" kern="1200" cap="none" spc="0" normalizeH="0" baseline="0" noProof="0">
                          <a:ln>
                            <a:noFill/>
                          </a:ln>
                          <a:solidFill>
                            <a:prstClr val="black"/>
                          </a:solidFill>
                          <a:effectLst/>
                          <a:uLnTx/>
                          <a:uFillTx/>
                          <a:latin typeface="+mn-lt"/>
                          <a:ea typeface="+mn-ea"/>
                          <a:cs typeface="+mn-cs"/>
                        </a:rPr>
                        <a:t> 
 Buat penggemar keju, biskut ini wajib anda cuba! ​
#ResipiButtercup​
Biskut Jongkong Emas Buttercup​
​Bahan-bahan: ​
350g Buttercup, dilembutkan​
450g tepung biasa/serbaguna ​
15g serbuk susu ​
175g keju cheddar parut ​
250g keju parmesan parut​
25g kanji jagung ​
2 sudu teh serbuk stok ayam ​
2 sudu makan serbuk keju parmesan​
4 kuning telur ​
Sapuan:
2 kuning telur​
1 sudu teh madu ​
2 sudu teh susu​
Arahan:​
1. Panaskan ketuhar pada 160ºC dan lapiskan dulang pembakar dengan kertas minyak.​
2. Pukul Buttercup sehingga lembut dan gebu, Tambah telur kuning satu per satu. Pukul sebati.​
3. Ayak semua bahan serbuk kering (susu tepung, serbuk stok ayam, tepung dan kanji jagung). Gunakan pengadun untuk kacau pada kelajuan rendah sehingga sebati. Masukkan keju parut, pukul sebati. Pindahkan ke permukaan rata. Gunakan tangan untuk menguli selama 1-2 minit.​
4. Lenyekkan adunan menjadi ketebalan 1.5 cm dan potong 1.5cm x 1.5 cm x 4 cm. ​
5. Susun dalam dulang pembakar dan bakar selama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594623"/>
                  </a:ext>
                </a:extLst>
              </a:tr>
            </a:tbl>
          </a:graphicData>
        </a:graphic>
      </p:graphicFrame>
      <p:sp>
        <p:nvSpPr>
          <p:cNvPr id="4" name="Text Placeholder 3">
            <a:extLst>
              <a:ext uri="{FF2B5EF4-FFF2-40B4-BE49-F238E27FC236}">
                <a16:creationId xmlns:a16="http://schemas.microsoft.com/office/drawing/2014/main" id="{49AB490D-55C6-40AF-BFE0-C6177F09D20B}"/>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966456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EC086-8464-4655-8A3D-8B9CF6F33FB7}"/>
              </a:ext>
            </a:extLst>
          </p:cNvPr>
          <p:cNvSpPr>
            <a:spLocks noGrp="1"/>
          </p:cNvSpPr>
          <p:nvPr>
            <p:ph type="title"/>
          </p:nvPr>
        </p:nvSpPr>
        <p:spPr/>
        <p:txBody>
          <a:bodyPr/>
          <a:lstStyle/>
          <a:p>
            <a:r>
              <a:rPr lang="en-US"/>
              <a:t>Facebook (FB) Custom Own Posts Table (new) | Buttercup Malaysia - 3 of 6</a:t>
            </a:r>
          </a:p>
        </p:txBody>
      </p:sp>
      <p:graphicFrame>
        <p:nvGraphicFramePr>
          <p:cNvPr id="5" name="Table Placeholder 4">
            <a:extLst>
              <a:ext uri="{FF2B5EF4-FFF2-40B4-BE49-F238E27FC236}">
                <a16:creationId xmlns:a16="http://schemas.microsoft.com/office/drawing/2014/main" id="{86CB3FE9-825D-4406-A3EF-BC6E78A019C6}"/>
              </a:ext>
            </a:extLst>
          </p:cNvPr>
          <p:cNvGraphicFramePr>
            <a:graphicFrameLocks noGrp="1"/>
          </p:cNvGraphicFramePr>
          <p:nvPr>
            <p:ph type="tbl" sz="quarter" idx="13"/>
            <p:extLst>
              <p:ext uri="{D42A27DB-BD31-4B8C-83A1-F6EECF244321}">
                <p14:modId xmlns:p14="http://schemas.microsoft.com/office/powerpoint/2010/main" val="1783253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76342492"/>
                    </a:ext>
                  </a:extLst>
                </a:gridCol>
                <a:gridCol w="822960">
                  <a:extLst>
                    <a:ext uri="{9D8B030D-6E8A-4147-A177-3AD203B41FA5}">
                      <a16:colId xmlns:a16="http://schemas.microsoft.com/office/drawing/2014/main" val="2257775930"/>
                    </a:ext>
                  </a:extLst>
                </a:gridCol>
                <a:gridCol w="822960">
                  <a:extLst>
                    <a:ext uri="{9D8B030D-6E8A-4147-A177-3AD203B41FA5}">
                      <a16:colId xmlns:a16="http://schemas.microsoft.com/office/drawing/2014/main" val="3576527790"/>
                    </a:ext>
                  </a:extLst>
                </a:gridCol>
                <a:gridCol w="822960">
                  <a:extLst>
                    <a:ext uri="{9D8B030D-6E8A-4147-A177-3AD203B41FA5}">
                      <a16:colId xmlns:a16="http://schemas.microsoft.com/office/drawing/2014/main" val="2751862853"/>
                    </a:ext>
                  </a:extLst>
                </a:gridCol>
                <a:gridCol w="822960">
                  <a:extLst>
                    <a:ext uri="{9D8B030D-6E8A-4147-A177-3AD203B41FA5}">
                      <a16:colId xmlns:a16="http://schemas.microsoft.com/office/drawing/2014/main" val="3382488888"/>
                    </a:ext>
                  </a:extLst>
                </a:gridCol>
                <a:gridCol w="822960">
                  <a:extLst>
                    <a:ext uri="{9D8B030D-6E8A-4147-A177-3AD203B41FA5}">
                      <a16:colId xmlns:a16="http://schemas.microsoft.com/office/drawing/2014/main" val="1151042201"/>
                    </a:ext>
                  </a:extLst>
                </a:gridCol>
                <a:gridCol w="822960">
                  <a:extLst>
                    <a:ext uri="{9D8B030D-6E8A-4147-A177-3AD203B41FA5}">
                      <a16:colId xmlns:a16="http://schemas.microsoft.com/office/drawing/2014/main" val="551938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1429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- 2019-02-13 09:37:00 </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ingin berkongsi resipi biskut kacang yang popular ketika Tahun Baru Cina.​
#ResipiButtercup​
Biskut Kacang Buttercup​
Bahan-bahan:​
1½ cawan Buttercup, dicairkan​
3 cawan kacang tanah panggang​
3 cawan tepung serba guna​
1 gelas gula halus ​
⅛ sudu teh garam​
1 biji kuning telur
Arahan:​
1. Tumbuk kacang tanah, kemudian campurkan dengan tepung, garam dan gula. ​
2. Cairkan Buttercup dan perlahan-lahan tuangkan ke dalam campuran bahan-bahan untuk membuat adunan. ​
3. Ambil sebahagian kecil doh, bentukkan menjadi bulat dan susunkan di atas dulang untuk membakar. ​
4. Sapukan bahagian atas biskut dengan kuning telur sebelum dibakar. ​
5. Bakar selama 25 minit pada suhu 170ºC.​
Sumber: https://giant.sg/12-easy-chinese-new-year-snacks-and-cookie-recipes-to-make/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8682603"/>
                  </a:ext>
                </a:extLst>
              </a:tr>
            </a:tbl>
          </a:graphicData>
        </a:graphic>
      </p:graphicFrame>
      <p:sp>
        <p:nvSpPr>
          <p:cNvPr id="4" name="Text Placeholder 3">
            <a:extLst>
              <a:ext uri="{FF2B5EF4-FFF2-40B4-BE49-F238E27FC236}">
                <a16:creationId xmlns:a16="http://schemas.microsoft.com/office/drawing/2014/main" id="{FC533136-AE09-4AAB-BF65-3918F7F2BFD4}"/>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905171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4B1E1-CAE5-4554-BE55-83DFD4A02948}"/>
              </a:ext>
            </a:extLst>
          </p:cNvPr>
          <p:cNvSpPr>
            <a:spLocks noGrp="1"/>
          </p:cNvSpPr>
          <p:nvPr>
            <p:ph type="title"/>
          </p:nvPr>
        </p:nvSpPr>
        <p:spPr/>
        <p:txBody>
          <a:bodyPr/>
          <a:lstStyle/>
          <a:p>
            <a:r>
              <a:rPr lang="en-US"/>
              <a:t>Facebook (FB) Custom Own Posts Table (new) | Buttercup Malaysia - 4 of 6</a:t>
            </a:r>
          </a:p>
        </p:txBody>
      </p:sp>
      <p:graphicFrame>
        <p:nvGraphicFramePr>
          <p:cNvPr id="5" name="Table Placeholder 4">
            <a:extLst>
              <a:ext uri="{FF2B5EF4-FFF2-40B4-BE49-F238E27FC236}">
                <a16:creationId xmlns:a16="http://schemas.microsoft.com/office/drawing/2014/main" id="{1063F8A5-6961-48E2-8B35-2440B973FE69}"/>
              </a:ext>
            </a:extLst>
          </p:cNvPr>
          <p:cNvGraphicFramePr>
            <a:graphicFrameLocks noGrp="1"/>
          </p:cNvGraphicFramePr>
          <p:nvPr>
            <p:ph type="tbl" sz="quarter" idx="13"/>
            <p:extLst>
              <p:ext uri="{D42A27DB-BD31-4B8C-83A1-F6EECF244321}">
                <p14:modId xmlns:p14="http://schemas.microsoft.com/office/powerpoint/2010/main" val="2817737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25720822"/>
                    </a:ext>
                  </a:extLst>
                </a:gridCol>
                <a:gridCol w="822960">
                  <a:extLst>
                    <a:ext uri="{9D8B030D-6E8A-4147-A177-3AD203B41FA5}">
                      <a16:colId xmlns:a16="http://schemas.microsoft.com/office/drawing/2014/main" val="3293864359"/>
                    </a:ext>
                  </a:extLst>
                </a:gridCol>
                <a:gridCol w="822960">
                  <a:extLst>
                    <a:ext uri="{9D8B030D-6E8A-4147-A177-3AD203B41FA5}">
                      <a16:colId xmlns:a16="http://schemas.microsoft.com/office/drawing/2014/main" val="496473091"/>
                    </a:ext>
                  </a:extLst>
                </a:gridCol>
                <a:gridCol w="822960">
                  <a:extLst>
                    <a:ext uri="{9D8B030D-6E8A-4147-A177-3AD203B41FA5}">
                      <a16:colId xmlns:a16="http://schemas.microsoft.com/office/drawing/2014/main" val="2614891427"/>
                    </a:ext>
                  </a:extLst>
                </a:gridCol>
                <a:gridCol w="822960">
                  <a:extLst>
                    <a:ext uri="{9D8B030D-6E8A-4147-A177-3AD203B41FA5}">
                      <a16:colId xmlns:a16="http://schemas.microsoft.com/office/drawing/2014/main" val="1804486701"/>
                    </a:ext>
                  </a:extLst>
                </a:gridCol>
                <a:gridCol w="822960">
                  <a:extLst>
                    <a:ext uri="{9D8B030D-6E8A-4147-A177-3AD203B41FA5}">
                      <a16:colId xmlns:a16="http://schemas.microsoft.com/office/drawing/2014/main" val="3973926948"/>
                    </a:ext>
                  </a:extLst>
                </a:gridCol>
                <a:gridCol w="822960">
                  <a:extLst>
                    <a:ext uri="{9D8B030D-6E8A-4147-A177-3AD203B41FA5}">
                      <a16:colId xmlns:a16="http://schemas.microsoft.com/office/drawing/2014/main" val="980646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4199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- 2019-02-04 10:57:56 </a:t>
                      </a:r>
                      <a:r>
                        <a:rPr kumimoji="0" lang="en-US" sz="1000" b="0" i="0" u="none" strike="noStrike" kern="1200" cap="none" spc="0" normalizeH="0" baseline="0" noProof="0">
                          <a:ln>
                            <a:noFill/>
                          </a:ln>
                          <a:solidFill>
                            <a:prstClr val="black"/>
                          </a:solidFill>
                          <a:effectLst/>
                          <a:uLnTx/>
                          <a:uFillTx/>
                          <a:latin typeface="+mn-lt"/>
                          <a:ea typeface="+mn-ea"/>
                          <a:cs typeface="+mn-cs"/>
                        </a:rPr>
                        <a:t> 
 Beruntugnya kita dapat merasa kemeriahan suasana setiap perayaan di Malaysia. Kali ini, Buttercup ingin berkongsi resipi-resipi snek yang popular ketika Tahun Baru Cina.
Kek buah kukus yang dijual di pasar raya tidak sama dengan yang dibuat sendiri di rumah. Kalau Famili Buttercup inginkan yang lebih segar, lebih baik buat sendiri.​
​#ResipiButtercup​
​Kek Buah Kukus Buttercup​
​Bahan-bahan:​
500g Buttercup​
600g tepung serbaguna​
1 1/2 cawan gula ​
3/4 cawan gula untuk karamel​
5 biji telur​
1 sudu teh esen vanila​
2 sudu teh serbuk penaik​
600g buah campur​
1/2 sudu teh serbuk buah pala
Arahan:​
1. Didihkan air dalam pengukus dan sapukan minyak pada kuali yang melengkung. ​
2. Campurkan dua senduk makan tepung dengan campuran buah, kemudian ayak sisa tepung dan serbuk penaik ke dalam mangkuk yang berasingan. ​
3. Pukul Buttercup dan gula, tambah telur satu demi satu dan kacau rata. ​
4. Kemudian, masukkan esen vanila dan campuran buah dan tepung.​
5. Cairkan 3/4 cawan gula, tutu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57381928"/>
                  </a:ext>
                </a:extLst>
              </a:tr>
            </a:tbl>
          </a:graphicData>
        </a:graphic>
      </p:graphicFrame>
      <p:sp>
        <p:nvSpPr>
          <p:cNvPr id="4" name="Text Placeholder 3">
            <a:extLst>
              <a:ext uri="{FF2B5EF4-FFF2-40B4-BE49-F238E27FC236}">
                <a16:creationId xmlns:a16="http://schemas.microsoft.com/office/drawing/2014/main" id="{8C93490C-B652-41DB-B371-ABEED76A457F}"/>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465243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E4517-A9F9-4D5D-997B-E7FAC13A6E02}"/>
              </a:ext>
            </a:extLst>
          </p:cNvPr>
          <p:cNvSpPr>
            <a:spLocks noGrp="1"/>
          </p:cNvSpPr>
          <p:nvPr>
            <p:ph type="title"/>
          </p:nvPr>
        </p:nvSpPr>
        <p:spPr/>
        <p:txBody>
          <a:bodyPr/>
          <a:lstStyle/>
          <a:p>
            <a:r>
              <a:rPr lang="en-US"/>
              <a:t>Facebook (FB) Custom Own Posts Table (new) | Buttercup Malaysia - 5 of 6</a:t>
            </a:r>
          </a:p>
        </p:txBody>
      </p:sp>
      <p:graphicFrame>
        <p:nvGraphicFramePr>
          <p:cNvPr id="5" name="Table Placeholder 4">
            <a:extLst>
              <a:ext uri="{FF2B5EF4-FFF2-40B4-BE49-F238E27FC236}">
                <a16:creationId xmlns:a16="http://schemas.microsoft.com/office/drawing/2014/main" id="{4779865F-F586-4D37-B6FC-796FF32A4C04}"/>
              </a:ext>
            </a:extLst>
          </p:cNvPr>
          <p:cNvGraphicFramePr>
            <a:graphicFrameLocks noGrp="1"/>
          </p:cNvGraphicFramePr>
          <p:nvPr>
            <p:ph type="tbl" sz="quarter" idx="13"/>
            <p:extLst>
              <p:ext uri="{D42A27DB-BD31-4B8C-83A1-F6EECF244321}">
                <p14:modId xmlns:p14="http://schemas.microsoft.com/office/powerpoint/2010/main" val="1421243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41413703"/>
                    </a:ext>
                  </a:extLst>
                </a:gridCol>
                <a:gridCol w="822960">
                  <a:extLst>
                    <a:ext uri="{9D8B030D-6E8A-4147-A177-3AD203B41FA5}">
                      <a16:colId xmlns:a16="http://schemas.microsoft.com/office/drawing/2014/main" val="3105054226"/>
                    </a:ext>
                  </a:extLst>
                </a:gridCol>
                <a:gridCol w="822960">
                  <a:extLst>
                    <a:ext uri="{9D8B030D-6E8A-4147-A177-3AD203B41FA5}">
                      <a16:colId xmlns:a16="http://schemas.microsoft.com/office/drawing/2014/main" val="2128868011"/>
                    </a:ext>
                  </a:extLst>
                </a:gridCol>
                <a:gridCol w="822960">
                  <a:extLst>
                    <a:ext uri="{9D8B030D-6E8A-4147-A177-3AD203B41FA5}">
                      <a16:colId xmlns:a16="http://schemas.microsoft.com/office/drawing/2014/main" val="2029419396"/>
                    </a:ext>
                  </a:extLst>
                </a:gridCol>
                <a:gridCol w="822960">
                  <a:extLst>
                    <a:ext uri="{9D8B030D-6E8A-4147-A177-3AD203B41FA5}">
                      <a16:colId xmlns:a16="http://schemas.microsoft.com/office/drawing/2014/main" val="1556127779"/>
                    </a:ext>
                  </a:extLst>
                </a:gridCol>
                <a:gridCol w="822960">
                  <a:extLst>
                    <a:ext uri="{9D8B030D-6E8A-4147-A177-3AD203B41FA5}">
                      <a16:colId xmlns:a16="http://schemas.microsoft.com/office/drawing/2014/main" val="2779903112"/>
                    </a:ext>
                  </a:extLst>
                </a:gridCol>
                <a:gridCol w="822960">
                  <a:extLst>
                    <a:ext uri="{9D8B030D-6E8A-4147-A177-3AD203B41FA5}">
                      <a16:colId xmlns:a16="http://schemas.microsoft.com/office/drawing/2014/main" val="3140913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2228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- 2019-02-21 10:00:00 </a:t>
                      </a:r>
                      <a:r>
                        <a:rPr kumimoji="0" lang="en-US" sz="1000" b="0" i="0" u="none" strike="noStrike" kern="1200" cap="none" spc="0" normalizeH="0" baseline="0" noProof="0">
                          <a:ln>
                            <a:noFill/>
                          </a:ln>
                          <a:solidFill>
                            <a:prstClr val="black"/>
                          </a:solidFill>
                          <a:effectLst/>
                          <a:uLnTx/>
                          <a:uFillTx/>
                          <a:latin typeface="+mn-lt"/>
                          <a:ea typeface="+mn-ea"/>
                          <a:cs typeface="+mn-cs"/>
                        </a:rPr>
                        <a:t> 
 Kurang gemar pada biskut yang manis-manis? Cuba resipi biskut kari laksa ini!​
​#ResipiButtercup​
Biskut Kari Laksa Buttercup​
Bahan-bahan:
120g Buttercup​
180g tepung biasa ​
40g gula aising ​
2 sudu pes kari laksa​
5 batang daun kari ​
1 biji kuning telur
Arahan:​
1. Masukkan semua bahan (kecuali kuning telur) ke dalam pemproses makanan dan kisar sedikit demi sedikit selama 1-2 minit sehingga ia menjadi doh.​
2. Pindahkan doh ke permukaan kerja rata yang disapukan tepung. Golekkan doh dengan pin menjadi ketebalan kira-kira 0.5cm. Gunakan acuan pilihan anda untuk membentuk biskut dan pindahkan ke dalam dulang pembakar yang dilapis dengan kertas pembakar. ​
3. Panaskan ketuhar hingga 170ºC. ​
4. Tambah dua titis air ke atas kuning telur, kacau sehingga sebati, dan sapukan ke atas biskut.​
5. Bakar dalam ketuhar selama 12-15 minit.​
6. Setelah masak, sejukkan biskut selama 5 minit sebelum menyimpan.​
​Sumber: http://www.guaishushu1.com/chinese-new-year-recipes-curry-laksa-cookies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2151452"/>
                  </a:ext>
                </a:extLst>
              </a:tr>
            </a:tbl>
          </a:graphicData>
        </a:graphic>
      </p:graphicFrame>
      <p:sp>
        <p:nvSpPr>
          <p:cNvPr id="4" name="Text Placeholder 3">
            <a:extLst>
              <a:ext uri="{FF2B5EF4-FFF2-40B4-BE49-F238E27FC236}">
                <a16:creationId xmlns:a16="http://schemas.microsoft.com/office/drawing/2014/main" id="{324C0125-DAD9-4E6F-BFE4-FB33E457E091}"/>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2946693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F8769-D9A1-453B-9195-69D413C7BAC8}"/>
              </a:ext>
            </a:extLst>
          </p:cNvPr>
          <p:cNvSpPr>
            <a:spLocks noGrp="1"/>
          </p:cNvSpPr>
          <p:nvPr>
            <p:ph type="title"/>
          </p:nvPr>
        </p:nvSpPr>
        <p:spPr/>
        <p:txBody>
          <a:bodyPr/>
          <a:lstStyle/>
          <a:p>
            <a:r>
              <a:rPr lang="en-US"/>
              <a:t>Facebook (FB) Custom Own Posts Table (new) | Buttercup Malaysia - 6 of 6</a:t>
            </a:r>
          </a:p>
        </p:txBody>
      </p:sp>
      <p:graphicFrame>
        <p:nvGraphicFramePr>
          <p:cNvPr id="5" name="Table Placeholder 4">
            <a:extLst>
              <a:ext uri="{FF2B5EF4-FFF2-40B4-BE49-F238E27FC236}">
                <a16:creationId xmlns:a16="http://schemas.microsoft.com/office/drawing/2014/main" id="{ED9BD271-EC06-494F-9CAB-B8922E3A7103}"/>
              </a:ext>
            </a:extLst>
          </p:cNvPr>
          <p:cNvGraphicFramePr>
            <a:graphicFrameLocks noGrp="1"/>
          </p:cNvGraphicFramePr>
          <p:nvPr>
            <p:ph type="tbl" sz="quarter" idx="13"/>
            <p:extLst>
              <p:ext uri="{D42A27DB-BD31-4B8C-83A1-F6EECF244321}">
                <p14:modId xmlns:p14="http://schemas.microsoft.com/office/powerpoint/2010/main" val="1089904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4951465"/>
                    </a:ext>
                  </a:extLst>
                </a:gridCol>
                <a:gridCol w="822960">
                  <a:extLst>
                    <a:ext uri="{9D8B030D-6E8A-4147-A177-3AD203B41FA5}">
                      <a16:colId xmlns:a16="http://schemas.microsoft.com/office/drawing/2014/main" val="2493734575"/>
                    </a:ext>
                  </a:extLst>
                </a:gridCol>
                <a:gridCol w="822960">
                  <a:extLst>
                    <a:ext uri="{9D8B030D-6E8A-4147-A177-3AD203B41FA5}">
                      <a16:colId xmlns:a16="http://schemas.microsoft.com/office/drawing/2014/main" val="4122174715"/>
                    </a:ext>
                  </a:extLst>
                </a:gridCol>
                <a:gridCol w="822960">
                  <a:extLst>
                    <a:ext uri="{9D8B030D-6E8A-4147-A177-3AD203B41FA5}">
                      <a16:colId xmlns:a16="http://schemas.microsoft.com/office/drawing/2014/main" val="3196641239"/>
                    </a:ext>
                  </a:extLst>
                </a:gridCol>
                <a:gridCol w="822960">
                  <a:extLst>
                    <a:ext uri="{9D8B030D-6E8A-4147-A177-3AD203B41FA5}">
                      <a16:colId xmlns:a16="http://schemas.microsoft.com/office/drawing/2014/main" val="2201906691"/>
                    </a:ext>
                  </a:extLst>
                </a:gridCol>
                <a:gridCol w="822960">
                  <a:extLst>
                    <a:ext uri="{9D8B030D-6E8A-4147-A177-3AD203B41FA5}">
                      <a16:colId xmlns:a16="http://schemas.microsoft.com/office/drawing/2014/main" val="4099397033"/>
                    </a:ext>
                  </a:extLst>
                </a:gridCol>
                <a:gridCol w="822960">
                  <a:extLst>
                    <a:ext uri="{9D8B030D-6E8A-4147-A177-3AD203B41FA5}">
                      <a16:colId xmlns:a16="http://schemas.microsoft.com/office/drawing/2014/main" val="3689273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4857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- 2019-02-17 12:56:00 </a:t>
                      </a:r>
                      <a:r>
                        <a:rPr kumimoji="0" lang="en-US" sz="1000" b="0" i="0" u="none" strike="noStrike" kern="1200" cap="none" spc="0" normalizeH="0" baseline="0" noProof="0">
                          <a:ln>
                            <a:noFill/>
                          </a:ln>
                          <a:solidFill>
                            <a:prstClr val="black"/>
                          </a:solidFill>
                          <a:effectLst/>
                          <a:uLnTx/>
                          <a:uFillTx/>
                          <a:latin typeface="+mn-lt"/>
                          <a:ea typeface="+mn-ea"/>
                          <a:cs typeface="+mn-cs"/>
                        </a:rPr>
                        <a:t> 
 Macam manalah tidak berselera apabila melihat warna makanan yang cantik oleh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38851262"/>
                  </a:ext>
                </a:extLst>
              </a:tr>
            </a:tbl>
          </a:graphicData>
        </a:graphic>
      </p:graphicFrame>
      <p:sp>
        <p:nvSpPr>
          <p:cNvPr id="4" name="Text Placeholder 3">
            <a:extLst>
              <a:ext uri="{FF2B5EF4-FFF2-40B4-BE49-F238E27FC236}">
                <a16:creationId xmlns:a16="http://schemas.microsoft.com/office/drawing/2014/main" id="{97109A3F-9F61-40C2-B02C-9B65E0FEACC4}"/>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3632766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99FBE-28C8-46A4-A4E3-6F716D18B7A8}"/>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306041F8-C67E-4091-94B0-C70E89552B47}"/>
              </a:ext>
            </a:extLst>
          </p:cNvPr>
          <p:cNvGraphicFramePr>
            <a:graphicFrameLocks noGrp="1"/>
          </p:cNvGraphicFramePr>
          <p:nvPr>
            <p:ph type="chart" sz="quarter" idx="13"/>
            <p:extLst>
              <p:ext uri="{D42A27DB-BD31-4B8C-83A1-F6EECF244321}">
                <p14:modId xmlns:p14="http://schemas.microsoft.com/office/powerpoint/2010/main" val="2818428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6854D3-5407-4B06-A4BF-3704F0C4A269}"/>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FAAF2F1A-3027-4EDB-A915-211AF59DD3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4407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AA6B7-09E8-4D6A-94B4-B57709ED1802}"/>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8AE8ECB1-4002-44F7-A83A-5462BD201099}"/>
              </a:ext>
            </a:extLst>
          </p:cNvPr>
          <p:cNvGraphicFramePr>
            <a:graphicFrameLocks noGrp="1"/>
          </p:cNvGraphicFramePr>
          <p:nvPr>
            <p:ph type="chart" sz="quarter" idx="13"/>
            <p:extLst>
              <p:ext uri="{D42A27DB-BD31-4B8C-83A1-F6EECF244321}">
                <p14:modId xmlns:p14="http://schemas.microsoft.com/office/powerpoint/2010/main" val="2484409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404653-6AEE-4CF9-A088-9440D3E0D36B}"/>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6580A9A6-9647-4859-BD01-5EE3899328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0599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31B7C-7756-40B5-98FB-C8085F58DF23}"/>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5F8B17D4-8943-4E85-8B80-82DABAE7C637}"/>
              </a:ext>
            </a:extLst>
          </p:cNvPr>
          <p:cNvGraphicFramePr>
            <a:graphicFrameLocks noGrp="1"/>
          </p:cNvGraphicFramePr>
          <p:nvPr>
            <p:ph type="chart" sz="quarter" idx="13"/>
            <p:extLst>
              <p:ext uri="{D42A27DB-BD31-4B8C-83A1-F6EECF244321}">
                <p14:modId xmlns:p14="http://schemas.microsoft.com/office/powerpoint/2010/main" val="3716714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C427CC-4428-4A64-A6C2-510E547C6531}"/>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3364C51A-AF45-49F6-B63B-DF1BB18D18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5378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96A8D-56ED-4087-AB58-630EE845BE71}"/>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3A42F166-DAD5-4D2C-822B-F1A19825994A}"/>
              </a:ext>
            </a:extLst>
          </p:cNvPr>
          <p:cNvGraphicFramePr>
            <a:graphicFrameLocks noGrp="1"/>
          </p:cNvGraphicFramePr>
          <p:nvPr>
            <p:ph type="chart" sz="quarter" idx="13"/>
            <p:extLst>
              <p:ext uri="{D42A27DB-BD31-4B8C-83A1-F6EECF244321}">
                <p14:modId xmlns:p14="http://schemas.microsoft.com/office/powerpoint/2010/main" val="2572043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F04D4D-383B-40F4-9775-6D21F0161A4E}"/>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57E6AA3B-C06A-4FBB-A0A5-AE670409AE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6175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E63A4-FF86-41AF-B1C1-B17B78490E8D}"/>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19A19D7D-13A7-43C4-9106-2C46A6119635}"/>
              </a:ext>
            </a:extLst>
          </p:cNvPr>
          <p:cNvGraphicFramePr>
            <a:graphicFrameLocks noGrp="1"/>
          </p:cNvGraphicFramePr>
          <p:nvPr>
            <p:ph type="tbl" sz="quarter" idx="13"/>
            <p:extLst>
              <p:ext uri="{D42A27DB-BD31-4B8C-83A1-F6EECF244321}">
                <p14:modId xmlns:p14="http://schemas.microsoft.com/office/powerpoint/2010/main" val="665844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80712297"/>
                    </a:ext>
                  </a:extLst>
                </a:gridCol>
                <a:gridCol w="1645920">
                  <a:extLst>
                    <a:ext uri="{9D8B030D-6E8A-4147-A177-3AD203B41FA5}">
                      <a16:colId xmlns:a16="http://schemas.microsoft.com/office/drawing/2014/main" val="59820687"/>
                    </a:ext>
                  </a:extLst>
                </a:gridCol>
                <a:gridCol w="1645920">
                  <a:extLst>
                    <a:ext uri="{9D8B030D-6E8A-4147-A177-3AD203B41FA5}">
                      <a16:colId xmlns:a16="http://schemas.microsoft.com/office/drawing/2014/main" val="1544060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26458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11.9 %</a:t>
                      </a:r>
                    </a:p>
                  </a:txBody>
                  <a:tcPr/>
                </a:tc>
                <a:extLst>
                  <a:ext uri="{0D108BD9-81ED-4DB2-BD59-A6C34878D82A}">
                    <a16:rowId xmlns:a16="http://schemas.microsoft.com/office/drawing/2014/main" val="362751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1710140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2791827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4758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542756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923814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659045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382577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781288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235727935"/>
                  </a:ext>
                </a:extLst>
              </a:tr>
            </a:tbl>
          </a:graphicData>
        </a:graphic>
      </p:graphicFrame>
      <p:sp>
        <p:nvSpPr>
          <p:cNvPr id="4" name="Text Placeholder 3">
            <a:extLst>
              <a:ext uri="{FF2B5EF4-FFF2-40B4-BE49-F238E27FC236}">
                <a16:creationId xmlns:a16="http://schemas.microsoft.com/office/drawing/2014/main" id="{AD09152D-4DE5-4606-B574-F3ADDF440AFA}"/>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676859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80BAE-428B-4ACC-88CD-2D37DC1BA6CA}"/>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145ED0C2-25BC-4A34-A98C-0B0B66AAA9D3}"/>
              </a:ext>
            </a:extLst>
          </p:cNvPr>
          <p:cNvGraphicFramePr>
            <a:graphicFrameLocks noGrp="1"/>
          </p:cNvGraphicFramePr>
          <p:nvPr>
            <p:ph type="tbl" sz="quarter" idx="13"/>
            <p:extLst>
              <p:ext uri="{D42A27DB-BD31-4B8C-83A1-F6EECF244321}">
                <p14:modId xmlns:p14="http://schemas.microsoft.com/office/powerpoint/2010/main" val="1313727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3963458"/>
                    </a:ext>
                  </a:extLst>
                </a:gridCol>
                <a:gridCol w="1645920">
                  <a:extLst>
                    <a:ext uri="{9D8B030D-6E8A-4147-A177-3AD203B41FA5}">
                      <a16:colId xmlns:a16="http://schemas.microsoft.com/office/drawing/2014/main" val="1133184205"/>
                    </a:ext>
                  </a:extLst>
                </a:gridCol>
                <a:gridCol w="1645920">
                  <a:extLst>
                    <a:ext uri="{9D8B030D-6E8A-4147-A177-3AD203B41FA5}">
                      <a16:colId xmlns:a16="http://schemas.microsoft.com/office/drawing/2014/main" val="2561591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85803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47105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630103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485586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07145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417054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195332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07044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205042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134667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074302980"/>
                  </a:ext>
                </a:extLst>
              </a:tr>
            </a:tbl>
          </a:graphicData>
        </a:graphic>
      </p:graphicFrame>
      <p:sp>
        <p:nvSpPr>
          <p:cNvPr id="4" name="Text Placeholder 3">
            <a:extLst>
              <a:ext uri="{FF2B5EF4-FFF2-40B4-BE49-F238E27FC236}">
                <a16:creationId xmlns:a16="http://schemas.microsoft.com/office/drawing/2014/main" id="{6539FB36-809A-4FA0-BF2D-679F6AE495FF}"/>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274205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7E4A1-21D6-4C4C-8B8C-47BABC8D8512}"/>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EDC2DB99-573C-4B42-A752-F6E8B9C57718}"/>
              </a:ext>
            </a:extLst>
          </p:cNvPr>
          <p:cNvGraphicFramePr>
            <a:graphicFrameLocks noGrp="1"/>
          </p:cNvGraphicFramePr>
          <p:nvPr>
            <p:ph type="tbl" sz="quarter" idx="13"/>
            <p:extLst>
              <p:ext uri="{D42A27DB-BD31-4B8C-83A1-F6EECF244321}">
                <p14:modId xmlns:p14="http://schemas.microsoft.com/office/powerpoint/2010/main" val="346325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81486558"/>
                    </a:ext>
                  </a:extLst>
                </a:gridCol>
                <a:gridCol w="1645920">
                  <a:extLst>
                    <a:ext uri="{9D8B030D-6E8A-4147-A177-3AD203B41FA5}">
                      <a16:colId xmlns:a16="http://schemas.microsoft.com/office/drawing/2014/main" val="3602411496"/>
                    </a:ext>
                  </a:extLst>
                </a:gridCol>
                <a:gridCol w="1645920">
                  <a:extLst>
                    <a:ext uri="{9D8B030D-6E8A-4147-A177-3AD203B41FA5}">
                      <a16:colId xmlns:a16="http://schemas.microsoft.com/office/drawing/2014/main" val="1930062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47206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131951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108544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586957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006658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41518738"/>
                  </a:ext>
                </a:extLst>
              </a:tr>
            </a:tbl>
          </a:graphicData>
        </a:graphic>
      </p:graphicFrame>
      <p:sp>
        <p:nvSpPr>
          <p:cNvPr id="4" name="Text Placeholder 3">
            <a:extLst>
              <a:ext uri="{FF2B5EF4-FFF2-40B4-BE49-F238E27FC236}">
                <a16:creationId xmlns:a16="http://schemas.microsoft.com/office/drawing/2014/main" id="{6C8FC27D-33CA-41F4-9F50-8361914BA1BF}"/>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469737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40891-031F-4919-ABBB-D8CF950054B4}"/>
              </a:ext>
            </a:extLst>
          </p:cNvPr>
          <p:cNvSpPr>
            <a:spLocks noGrp="1"/>
          </p:cNvSpPr>
          <p:nvPr>
            <p:ph type="title"/>
          </p:nvPr>
        </p:nvSpPr>
        <p:spPr/>
        <p:txBody>
          <a:bodyPr/>
          <a:lstStyle/>
          <a:p>
            <a:r>
              <a:rPr lang="en-US"/>
              <a:t>Facebook Own Posts Table | Buttercup Malaysia - 1 of 11</a:t>
            </a:r>
          </a:p>
        </p:txBody>
      </p:sp>
      <p:graphicFrame>
        <p:nvGraphicFramePr>
          <p:cNvPr id="5" name="Table Placeholder 4">
            <a:extLst>
              <a:ext uri="{FF2B5EF4-FFF2-40B4-BE49-F238E27FC236}">
                <a16:creationId xmlns:a16="http://schemas.microsoft.com/office/drawing/2014/main" id="{B817AB3D-D373-48D0-A329-54AA64FF0A21}"/>
              </a:ext>
            </a:extLst>
          </p:cNvPr>
          <p:cNvGraphicFramePr>
            <a:graphicFrameLocks noGrp="1"/>
          </p:cNvGraphicFramePr>
          <p:nvPr>
            <p:ph type="tbl" sz="quarter" idx="13"/>
            <p:extLst>
              <p:ext uri="{D42A27DB-BD31-4B8C-83A1-F6EECF244321}">
                <p14:modId xmlns:p14="http://schemas.microsoft.com/office/powerpoint/2010/main" val="1450394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85444902"/>
                    </a:ext>
                  </a:extLst>
                </a:gridCol>
                <a:gridCol w="658368">
                  <a:extLst>
                    <a:ext uri="{9D8B030D-6E8A-4147-A177-3AD203B41FA5}">
                      <a16:colId xmlns:a16="http://schemas.microsoft.com/office/drawing/2014/main" val="2423848333"/>
                    </a:ext>
                  </a:extLst>
                </a:gridCol>
                <a:gridCol w="658368">
                  <a:extLst>
                    <a:ext uri="{9D8B030D-6E8A-4147-A177-3AD203B41FA5}">
                      <a16:colId xmlns:a16="http://schemas.microsoft.com/office/drawing/2014/main" val="2906713283"/>
                    </a:ext>
                  </a:extLst>
                </a:gridCol>
                <a:gridCol w="658368">
                  <a:extLst>
                    <a:ext uri="{9D8B030D-6E8A-4147-A177-3AD203B41FA5}">
                      <a16:colId xmlns:a16="http://schemas.microsoft.com/office/drawing/2014/main" val="2397445390"/>
                    </a:ext>
                  </a:extLst>
                </a:gridCol>
                <a:gridCol w="658368">
                  <a:extLst>
                    <a:ext uri="{9D8B030D-6E8A-4147-A177-3AD203B41FA5}">
                      <a16:colId xmlns:a16="http://schemas.microsoft.com/office/drawing/2014/main" val="4070975103"/>
                    </a:ext>
                  </a:extLst>
                </a:gridCol>
                <a:gridCol w="658368">
                  <a:extLst>
                    <a:ext uri="{9D8B030D-6E8A-4147-A177-3AD203B41FA5}">
                      <a16:colId xmlns:a16="http://schemas.microsoft.com/office/drawing/2014/main" val="3566241896"/>
                    </a:ext>
                  </a:extLst>
                </a:gridCol>
                <a:gridCol w="658368">
                  <a:extLst>
                    <a:ext uri="{9D8B030D-6E8A-4147-A177-3AD203B41FA5}">
                      <a16:colId xmlns:a16="http://schemas.microsoft.com/office/drawing/2014/main" val="4053169083"/>
                    </a:ext>
                  </a:extLst>
                </a:gridCol>
                <a:gridCol w="658368">
                  <a:extLst>
                    <a:ext uri="{9D8B030D-6E8A-4147-A177-3AD203B41FA5}">
                      <a16:colId xmlns:a16="http://schemas.microsoft.com/office/drawing/2014/main" val="2283526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5327645"/>
                  </a:ext>
                </a:extLst>
              </a:tr>
            </a:tbl>
          </a:graphicData>
        </a:graphic>
      </p:graphicFrame>
      <p:sp>
        <p:nvSpPr>
          <p:cNvPr id="4" name="Text Placeholder 3">
            <a:extLst>
              <a:ext uri="{FF2B5EF4-FFF2-40B4-BE49-F238E27FC236}">
                <a16:creationId xmlns:a16="http://schemas.microsoft.com/office/drawing/2014/main" id="{DB87DCFA-ECC8-4F77-9CA0-0FBACADFD74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691982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CA06E-6333-464B-A7A2-5F5955A39080}"/>
              </a:ext>
            </a:extLst>
          </p:cNvPr>
          <p:cNvSpPr>
            <a:spLocks noGrp="1"/>
          </p:cNvSpPr>
          <p:nvPr>
            <p:ph type="title"/>
          </p:nvPr>
        </p:nvSpPr>
        <p:spPr/>
        <p:txBody>
          <a:bodyPr/>
          <a:lstStyle/>
          <a:p>
            <a:r>
              <a:rPr lang="en-US"/>
              <a:t>Facebook Own Posts Table | Buttercup Malaysia - 2 of 11</a:t>
            </a:r>
          </a:p>
        </p:txBody>
      </p:sp>
      <p:graphicFrame>
        <p:nvGraphicFramePr>
          <p:cNvPr id="5" name="Table Placeholder 4">
            <a:extLst>
              <a:ext uri="{FF2B5EF4-FFF2-40B4-BE49-F238E27FC236}">
                <a16:creationId xmlns:a16="http://schemas.microsoft.com/office/drawing/2014/main" id="{5E37773F-A759-49DA-A2CF-1F7533922128}"/>
              </a:ext>
            </a:extLst>
          </p:cNvPr>
          <p:cNvGraphicFramePr>
            <a:graphicFrameLocks noGrp="1"/>
          </p:cNvGraphicFramePr>
          <p:nvPr>
            <p:ph type="tbl" sz="quarter" idx="13"/>
            <p:extLst>
              <p:ext uri="{D42A27DB-BD31-4B8C-83A1-F6EECF244321}">
                <p14:modId xmlns:p14="http://schemas.microsoft.com/office/powerpoint/2010/main" val="364002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4356830"/>
                    </a:ext>
                  </a:extLst>
                </a:gridCol>
                <a:gridCol w="658368">
                  <a:extLst>
                    <a:ext uri="{9D8B030D-6E8A-4147-A177-3AD203B41FA5}">
                      <a16:colId xmlns:a16="http://schemas.microsoft.com/office/drawing/2014/main" val="41157757"/>
                    </a:ext>
                  </a:extLst>
                </a:gridCol>
                <a:gridCol w="658368">
                  <a:extLst>
                    <a:ext uri="{9D8B030D-6E8A-4147-A177-3AD203B41FA5}">
                      <a16:colId xmlns:a16="http://schemas.microsoft.com/office/drawing/2014/main" val="3794588942"/>
                    </a:ext>
                  </a:extLst>
                </a:gridCol>
                <a:gridCol w="658368">
                  <a:extLst>
                    <a:ext uri="{9D8B030D-6E8A-4147-A177-3AD203B41FA5}">
                      <a16:colId xmlns:a16="http://schemas.microsoft.com/office/drawing/2014/main" val="571728484"/>
                    </a:ext>
                  </a:extLst>
                </a:gridCol>
                <a:gridCol w="658368">
                  <a:extLst>
                    <a:ext uri="{9D8B030D-6E8A-4147-A177-3AD203B41FA5}">
                      <a16:colId xmlns:a16="http://schemas.microsoft.com/office/drawing/2014/main" val="1117445645"/>
                    </a:ext>
                  </a:extLst>
                </a:gridCol>
                <a:gridCol w="658368">
                  <a:extLst>
                    <a:ext uri="{9D8B030D-6E8A-4147-A177-3AD203B41FA5}">
                      <a16:colId xmlns:a16="http://schemas.microsoft.com/office/drawing/2014/main" val="1640056154"/>
                    </a:ext>
                  </a:extLst>
                </a:gridCol>
                <a:gridCol w="658368">
                  <a:extLst>
                    <a:ext uri="{9D8B030D-6E8A-4147-A177-3AD203B41FA5}">
                      <a16:colId xmlns:a16="http://schemas.microsoft.com/office/drawing/2014/main" val="3677767712"/>
                    </a:ext>
                  </a:extLst>
                </a:gridCol>
                <a:gridCol w="658368">
                  <a:extLst>
                    <a:ext uri="{9D8B030D-6E8A-4147-A177-3AD203B41FA5}">
                      <a16:colId xmlns:a16="http://schemas.microsoft.com/office/drawing/2014/main" val="2865866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3719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- 2019-02-28 10:08:02 </a:t>
                      </a:r>
                      <a:r>
                        <a:rPr kumimoji="0" lang="en-US" sz="1000" b="0" i="0" u="none" strike="noStrike" kern="1200" cap="none" spc="0" normalizeH="0" baseline="0" noProof="0">
                          <a:ln>
                            <a:noFill/>
                          </a:ln>
                          <a:solidFill>
                            <a:prstClr val="black"/>
                          </a:solidFill>
                          <a:effectLst/>
                          <a:uLnTx/>
                          <a:uFillTx/>
                          <a:latin typeface="+mn-lt"/>
                          <a:ea typeface="+mn-ea"/>
                          <a:cs typeface="+mn-cs"/>
                        </a:rPr>
                        <a:t> 
 Jom cuba resipi biskut teh hijau ini. Admin 'on' saja kalau pasal teh hijau!​
#ResipiButtercup​
Biskut Teh Hijau​
Bahan-bahan: ​
1 cawan tepung
250g Buttercup, suhu bilik​
1/8 sudu teh garam​
100g badam cincang​
½  cawan gula kastor​
1 1/2 sudu makan serbuk teh hijau
Arahan:​
1. Ayak tepung, garam dan serbuk teh hijau. Ketepikan.​
2. Pukul Buttercup dan gula dengan mesin pengadun.​
3. Masukkan bahan yang diayak ke dalam adunan untuk menjadi doh.​
4. Kemudian, balutkan doh dengan pembalut plastik dan sejukkan di dalam peti ais selama 30 minit.​
5. Panaskan ketuhar pada suhu 162ºC.​
6. Bentukkan doh menjadi biskut dan susun di atas dulang pembakar.​
7. Bakar selama kira-kira 15 minit sehingga masak. Selamat mencuba!​
Sumber: https://foodwithfeeling.com/matcha-cookies/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45687072"/>
                  </a:ext>
                </a:extLst>
              </a:tr>
            </a:tbl>
          </a:graphicData>
        </a:graphic>
      </p:graphicFrame>
      <p:sp>
        <p:nvSpPr>
          <p:cNvPr id="4" name="Text Placeholder 3">
            <a:extLst>
              <a:ext uri="{FF2B5EF4-FFF2-40B4-BE49-F238E27FC236}">
                <a16:creationId xmlns:a16="http://schemas.microsoft.com/office/drawing/2014/main" id="{D39F1C05-0708-4537-BF4D-EAAD7749834B}"/>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115283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DA927-B9C3-4B50-AF1C-0AD4AF7366C2}"/>
              </a:ext>
            </a:extLst>
          </p:cNvPr>
          <p:cNvSpPr>
            <a:spLocks noGrp="1"/>
          </p:cNvSpPr>
          <p:nvPr>
            <p:ph type="title"/>
          </p:nvPr>
        </p:nvSpPr>
        <p:spPr/>
        <p:txBody>
          <a:bodyPr/>
          <a:lstStyle/>
          <a:p>
            <a:r>
              <a:rPr lang="en-US"/>
              <a:t>Facebook Own Posts Table | Buttercup Malaysia - 3 of 11</a:t>
            </a:r>
          </a:p>
        </p:txBody>
      </p:sp>
      <p:graphicFrame>
        <p:nvGraphicFramePr>
          <p:cNvPr id="5" name="Table Placeholder 4">
            <a:extLst>
              <a:ext uri="{FF2B5EF4-FFF2-40B4-BE49-F238E27FC236}">
                <a16:creationId xmlns:a16="http://schemas.microsoft.com/office/drawing/2014/main" id="{9AFD3F1B-D513-4831-A7F4-D169AD607276}"/>
              </a:ext>
            </a:extLst>
          </p:cNvPr>
          <p:cNvGraphicFramePr>
            <a:graphicFrameLocks noGrp="1"/>
          </p:cNvGraphicFramePr>
          <p:nvPr>
            <p:ph type="tbl" sz="quarter" idx="13"/>
            <p:extLst>
              <p:ext uri="{D42A27DB-BD31-4B8C-83A1-F6EECF244321}">
                <p14:modId xmlns:p14="http://schemas.microsoft.com/office/powerpoint/2010/main" val="3126308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9441454"/>
                    </a:ext>
                  </a:extLst>
                </a:gridCol>
                <a:gridCol w="658368">
                  <a:extLst>
                    <a:ext uri="{9D8B030D-6E8A-4147-A177-3AD203B41FA5}">
                      <a16:colId xmlns:a16="http://schemas.microsoft.com/office/drawing/2014/main" val="1090940211"/>
                    </a:ext>
                  </a:extLst>
                </a:gridCol>
                <a:gridCol w="658368">
                  <a:extLst>
                    <a:ext uri="{9D8B030D-6E8A-4147-A177-3AD203B41FA5}">
                      <a16:colId xmlns:a16="http://schemas.microsoft.com/office/drawing/2014/main" val="3816583179"/>
                    </a:ext>
                  </a:extLst>
                </a:gridCol>
                <a:gridCol w="658368">
                  <a:extLst>
                    <a:ext uri="{9D8B030D-6E8A-4147-A177-3AD203B41FA5}">
                      <a16:colId xmlns:a16="http://schemas.microsoft.com/office/drawing/2014/main" val="1035250424"/>
                    </a:ext>
                  </a:extLst>
                </a:gridCol>
                <a:gridCol w="658368">
                  <a:extLst>
                    <a:ext uri="{9D8B030D-6E8A-4147-A177-3AD203B41FA5}">
                      <a16:colId xmlns:a16="http://schemas.microsoft.com/office/drawing/2014/main" val="3828508317"/>
                    </a:ext>
                  </a:extLst>
                </a:gridCol>
                <a:gridCol w="658368">
                  <a:extLst>
                    <a:ext uri="{9D8B030D-6E8A-4147-A177-3AD203B41FA5}">
                      <a16:colId xmlns:a16="http://schemas.microsoft.com/office/drawing/2014/main" val="3601280362"/>
                    </a:ext>
                  </a:extLst>
                </a:gridCol>
                <a:gridCol w="658368">
                  <a:extLst>
                    <a:ext uri="{9D8B030D-6E8A-4147-A177-3AD203B41FA5}">
                      <a16:colId xmlns:a16="http://schemas.microsoft.com/office/drawing/2014/main" val="720670689"/>
                    </a:ext>
                  </a:extLst>
                </a:gridCol>
                <a:gridCol w="658368">
                  <a:extLst>
                    <a:ext uri="{9D8B030D-6E8A-4147-A177-3AD203B41FA5}">
                      <a16:colId xmlns:a16="http://schemas.microsoft.com/office/drawing/2014/main" val="3571755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443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- 2019-02-27 10:06:00 </a:t>
                      </a:r>
                      <a:r>
                        <a:rPr kumimoji="0" lang="en-US" sz="1000" b="0" i="0" u="none" strike="noStrike" kern="1200" cap="none" spc="0" normalizeH="0" baseline="0" noProof="0">
                          <a:ln>
                            <a:noFill/>
                          </a:ln>
                          <a:solidFill>
                            <a:prstClr val="black"/>
                          </a:solidFill>
                          <a:effectLst/>
                          <a:uLnTx/>
                          <a:uFillTx/>
                          <a:latin typeface="+mn-lt"/>
                          <a:ea typeface="+mn-ea"/>
                          <a:cs typeface="+mn-cs"/>
                        </a:rPr>
                        <a:t> 
 Buat penggemar keju, biskut ini wajib anda cuba! ​
#ResipiButtercup​
Biskut Jongkong Emas Buttercup​
​Bahan-bahan: ​
350g Buttercup, dilembutkan​
450g tepung biasa/serbaguna ​
15g serbuk susu ​
175g keju cheddar parut ​
250g keju parmesan parut​
25g kanji jagung ​
2 sudu teh serbuk stok ayam ​
2 sudu makan serbuk keju parmesan​
4 kuning telur ​
Sapuan:
2 kuning telur​
1 sudu teh madu ​
2 sudu teh susu​
Arahan:​
1. Panaskan ketuhar pada 160ºC dan lapiskan dulang pembakar dengan kertas minyak.​
2. Pukul Buttercup sehingga lembut dan gebu, Tambah telur kuning satu per satu. Pukul sebati.​
3. Ayak semua bahan serbuk kering (susu tepung, serbuk stok ayam, tepung dan kanji jagung). Gunakan pengadun untuk kacau pada kelajuan rendah sehingga sebati. Masukkan keju parut, pukul sebati. Pindahkan ke permukaan rata. Gunakan tangan untuk menguli selama 1-2 minit.​
4. Lenyekkan adunan menjadi ketebalan 1.5 cm dan potong 1.5cm x 1.5 cm x 4 cm. ​
5. Susun dalam dulang pembakar dan bakar selama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02429571"/>
                  </a:ext>
                </a:extLst>
              </a:tr>
            </a:tbl>
          </a:graphicData>
        </a:graphic>
      </p:graphicFrame>
      <p:sp>
        <p:nvSpPr>
          <p:cNvPr id="4" name="Text Placeholder 3">
            <a:extLst>
              <a:ext uri="{FF2B5EF4-FFF2-40B4-BE49-F238E27FC236}">
                <a16:creationId xmlns:a16="http://schemas.microsoft.com/office/drawing/2014/main" id="{F3DAF349-5369-47C9-94BB-67F3D1A5A9B5}"/>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743932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0F03D-7782-4611-989A-D6380B969067}"/>
              </a:ext>
            </a:extLst>
          </p:cNvPr>
          <p:cNvSpPr>
            <a:spLocks noGrp="1"/>
          </p:cNvSpPr>
          <p:nvPr>
            <p:ph type="title"/>
          </p:nvPr>
        </p:nvSpPr>
        <p:spPr/>
        <p:txBody>
          <a:bodyPr/>
          <a:lstStyle/>
          <a:p>
            <a:r>
              <a:rPr lang="en-US"/>
              <a:t>Facebook Own Posts Table | Buttercup Malaysia - 4 of 11</a:t>
            </a:r>
          </a:p>
        </p:txBody>
      </p:sp>
      <p:graphicFrame>
        <p:nvGraphicFramePr>
          <p:cNvPr id="5" name="Table Placeholder 4">
            <a:extLst>
              <a:ext uri="{FF2B5EF4-FFF2-40B4-BE49-F238E27FC236}">
                <a16:creationId xmlns:a16="http://schemas.microsoft.com/office/drawing/2014/main" id="{649571B5-3FDD-4094-8103-7CB62BA3C27C}"/>
              </a:ext>
            </a:extLst>
          </p:cNvPr>
          <p:cNvGraphicFramePr>
            <a:graphicFrameLocks noGrp="1"/>
          </p:cNvGraphicFramePr>
          <p:nvPr>
            <p:ph type="tbl" sz="quarter" idx="13"/>
            <p:extLst>
              <p:ext uri="{D42A27DB-BD31-4B8C-83A1-F6EECF244321}">
                <p14:modId xmlns:p14="http://schemas.microsoft.com/office/powerpoint/2010/main" val="3378135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48241"/>
                    </a:ext>
                  </a:extLst>
                </a:gridCol>
                <a:gridCol w="658368">
                  <a:extLst>
                    <a:ext uri="{9D8B030D-6E8A-4147-A177-3AD203B41FA5}">
                      <a16:colId xmlns:a16="http://schemas.microsoft.com/office/drawing/2014/main" val="187524845"/>
                    </a:ext>
                  </a:extLst>
                </a:gridCol>
                <a:gridCol w="658368">
                  <a:extLst>
                    <a:ext uri="{9D8B030D-6E8A-4147-A177-3AD203B41FA5}">
                      <a16:colId xmlns:a16="http://schemas.microsoft.com/office/drawing/2014/main" val="1510491217"/>
                    </a:ext>
                  </a:extLst>
                </a:gridCol>
                <a:gridCol w="658368">
                  <a:extLst>
                    <a:ext uri="{9D8B030D-6E8A-4147-A177-3AD203B41FA5}">
                      <a16:colId xmlns:a16="http://schemas.microsoft.com/office/drawing/2014/main" val="729908865"/>
                    </a:ext>
                  </a:extLst>
                </a:gridCol>
                <a:gridCol w="658368">
                  <a:extLst>
                    <a:ext uri="{9D8B030D-6E8A-4147-A177-3AD203B41FA5}">
                      <a16:colId xmlns:a16="http://schemas.microsoft.com/office/drawing/2014/main" val="2205850381"/>
                    </a:ext>
                  </a:extLst>
                </a:gridCol>
                <a:gridCol w="658368">
                  <a:extLst>
                    <a:ext uri="{9D8B030D-6E8A-4147-A177-3AD203B41FA5}">
                      <a16:colId xmlns:a16="http://schemas.microsoft.com/office/drawing/2014/main" val="1128038436"/>
                    </a:ext>
                  </a:extLst>
                </a:gridCol>
                <a:gridCol w="658368">
                  <a:extLst>
                    <a:ext uri="{9D8B030D-6E8A-4147-A177-3AD203B41FA5}">
                      <a16:colId xmlns:a16="http://schemas.microsoft.com/office/drawing/2014/main" val="3192003208"/>
                    </a:ext>
                  </a:extLst>
                </a:gridCol>
                <a:gridCol w="658368">
                  <a:extLst>
                    <a:ext uri="{9D8B030D-6E8A-4147-A177-3AD203B41FA5}">
                      <a16:colId xmlns:a16="http://schemas.microsoft.com/office/drawing/2014/main" val="299362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9977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- 2019-02-25 10:04:00 </a:t>
                      </a:r>
                      <a:r>
                        <a:rPr kumimoji="0" lang="en-US" sz="1000" b="0" i="0" u="none" strike="noStrike" kern="1200" cap="none" spc="0" normalizeH="0" baseline="0" noProof="0">
                          <a:ln>
                            <a:noFill/>
                          </a:ln>
                          <a:solidFill>
                            <a:prstClr val="black"/>
                          </a:solidFill>
                          <a:effectLst/>
                          <a:uLnTx/>
                          <a:uFillTx/>
                          <a:latin typeface="+mn-lt"/>
                          <a:ea typeface="+mn-ea"/>
                          <a:cs typeface="+mn-cs"/>
                        </a:rPr>
                        <a:t> 
 Oscar Wilde pernah berkata, beliau tidak suka pada orang yang tidak mempedulikan makanan. Menurutnya, orang seperti itu berfikiran cetek.​
Admin setuju dengan kata-katanya. Kita perlulah mengambil berat tentang rasa, tesktur, dan khasiat dalam pemakanan kita. Sebab itu Admin memilih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6723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- 2019-02-23 01:01:00 </a:t>
                      </a:r>
                      <a:r>
                        <a:rPr kumimoji="0" lang="en-US" sz="1000" b="0" i="0" u="none" strike="noStrike" kern="1200" cap="none" spc="0" normalizeH="0" baseline="0" noProof="0">
                          <a:ln>
                            <a:noFill/>
                          </a:ln>
                          <a:solidFill>
                            <a:prstClr val="black"/>
                          </a:solidFill>
                          <a:effectLst/>
                          <a:uLnTx/>
                          <a:uFillTx/>
                          <a:latin typeface="+mn-lt"/>
                          <a:ea typeface="+mn-ea"/>
                          <a:cs typeface="+mn-cs"/>
                        </a:rPr>
                        <a:t> 
 Siapa dapat beritahu Admin, apa yang tidak kena dalam gambar 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54694558"/>
                  </a:ext>
                </a:extLst>
              </a:tr>
            </a:tbl>
          </a:graphicData>
        </a:graphic>
      </p:graphicFrame>
      <p:sp>
        <p:nvSpPr>
          <p:cNvPr id="4" name="Text Placeholder 3">
            <a:extLst>
              <a:ext uri="{FF2B5EF4-FFF2-40B4-BE49-F238E27FC236}">
                <a16:creationId xmlns:a16="http://schemas.microsoft.com/office/drawing/2014/main" id="{1C880B22-E946-4F74-8127-1929AC1F6ED1}"/>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8333032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EC140-BF48-43C0-876E-EFF9429CED36}"/>
              </a:ext>
            </a:extLst>
          </p:cNvPr>
          <p:cNvSpPr>
            <a:spLocks noGrp="1"/>
          </p:cNvSpPr>
          <p:nvPr>
            <p:ph type="title"/>
          </p:nvPr>
        </p:nvSpPr>
        <p:spPr/>
        <p:txBody>
          <a:bodyPr/>
          <a:lstStyle/>
          <a:p>
            <a:r>
              <a:rPr lang="en-US"/>
              <a:t>Facebook Own Posts Table | Buttercup Malaysia - 5 of 11</a:t>
            </a:r>
          </a:p>
        </p:txBody>
      </p:sp>
      <p:graphicFrame>
        <p:nvGraphicFramePr>
          <p:cNvPr id="5" name="Table Placeholder 4">
            <a:extLst>
              <a:ext uri="{FF2B5EF4-FFF2-40B4-BE49-F238E27FC236}">
                <a16:creationId xmlns:a16="http://schemas.microsoft.com/office/drawing/2014/main" id="{01C76B3E-0E01-4D88-918D-B6E59C959555}"/>
              </a:ext>
            </a:extLst>
          </p:cNvPr>
          <p:cNvGraphicFramePr>
            <a:graphicFrameLocks noGrp="1"/>
          </p:cNvGraphicFramePr>
          <p:nvPr>
            <p:ph type="tbl" sz="quarter" idx="13"/>
            <p:extLst>
              <p:ext uri="{D42A27DB-BD31-4B8C-83A1-F6EECF244321}">
                <p14:modId xmlns:p14="http://schemas.microsoft.com/office/powerpoint/2010/main" val="4266880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02340203"/>
                    </a:ext>
                  </a:extLst>
                </a:gridCol>
                <a:gridCol w="658368">
                  <a:extLst>
                    <a:ext uri="{9D8B030D-6E8A-4147-A177-3AD203B41FA5}">
                      <a16:colId xmlns:a16="http://schemas.microsoft.com/office/drawing/2014/main" val="2175174993"/>
                    </a:ext>
                  </a:extLst>
                </a:gridCol>
                <a:gridCol w="658368">
                  <a:extLst>
                    <a:ext uri="{9D8B030D-6E8A-4147-A177-3AD203B41FA5}">
                      <a16:colId xmlns:a16="http://schemas.microsoft.com/office/drawing/2014/main" val="1208565932"/>
                    </a:ext>
                  </a:extLst>
                </a:gridCol>
                <a:gridCol w="658368">
                  <a:extLst>
                    <a:ext uri="{9D8B030D-6E8A-4147-A177-3AD203B41FA5}">
                      <a16:colId xmlns:a16="http://schemas.microsoft.com/office/drawing/2014/main" val="4263767681"/>
                    </a:ext>
                  </a:extLst>
                </a:gridCol>
                <a:gridCol w="658368">
                  <a:extLst>
                    <a:ext uri="{9D8B030D-6E8A-4147-A177-3AD203B41FA5}">
                      <a16:colId xmlns:a16="http://schemas.microsoft.com/office/drawing/2014/main" val="2790998456"/>
                    </a:ext>
                  </a:extLst>
                </a:gridCol>
                <a:gridCol w="658368">
                  <a:extLst>
                    <a:ext uri="{9D8B030D-6E8A-4147-A177-3AD203B41FA5}">
                      <a16:colId xmlns:a16="http://schemas.microsoft.com/office/drawing/2014/main" val="328235012"/>
                    </a:ext>
                  </a:extLst>
                </a:gridCol>
                <a:gridCol w="658368">
                  <a:extLst>
                    <a:ext uri="{9D8B030D-6E8A-4147-A177-3AD203B41FA5}">
                      <a16:colId xmlns:a16="http://schemas.microsoft.com/office/drawing/2014/main" val="4239845086"/>
                    </a:ext>
                  </a:extLst>
                </a:gridCol>
                <a:gridCol w="658368">
                  <a:extLst>
                    <a:ext uri="{9D8B030D-6E8A-4147-A177-3AD203B41FA5}">
                      <a16:colId xmlns:a16="http://schemas.microsoft.com/office/drawing/2014/main" val="13000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8409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- 2019-02-21 10:00:00 </a:t>
                      </a:r>
                      <a:r>
                        <a:rPr kumimoji="0" lang="en-US" sz="1000" b="0" i="0" u="none" strike="noStrike" kern="1200" cap="none" spc="0" normalizeH="0" baseline="0" noProof="0">
                          <a:ln>
                            <a:noFill/>
                          </a:ln>
                          <a:solidFill>
                            <a:prstClr val="black"/>
                          </a:solidFill>
                          <a:effectLst/>
                          <a:uLnTx/>
                          <a:uFillTx/>
                          <a:latin typeface="+mn-lt"/>
                          <a:ea typeface="+mn-ea"/>
                          <a:cs typeface="+mn-cs"/>
                        </a:rPr>
                        <a:t> 
 Kurang gemar pada biskut yang manis-manis? Cuba resipi biskut kari laksa ini!​
​#ResipiButtercup​
Biskut Kari Laksa Buttercup​
Bahan-bahan:
120g Buttercup​
180g tepung biasa ​
40g gula aising ​
2 sudu pes kari laksa​
5 batang daun kari ​
1 biji kuning telur
Arahan:​
1. Masukkan semua bahan (kecuali kuning telur) ke dalam pemproses makanan dan kisar sedikit demi sedikit selama 1-2 minit sehingga ia menjadi doh.​
2. Pindahkan doh ke permukaan kerja rata yang disapukan tepung. Golekkan doh dengan pin menjadi ketebalan kira-kira 0.5cm. Gunakan acuan pilihan anda untuk membentuk biskut dan pindahkan ke dalam dulang pembakar yang dilapis dengan kertas pembakar. ​
3. Panaskan ketuhar hingga 170ºC. ​
4. Tambah dua titis air ke atas kuning telur, kacau sehingga sebati, dan sapukan ke atas biskut.​
5. Bakar dalam ketuhar selama 12-15 minit.​
6. Setelah masak, sejukkan biskut selama 5 minit sebelum menyimpan.​
​Sumber: http://www.guaishushu1.com/chinese-new-year-recipes-curry-laksa-cookies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70102364"/>
                  </a:ext>
                </a:extLst>
              </a:tr>
            </a:tbl>
          </a:graphicData>
        </a:graphic>
      </p:graphicFrame>
      <p:sp>
        <p:nvSpPr>
          <p:cNvPr id="4" name="Text Placeholder 3">
            <a:extLst>
              <a:ext uri="{FF2B5EF4-FFF2-40B4-BE49-F238E27FC236}">
                <a16:creationId xmlns:a16="http://schemas.microsoft.com/office/drawing/2014/main" id="{D4A07D27-8DD2-41B9-B90B-F9414623CEDB}"/>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1326041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9EBF2-F7F2-4BD4-B200-1F80C6B1AF53}"/>
              </a:ext>
            </a:extLst>
          </p:cNvPr>
          <p:cNvSpPr>
            <a:spLocks noGrp="1"/>
          </p:cNvSpPr>
          <p:nvPr>
            <p:ph type="title"/>
          </p:nvPr>
        </p:nvSpPr>
        <p:spPr/>
        <p:txBody>
          <a:bodyPr/>
          <a:lstStyle/>
          <a:p>
            <a:r>
              <a:rPr lang="en-US"/>
              <a:t>Facebook Own Posts Table | Buttercup Malaysia - 6 of 11</a:t>
            </a:r>
          </a:p>
        </p:txBody>
      </p:sp>
      <p:graphicFrame>
        <p:nvGraphicFramePr>
          <p:cNvPr id="5" name="Table Placeholder 4">
            <a:extLst>
              <a:ext uri="{FF2B5EF4-FFF2-40B4-BE49-F238E27FC236}">
                <a16:creationId xmlns:a16="http://schemas.microsoft.com/office/drawing/2014/main" id="{9D4E37BA-8201-4DBC-AEA5-B4A0F734CC44}"/>
              </a:ext>
            </a:extLst>
          </p:cNvPr>
          <p:cNvGraphicFramePr>
            <a:graphicFrameLocks noGrp="1"/>
          </p:cNvGraphicFramePr>
          <p:nvPr>
            <p:ph type="tbl" sz="quarter" idx="13"/>
            <p:extLst>
              <p:ext uri="{D42A27DB-BD31-4B8C-83A1-F6EECF244321}">
                <p14:modId xmlns:p14="http://schemas.microsoft.com/office/powerpoint/2010/main" val="3169545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58308661"/>
                    </a:ext>
                  </a:extLst>
                </a:gridCol>
                <a:gridCol w="658368">
                  <a:extLst>
                    <a:ext uri="{9D8B030D-6E8A-4147-A177-3AD203B41FA5}">
                      <a16:colId xmlns:a16="http://schemas.microsoft.com/office/drawing/2014/main" val="3576328748"/>
                    </a:ext>
                  </a:extLst>
                </a:gridCol>
                <a:gridCol w="658368">
                  <a:extLst>
                    <a:ext uri="{9D8B030D-6E8A-4147-A177-3AD203B41FA5}">
                      <a16:colId xmlns:a16="http://schemas.microsoft.com/office/drawing/2014/main" val="698986600"/>
                    </a:ext>
                  </a:extLst>
                </a:gridCol>
                <a:gridCol w="658368">
                  <a:extLst>
                    <a:ext uri="{9D8B030D-6E8A-4147-A177-3AD203B41FA5}">
                      <a16:colId xmlns:a16="http://schemas.microsoft.com/office/drawing/2014/main" val="2507329358"/>
                    </a:ext>
                  </a:extLst>
                </a:gridCol>
                <a:gridCol w="658368">
                  <a:extLst>
                    <a:ext uri="{9D8B030D-6E8A-4147-A177-3AD203B41FA5}">
                      <a16:colId xmlns:a16="http://schemas.microsoft.com/office/drawing/2014/main" val="864705622"/>
                    </a:ext>
                  </a:extLst>
                </a:gridCol>
                <a:gridCol w="658368">
                  <a:extLst>
                    <a:ext uri="{9D8B030D-6E8A-4147-A177-3AD203B41FA5}">
                      <a16:colId xmlns:a16="http://schemas.microsoft.com/office/drawing/2014/main" val="2656302821"/>
                    </a:ext>
                  </a:extLst>
                </a:gridCol>
                <a:gridCol w="658368">
                  <a:extLst>
                    <a:ext uri="{9D8B030D-6E8A-4147-A177-3AD203B41FA5}">
                      <a16:colId xmlns:a16="http://schemas.microsoft.com/office/drawing/2014/main" val="2138635073"/>
                    </a:ext>
                  </a:extLst>
                </a:gridCol>
                <a:gridCol w="658368">
                  <a:extLst>
                    <a:ext uri="{9D8B030D-6E8A-4147-A177-3AD203B41FA5}">
                      <a16:colId xmlns:a16="http://schemas.microsoft.com/office/drawing/2014/main" val="1048612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9010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- 2019-02-19 09:58:00 </a:t>
                      </a:r>
                      <a:r>
                        <a:rPr kumimoji="0" lang="en-US" sz="1000" b="0" i="0" u="none" strike="noStrike" kern="1200" cap="none" spc="0" normalizeH="0" baseline="0" noProof="0">
                          <a:ln>
                            <a:noFill/>
                          </a:ln>
                          <a:solidFill>
                            <a:prstClr val="black"/>
                          </a:solidFill>
                          <a:effectLst/>
                          <a:uLnTx/>
                          <a:uFillTx/>
                          <a:latin typeface="+mn-lt"/>
                          <a:ea typeface="+mn-ea"/>
                          <a:cs typeface="+mn-cs"/>
                        </a:rPr>
                        <a:t> 
 Tambahkan satu atau dua sudu makan Buttercup yang sejuk di dalam kuali sebaik sahaja anda menutup api dan ingin menghidang. Makanan anda akan menjadi lebih lazat!​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03540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- 2019-02-17 12:56:00 </a:t>
                      </a:r>
                      <a:r>
                        <a:rPr kumimoji="0" lang="en-US" sz="1000" b="0" i="0" u="none" strike="noStrike" kern="1200" cap="none" spc="0" normalizeH="0" baseline="0" noProof="0">
                          <a:ln>
                            <a:noFill/>
                          </a:ln>
                          <a:solidFill>
                            <a:prstClr val="black"/>
                          </a:solidFill>
                          <a:effectLst/>
                          <a:uLnTx/>
                          <a:uFillTx/>
                          <a:latin typeface="+mn-lt"/>
                          <a:ea typeface="+mn-ea"/>
                          <a:cs typeface="+mn-cs"/>
                        </a:rPr>
                        <a:t> 
 Macam manalah tidak berselera apabila melihat warna makanan yang cantik oleh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82410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- 2019-02-15 20:06:39 </a:t>
                      </a:r>
                      <a:r>
                        <a:rPr kumimoji="0" lang="en-US" sz="1000" b="0" i="0" u="none" strike="noStrike" kern="1200" cap="none" spc="0" normalizeH="0" baseline="0" noProof="0">
                          <a:ln>
                            <a:noFill/>
                          </a:ln>
                          <a:solidFill>
                            <a:prstClr val="black"/>
                          </a:solidFill>
                          <a:effectLst/>
                          <a:uLnTx/>
                          <a:uFillTx/>
                          <a:latin typeface="+mn-lt"/>
                          <a:ea typeface="+mn-ea"/>
                          <a:cs typeface="+mn-cs"/>
                        </a:rPr>
                        <a:t> 
 Tahniah Buttercup ucapkan kepada para pemenang peraduan Beli, Adun dan Menang! Anda akan dihubungi melalui aplikasi WhatsApp dan menerima surat untuk mendapatkan hadiah. Kalau Buttercup adakan peraduan lagi, bolehlah yang lain mencuba juga!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4275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- 2019-02-15 09:38:00 </a:t>
                      </a:r>
                      <a:r>
                        <a:rPr kumimoji="0" lang="en-US" sz="1000" b="0" i="0" u="none" strike="noStrike" kern="1200" cap="none" spc="0" normalizeH="0" baseline="0" noProof="0">
                          <a:ln>
                            <a:noFill/>
                          </a:ln>
                          <a:solidFill>
                            <a:prstClr val="black"/>
                          </a:solidFill>
                          <a:effectLst/>
                          <a:uLnTx/>
                          <a:uFillTx/>
                          <a:latin typeface="+mn-lt"/>
                          <a:ea typeface="+mn-ea"/>
                          <a:cs typeface="+mn-cs"/>
                        </a:rPr>
                        <a:t> 
 Rasa syukur dapat menukar makanan biasa menjadi istimewa, rumah menjadi kediaman, dan orang asing menjadi kawan.​
Buttercup berharap agar kita semua dapat bersyukur dan hidup menjadi lebih bermakna!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96730066"/>
                  </a:ext>
                </a:extLst>
              </a:tr>
            </a:tbl>
          </a:graphicData>
        </a:graphic>
      </p:graphicFrame>
      <p:sp>
        <p:nvSpPr>
          <p:cNvPr id="4" name="Text Placeholder 3">
            <a:extLst>
              <a:ext uri="{FF2B5EF4-FFF2-40B4-BE49-F238E27FC236}">
                <a16:creationId xmlns:a16="http://schemas.microsoft.com/office/drawing/2014/main" id="{01B3C0BA-48E0-4A5D-BCC3-D6981444A689}"/>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058149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583A1-EB27-4794-812C-4B7919EB9A54}"/>
              </a:ext>
            </a:extLst>
          </p:cNvPr>
          <p:cNvSpPr>
            <a:spLocks noGrp="1"/>
          </p:cNvSpPr>
          <p:nvPr>
            <p:ph type="title"/>
          </p:nvPr>
        </p:nvSpPr>
        <p:spPr/>
        <p:txBody>
          <a:bodyPr/>
          <a:lstStyle/>
          <a:p>
            <a:r>
              <a:rPr lang="en-US"/>
              <a:t>Facebook Own Posts Table | Buttercup Malaysia - 7 of 11</a:t>
            </a:r>
          </a:p>
        </p:txBody>
      </p:sp>
      <p:graphicFrame>
        <p:nvGraphicFramePr>
          <p:cNvPr id="5" name="Table Placeholder 4">
            <a:extLst>
              <a:ext uri="{FF2B5EF4-FFF2-40B4-BE49-F238E27FC236}">
                <a16:creationId xmlns:a16="http://schemas.microsoft.com/office/drawing/2014/main" id="{3B4EC626-014B-456A-B399-51EF7D8B8B4F}"/>
              </a:ext>
            </a:extLst>
          </p:cNvPr>
          <p:cNvGraphicFramePr>
            <a:graphicFrameLocks noGrp="1"/>
          </p:cNvGraphicFramePr>
          <p:nvPr>
            <p:ph type="tbl" sz="quarter" idx="13"/>
            <p:extLst>
              <p:ext uri="{D42A27DB-BD31-4B8C-83A1-F6EECF244321}">
                <p14:modId xmlns:p14="http://schemas.microsoft.com/office/powerpoint/2010/main" val="1682251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4873273"/>
                    </a:ext>
                  </a:extLst>
                </a:gridCol>
                <a:gridCol w="658368">
                  <a:extLst>
                    <a:ext uri="{9D8B030D-6E8A-4147-A177-3AD203B41FA5}">
                      <a16:colId xmlns:a16="http://schemas.microsoft.com/office/drawing/2014/main" val="919388137"/>
                    </a:ext>
                  </a:extLst>
                </a:gridCol>
                <a:gridCol w="658368">
                  <a:extLst>
                    <a:ext uri="{9D8B030D-6E8A-4147-A177-3AD203B41FA5}">
                      <a16:colId xmlns:a16="http://schemas.microsoft.com/office/drawing/2014/main" val="194127326"/>
                    </a:ext>
                  </a:extLst>
                </a:gridCol>
                <a:gridCol w="658368">
                  <a:extLst>
                    <a:ext uri="{9D8B030D-6E8A-4147-A177-3AD203B41FA5}">
                      <a16:colId xmlns:a16="http://schemas.microsoft.com/office/drawing/2014/main" val="1229379397"/>
                    </a:ext>
                  </a:extLst>
                </a:gridCol>
                <a:gridCol w="658368">
                  <a:extLst>
                    <a:ext uri="{9D8B030D-6E8A-4147-A177-3AD203B41FA5}">
                      <a16:colId xmlns:a16="http://schemas.microsoft.com/office/drawing/2014/main" val="677589245"/>
                    </a:ext>
                  </a:extLst>
                </a:gridCol>
                <a:gridCol w="658368">
                  <a:extLst>
                    <a:ext uri="{9D8B030D-6E8A-4147-A177-3AD203B41FA5}">
                      <a16:colId xmlns:a16="http://schemas.microsoft.com/office/drawing/2014/main" val="857699555"/>
                    </a:ext>
                  </a:extLst>
                </a:gridCol>
                <a:gridCol w="658368">
                  <a:extLst>
                    <a:ext uri="{9D8B030D-6E8A-4147-A177-3AD203B41FA5}">
                      <a16:colId xmlns:a16="http://schemas.microsoft.com/office/drawing/2014/main" val="417225775"/>
                    </a:ext>
                  </a:extLst>
                </a:gridCol>
                <a:gridCol w="658368">
                  <a:extLst>
                    <a:ext uri="{9D8B030D-6E8A-4147-A177-3AD203B41FA5}">
                      <a16:colId xmlns:a16="http://schemas.microsoft.com/office/drawing/2014/main" val="2781383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0259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- 2019-02-13 09:37:00 </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ingin berkongsi resipi biskut kacang yang popular ketika Tahun Baru Cina.​
#ResipiButtercup​
Biskut Kacang Buttercup​
Bahan-bahan:​
1½ cawan Buttercup, dicairkan​
3 cawan kacang tanah panggang​
3 cawan tepung serba guna​
1 gelas gula halus ​
⅛ sudu teh garam​
1 biji kuning telur
Arahan:​
1. Tumbuk kacang tanah, kemudian campurkan dengan tepung, garam dan gula. ​
2. Cairkan Buttercup dan perlahan-lahan tuangkan ke dalam campuran bahan-bahan untuk membuat adunan. ​
3. Ambil sebahagian kecil doh, bentukkan menjadi bulat dan susunkan di atas dulang untuk membakar. ​
4. Sapukan bahagian atas biskut dengan kuning telur sebelum dibakar. ​
5. Bakar selama 25 minit pada suhu 170ºC.​
Sumber: https://giant.sg/12-easy-chinese-new-year-snacks-and-cookie-recipes-to-make/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61830521"/>
                  </a:ext>
                </a:extLst>
              </a:tr>
            </a:tbl>
          </a:graphicData>
        </a:graphic>
      </p:graphicFrame>
      <p:sp>
        <p:nvSpPr>
          <p:cNvPr id="4" name="Text Placeholder 3">
            <a:extLst>
              <a:ext uri="{FF2B5EF4-FFF2-40B4-BE49-F238E27FC236}">
                <a16:creationId xmlns:a16="http://schemas.microsoft.com/office/drawing/2014/main" id="{EB2A2A67-5AFB-4320-A3FB-6C61C4CABF8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289085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3D2CE-47A9-4F50-905F-B7334436A7DA}"/>
              </a:ext>
            </a:extLst>
          </p:cNvPr>
          <p:cNvSpPr>
            <a:spLocks noGrp="1"/>
          </p:cNvSpPr>
          <p:nvPr>
            <p:ph type="title"/>
          </p:nvPr>
        </p:nvSpPr>
        <p:spPr/>
        <p:txBody>
          <a:bodyPr/>
          <a:lstStyle/>
          <a:p>
            <a:r>
              <a:rPr lang="en-US"/>
              <a:t>Facebook Own Posts Table | Buttercup Malaysia - 8 of 11</a:t>
            </a:r>
          </a:p>
        </p:txBody>
      </p:sp>
      <p:graphicFrame>
        <p:nvGraphicFramePr>
          <p:cNvPr id="5" name="Table Placeholder 4">
            <a:extLst>
              <a:ext uri="{FF2B5EF4-FFF2-40B4-BE49-F238E27FC236}">
                <a16:creationId xmlns:a16="http://schemas.microsoft.com/office/drawing/2014/main" id="{AEFE0270-6EFD-4DE2-8B19-4097F8E8FC1F}"/>
              </a:ext>
            </a:extLst>
          </p:cNvPr>
          <p:cNvGraphicFramePr>
            <a:graphicFrameLocks noGrp="1"/>
          </p:cNvGraphicFramePr>
          <p:nvPr>
            <p:ph type="tbl" sz="quarter" idx="13"/>
            <p:extLst>
              <p:ext uri="{D42A27DB-BD31-4B8C-83A1-F6EECF244321}">
                <p14:modId xmlns:p14="http://schemas.microsoft.com/office/powerpoint/2010/main" val="1988418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3435780"/>
                    </a:ext>
                  </a:extLst>
                </a:gridCol>
                <a:gridCol w="658368">
                  <a:extLst>
                    <a:ext uri="{9D8B030D-6E8A-4147-A177-3AD203B41FA5}">
                      <a16:colId xmlns:a16="http://schemas.microsoft.com/office/drawing/2014/main" val="351007286"/>
                    </a:ext>
                  </a:extLst>
                </a:gridCol>
                <a:gridCol w="658368">
                  <a:extLst>
                    <a:ext uri="{9D8B030D-6E8A-4147-A177-3AD203B41FA5}">
                      <a16:colId xmlns:a16="http://schemas.microsoft.com/office/drawing/2014/main" val="2983986613"/>
                    </a:ext>
                  </a:extLst>
                </a:gridCol>
                <a:gridCol w="658368">
                  <a:extLst>
                    <a:ext uri="{9D8B030D-6E8A-4147-A177-3AD203B41FA5}">
                      <a16:colId xmlns:a16="http://schemas.microsoft.com/office/drawing/2014/main" val="1634326184"/>
                    </a:ext>
                  </a:extLst>
                </a:gridCol>
                <a:gridCol w="658368">
                  <a:extLst>
                    <a:ext uri="{9D8B030D-6E8A-4147-A177-3AD203B41FA5}">
                      <a16:colId xmlns:a16="http://schemas.microsoft.com/office/drawing/2014/main" val="2075884375"/>
                    </a:ext>
                  </a:extLst>
                </a:gridCol>
                <a:gridCol w="658368">
                  <a:extLst>
                    <a:ext uri="{9D8B030D-6E8A-4147-A177-3AD203B41FA5}">
                      <a16:colId xmlns:a16="http://schemas.microsoft.com/office/drawing/2014/main" val="4171949096"/>
                    </a:ext>
                  </a:extLst>
                </a:gridCol>
                <a:gridCol w="658368">
                  <a:extLst>
                    <a:ext uri="{9D8B030D-6E8A-4147-A177-3AD203B41FA5}">
                      <a16:colId xmlns:a16="http://schemas.microsoft.com/office/drawing/2014/main" val="3749767194"/>
                    </a:ext>
                  </a:extLst>
                </a:gridCol>
                <a:gridCol w="658368">
                  <a:extLst>
                    <a:ext uri="{9D8B030D-6E8A-4147-A177-3AD203B41FA5}">
                      <a16:colId xmlns:a16="http://schemas.microsoft.com/office/drawing/2014/main" val="3130799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1296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- 2019-02-11 09:39:00 </a:t>
                      </a:r>
                      <a:r>
                        <a:rPr kumimoji="0" lang="en-US" sz="1000" b="0" i="0" u="none" strike="noStrike" kern="1200" cap="none" spc="0" normalizeH="0" baseline="0" noProof="0">
                          <a:ln>
                            <a:noFill/>
                          </a:ln>
                          <a:solidFill>
                            <a:prstClr val="black"/>
                          </a:solidFill>
                          <a:effectLst/>
                          <a:uLnTx/>
                          <a:uFillTx/>
                          <a:latin typeface="+mn-lt"/>
                          <a:ea typeface="+mn-ea"/>
                          <a:cs typeface="+mn-cs"/>
                        </a:rPr>
                        <a:t> 
 Anda tidak perlu risau untuk menikmati Buttercup Garlic Spread kerana ia tidak mengandungi lemak trans. Apa itu lemak trans? Lemak trans adalah lemak tepu yang boleh mengakibatkan sakit jantung. ​
#ButtercupGarlicSpread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37840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- 2019-02-09 10:19:00 </a:t>
                      </a:r>
                      <a:r>
                        <a:rPr kumimoji="0" lang="en-US" sz="1000" b="0" i="0" u="none" strike="noStrike" kern="1200" cap="none" spc="0" normalizeH="0" baseline="0" noProof="0">
                          <a:ln>
                            <a:noFill/>
                          </a:ln>
                          <a:solidFill>
                            <a:prstClr val="black"/>
                          </a:solidFill>
                          <a:effectLst/>
                          <a:uLnTx/>
                          <a:uFillTx/>
                          <a:latin typeface="+mn-lt"/>
                          <a:ea typeface="+mn-ea"/>
                          <a:cs typeface="+mn-cs"/>
                        </a:rPr>
                        <a:t> 
 Aroma Buttercup memang membangkitkan selera. Terima kasih Arif Shahudin!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5878567"/>
                  </a:ext>
                </a:extLst>
              </a:tr>
            </a:tbl>
          </a:graphicData>
        </a:graphic>
      </p:graphicFrame>
      <p:sp>
        <p:nvSpPr>
          <p:cNvPr id="4" name="Text Placeholder 3">
            <a:extLst>
              <a:ext uri="{FF2B5EF4-FFF2-40B4-BE49-F238E27FC236}">
                <a16:creationId xmlns:a16="http://schemas.microsoft.com/office/drawing/2014/main" id="{BC4B655E-C75F-4973-BCA3-AC2CCB91E5CA}"/>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642484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C8504-7CB4-453C-BA5B-DCDBB1194AE9}"/>
              </a:ext>
            </a:extLst>
          </p:cNvPr>
          <p:cNvSpPr>
            <a:spLocks noGrp="1"/>
          </p:cNvSpPr>
          <p:nvPr>
            <p:ph type="title"/>
          </p:nvPr>
        </p:nvSpPr>
        <p:spPr/>
        <p:txBody>
          <a:bodyPr/>
          <a:lstStyle/>
          <a:p>
            <a:r>
              <a:rPr lang="en-US"/>
              <a:t>Facebook Own Posts Table | Buttercup Malaysia - 9 of 11</a:t>
            </a:r>
          </a:p>
        </p:txBody>
      </p:sp>
      <p:graphicFrame>
        <p:nvGraphicFramePr>
          <p:cNvPr id="5" name="Table Placeholder 4">
            <a:extLst>
              <a:ext uri="{FF2B5EF4-FFF2-40B4-BE49-F238E27FC236}">
                <a16:creationId xmlns:a16="http://schemas.microsoft.com/office/drawing/2014/main" id="{B7D6EF01-23AA-4D48-81E2-5CE2DF9D818C}"/>
              </a:ext>
            </a:extLst>
          </p:cNvPr>
          <p:cNvGraphicFramePr>
            <a:graphicFrameLocks noGrp="1"/>
          </p:cNvGraphicFramePr>
          <p:nvPr>
            <p:ph type="tbl" sz="quarter" idx="13"/>
            <p:extLst>
              <p:ext uri="{D42A27DB-BD31-4B8C-83A1-F6EECF244321}">
                <p14:modId xmlns:p14="http://schemas.microsoft.com/office/powerpoint/2010/main" val="2988500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9099977"/>
                    </a:ext>
                  </a:extLst>
                </a:gridCol>
                <a:gridCol w="658368">
                  <a:extLst>
                    <a:ext uri="{9D8B030D-6E8A-4147-A177-3AD203B41FA5}">
                      <a16:colId xmlns:a16="http://schemas.microsoft.com/office/drawing/2014/main" val="899933415"/>
                    </a:ext>
                  </a:extLst>
                </a:gridCol>
                <a:gridCol w="658368">
                  <a:extLst>
                    <a:ext uri="{9D8B030D-6E8A-4147-A177-3AD203B41FA5}">
                      <a16:colId xmlns:a16="http://schemas.microsoft.com/office/drawing/2014/main" val="3196977245"/>
                    </a:ext>
                  </a:extLst>
                </a:gridCol>
                <a:gridCol w="658368">
                  <a:extLst>
                    <a:ext uri="{9D8B030D-6E8A-4147-A177-3AD203B41FA5}">
                      <a16:colId xmlns:a16="http://schemas.microsoft.com/office/drawing/2014/main" val="656788512"/>
                    </a:ext>
                  </a:extLst>
                </a:gridCol>
                <a:gridCol w="658368">
                  <a:extLst>
                    <a:ext uri="{9D8B030D-6E8A-4147-A177-3AD203B41FA5}">
                      <a16:colId xmlns:a16="http://schemas.microsoft.com/office/drawing/2014/main" val="3794730150"/>
                    </a:ext>
                  </a:extLst>
                </a:gridCol>
                <a:gridCol w="658368">
                  <a:extLst>
                    <a:ext uri="{9D8B030D-6E8A-4147-A177-3AD203B41FA5}">
                      <a16:colId xmlns:a16="http://schemas.microsoft.com/office/drawing/2014/main" val="1707432474"/>
                    </a:ext>
                  </a:extLst>
                </a:gridCol>
                <a:gridCol w="658368">
                  <a:extLst>
                    <a:ext uri="{9D8B030D-6E8A-4147-A177-3AD203B41FA5}">
                      <a16:colId xmlns:a16="http://schemas.microsoft.com/office/drawing/2014/main" val="340652274"/>
                    </a:ext>
                  </a:extLst>
                </a:gridCol>
                <a:gridCol w="658368">
                  <a:extLst>
                    <a:ext uri="{9D8B030D-6E8A-4147-A177-3AD203B41FA5}">
                      <a16:colId xmlns:a16="http://schemas.microsoft.com/office/drawing/2014/main" val="1897423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5593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- 2019-02-07 10:19:00 </a:t>
                      </a:r>
                      <a:r>
                        <a:rPr kumimoji="0" lang="en-US" sz="1000" b="0" i="0" u="none" strike="noStrike" kern="1200" cap="none" spc="0" normalizeH="0" baseline="0" noProof="0">
                          <a:ln>
                            <a:noFill/>
                          </a:ln>
                          <a:solidFill>
                            <a:prstClr val="black"/>
                          </a:solidFill>
                          <a:effectLst/>
                          <a:uLnTx/>
                          <a:uFillTx/>
                          <a:latin typeface="+mn-lt"/>
                          <a:ea typeface="+mn-ea"/>
                          <a:cs typeface="+mn-cs"/>
                        </a:rPr>
                        <a:t> 
 Telur masin memang sinonim dengan masyarakat Cina. Mereka juga menjadikannya biskut!​
#ResipiButtercup​
Biskut Telur Masin Buttercup​
​Bahan-bahan:​
60g Buttercup​
2 kuning telur masin yang dimasak​
70g tepung serba guna​
30g serbuk susu ​
30g kanji kentang ​
30g gula aising​
1 kuning telur ayam​
2 sudu makan bijan untuk menghias
Arahan:​
1. Panaskan ketuhar pada 165ºC.​
2. Pukul Buttercup, gula aising dan kuning telur masin sehingga ringan dan lembut. ​
3. Ayak serbuk susu, kanji kentang dan tepung. Uli sehingga ia membentuk adunan tepung. Kemudian, pindahkan ke permukaan yang bertepung. Lenyekkan menjadi ketebalan 1 cm.​
4. Gunakan acuan pilihan anda untuk membentuk adunan. Pindahkan ke dulang pembakar. ​
5. Tambahkan dua titis air pada kuning telur ayam dan taburkan dengan beberapa biji bijan, sapu pada biskut. Bakar selama 12-15 minit. Sejukkan sebelum menghidang atau menyimpan. ​
6. Hati-hati kerana biskut ini mencair di tangan dan mulut!​
Sumber: https://kwgls.wordpress.com/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63524893"/>
                  </a:ext>
                </a:extLst>
              </a:tr>
            </a:tbl>
          </a:graphicData>
        </a:graphic>
      </p:graphicFrame>
      <p:sp>
        <p:nvSpPr>
          <p:cNvPr id="4" name="Text Placeholder 3">
            <a:extLst>
              <a:ext uri="{FF2B5EF4-FFF2-40B4-BE49-F238E27FC236}">
                <a16:creationId xmlns:a16="http://schemas.microsoft.com/office/drawing/2014/main" id="{0B42EC0E-20A8-4A84-88D7-81D59C1F0EF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9180479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C707D-9A23-4BB9-8B24-BDD981AFF73F}"/>
              </a:ext>
            </a:extLst>
          </p:cNvPr>
          <p:cNvSpPr>
            <a:spLocks noGrp="1"/>
          </p:cNvSpPr>
          <p:nvPr>
            <p:ph type="title"/>
          </p:nvPr>
        </p:nvSpPr>
        <p:spPr/>
        <p:txBody>
          <a:bodyPr/>
          <a:lstStyle/>
          <a:p>
            <a:r>
              <a:rPr lang="en-US"/>
              <a:t>Facebook Own Posts Table | Buttercup Malaysia - 10 of 11</a:t>
            </a:r>
          </a:p>
        </p:txBody>
      </p:sp>
      <p:graphicFrame>
        <p:nvGraphicFramePr>
          <p:cNvPr id="5" name="Table Placeholder 4">
            <a:extLst>
              <a:ext uri="{FF2B5EF4-FFF2-40B4-BE49-F238E27FC236}">
                <a16:creationId xmlns:a16="http://schemas.microsoft.com/office/drawing/2014/main" id="{E8863D84-4549-4D36-AB99-50BDEDCCE578}"/>
              </a:ext>
            </a:extLst>
          </p:cNvPr>
          <p:cNvGraphicFramePr>
            <a:graphicFrameLocks noGrp="1"/>
          </p:cNvGraphicFramePr>
          <p:nvPr>
            <p:ph type="tbl" sz="quarter" idx="13"/>
            <p:extLst>
              <p:ext uri="{D42A27DB-BD31-4B8C-83A1-F6EECF244321}">
                <p14:modId xmlns:p14="http://schemas.microsoft.com/office/powerpoint/2010/main" val="4249643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41258340"/>
                    </a:ext>
                  </a:extLst>
                </a:gridCol>
                <a:gridCol w="658368">
                  <a:extLst>
                    <a:ext uri="{9D8B030D-6E8A-4147-A177-3AD203B41FA5}">
                      <a16:colId xmlns:a16="http://schemas.microsoft.com/office/drawing/2014/main" val="1107106845"/>
                    </a:ext>
                  </a:extLst>
                </a:gridCol>
                <a:gridCol w="658368">
                  <a:extLst>
                    <a:ext uri="{9D8B030D-6E8A-4147-A177-3AD203B41FA5}">
                      <a16:colId xmlns:a16="http://schemas.microsoft.com/office/drawing/2014/main" val="3128511387"/>
                    </a:ext>
                  </a:extLst>
                </a:gridCol>
                <a:gridCol w="658368">
                  <a:extLst>
                    <a:ext uri="{9D8B030D-6E8A-4147-A177-3AD203B41FA5}">
                      <a16:colId xmlns:a16="http://schemas.microsoft.com/office/drawing/2014/main" val="2814736640"/>
                    </a:ext>
                  </a:extLst>
                </a:gridCol>
                <a:gridCol w="658368">
                  <a:extLst>
                    <a:ext uri="{9D8B030D-6E8A-4147-A177-3AD203B41FA5}">
                      <a16:colId xmlns:a16="http://schemas.microsoft.com/office/drawing/2014/main" val="3747291746"/>
                    </a:ext>
                  </a:extLst>
                </a:gridCol>
                <a:gridCol w="658368">
                  <a:extLst>
                    <a:ext uri="{9D8B030D-6E8A-4147-A177-3AD203B41FA5}">
                      <a16:colId xmlns:a16="http://schemas.microsoft.com/office/drawing/2014/main" val="3379305160"/>
                    </a:ext>
                  </a:extLst>
                </a:gridCol>
                <a:gridCol w="658368">
                  <a:extLst>
                    <a:ext uri="{9D8B030D-6E8A-4147-A177-3AD203B41FA5}">
                      <a16:colId xmlns:a16="http://schemas.microsoft.com/office/drawing/2014/main" val="1828445047"/>
                    </a:ext>
                  </a:extLst>
                </a:gridCol>
                <a:gridCol w="658368">
                  <a:extLst>
                    <a:ext uri="{9D8B030D-6E8A-4147-A177-3AD203B41FA5}">
                      <a16:colId xmlns:a16="http://schemas.microsoft.com/office/drawing/2014/main" val="1033537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0875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- 2019-02-05 00:01:00 </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Tahun Baru Cina Buttercup ucapkan kepada semua. Semoga waktu cuti yang panjang ini digunakan sebaik mungkin seperti mencuba resipi daripada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55310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- 2019-02-04 11:03:44 </a:t>
                      </a:r>
                      <a:r>
                        <a:rPr kumimoji="0" lang="en-US" sz="1000" b="0" i="0" u="none" strike="noStrike" kern="1200" cap="none" spc="0" normalizeH="0" baseline="0" noProof="0">
                          <a:ln>
                            <a:noFill/>
                          </a:ln>
                          <a:solidFill>
                            <a:prstClr val="black"/>
                          </a:solidFill>
                          <a:effectLst/>
                          <a:uLnTx/>
                          <a:uFillTx/>
                          <a:latin typeface="+mn-lt"/>
                          <a:ea typeface="+mn-ea"/>
                          <a:cs typeface="+mn-cs"/>
                        </a:rPr>
                        <a:t> 
 Apabila menumis dengan Buttercup, tunggu sehingga buih-buih hilang dahulu. Itu tandanya Buttercup sudah cukup panas, barulah masakan menjadi lebih sedap!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28209242"/>
                  </a:ext>
                </a:extLst>
              </a:tr>
            </a:tbl>
          </a:graphicData>
        </a:graphic>
      </p:graphicFrame>
      <p:sp>
        <p:nvSpPr>
          <p:cNvPr id="4" name="Text Placeholder 3">
            <a:extLst>
              <a:ext uri="{FF2B5EF4-FFF2-40B4-BE49-F238E27FC236}">
                <a16:creationId xmlns:a16="http://schemas.microsoft.com/office/drawing/2014/main" id="{44C2CB76-14A5-4386-8766-9A503FF1EA5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895660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01FF4-1F6E-44A4-984A-38286E80C59C}"/>
              </a:ext>
            </a:extLst>
          </p:cNvPr>
          <p:cNvSpPr>
            <a:spLocks noGrp="1"/>
          </p:cNvSpPr>
          <p:nvPr>
            <p:ph type="title"/>
          </p:nvPr>
        </p:nvSpPr>
        <p:spPr/>
        <p:txBody>
          <a:bodyPr/>
          <a:lstStyle/>
          <a:p>
            <a:r>
              <a:rPr lang="en-US"/>
              <a:t>Facebook Own Posts Table | Buttercup Malaysia - 11 of 11</a:t>
            </a:r>
          </a:p>
        </p:txBody>
      </p:sp>
      <p:graphicFrame>
        <p:nvGraphicFramePr>
          <p:cNvPr id="5" name="Table Placeholder 4">
            <a:extLst>
              <a:ext uri="{FF2B5EF4-FFF2-40B4-BE49-F238E27FC236}">
                <a16:creationId xmlns:a16="http://schemas.microsoft.com/office/drawing/2014/main" id="{8779845A-F4DA-4E79-816B-1A6F59CEAECF}"/>
              </a:ext>
            </a:extLst>
          </p:cNvPr>
          <p:cNvGraphicFramePr>
            <a:graphicFrameLocks noGrp="1"/>
          </p:cNvGraphicFramePr>
          <p:nvPr>
            <p:ph type="tbl" sz="quarter" idx="13"/>
            <p:extLst>
              <p:ext uri="{D42A27DB-BD31-4B8C-83A1-F6EECF244321}">
                <p14:modId xmlns:p14="http://schemas.microsoft.com/office/powerpoint/2010/main" val="3649858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71085522"/>
                    </a:ext>
                  </a:extLst>
                </a:gridCol>
                <a:gridCol w="658368">
                  <a:extLst>
                    <a:ext uri="{9D8B030D-6E8A-4147-A177-3AD203B41FA5}">
                      <a16:colId xmlns:a16="http://schemas.microsoft.com/office/drawing/2014/main" val="96664666"/>
                    </a:ext>
                  </a:extLst>
                </a:gridCol>
                <a:gridCol w="658368">
                  <a:extLst>
                    <a:ext uri="{9D8B030D-6E8A-4147-A177-3AD203B41FA5}">
                      <a16:colId xmlns:a16="http://schemas.microsoft.com/office/drawing/2014/main" val="191448480"/>
                    </a:ext>
                  </a:extLst>
                </a:gridCol>
                <a:gridCol w="658368">
                  <a:extLst>
                    <a:ext uri="{9D8B030D-6E8A-4147-A177-3AD203B41FA5}">
                      <a16:colId xmlns:a16="http://schemas.microsoft.com/office/drawing/2014/main" val="2291512598"/>
                    </a:ext>
                  </a:extLst>
                </a:gridCol>
                <a:gridCol w="658368">
                  <a:extLst>
                    <a:ext uri="{9D8B030D-6E8A-4147-A177-3AD203B41FA5}">
                      <a16:colId xmlns:a16="http://schemas.microsoft.com/office/drawing/2014/main" val="2808432528"/>
                    </a:ext>
                  </a:extLst>
                </a:gridCol>
                <a:gridCol w="658368">
                  <a:extLst>
                    <a:ext uri="{9D8B030D-6E8A-4147-A177-3AD203B41FA5}">
                      <a16:colId xmlns:a16="http://schemas.microsoft.com/office/drawing/2014/main" val="2479815558"/>
                    </a:ext>
                  </a:extLst>
                </a:gridCol>
                <a:gridCol w="658368">
                  <a:extLst>
                    <a:ext uri="{9D8B030D-6E8A-4147-A177-3AD203B41FA5}">
                      <a16:colId xmlns:a16="http://schemas.microsoft.com/office/drawing/2014/main" val="1859302142"/>
                    </a:ext>
                  </a:extLst>
                </a:gridCol>
                <a:gridCol w="658368">
                  <a:extLst>
                    <a:ext uri="{9D8B030D-6E8A-4147-A177-3AD203B41FA5}">
                      <a16:colId xmlns:a16="http://schemas.microsoft.com/office/drawing/2014/main" val="3949824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09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- 2019-02-04 10:57:56 </a:t>
                      </a:r>
                      <a:r>
                        <a:rPr kumimoji="0" lang="en-US" sz="1000" b="0" i="0" u="none" strike="noStrike" kern="1200" cap="none" spc="0" normalizeH="0" baseline="0" noProof="0">
                          <a:ln>
                            <a:noFill/>
                          </a:ln>
                          <a:solidFill>
                            <a:prstClr val="black"/>
                          </a:solidFill>
                          <a:effectLst/>
                          <a:uLnTx/>
                          <a:uFillTx/>
                          <a:latin typeface="+mn-lt"/>
                          <a:ea typeface="+mn-ea"/>
                          <a:cs typeface="+mn-cs"/>
                        </a:rPr>
                        <a:t> 
 Beruntugnya kita dapat merasa kemeriahan suasana setiap perayaan di Malaysia. Kali ini, Buttercup ingin berkongsi resipi-resipi snek yang popular ketika Tahun Baru Cina.
Kek buah kukus yang dijual di pasar raya tidak sama dengan yang dibuat sendiri di rumah. Kalau Famili Buttercup inginkan yang lebih segar, lebih baik buat sendiri.​
​#ResipiButtercup​
​Kek Buah Kukus Buttercup​
​Bahan-bahan:​
500g Buttercup​
600g tepung serbaguna​
1 1/2 cawan gula ​
3/4 cawan gula untuk karamel​
5 biji telur​
1 sudu teh esen vanila​
2 sudu teh serbuk penaik​
600g buah campur​
1/2 sudu teh serbuk buah pala
Arahan:​
1. Didihkan air dalam pengukus dan sapukan minyak pada kuali yang melengkung. ​
2. Campurkan dua senduk makan tepung dengan campuran buah, kemudian ayak sisa tepung dan serbuk penaik ke dalam mangkuk yang berasingan. ​
3. Pukul Buttercup dan gula, tambah telur satu demi satu dan kacau rata. ​
4. Kemudian, masukkan esen vanila dan campuran buah dan tepung.​
5. Cairkan 3/4 cawan gula, tutu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53264410"/>
                  </a:ext>
                </a:extLst>
              </a:tr>
            </a:tbl>
          </a:graphicData>
        </a:graphic>
      </p:graphicFrame>
      <p:sp>
        <p:nvSpPr>
          <p:cNvPr id="4" name="Text Placeholder 3">
            <a:extLst>
              <a:ext uri="{FF2B5EF4-FFF2-40B4-BE49-F238E27FC236}">
                <a16:creationId xmlns:a16="http://schemas.microsoft.com/office/drawing/2014/main" id="{0C3042B9-4431-4B13-9829-FD7FB38D9869}"/>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2647951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1070</Words>
  <Application>Microsoft Office PowerPoint</Application>
  <PresentationFormat>On-screen Show (4:3)</PresentationFormat>
  <Paragraphs>468</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6</vt:lpstr>
      <vt:lpstr>Facebook (FB) Custom Own Posts Table (new) | Buttercup Malaysia - 2 of 6</vt:lpstr>
      <vt:lpstr>Facebook (FB) Custom Own Posts Table (new) | Buttercup Malaysia - 3 of 6</vt:lpstr>
      <vt:lpstr>Facebook (FB) Custom Own Posts Table (new) | Buttercup Malaysia - 4 of 6</vt:lpstr>
      <vt:lpstr>Facebook (FB) Custom Own Posts Table (new) | Buttercup Malaysia - 5 of 6</vt:lpstr>
      <vt:lpstr>Facebook (FB) Custom Own Posts Table (new) | Buttercup Malaysia - 6 of 6</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11</vt:lpstr>
      <vt:lpstr>Facebook Own Posts Table | Buttercup Malaysia - 2 of 11</vt:lpstr>
      <vt:lpstr>Facebook Own Posts Table | Buttercup Malaysia - 3 of 11</vt:lpstr>
      <vt:lpstr>Facebook Own Posts Table | Buttercup Malaysia - 4 of 11</vt:lpstr>
      <vt:lpstr>Facebook Own Posts Table | Buttercup Malaysia - 5 of 11</vt:lpstr>
      <vt:lpstr>Facebook Own Posts Table | Buttercup Malaysia - 6 of 11</vt:lpstr>
      <vt:lpstr>Facebook Own Posts Table | Buttercup Malaysia - 7 of 11</vt:lpstr>
      <vt:lpstr>Facebook Own Posts Table | Buttercup Malaysia - 8 of 11</vt:lpstr>
      <vt:lpstr>Facebook Own Posts Table | Buttercup Malaysia - 9 of 11</vt:lpstr>
      <vt:lpstr>Facebook Own Posts Table | Buttercup Malaysia - 10 of 11</vt:lpstr>
      <vt:lpstr>Facebook Own Posts Table | Buttercup Malaysia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2019-03-10T07:40:28Z</dcterms:created>
  <dcterms:modified xsi:type="dcterms:W3CDTF">2019-03-10T07:41:06Z</dcterms:modified>
</cp:coreProperties>
</file>