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1794</c:v>
                </c:pt>
                <c:pt idx="1">
                  <c:v>1333</c:v>
                </c:pt>
                <c:pt idx="2">
                  <c:v>3428</c:v>
                </c:pt>
                <c:pt idx="3">
                  <c:v>1591</c:v>
                </c:pt>
                <c:pt idx="4">
                  <c:v>91</c:v>
                </c:pt>
                <c:pt idx="5">
                  <c:v>42</c:v>
                </c:pt>
                <c:pt idx="6">
                  <c:v>12</c:v>
                </c:pt>
                <c:pt idx="7">
                  <c:v>122</c:v>
                </c:pt>
                <c:pt idx="8">
                  <c:v>356</c:v>
                </c:pt>
                <c:pt idx="9">
                  <c:v>140</c:v>
                </c:pt>
                <c:pt idx="10">
                  <c:v>12</c:v>
                </c:pt>
                <c:pt idx="11">
                  <c:v>0</c:v>
                </c:pt>
                <c:pt idx="12">
                  <c:v>2</c:v>
                </c:pt>
                <c:pt idx="13">
                  <c:v>4</c:v>
                </c:pt>
                <c:pt idx="14">
                  <c:v>248</c:v>
                </c:pt>
                <c:pt idx="15">
                  <c:v>278</c:v>
                </c:pt>
                <c:pt idx="16">
                  <c:v>114</c:v>
                </c:pt>
                <c:pt idx="17">
                  <c:v>1339</c:v>
                </c:pt>
                <c:pt idx="18">
                  <c:v>5167</c:v>
                </c:pt>
                <c:pt idx="19">
                  <c:v>2243</c:v>
                </c:pt>
                <c:pt idx="20">
                  <c:v>337</c:v>
                </c:pt>
                <c:pt idx="21">
                  <c:v>263</c:v>
                </c:pt>
                <c:pt idx="22">
                  <c:v>115</c:v>
                </c:pt>
                <c:pt idx="23">
                  <c:v>1404</c:v>
                </c:pt>
                <c:pt idx="24">
                  <c:v>4806</c:v>
                </c:pt>
                <c:pt idx="25">
                  <c:v>4196</c:v>
                </c:pt>
                <c:pt idx="26">
                  <c:v>7088</c:v>
                </c:pt>
                <c:pt idx="27">
                  <c:v>3314</c:v>
                </c:pt>
              </c:numCache>
            </c:numRef>
          </c:val>
          <c:smooth val="0"/>
          <c:extLst>
            <c:ext xmlns:c16="http://schemas.microsoft.com/office/drawing/2014/chart" uri="{C3380CC4-5D6E-409C-BE32-E72D297353CC}">
              <c16:uniqueId val="{00000000-B095-4C63-A211-F313CF7B228C}"/>
            </c:ext>
          </c:extLst>
        </c:ser>
        <c:dLbls>
          <c:showLegendKey val="0"/>
          <c:showVal val="0"/>
          <c:showCatName val="0"/>
          <c:showSerName val="0"/>
          <c:showPercent val="0"/>
          <c:showBubbleSize val="0"/>
        </c:dLbls>
        <c:smooth val="0"/>
        <c:axId val="342537376"/>
        <c:axId val="342533768"/>
      </c:lineChart>
      <c:dateAx>
        <c:axId val="34253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3768"/>
        <c:crosses val="autoZero"/>
        <c:auto val="1"/>
        <c:lblOffset val="100"/>
        <c:baseTimeUnit val="days"/>
      </c:dateAx>
      <c:valAx>
        <c:axId val="34253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12</c:v>
                </c:pt>
                <c:pt idx="1">
                  <c:v>6</c:v>
                </c:pt>
                <c:pt idx="2">
                  <c:v>11</c:v>
                </c:pt>
                <c:pt idx="3">
                  <c:v>5</c:v>
                </c:pt>
                <c:pt idx="4">
                  <c:v>7</c:v>
                </c:pt>
                <c:pt idx="5">
                  <c:v>0</c:v>
                </c:pt>
                <c:pt idx="6">
                  <c:v>1</c:v>
                </c:pt>
                <c:pt idx="7">
                  <c:v>16</c:v>
                </c:pt>
                <c:pt idx="8">
                  <c:v>63</c:v>
                </c:pt>
                <c:pt idx="9">
                  <c:v>28</c:v>
                </c:pt>
                <c:pt idx="10">
                  <c:v>0</c:v>
                </c:pt>
                <c:pt idx="11">
                  <c:v>1</c:v>
                </c:pt>
                <c:pt idx="12">
                  <c:v>1</c:v>
                </c:pt>
                <c:pt idx="13">
                  <c:v>1</c:v>
                </c:pt>
                <c:pt idx="14">
                  <c:v>40</c:v>
                </c:pt>
                <c:pt idx="15">
                  <c:v>68</c:v>
                </c:pt>
                <c:pt idx="16">
                  <c:v>22</c:v>
                </c:pt>
                <c:pt idx="17">
                  <c:v>2</c:v>
                </c:pt>
                <c:pt idx="18">
                  <c:v>11</c:v>
                </c:pt>
                <c:pt idx="19">
                  <c:v>4</c:v>
                </c:pt>
                <c:pt idx="20">
                  <c:v>54</c:v>
                </c:pt>
                <c:pt idx="21">
                  <c:v>60</c:v>
                </c:pt>
                <c:pt idx="22">
                  <c:v>22</c:v>
                </c:pt>
                <c:pt idx="23">
                  <c:v>6</c:v>
                </c:pt>
                <c:pt idx="24">
                  <c:v>6</c:v>
                </c:pt>
                <c:pt idx="25">
                  <c:v>21</c:v>
                </c:pt>
                <c:pt idx="26">
                  <c:v>55</c:v>
                </c:pt>
                <c:pt idx="27">
                  <c:v>26</c:v>
                </c:pt>
              </c:numCache>
            </c:numRef>
          </c:val>
          <c:smooth val="0"/>
          <c:extLst>
            <c:ext xmlns:c16="http://schemas.microsoft.com/office/drawing/2014/chart" uri="{C3380CC4-5D6E-409C-BE32-E72D297353CC}">
              <c16:uniqueId val="{00000000-FD9D-4A79-A272-B5E4EDEEE813}"/>
            </c:ext>
          </c:extLst>
        </c:ser>
        <c:dLbls>
          <c:showLegendKey val="0"/>
          <c:showVal val="0"/>
          <c:showCatName val="0"/>
          <c:showSerName val="0"/>
          <c:showPercent val="0"/>
          <c:showBubbleSize val="0"/>
        </c:dLbls>
        <c:smooth val="0"/>
        <c:axId val="40589008"/>
        <c:axId val="40594256"/>
      </c:lineChart>
      <c:dateAx>
        <c:axId val="4058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4256"/>
        <c:crosses val="autoZero"/>
        <c:auto val="1"/>
        <c:lblOffset val="100"/>
        <c:baseTimeUnit val="days"/>
      </c:dateAx>
      <c:valAx>
        <c:axId val="4059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1</c:v>
                </c:pt>
                <c:pt idx="2">
                  <c:v>0</c:v>
                </c:pt>
                <c:pt idx="3">
                  <c:v>0</c:v>
                </c:pt>
                <c:pt idx="4">
                  <c:v>103</c:v>
                </c:pt>
                <c:pt idx="5">
                  <c:v>0</c:v>
                </c:pt>
                <c:pt idx="6">
                  <c:v>0</c:v>
                </c:pt>
                <c:pt idx="7">
                  <c:v>102</c:v>
                </c:pt>
                <c:pt idx="8">
                  <c:v>0</c:v>
                </c:pt>
                <c:pt idx="9">
                  <c:v>0</c:v>
                </c:pt>
                <c:pt idx="10">
                  <c:v>0</c:v>
                </c:pt>
                <c:pt idx="11">
                  <c:v>0</c:v>
                </c:pt>
                <c:pt idx="12">
                  <c:v>0</c:v>
                </c:pt>
                <c:pt idx="13">
                  <c:v>0</c:v>
                </c:pt>
                <c:pt idx="14">
                  <c:v>91</c:v>
                </c:pt>
                <c:pt idx="15">
                  <c:v>0</c:v>
                </c:pt>
                <c:pt idx="16">
                  <c:v>0</c:v>
                </c:pt>
                <c:pt idx="17">
                  <c:v>4</c:v>
                </c:pt>
                <c:pt idx="18">
                  <c:v>0</c:v>
                </c:pt>
                <c:pt idx="19">
                  <c:v>0</c:v>
                </c:pt>
                <c:pt idx="20">
                  <c:v>97</c:v>
                </c:pt>
                <c:pt idx="21">
                  <c:v>0</c:v>
                </c:pt>
                <c:pt idx="22">
                  <c:v>0</c:v>
                </c:pt>
                <c:pt idx="23">
                  <c:v>4</c:v>
                </c:pt>
                <c:pt idx="24">
                  <c:v>0</c:v>
                </c:pt>
                <c:pt idx="25">
                  <c:v>2</c:v>
                </c:pt>
                <c:pt idx="26">
                  <c:v>0</c:v>
                </c:pt>
                <c:pt idx="27">
                  <c:v>0</c:v>
                </c:pt>
              </c:numCache>
            </c:numRef>
          </c:val>
          <c:smooth val="0"/>
          <c:extLst>
            <c:ext xmlns:c16="http://schemas.microsoft.com/office/drawing/2014/chart" uri="{C3380CC4-5D6E-409C-BE32-E72D297353CC}">
              <c16:uniqueId val="{00000000-B3BC-4797-9236-3E8A3ACB76F8}"/>
            </c:ext>
          </c:extLst>
        </c:ser>
        <c:dLbls>
          <c:showLegendKey val="0"/>
          <c:showVal val="0"/>
          <c:showCatName val="0"/>
          <c:showSerName val="0"/>
          <c:showPercent val="0"/>
          <c:showBubbleSize val="0"/>
        </c:dLbls>
        <c:smooth val="0"/>
        <c:axId val="40590976"/>
        <c:axId val="40588680"/>
      </c:lineChart>
      <c:dateAx>
        <c:axId val="4059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680"/>
        <c:crosses val="autoZero"/>
        <c:auto val="1"/>
        <c:lblOffset val="100"/>
        <c:baseTimeUnit val="days"/>
      </c:dateAx>
      <c:valAx>
        <c:axId val="4058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398</c:v>
                </c:pt>
              </c:numCache>
            </c:numRef>
          </c:val>
          <c:extLst>
            <c:ext xmlns:c16="http://schemas.microsoft.com/office/drawing/2014/chart" uri="{C3380CC4-5D6E-409C-BE32-E72D297353CC}">
              <c16:uniqueId val="{00000000-7CD5-46DA-8B5C-FDC33EBBD56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4</c:v>
                </c:pt>
              </c:numCache>
            </c:numRef>
          </c:val>
          <c:extLst>
            <c:ext xmlns:c16="http://schemas.microsoft.com/office/drawing/2014/chart" uri="{C3380CC4-5D6E-409C-BE32-E72D297353CC}">
              <c16:uniqueId val="{00000001-7CD5-46DA-8B5C-FDC33EBBD56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7CD5-46DA-8B5C-FDC33EBBD56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2</c:v>
                </c:pt>
              </c:numCache>
            </c:numRef>
          </c:val>
          <c:extLst>
            <c:ext xmlns:c16="http://schemas.microsoft.com/office/drawing/2014/chart" uri="{C3380CC4-5D6E-409C-BE32-E72D297353CC}">
              <c16:uniqueId val="{00000003-7CD5-46DA-8B5C-FDC33EBBD56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7CD5-46DA-8B5C-FDC33EBBD56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7CD5-46DA-8B5C-FDC33EBBD56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7CD5-46DA-8B5C-FDC33EBBD56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4</c:v>
                </c:pt>
              </c:numCache>
            </c:numRef>
          </c:val>
          <c:extLst>
            <c:ext xmlns:c16="http://schemas.microsoft.com/office/drawing/2014/chart" uri="{C3380CC4-5D6E-409C-BE32-E72D297353CC}">
              <c16:uniqueId val="{00000007-7CD5-46DA-8B5C-FDC33EBBD560}"/>
            </c:ext>
          </c:extLst>
        </c:ser>
        <c:dLbls>
          <c:showLegendKey val="0"/>
          <c:showVal val="0"/>
          <c:showCatName val="0"/>
          <c:showSerName val="0"/>
          <c:showPercent val="0"/>
          <c:showBubbleSize val="0"/>
        </c:dLbls>
        <c:gapWidth val="150"/>
        <c:overlap val="100"/>
        <c:axId val="178685496"/>
        <c:axId val="178685824"/>
      </c:barChart>
      <c:catAx>
        <c:axId val="17868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85824"/>
        <c:crosses val="autoZero"/>
        <c:auto val="1"/>
        <c:lblAlgn val="ctr"/>
        <c:lblOffset val="100"/>
        <c:noMultiLvlLbl val="0"/>
      </c:catAx>
      <c:valAx>
        <c:axId val="1786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8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0.31230480949406603</c:v>
                </c:pt>
                <c:pt idx="1">
                  <c:v>3.3104309806371002</c:v>
                </c:pt>
                <c:pt idx="3">
                  <c:v>3.0918176139912599</c:v>
                </c:pt>
                <c:pt idx="4">
                  <c:v>6.0274828232354798</c:v>
                </c:pt>
                <c:pt idx="5">
                  <c:v>6.24609618988132E-2</c:v>
                </c:pt>
                <c:pt idx="6">
                  <c:v>0.24984384759525299</c:v>
                </c:pt>
              </c:numCache>
            </c:numRef>
          </c:val>
          <c:extLst>
            <c:ext xmlns:c16="http://schemas.microsoft.com/office/drawing/2014/chart" uri="{C3380CC4-5D6E-409C-BE32-E72D297353CC}">
              <c16:uniqueId val="{00000000-3351-4ED6-9DB7-5CD48F8814EB}"/>
            </c:ext>
          </c:extLst>
        </c:ser>
        <c:dLbls>
          <c:showLegendKey val="0"/>
          <c:showVal val="0"/>
          <c:showCatName val="0"/>
          <c:showSerName val="0"/>
          <c:showPercent val="0"/>
          <c:showBubbleSize val="0"/>
        </c:dLbls>
        <c:gapWidth val="219"/>
        <c:overlap val="-27"/>
        <c:axId val="178686480"/>
        <c:axId val="178687464"/>
      </c:barChart>
      <c:catAx>
        <c:axId val="17868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87464"/>
        <c:crosses val="autoZero"/>
        <c:auto val="1"/>
        <c:lblAlgn val="ctr"/>
        <c:lblOffset val="100"/>
        <c:noMultiLvlLbl val="0"/>
      </c:catAx>
      <c:valAx>
        <c:axId val="17868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68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c:v>
                </c:pt>
                <c:pt idx="1">
                  <c:v>694</c:v>
                </c:pt>
                <c:pt idx="2">
                  <c:v>118</c:v>
                </c:pt>
                <c:pt idx="3">
                  <c:v>83</c:v>
                </c:pt>
                <c:pt idx="4">
                  <c:v>28</c:v>
                </c:pt>
                <c:pt idx="5">
                  <c:v>7</c:v>
                </c:pt>
                <c:pt idx="6">
                  <c:v>8</c:v>
                </c:pt>
              </c:numCache>
            </c:numRef>
          </c:val>
          <c:extLst>
            <c:ext xmlns:c16="http://schemas.microsoft.com/office/drawing/2014/chart" uri="{C3380CC4-5D6E-409C-BE32-E72D297353CC}">
              <c16:uniqueId val="{00000000-5DD7-4F28-AC5C-5009D64E253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c:v>
                </c:pt>
                <c:pt idx="1">
                  <c:v>422</c:v>
                </c:pt>
                <c:pt idx="2">
                  <c:v>108</c:v>
                </c:pt>
                <c:pt idx="3">
                  <c:v>53</c:v>
                </c:pt>
                <c:pt idx="4">
                  <c:v>17</c:v>
                </c:pt>
                <c:pt idx="5">
                  <c:v>4</c:v>
                </c:pt>
                <c:pt idx="6">
                  <c:v>7</c:v>
                </c:pt>
              </c:numCache>
            </c:numRef>
          </c:val>
          <c:extLst>
            <c:ext xmlns:c16="http://schemas.microsoft.com/office/drawing/2014/chart" uri="{C3380CC4-5D6E-409C-BE32-E72D297353CC}">
              <c16:uniqueId val="{00000001-5DD7-4F28-AC5C-5009D64E253C}"/>
            </c:ext>
          </c:extLst>
        </c:ser>
        <c:dLbls>
          <c:showLegendKey val="0"/>
          <c:showVal val="0"/>
          <c:showCatName val="0"/>
          <c:showSerName val="0"/>
          <c:showPercent val="0"/>
          <c:showBubbleSize val="0"/>
        </c:dLbls>
        <c:gapWidth val="219"/>
        <c:overlap val="-27"/>
        <c:axId val="412685280"/>
        <c:axId val="412682328"/>
      </c:barChart>
      <c:catAx>
        <c:axId val="41268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2328"/>
        <c:crosses val="autoZero"/>
        <c:auto val="1"/>
        <c:lblAlgn val="ctr"/>
        <c:lblOffset val="100"/>
        <c:noMultiLvlLbl val="0"/>
      </c:catAx>
      <c:valAx>
        <c:axId val="41268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6.2421972534332099E-2</c:v>
                </c:pt>
                <c:pt idx="2">
                  <c:v>0</c:v>
                </c:pt>
                <c:pt idx="3">
                  <c:v>0</c:v>
                </c:pt>
                <c:pt idx="4">
                  <c:v>6.4294631710361996</c:v>
                </c:pt>
                <c:pt idx="5">
                  <c:v>0</c:v>
                </c:pt>
                <c:pt idx="6">
                  <c:v>0</c:v>
                </c:pt>
                <c:pt idx="7">
                  <c:v>6.3670411985018696</c:v>
                </c:pt>
                <c:pt idx="8">
                  <c:v>0</c:v>
                </c:pt>
                <c:pt idx="9">
                  <c:v>0</c:v>
                </c:pt>
                <c:pt idx="10">
                  <c:v>0</c:v>
                </c:pt>
                <c:pt idx="11">
                  <c:v>0</c:v>
                </c:pt>
                <c:pt idx="12">
                  <c:v>0</c:v>
                </c:pt>
                <c:pt idx="13">
                  <c:v>0</c:v>
                </c:pt>
                <c:pt idx="14">
                  <c:v>5.6803995006242198</c:v>
                </c:pt>
                <c:pt idx="15">
                  <c:v>0</c:v>
                </c:pt>
                <c:pt idx="16">
                  <c:v>0</c:v>
                </c:pt>
                <c:pt idx="17">
                  <c:v>0.31191515907673101</c:v>
                </c:pt>
                <c:pt idx="18">
                  <c:v>0</c:v>
                </c:pt>
                <c:pt idx="19">
                  <c:v>0</c:v>
                </c:pt>
                <c:pt idx="20">
                  <c:v>6.1135371179039302</c:v>
                </c:pt>
                <c:pt idx="21">
                  <c:v>0</c:v>
                </c:pt>
                <c:pt idx="22">
                  <c:v>0</c:v>
                </c:pt>
                <c:pt idx="23">
                  <c:v>0.24968789013732801</c:v>
                </c:pt>
                <c:pt idx="24">
                  <c:v>0</c:v>
                </c:pt>
                <c:pt idx="25">
                  <c:v>0.18726591760299599</c:v>
                </c:pt>
                <c:pt idx="26">
                  <c:v>0</c:v>
                </c:pt>
                <c:pt idx="27">
                  <c:v>6.24609618988132E-2</c:v>
                </c:pt>
              </c:numCache>
            </c:numRef>
          </c:val>
          <c:smooth val="0"/>
          <c:extLst>
            <c:ext xmlns:c16="http://schemas.microsoft.com/office/drawing/2014/chart" uri="{C3380CC4-5D6E-409C-BE32-E72D297353CC}">
              <c16:uniqueId val="{00000000-62F8-47A2-A0F5-F8029C01D67B}"/>
            </c:ext>
          </c:extLst>
        </c:ser>
        <c:dLbls>
          <c:showLegendKey val="0"/>
          <c:showVal val="0"/>
          <c:showCatName val="0"/>
          <c:showSerName val="0"/>
          <c:showPercent val="0"/>
          <c:showBubbleSize val="0"/>
        </c:dLbls>
        <c:smooth val="0"/>
        <c:axId val="412685608"/>
        <c:axId val="412682000"/>
      </c:lineChart>
      <c:dateAx>
        <c:axId val="41268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2000"/>
        <c:crosses val="autoZero"/>
        <c:auto val="1"/>
        <c:lblOffset val="100"/>
        <c:baseTimeUnit val="days"/>
      </c:dateAx>
      <c:valAx>
        <c:axId val="4126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1602</c:v>
                </c:pt>
                <c:pt idx="1">
                  <c:v>1602</c:v>
                </c:pt>
                <c:pt idx="2">
                  <c:v>1601</c:v>
                </c:pt>
                <c:pt idx="3">
                  <c:v>1602</c:v>
                </c:pt>
                <c:pt idx="4">
                  <c:v>1602</c:v>
                </c:pt>
                <c:pt idx="5">
                  <c:v>1602</c:v>
                </c:pt>
                <c:pt idx="6">
                  <c:v>1602</c:v>
                </c:pt>
                <c:pt idx="7">
                  <c:v>1603</c:v>
                </c:pt>
                <c:pt idx="8">
                  <c:v>1602</c:v>
                </c:pt>
                <c:pt idx="9">
                  <c:v>1602</c:v>
                </c:pt>
                <c:pt idx="10">
                  <c:v>1602</c:v>
                </c:pt>
                <c:pt idx="11">
                  <c:v>1602</c:v>
                </c:pt>
                <c:pt idx="12">
                  <c:v>1602</c:v>
                </c:pt>
                <c:pt idx="13">
                  <c:v>1602</c:v>
                </c:pt>
                <c:pt idx="14">
                  <c:v>1602</c:v>
                </c:pt>
                <c:pt idx="15">
                  <c:v>1602</c:v>
                </c:pt>
                <c:pt idx="16">
                  <c:v>1603</c:v>
                </c:pt>
                <c:pt idx="17">
                  <c:v>1603</c:v>
                </c:pt>
                <c:pt idx="18">
                  <c:v>1603</c:v>
                </c:pt>
                <c:pt idx="19">
                  <c:v>1603</c:v>
                </c:pt>
                <c:pt idx="20">
                  <c:v>1603</c:v>
                </c:pt>
                <c:pt idx="21">
                  <c:v>1603</c:v>
                </c:pt>
                <c:pt idx="22">
                  <c:v>1603</c:v>
                </c:pt>
                <c:pt idx="23">
                  <c:v>1602</c:v>
                </c:pt>
                <c:pt idx="24">
                  <c:v>1602</c:v>
                </c:pt>
                <c:pt idx="25">
                  <c:v>1602</c:v>
                </c:pt>
                <c:pt idx="26">
                  <c:v>1601</c:v>
                </c:pt>
                <c:pt idx="27">
                  <c:v>1601</c:v>
                </c:pt>
              </c:numCache>
            </c:numRef>
          </c:val>
          <c:smooth val="0"/>
          <c:extLst>
            <c:ext xmlns:c16="http://schemas.microsoft.com/office/drawing/2014/chart" uri="{C3380CC4-5D6E-409C-BE32-E72D297353CC}">
              <c16:uniqueId val="{00000000-5361-4A72-A7B1-05AD89C0E036}"/>
            </c:ext>
          </c:extLst>
        </c:ser>
        <c:dLbls>
          <c:showLegendKey val="0"/>
          <c:showVal val="0"/>
          <c:showCatName val="0"/>
          <c:showSerName val="0"/>
          <c:showPercent val="0"/>
          <c:showBubbleSize val="0"/>
        </c:dLbls>
        <c:smooth val="0"/>
        <c:axId val="412686592"/>
        <c:axId val="412686920"/>
      </c:lineChart>
      <c:dateAx>
        <c:axId val="41268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6920"/>
        <c:crosses val="autoZero"/>
        <c:auto val="1"/>
        <c:lblOffset val="100"/>
        <c:baseTimeUnit val="days"/>
      </c:dateAx>
      <c:valAx>
        <c:axId val="41268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c:v>
                </c:pt>
                <c:pt idx="1">
                  <c:v>3</c:v>
                </c:pt>
                <c:pt idx="2">
                  <c:v>3</c:v>
                </c:pt>
                <c:pt idx="3">
                  <c:v>2</c:v>
                </c:pt>
                <c:pt idx="4">
                  <c:v>3</c:v>
                </c:pt>
                <c:pt idx="5">
                  <c:v>0</c:v>
                </c:pt>
                <c:pt idx="6">
                  <c:v>1</c:v>
                </c:pt>
                <c:pt idx="7">
                  <c:v>4</c:v>
                </c:pt>
                <c:pt idx="8">
                  <c:v>3</c:v>
                </c:pt>
                <c:pt idx="9">
                  <c:v>1</c:v>
                </c:pt>
                <c:pt idx="10">
                  <c:v>0</c:v>
                </c:pt>
                <c:pt idx="11">
                  <c:v>0</c:v>
                </c:pt>
                <c:pt idx="12">
                  <c:v>3</c:v>
                </c:pt>
                <c:pt idx="13">
                  <c:v>1</c:v>
                </c:pt>
                <c:pt idx="14">
                  <c:v>4</c:v>
                </c:pt>
                <c:pt idx="15">
                  <c:v>0</c:v>
                </c:pt>
                <c:pt idx="16">
                  <c:v>1</c:v>
                </c:pt>
                <c:pt idx="17">
                  <c:v>3</c:v>
                </c:pt>
                <c:pt idx="18">
                  <c:v>2</c:v>
                </c:pt>
                <c:pt idx="19">
                  <c:v>0</c:v>
                </c:pt>
                <c:pt idx="20">
                  <c:v>3</c:v>
                </c:pt>
                <c:pt idx="21">
                  <c:v>1</c:v>
                </c:pt>
                <c:pt idx="22">
                  <c:v>0</c:v>
                </c:pt>
                <c:pt idx="23">
                  <c:v>3</c:v>
                </c:pt>
                <c:pt idx="24">
                  <c:v>0</c:v>
                </c:pt>
                <c:pt idx="25">
                  <c:v>4</c:v>
                </c:pt>
                <c:pt idx="26">
                  <c:v>2</c:v>
                </c:pt>
                <c:pt idx="27">
                  <c:v>7</c:v>
                </c:pt>
              </c:numCache>
            </c:numRef>
          </c:val>
          <c:smooth val="0"/>
          <c:extLst>
            <c:ext xmlns:c16="http://schemas.microsoft.com/office/drawing/2014/chart" uri="{C3380CC4-5D6E-409C-BE32-E72D297353CC}">
              <c16:uniqueId val="{00000000-17C4-46FF-AB84-4B42A72971A5}"/>
            </c:ext>
          </c:extLst>
        </c:ser>
        <c:dLbls>
          <c:showLegendKey val="0"/>
          <c:showVal val="0"/>
          <c:showCatName val="0"/>
          <c:showSerName val="0"/>
          <c:showPercent val="0"/>
          <c:showBubbleSize val="0"/>
        </c:dLbls>
        <c:smooth val="0"/>
        <c:axId val="412691184"/>
        <c:axId val="412687248"/>
      </c:lineChart>
      <c:dateAx>
        <c:axId val="41269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7248"/>
        <c:crosses val="autoZero"/>
        <c:auto val="1"/>
        <c:lblOffset val="100"/>
        <c:baseTimeUnit val="days"/>
      </c:dateAx>
      <c:valAx>
        <c:axId val="41268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5B2BC-7742-46F8-8E8A-475E47CD10D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655206A-A9DE-47DA-8A5B-31753C1CA5C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041734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804D-A681-436B-80AB-B0FBA116AC13}"/>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4AAB8EAA-5CA2-4205-BFD7-EC58C5F6840D}"/>
              </a:ext>
            </a:extLst>
          </p:cNvPr>
          <p:cNvGraphicFramePr>
            <a:graphicFrameLocks noGrp="1"/>
          </p:cNvGraphicFramePr>
          <p:nvPr>
            <p:ph type="tbl" sz="quarter" idx="13"/>
            <p:extLst>
              <p:ext uri="{D42A27DB-BD31-4B8C-83A1-F6EECF244321}">
                <p14:modId xmlns:p14="http://schemas.microsoft.com/office/powerpoint/2010/main" val="426689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2298322"/>
                    </a:ext>
                  </a:extLst>
                </a:gridCol>
                <a:gridCol w="740664">
                  <a:extLst>
                    <a:ext uri="{9D8B030D-6E8A-4147-A177-3AD203B41FA5}">
                      <a16:colId xmlns:a16="http://schemas.microsoft.com/office/drawing/2014/main" val="797803118"/>
                    </a:ext>
                  </a:extLst>
                </a:gridCol>
                <a:gridCol w="740664">
                  <a:extLst>
                    <a:ext uri="{9D8B030D-6E8A-4147-A177-3AD203B41FA5}">
                      <a16:colId xmlns:a16="http://schemas.microsoft.com/office/drawing/2014/main" val="4213207728"/>
                    </a:ext>
                  </a:extLst>
                </a:gridCol>
                <a:gridCol w="740664">
                  <a:extLst>
                    <a:ext uri="{9D8B030D-6E8A-4147-A177-3AD203B41FA5}">
                      <a16:colId xmlns:a16="http://schemas.microsoft.com/office/drawing/2014/main" val="1897541581"/>
                    </a:ext>
                  </a:extLst>
                </a:gridCol>
                <a:gridCol w="740664">
                  <a:extLst>
                    <a:ext uri="{9D8B030D-6E8A-4147-A177-3AD203B41FA5}">
                      <a16:colId xmlns:a16="http://schemas.microsoft.com/office/drawing/2014/main" val="3224561848"/>
                    </a:ext>
                  </a:extLst>
                </a:gridCol>
                <a:gridCol w="740664">
                  <a:extLst>
                    <a:ext uri="{9D8B030D-6E8A-4147-A177-3AD203B41FA5}">
                      <a16:colId xmlns:a16="http://schemas.microsoft.com/office/drawing/2014/main" val="1320558745"/>
                    </a:ext>
                  </a:extLst>
                </a:gridCol>
                <a:gridCol w="740664">
                  <a:extLst>
                    <a:ext uri="{9D8B030D-6E8A-4147-A177-3AD203B41FA5}">
                      <a16:colId xmlns:a16="http://schemas.microsoft.com/office/drawing/2014/main" val="1669960328"/>
                    </a:ext>
                  </a:extLst>
                </a:gridCol>
                <a:gridCol w="740664">
                  <a:extLst>
                    <a:ext uri="{9D8B030D-6E8A-4147-A177-3AD203B41FA5}">
                      <a16:colId xmlns:a16="http://schemas.microsoft.com/office/drawing/2014/main" val="2728863069"/>
                    </a:ext>
                  </a:extLst>
                </a:gridCol>
                <a:gridCol w="740664">
                  <a:extLst>
                    <a:ext uri="{9D8B030D-6E8A-4147-A177-3AD203B41FA5}">
                      <a16:colId xmlns:a16="http://schemas.microsoft.com/office/drawing/2014/main" val="748407793"/>
                    </a:ext>
                  </a:extLst>
                </a:gridCol>
                <a:gridCol w="740664">
                  <a:extLst>
                    <a:ext uri="{9D8B030D-6E8A-4147-A177-3AD203B41FA5}">
                      <a16:colId xmlns:a16="http://schemas.microsoft.com/office/drawing/2014/main" val="12153280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4973484"/>
                  </a:ext>
                </a:extLst>
              </a:tr>
              <a:tr h="370840">
                <a:tc>
                  <a:txBody>
                    <a:bodyPr/>
                    <a:lstStyle/>
                    <a:p>
                      <a:r>
                        <a:rPr lang="en-US" sz="1000"/>
                        <a:t>Oxford Fajar Pre-University</a:t>
                      </a:r>
                    </a:p>
                  </a:txBody>
                  <a:tcPr/>
                </a:tc>
                <a:tc>
                  <a:txBody>
                    <a:bodyPr/>
                    <a:lstStyle/>
                    <a:p>
                      <a:r>
                        <a:rPr lang="en-US" sz="1000"/>
                        <a:t>1601</a:t>
                      </a:r>
                    </a:p>
                  </a:txBody>
                  <a:tcPr/>
                </a:tc>
                <a:tc>
                  <a:txBody>
                    <a:bodyPr/>
                    <a:lstStyle/>
                    <a:p>
                      <a:r>
                        <a:rPr lang="en-US" sz="1000"/>
                        <a:t>-2</a:t>
                      </a:r>
                    </a:p>
                  </a:txBody>
                  <a:tcPr/>
                </a:tc>
                <a:tc>
                  <a:txBody>
                    <a:bodyPr/>
                    <a:lstStyle/>
                    <a:p>
                      <a:r>
                        <a:rPr lang="en-US" sz="1000"/>
                        <a:t>9</a:t>
                      </a:r>
                    </a:p>
                  </a:txBody>
                  <a:tcPr/>
                </a:tc>
                <a:tc>
                  <a:txBody>
                    <a:bodyPr/>
                    <a:lstStyle/>
                    <a:p>
                      <a:r>
                        <a:rPr lang="en-US" sz="1000"/>
                        <a:t>404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2.8298 %</a:t>
                      </a:r>
                    </a:p>
                  </a:txBody>
                  <a:tcPr/>
                </a:tc>
                <a:tc>
                  <a:txBody>
                    <a:bodyPr/>
                    <a:lstStyle/>
                    <a:p>
                      <a:r>
                        <a:rPr lang="en-US" sz="1000"/>
                        <a:t>0.0 %</a:t>
                      </a:r>
                    </a:p>
                  </a:txBody>
                  <a:tcPr/>
                </a:tc>
                <a:extLst>
                  <a:ext uri="{0D108BD9-81ED-4DB2-BD59-A6C34878D82A}">
                    <a16:rowId xmlns:a16="http://schemas.microsoft.com/office/drawing/2014/main" val="2610740780"/>
                  </a:ext>
                </a:extLst>
              </a:tr>
            </a:tbl>
          </a:graphicData>
        </a:graphic>
      </p:graphicFrame>
      <p:sp>
        <p:nvSpPr>
          <p:cNvPr id="4" name="Text Placeholder 3">
            <a:extLst>
              <a:ext uri="{FF2B5EF4-FFF2-40B4-BE49-F238E27FC236}">
                <a16:creationId xmlns:a16="http://schemas.microsoft.com/office/drawing/2014/main" id="{C1EFA859-A30C-4A54-B543-0E519487440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3051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8159-475A-4E6F-A578-E0CC98F21F24}"/>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A6120EF0-9717-4027-B3CE-E7D222DF98C8}"/>
              </a:ext>
            </a:extLst>
          </p:cNvPr>
          <p:cNvGraphicFramePr>
            <a:graphicFrameLocks noGrp="1"/>
          </p:cNvGraphicFramePr>
          <p:nvPr>
            <p:ph type="chart" sz="quarter" idx="13"/>
            <p:extLst>
              <p:ext uri="{D42A27DB-BD31-4B8C-83A1-F6EECF244321}">
                <p14:modId xmlns:p14="http://schemas.microsoft.com/office/powerpoint/2010/main" val="1817012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886C8-EBF3-45FE-B59A-D6BCA579110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0F55A0C-FA78-42F9-A0AC-D498F95BE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7572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F7DDA-1419-4A8A-897E-0D00705A11E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67E2DBD3-090C-4EAD-85EF-117F3ED131E3}"/>
              </a:ext>
            </a:extLst>
          </p:cNvPr>
          <p:cNvGraphicFramePr>
            <a:graphicFrameLocks noGrp="1"/>
          </p:cNvGraphicFramePr>
          <p:nvPr>
            <p:ph type="chart" sz="quarter" idx="13"/>
            <p:extLst>
              <p:ext uri="{D42A27DB-BD31-4B8C-83A1-F6EECF244321}">
                <p14:modId xmlns:p14="http://schemas.microsoft.com/office/powerpoint/2010/main" val="2158411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5497F-1D24-4C83-9DCD-E2395088D8A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C258650C-4119-4E76-9829-76DDFEADB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013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065E-63B3-4CA6-A996-4F755CACF76B}"/>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7CA8BAE2-1386-4BDF-82B3-0A18F84EBA91}"/>
              </a:ext>
            </a:extLst>
          </p:cNvPr>
          <p:cNvGraphicFramePr>
            <a:graphicFrameLocks noGrp="1"/>
          </p:cNvGraphicFramePr>
          <p:nvPr>
            <p:ph type="chart" sz="quarter" idx="13"/>
            <p:extLst>
              <p:ext uri="{D42A27DB-BD31-4B8C-83A1-F6EECF244321}">
                <p14:modId xmlns:p14="http://schemas.microsoft.com/office/powerpoint/2010/main" val="1340646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01C971-D427-4946-B037-5D9448F021CA}"/>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AE9A6308-DFD9-4C4C-A785-0B12ABD1C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488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3F55A-FA5E-47C8-AA14-1B330BD49AAC}"/>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A242873-BE29-462F-ABC1-3FF89AB87305}"/>
              </a:ext>
            </a:extLst>
          </p:cNvPr>
          <p:cNvGraphicFramePr>
            <a:graphicFrameLocks noGrp="1"/>
          </p:cNvGraphicFramePr>
          <p:nvPr>
            <p:ph type="chart" sz="quarter" idx="13"/>
            <p:extLst>
              <p:ext uri="{D42A27DB-BD31-4B8C-83A1-F6EECF244321}">
                <p14:modId xmlns:p14="http://schemas.microsoft.com/office/powerpoint/2010/main" val="606891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F6E4D-6B1D-422B-ADB1-BA1B628BC0A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2B1C296C-67ED-449B-A7A9-3D1B1C9C5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66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A135F-7DD3-4A9D-8C9A-52B3A3B58767}"/>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28ECF179-0A9F-44B1-BEBF-2D3C044C361D}"/>
              </a:ext>
            </a:extLst>
          </p:cNvPr>
          <p:cNvGraphicFramePr>
            <a:graphicFrameLocks noGrp="1"/>
          </p:cNvGraphicFramePr>
          <p:nvPr>
            <p:ph type="chart" sz="quarter" idx="13"/>
            <p:extLst>
              <p:ext uri="{D42A27DB-BD31-4B8C-83A1-F6EECF244321}">
                <p14:modId xmlns:p14="http://schemas.microsoft.com/office/powerpoint/2010/main" val="2830413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266427-2BAD-4481-98AA-A262CB561AD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EBE54FEF-371E-4A0A-9979-B196DA3450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722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DCEFC-A27E-4E0A-8FCC-4D9DC3294718}"/>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F4D3DFAB-2213-4D61-8E18-DE0E8B8983FD}"/>
              </a:ext>
            </a:extLst>
          </p:cNvPr>
          <p:cNvGraphicFramePr>
            <a:graphicFrameLocks noGrp="1"/>
          </p:cNvGraphicFramePr>
          <p:nvPr>
            <p:ph type="tbl" sz="quarter" idx="13"/>
            <p:extLst>
              <p:ext uri="{D42A27DB-BD31-4B8C-83A1-F6EECF244321}">
                <p14:modId xmlns:p14="http://schemas.microsoft.com/office/powerpoint/2010/main" val="76234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0816480"/>
                    </a:ext>
                  </a:extLst>
                </a:gridCol>
                <a:gridCol w="822960">
                  <a:extLst>
                    <a:ext uri="{9D8B030D-6E8A-4147-A177-3AD203B41FA5}">
                      <a16:colId xmlns:a16="http://schemas.microsoft.com/office/drawing/2014/main" val="1329714518"/>
                    </a:ext>
                  </a:extLst>
                </a:gridCol>
                <a:gridCol w="822960">
                  <a:extLst>
                    <a:ext uri="{9D8B030D-6E8A-4147-A177-3AD203B41FA5}">
                      <a16:colId xmlns:a16="http://schemas.microsoft.com/office/drawing/2014/main" val="2776130634"/>
                    </a:ext>
                  </a:extLst>
                </a:gridCol>
                <a:gridCol w="822960">
                  <a:extLst>
                    <a:ext uri="{9D8B030D-6E8A-4147-A177-3AD203B41FA5}">
                      <a16:colId xmlns:a16="http://schemas.microsoft.com/office/drawing/2014/main" val="147145489"/>
                    </a:ext>
                  </a:extLst>
                </a:gridCol>
                <a:gridCol w="822960">
                  <a:extLst>
                    <a:ext uri="{9D8B030D-6E8A-4147-A177-3AD203B41FA5}">
                      <a16:colId xmlns:a16="http://schemas.microsoft.com/office/drawing/2014/main" val="1863487439"/>
                    </a:ext>
                  </a:extLst>
                </a:gridCol>
                <a:gridCol w="822960">
                  <a:extLst>
                    <a:ext uri="{9D8B030D-6E8A-4147-A177-3AD203B41FA5}">
                      <a16:colId xmlns:a16="http://schemas.microsoft.com/office/drawing/2014/main" val="4103720586"/>
                    </a:ext>
                  </a:extLst>
                </a:gridCol>
                <a:gridCol w="822960">
                  <a:extLst>
                    <a:ext uri="{9D8B030D-6E8A-4147-A177-3AD203B41FA5}">
                      <a16:colId xmlns:a16="http://schemas.microsoft.com/office/drawing/2014/main" val="3413067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861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- 2019-02-05 08:35:00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843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- 2019-02-08 13:36:00 </a:t>
                      </a:r>
                      <a:r>
                        <a:rPr kumimoji="0" lang="en-US" sz="1000" b="0" i="0" u="none" strike="noStrike" kern="1200" cap="none" spc="0" normalizeH="0" baseline="0" noProof="0">
                          <a:ln>
                            <a:noFill/>
                          </a:ln>
                          <a:solidFill>
                            <a:prstClr val="black"/>
                          </a:solidFill>
                          <a:effectLst/>
                          <a:uLnTx/>
                          <a:uFillTx/>
                          <a:latin typeface="+mn-lt"/>
                          <a:ea typeface="+mn-ea"/>
                          <a:cs typeface="+mn-cs"/>
                        </a:rPr>
                        <a:t> 
 If you are standing and then start walking forwards, by giving yourself a forward momentum, you give the Earth an equal backward momentum. Since the Earth is much more massive than you, the backward speed you impart to it is very, very small.
This concept is more or less the starting point of the Principia. To this, Newton adds the gravitational force we now all know.
Read more about how Newton discovered the Newton’s Law and how later generations stood upon the shoulders of the Principia in many different ways!
http://bit.ly/2RhXlAn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6616031"/>
                  </a:ext>
                </a:extLst>
              </a:tr>
            </a:tbl>
          </a:graphicData>
        </a:graphic>
      </p:graphicFrame>
      <p:sp>
        <p:nvSpPr>
          <p:cNvPr id="4" name="Text Placeholder 3">
            <a:extLst>
              <a:ext uri="{FF2B5EF4-FFF2-40B4-BE49-F238E27FC236}">
                <a16:creationId xmlns:a16="http://schemas.microsoft.com/office/drawing/2014/main" id="{C3E83C97-1F93-42D2-884D-70C36F8A3DB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18533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BED5-2C86-4361-8B33-28DE4B497911}"/>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EC2DCEDD-CD25-4BD1-A21F-96709BAA0A2C}"/>
              </a:ext>
            </a:extLst>
          </p:cNvPr>
          <p:cNvGraphicFramePr>
            <a:graphicFrameLocks noGrp="1"/>
          </p:cNvGraphicFramePr>
          <p:nvPr>
            <p:ph type="tbl" sz="quarter" idx="13"/>
            <p:extLst>
              <p:ext uri="{D42A27DB-BD31-4B8C-83A1-F6EECF244321}">
                <p14:modId xmlns:p14="http://schemas.microsoft.com/office/powerpoint/2010/main" val="416378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509817"/>
                    </a:ext>
                  </a:extLst>
                </a:gridCol>
                <a:gridCol w="822960">
                  <a:extLst>
                    <a:ext uri="{9D8B030D-6E8A-4147-A177-3AD203B41FA5}">
                      <a16:colId xmlns:a16="http://schemas.microsoft.com/office/drawing/2014/main" val="3455540386"/>
                    </a:ext>
                  </a:extLst>
                </a:gridCol>
                <a:gridCol w="822960">
                  <a:extLst>
                    <a:ext uri="{9D8B030D-6E8A-4147-A177-3AD203B41FA5}">
                      <a16:colId xmlns:a16="http://schemas.microsoft.com/office/drawing/2014/main" val="2903107883"/>
                    </a:ext>
                  </a:extLst>
                </a:gridCol>
                <a:gridCol w="822960">
                  <a:extLst>
                    <a:ext uri="{9D8B030D-6E8A-4147-A177-3AD203B41FA5}">
                      <a16:colId xmlns:a16="http://schemas.microsoft.com/office/drawing/2014/main" val="2139935332"/>
                    </a:ext>
                  </a:extLst>
                </a:gridCol>
                <a:gridCol w="822960">
                  <a:extLst>
                    <a:ext uri="{9D8B030D-6E8A-4147-A177-3AD203B41FA5}">
                      <a16:colId xmlns:a16="http://schemas.microsoft.com/office/drawing/2014/main" val="1788919581"/>
                    </a:ext>
                  </a:extLst>
                </a:gridCol>
                <a:gridCol w="822960">
                  <a:extLst>
                    <a:ext uri="{9D8B030D-6E8A-4147-A177-3AD203B41FA5}">
                      <a16:colId xmlns:a16="http://schemas.microsoft.com/office/drawing/2014/main" val="2113228714"/>
                    </a:ext>
                  </a:extLst>
                </a:gridCol>
                <a:gridCol w="822960">
                  <a:extLst>
                    <a:ext uri="{9D8B030D-6E8A-4147-A177-3AD203B41FA5}">
                      <a16:colId xmlns:a16="http://schemas.microsoft.com/office/drawing/2014/main" val="3099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427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- 2019-02-21 14:38:00 </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understanding of important principles and concepts in Physics for Matriculation?
Oxford Fajar’s Physics for Matriculation Semester 1 is the comprehensive course book that you need!
Learn more!
https://www.oxfordfajar.com.my/higher-education/physics-for-matriculation-semester-1/2632#returnurl=/search&amp;term=physics%20for%20matriculation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6714575"/>
                  </a:ext>
                </a:extLst>
              </a:tr>
            </a:tbl>
          </a:graphicData>
        </a:graphic>
      </p:graphicFrame>
      <p:sp>
        <p:nvSpPr>
          <p:cNvPr id="4" name="Text Placeholder 3">
            <a:extLst>
              <a:ext uri="{FF2B5EF4-FFF2-40B4-BE49-F238E27FC236}">
                <a16:creationId xmlns:a16="http://schemas.microsoft.com/office/drawing/2014/main" id="{9C648A29-7BEC-49AB-B9A0-20DF53D6590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05698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F87C-3540-4CAC-AACF-CB98F1AC9DFF}"/>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B7E1A138-7530-4A6C-A4B1-D8FD6E145E50}"/>
              </a:ext>
            </a:extLst>
          </p:cNvPr>
          <p:cNvGraphicFramePr>
            <a:graphicFrameLocks noGrp="1"/>
          </p:cNvGraphicFramePr>
          <p:nvPr>
            <p:ph type="tbl" sz="quarter" idx="13"/>
            <p:extLst>
              <p:ext uri="{D42A27DB-BD31-4B8C-83A1-F6EECF244321}">
                <p14:modId xmlns:p14="http://schemas.microsoft.com/office/powerpoint/2010/main" val="238357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4216030"/>
                    </a:ext>
                  </a:extLst>
                </a:gridCol>
                <a:gridCol w="822960">
                  <a:extLst>
                    <a:ext uri="{9D8B030D-6E8A-4147-A177-3AD203B41FA5}">
                      <a16:colId xmlns:a16="http://schemas.microsoft.com/office/drawing/2014/main" val="2351301408"/>
                    </a:ext>
                  </a:extLst>
                </a:gridCol>
                <a:gridCol w="822960">
                  <a:extLst>
                    <a:ext uri="{9D8B030D-6E8A-4147-A177-3AD203B41FA5}">
                      <a16:colId xmlns:a16="http://schemas.microsoft.com/office/drawing/2014/main" val="3078057481"/>
                    </a:ext>
                  </a:extLst>
                </a:gridCol>
                <a:gridCol w="822960">
                  <a:extLst>
                    <a:ext uri="{9D8B030D-6E8A-4147-A177-3AD203B41FA5}">
                      <a16:colId xmlns:a16="http://schemas.microsoft.com/office/drawing/2014/main" val="336213309"/>
                    </a:ext>
                  </a:extLst>
                </a:gridCol>
                <a:gridCol w="822960">
                  <a:extLst>
                    <a:ext uri="{9D8B030D-6E8A-4147-A177-3AD203B41FA5}">
                      <a16:colId xmlns:a16="http://schemas.microsoft.com/office/drawing/2014/main" val="2420730023"/>
                    </a:ext>
                  </a:extLst>
                </a:gridCol>
                <a:gridCol w="822960">
                  <a:extLst>
                    <a:ext uri="{9D8B030D-6E8A-4147-A177-3AD203B41FA5}">
                      <a16:colId xmlns:a16="http://schemas.microsoft.com/office/drawing/2014/main" val="2604132846"/>
                    </a:ext>
                  </a:extLst>
                </a:gridCol>
                <a:gridCol w="822960">
                  <a:extLst>
                    <a:ext uri="{9D8B030D-6E8A-4147-A177-3AD203B41FA5}">
                      <a16:colId xmlns:a16="http://schemas.microsoft.com/office/drawing/2014/main" val="259023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35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- 2019-02-15 11:37:00 </a:t>
                      </a:r>
                      <a:r>
                        <a:rPr kumimoji="0" lang="en-US" sz="1000" b="0" i="0" u="none" strike="noStrike" kern="1200" cap="none" spc="0" normalizeH="0" baseline="0" noProof="0">
                          <a:ln>
                            <a:noFill/>
                          </a:ln>
                          <a:solidFill>
                            <a:prstClr val="black"/>
                          </a:solidFill>
                          <a:effectLst/>
                          <a:uLnTx/>
                          <a:uFillTx/>
                          <a:latin typeface="+mn-lt"/>
                          <a:ea typeface="+mn-ea"/>
                          <a:cs typeface="+mn-cs"/>
                        </a:rPr>
                        <a:t> 
 Make your Friday more meaningful by learning new vocabulary! 😉
Druthers
[noun, plural] 
(North American English, informal)
Used to say what you would prefer if you could choose.
“If I had my druthers I wouldn't be going to this meeting.”
Learn more at
https://www.oxfordlearnersdictionaries.com/definition/english/druthers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7289761"/>
                  </a:ext>
                </a:extLst>
              </a:tr>
            </a:tbl>
          </a:graphicData>
        </a:graphic>
      </p:graphicFrame>
      <p:sp>
        <p:nvSpPr>
          <p:cNvPr id="4" name="Text Placeholder 3">
            <a:extLst>
              <a:ext uri="{FF2B5EF4-FFF2-40B4-BE49-F238E27FC236}">
                <a16:creationId xmlns:a16="http://schemas.microsoft.com/office/drawing/2014/main" id="{78FCBB0B-00A1-4C7B-B3E6-F1CF971796F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31068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0D973-A4B2-4142-AAB8-8357F90BEDC2}"/>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D0240511-778F-4819-A51D-0CE9D9E097C0}"/>
              </a:ext>
            </a:extLst>
          </p:cNvPr>
          <p:cNvGraphicFramePr>
            <a:graphicFrameLocks noGrp="1"/>
          </p:cNvGraphicFramePr>
          <p:nvPr>
            <p:ph type="tbl" sz="quarter" idx="13"/>
            <p:extLst>
              <p:ext uri="{D42A27DB-BD31-4B8C-83A1-F6EECF244321}">
                <p14:modId xmlns:p14="http://schemas.microsoft.com/office/powerpoint/2010/main" val="100587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8651673"/>
                    </a:ext>
                  </a:extLst>
                </a:gridCol>
                <a:gridCol w="822960">
                  <a:extLst>
                    <a:ext uri="{9D8B030D-6E8A-4147-A177-3AD203B41FA5}">
                      <a16:colId xmlns:a16="http://schemas.microsoft.com/office/drawing/2014/main" val="3618461546"/>
                    </a:ext>
                  </a:extLst>
                </a:gridCol>
                <a:gridCol w="822960">
                  <a:extLst>
                    <a:ext uri="{9D8B030D-6E8A-4147-A177-3AD203B41FA5}">
                      <a16:colId xmlns:a16="http://schemas.microsoft.com/office/drawing/2014/main" val="2641633631"/>
                    </a:ext>
                  </a:extLst>
                </a:gridCol>
                <a:gridCol w="822960">
                  <a:extLst>
                    <a:ext uri="{9D8B030D-6E8A-4147-A177-3AD203B41FA5}">
                      <a16:colId xmlns:a16="http://schemas.microsoft.com/office/drawing/2014/main" val="2144741260"/>
                    </a:ext>
                  </a:extLst>
                </a:gridCol>
                <a:gridCol w="822960">
                  <a:extLst>
                    <a:ext uri="{9D8B030D-6E8A-4147-A177-3AD203B41FA5}">
                      <a16:colId xmlns:a16="http://schemas.microsoft.com/office/drawing/2014/main" val="3811874488"/>
                    </a:ext>
                  </a:extLst>
                </a:gridCol>
                <a:gridCol w="822960">
                  <a:extLst>
                    <a:ext uri="{9D8B030D-6E8A-4147-A177-3AD203B41FA5}">
                      <a16:colId xmlns:a16="http://schemas.microsoft.com/office/drawing/2014/main" val="2369125693"/>
                    </a:ext>
                  </a:extLst>
                </a:gridCol>
                <a:gridCol w="822960">
                  <a:extLst>
                    <a:ext uri="{9D8B030D-6E8A-4147-A177-3AD203B41FA5}">
                      <a16:colId xmlns:a16="http://schemas.microsoft.com/office/drawing/2014/main" val="407890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636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- 2019-02-18 20:38:00 </a:t>
                      </a:r>
                      <a:r>
                        <a:rPr kumimoji="0" lang="en-US" sz="1000" b="0" i="0" u="none" strike="noStrike" kern="1200" cap="none" spc="0" normalizeH="0" baseline="0" noProof="0">
                          <a:ln>
                            <a:noFill/>
                          </a:ln>
                          <a:solidFill>
                            <a:prstClr val="black"/>
                          </a:solidFill>
                          <a:effectLst/>
                          <a:uLnTx/>
                          <a:uFillTx/>
                          <a:latin typeface="+mn-lt"/>
                          <a:ea typeface="+mn-ea"/>
                          <a:cs typeface="+mn-cs"/>
                        </a:rPr>
                        <a:t> 
 Solar power is key to our energy future. But the solar industry has one hard problem: Silicon cells are not very efficient at converting sunlight into electricity —at best, about 29 percent efficient. 
But that could change thanks to a mineral called perovskite. The perovskite film that is at least a hundred times thinner than silicon can absorb almost all of the sunlight to generate electricity. Perhaps, someday solar panels may be light and cheap enough that they could be hung on a clothesline.
Visit http://bit.ly/2MzvvyH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7281132"/>
                  </a:ext>
                </a:extLst>
              </a:tr>
            </a:tbl>
          </a:graphicData>
        </a:graphic>
      </p:graphicFrame>
      <p:sp>
        <p:nvSpPr>
          <p:cNvPr id="4" name="Text Placeholder 3">
            <a:extLst>
              <a:ext uri="{FF2B5EF4-FFF2-40B4-BE49-F238E27FC236}">
                <a16:creationId xmlns:a16="http://schemas.microsoft.com/office/drawing/2014/main" id="{DCCEDDE4-2D82-4960-974C-A712775CC70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54580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6FD3-6013-432C-B18D-47F4118CA4F0}"/>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F6404DE0-4934-49EB-A14C-180F1D173B5B}"/>
              </a:ext>
            </a:extLst>
          </p:cNvPr>
          <p:cNvGraphicFramePr>
            <a:graphicFrameLocks noGrp="1"/>
          </p:cNvGraphicFramePr>
          <p:nvPr>
            <p:ph type="chart" sz="quarter" idx="13"/>
            <p:extLst>
              <p:ext uri="{D42A27DB-BD31-4B8C-83A1-F6EECF244321}">
                <p14:modId xmlns:p14="http://schemas.microsoft.com/office/powerpoint/2010/main" val="3082314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5CDAC-697F-44B2-8968-ABDD12D4F1AA}"/>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456DAAE2-6242-4A82-8E0B-2A42EE4FF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52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F0362-17D4-4ABE-BAD6-F69C2336A7C5}"/>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90C5C9C1-9279-4BBA-8F9B-D56EEB685F4B}"/>
              </a:ext>
            </a:extLst>
          </p:cNvPr>
          <p:cNvGraphicFramePr>
            <a:graphicFrameLocks noGrp="1"/>
          </p:cNvGraphicFramePr>
          <p:nvPr>
            <p:ph type="chart" sz="quarter" idx="13"/>
            <p:extLst>
              <p:ext uri="{D42A27DB-BD31-4B8C-83A1-F6EECF244321}">
                <p14:modId xmlns:p14="http://schemas.microsoft.com/office/powerpoint/2010/main" val="2808926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C3493-E5D8-4B52-92DF-A5E1185ED5D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C81F0969-15FF-44B0-9AC2-2FA85A5D4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7556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B8A9-6E8A-4F43-A036-6000CFE155D3}"/>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EF4EC2EE-0359-40E2-809E-9056766211C3}"/>
              </a:ext>
            </a:extLst>
          </p:cNvPr>
          <p:cNvGraphicFramePr>
            <a:graphicFrameLocks noGrp="1"/>
          </p:cNvGraphicFramePr>
          <p:nvPr>
            <p:ph type="chart" sz="quarter" idx="13"/>
            <p:extLst>
              <p:ext uri="{D42A27DB-BD31-4B8C-83A1-F6EECF244321}">
                <p14:modId xmlns:p14="http://schemas.microsoft.com/office/powerpoint/2010/main" val="3038267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6E9CF-7E33-4E2A-A5B3-6251F75C731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61DEA55-F9F2-4376-ACEF-D6656DF4D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2885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42926-303E-4ACF-A5DC-D3CE46E2AD4F}"/>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1F7DE8F1-D89E-44AE-A3F1-9C4D9BF45E55}"/>
              </a:ext>
            </a:extLst>
          </p:cNvPr>
          <p:cNvGraphicFramePr>
            <a:graphicFrameLocks noGrp="1"/>
          </p:cNvGraphicFramePr>
          <p:nvPr>
            <p:ph type="chart" sz="quarter" idx="13"/>
            <p:extLst>
              <p:ext uri="{D42A27DB-BD31-4B8C-83A1-F6EECF244321}">
                <p14:modId xmlns:p14="http://schemas.microsoft.com/office/powerpoint/2010/main" val="668281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4FC5E-B034-4CA5-82CF-AFA1A8B2AA9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896C0518-9C52-49E3-B1B7-26D169789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646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F7EB-4060-4BCC-92CE-61AC82D4E4DB}"/>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B4A3766C-6A23-4E99-A3A4-6D614523D228}"/>
              </a:ext>
            </a:extLst>
          </p:cNvPr>
          <p:cNvGraphicFramePr>
            <a:graphicFrameLocks noGrp="1"/>
          </p:cNvGraphicFramePr>
          <p:nvPr>
            <p:ph type="tbl" sz="quarter" idx="13"/>
            <p:extLst>
              <p:ext uri="{D42A27DB-BD31-4B8C-83A1-F6EECF244321}">
                <p14:modId xmlns:p14="http://schemas.microsoft.com/office/powerpoint/2010/main" val="250817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629088"/>
                    </a:ext>
                  </a:extLst>
                </a:gridCol>
                <a:gridCol w="1645920">
                  <a:extLst>
                    <a:ext uri="{9D8B030D-6E8A-4147-A177-3AD203B41FA5}">
                      <a16:colId xmlns:a16="http://schemas.microsoft.com/office/drawing/2014/main" val="4160281956"/>
                    </a:ext>
                  </a:extLst>
                </a:gridCol>
                <a:gridCol w="1645920">
                  <a:extLst>
                    <a:ext uri="{9D8B030D-6E8A-4147-A177-3AD203B41FA5}">
                      <a16:colId xmlns:a16="http://schemas.microsoft.com/office/drawing/2014/main" val="37885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1963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extLst>
                  <a:ext uri="{0D108BD9-81ED-4DB2-BD59-A6C34878D82A}">
                    <a16:rowId xmlns:a16="http://schemas.microsoft.com/office/drawing/2014/main" val="315940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69058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06776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33273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75626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5095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02198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92272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55894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40956886"/>
                  </a:ext>
                </a:extLst>
              </a:tr>
            </a:tbl>
          </a:graphicData>
        </a:graphic>
      </p:graphicFrame>
      <p:sp>
        <p:nvSpPr>
          <p:cNvPr id="4" name="Text Placeholder 3">
            <a:extLst>
              <a:ext uri="{FF2B5EF4-FFF2-40B4-BE49-F238E27FC236}">
                <a16:creationId xmlns:a16="http://schemas.microsoft.com/office/drawing/2014/main" id="{6ADBD559-BD72-4000-BD95-4C4F3543649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568925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8D72-0AA5-4EF5-8DE0-29D0F86143D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33BC398F-FF60-4686-AB3C-8F208C793FA0}"/>
              </a:ext>
            </a:extLst>
          </p:cNvPr>
          <p:cNvGraphicFramePr>
            <a:graphicFrameLocks noGrp="1"/>
          </p:cNvGraphicFramePr>
          <p:nvPr>
            <p:ph type="tbl" sz="quarter" idx="13"/>
            <p:extLst>
              <p:ext uri="{D42A27DB-BD31-4B8C-83A1-F6EECF244321}">
                <p14:modId xmlns:p14="http://schemas.microsoft.com/office/powerpoint/2010/main" val="2644450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11614764"/>
                    </a:ext>
                  </a:extLst>
                </a:gridCol>
                <a:gridCol w="1645920">
                  <a:extLst>
                    <a:ext uri="{9D8B030D-6E8A-4147-A177-3AD203B41FA5}">
                      <a16:colId xmlns:a16="http://schemas.microsoft.com/office/drawing/2014/main" val="2763042791"/>
                    </a:ext>
                  </a:extLst>
                </a:gridCol>
                <a:gridCol w="1645920">
                  <a:extLst>
                    <a:ext uri="{9D8B030D-6E8A-4147-A177-3AD203B41FA5}">
                      <a16:colId xmlns:a16="http://schemas.microsoft.com/office/drawing/2014/main" val="292127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41253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605317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697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80527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7227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54513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388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5505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0887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9668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92926441"/>
                  </a:ext>
                </a:extLst>
              </a:tr>
            </a:tbl>
          </a:graphicData>
        </a:graphic>
      </p:graphicFrame>
      <p:sp>
        <p:nvSpPr>
          <p:cNvPr id="4" name="Text Placeholder 3">
            <a:extLst>
              <a:ext uri="{FF2B5EF4-FFF2-40B4-BE49-F238E27FC236}">
                <a16:creationId xmlns:a16="http://schemas.microsoft.com/office/drawing/2014/main" id="{2982F6A5-3BAC-47F7-8190-3F37C782E2E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67545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68DF-2C78-427E-BCBB-A78B504F3E16}"/>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917A8469-4EEB-4F2D-9453-C5942379B2AF}"/>
              </a:ext>
            </a:extLst>
          </p:cNvPr>
          <p:cNvGraphicFramePr>
            <a:graphicFrameLocks noGrp="1"/>
          </p:cNvGraphicFramePr>
          <p:nvPr>
            <p:ph type="tbl" sz="quarter" idx="13"/>
            <p:extLst>
              <p:ext uri="{D42A27DB-BD31-4B8C-83A1-F6EECF244321}">
                <p14:modId xmlns:p14="http://schemas.microsoft.com/office/powerpoint/2010/main" val="255894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29363609"/>
                    </a:ext>
                  </a:extLst>
                </a:gridCol>
                <a:gridCol w="1645920">
                  <a:extLst>
                    <a:ext uri="{9D8B030D-6E8A-4147-A177-3AD203B41FA5}">
                      <a16:colId xmlns:a16="http://schemas.microsoft.com/office/drawing/2014/main" val="3280822780"/>
                    </a:ext>
                  </a:extLst>
                </a:gridCol>
                <a:gridCol w="1645920">
                  <a:extLst>
                    <a:ext uri="{9D8B030D-6E8A-4147-A177-3AD203B41FA5}">
                      <a16:colId xmlns:a16="http://schemas.microsoft.com/office/drawing/2014/main" val="268037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9226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984101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30573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99220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03982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13004323"/>
                  </a:ext>
                </a:extLst>
              </a:tr>
            </a:tbl>
          </a:graphicData>
        </a:graphic>
      </p:graphicFrame>
      <p:sp>
        <p:nvSpPr>
          <p:cNvPr id="4" name="Text Placeholder 3">
            <a:extLst>
              <a:ext uri="{FF2B5EF4-FFF2-40B4-BE49-F238E27FC236}">
                <a16:creationId xmlns:a16="http://schemas.microsoft.com/office/drawing/2014/main" id="{6866ADC4-5FC8-44CB-BC4B-20302AD003F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48215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71878-FC7F-4A9D-A07A-2550036E3A88}"/>
              </a:ext>
            </a:extLst>
          </p:cNvPr>
          <p:cNvSpPr>
            <a:spLocks noGrp="1"/>
          </p:cNvSpPr>
          <p:nvPr>
            <p:ph type="title"/>
          </p:nvPr>
        </p:nvSpPr>
        <p:spPr/>
        <p:txBody>
          <a:bodyPr/>
          <a:lstStyle/>
          <a:p>
            <a:r>
              <a:rPr lang="en-US"/>
              <a:t>Facebook Own Posts Table | Oxford Fajar Pre-University - 1 of 6</a:t>
            </a:r>
          </a:p>
        </p:txBody>
      </p:sp>
      <p:graphicFrame>
        <p:nvGraphicFramePr>
          <p:cNvPr id="5" name="Table Placeholder 4">
            <a:extLst>
              <a:ext uri="{FF2B5EF4-FFF2-40B4-BE49-F238E27FC236}">
                <a16:creationId xmlns:a16="http://schemas.microsoft.com/office/drawing/2014/main" id="{9DA811E8-CD0F-40D9-8821-7E227B80BDA3}"/>
              </a:ext>
            </a:extLst>
          </p:cNvPr>
          <p:cNvGraphicFramePr>
            <a:graphicFrameLocks noGrp="1"/>
          </p:cNvGraphicFramePr>
          <p:nvPr>
            <p:ph type="tbl" sz="quarter" idx="13"/>
            <p:extLst>
              <p:ext uri="{D42A27DB-BD31-4B8C-83A1-F6EECF244321}">
                <p14:modId xmlns:p14="http://schemas.microsoft.com/office/powerpoint/2010/main" val="120814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2435634"/>
                    </a:ext>
                  </a:extLst>
                </a:gridCol>
                <a:gridCol w="658368">
                  <a:extLst>
                    <a:ext uri="{9D8B030D-6E8A-4147-A177-3AD203B41FA5}">
                      <a16:colId xmlns:a16="http://schemas.microsoft.com/office/drawing/2014/main" val="3404612068"/>
                    </a:ext>
                  </a:extLst>
                </a:gridCol>
                <a:gridCol w="658368">
                  <a:extLst>
                    <a:ext uri="{9D8B030D-6E8A-4147-A177-3AD203B41FA5}">
                      <a16:colId xmlns:a16="http://schemas.microsoft.com/office/drawing/2014/main" val="2567589868"/>
                    </a:ext>
                  </a:extLst>
                </a:gridCol>
                <a:gridCol w="658368">
                  <a:extLst>
                    <a:ext uri="{9D8B030D-6E8A-4147-A177-3AD203B41FA5}">
                      <a16:colId xmlns:a16="http://schemas.microsoft.com/office/drawing/2014/main" val="1583432080"/>
                    </a:ext>
                  </a:extLst>
                </a:gridCol>
                <a:gridCol w="658368">
                  <a:extLst>
                    <a:ext uri="{9D8B030D-6E8A-4147-A177-3AD203B41FA5}">
                      <a16:colId xmlns:a16="http://schemas.microsoft.com/office/drawing/2014/main" val="2669056395"/>
                    </a:ext>
                  </a:extLst>
                </a:gridCol>
                <a:gridCol w="658368">
                  <a:extLst>
                    <a:ext uri="{9D8B030D-6E8A-4147-A177-3AD203B41FA5}">
                      <a16:colId xmlns:a16="http://schemas.microsoft.com/office/drawing/2014/main" val="4026743881"/>
                    </a:ext>
                  </a:extLst>
                </a:gridCol>
                <a:gridCol w="658368">
                  <a:extLst>
                    <a:ext uri="{9D8B030D-6E8A-4147-A177-3AD203B41FA5}">
                      <a16:colId xmlns:a16="http://schemas.microsoft.com/office/drawing/2014/main" val="2178569447"/>
                    </a:ext>
                  </a:extLst>
                </a:gridCol>
                <a:gridCol w="658368">
                  <a:extLst>
                    <a:ext uri="{9D8B030D-6E8A-4147-A177-3AD203B41FA5}">
                      <a16:colId xmlns:a16="http://schemas.microsoft.com/office/drawing/2014/main" val="341583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089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- 2019-02-28 20:40:00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Business Ethics and Law books? 
Oxford Fajar offers a comprehensive range of books for business and management books for undergraduates who would like to pursue business and management courses at local institutions of higher learning. 
Now you can get 20%* rebate when you purchase Oxford Fajar’s business &amp; management series at any Popular bookstore from now till 31 March 2019!
*Terms &amp;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81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- 2019-02-26 14:39:00 </a:t>
                      </a:r>
                      <a:r>
                        <a:rPr kumimoji="0" lang="en-US" sz="1000" b="0" i="0" u="none" strike="noStrike" kern="1200" cap="none" spc="0" normalizeH="0" baseline="0" noProof="0">
                          <a:ln>
                            <a:noFill/>
                          </a:ln>
                          <a:solidFill>
                            <a:prstClr val="black"/>
                          </a:solidFill>
                          <a:effectLst/>
                          <a:uLnTx/>
                          <a:uFillTx/>
                          <a:latin typeface="+mn-lt"/>
                          <a:ea typeface="+mn-ea"/>
                          <a:cs typeface="+mn-cs"/>
                        </a:rPr>
                        <a:t> 
 The periodic table turns 150 this year. Given that all scientific concepts are eventually refuted, the durability of the periodic table would suggest an almost transcendent quality that deserves greater scrutiny, especially as the United Nations has nominated 2019 as the year of the Periodic Table.
Learn more about how periodic table is discovered.  http://bit.ly/2G4D3Zc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8148697"/>
                  </a:ext>
                </a:extLst>
              </a:tr>
            </a:tbl>
          </a:graphicData>
        </a:graphic>
      </p:graphicFrame>
      <p:sp>
        <p:nvSpPr>
          <p:cNvPr id="4" name="Text Placeholder 3">
            <a:extLst>
              <a:ext uri="{FF2B5EF4-FFF2-40B4-BE49-F238E27FC236}">
                <a16:creationId xmlns:a16="http://schemas.microsoft.com/office/drawing/2014/main" id="{DEE94B65-01D0-43E3-8FFD-E636373A165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07339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8C928-3770-424E-BD23-DF5CA1294BA2}"/>
              </a:ext>
            </a:extLst>
          </p:cNvPr>
          <p:cNvSpPr>
            <a:spLocks noGrp="1"/>
          </p:cNvSpPr>
          <p:nvPr>
            <p:ph type="title"/>
          </p:nvPr>
        </p:nvSpPr>
        <p:spPr/>
        <p:txBody>
          <a:bodyPr/>
          <a:lstStyle/>
          <a:p>
            <a:r>
              <a:rPr lang="en-US"/>
              <a:t>Facebook Own Posts Table | Oxford Fajar Pre-University - 2 of 6</a:t>
            </a:r>
          </a:p>
        </p:txBody>
      </p:sp>
      <p:graphicFrame>
        <p:nvGraphicFramePr>
          <p:cNvPr id="5" name="Table Placeholder 4">
            <a:extLst>
              <a:ext uri="{FF2B5EF4-FFF2-40B4-BE49-F238E27FC236}">
                <a16:creationId xmlns:a16="http://schemas.microsoft.com/office/drawing/2014/main" id="{7C833320-2A33-41A4-80F0-2862C59840BC}"/>
              </a:ext>
            </a:extLst>
          </p:cNvPr>
          <p:cNvGraphicFramePr>
            <a:graphicFrameLocks noGrp="1"/>
          </p:cNvGraphicFramePr>
          <p:nvPr>
            <p:ph type="tbl" sz="quarter" idx="13"/>
            <p:extLst>
              <p:ext uri="{D42A27DB-BD31-4B8C-83A1-F6EECF244321}">
                <p14:modId xmlns:p14="http://schemas.microsoft.com/office/powerpoint/2010/main" val="117341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2210090"/>
                    </a:ext>
                  </a:extLst>
                </a:gridCol>
                <a:gridCol w="658368">
                  <a:extLst>
                    <a:ext uri="{9D8B030D-6E8A-4147-A177-3AD203B41FA5}">
                      <a16:colId xmlns:a16="http://schemas.microsoft.com/office/drawing/2014/main" val="3828504674"/>
                    </a:ext>
                  </a:extLst>
                </a:gridCol>
                <a:gridCol w="658368">
                  <a:extLst>
                    <a:ext uri="{9D8B030D-6E8A-4147-A177-3AD203B41FA5}">
                      <a16:colId xmlns:a16="http://schemas.microsoft.com/office/drawing/2014/main" val="2642980885"/>
                    </a:ext>
                  </a:extLst>
                </a:gridCol>
                <a:gridCol w="658368">
                  <a:extLst>
                    <a:ext uri="{9D8B030D-6E8A-4147-A177-3AD203B41FA5}">
                      <a16:colId xmlns:a16="http://schemas.microsoft.com/office/drawing/2014/main" val="1628629329"/>
                    </a:ext>
                  </a:extLst>
                </a:gridCol>
                <a:gridCol w="658368">
                  <a:extLst>
                    <a:ext uri="{9D8B030D-6E8A-4147-A177-3AD203B41FA5}">
                      <a16:colId xmlns:a16="http://schemas.microsoft.com/office/drawing/2014/main" val="60641537"/>
                    </a:ext>
                  </a:extLst>
                </a:gridCol>
                <a:gridCol w="658368">
                  <a:extLst>
                    <a:ext uri="{9D8B030D-6E8A-4147-A177-3AD203B41FA5}">
                      <a16:colId xmlns:a16="http://schemas.microsoft.com/office/drawing/2014/main" val="243048480"/>
                    </a:ext>
                  </a:extLst>
                </a:gridCol>
                <a:gridCol w="658368">
                  <a:extLst>
                    <a:ext uri="{9D8B030D-6E8A-4147-A177-3AD203B41FA5}">
                      <a16:colId xmlns:a16="http://schemas.microsoft.com/office/drawing/2014/main" val="2359506213"/>
                    </a:ext>
                  </a:extLst>
                </a:gridCol>
                <a:gridCol w="658368">
                  <a:extLst>
                    <a:ext uri="{9D8B030D-6E8A-4147-A177-3AD203B41FA5}">
                      <a16:colId xmlns:a16="http://schemas.microsoft.com/office/drawing/2014/main" val="1975637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936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- 2019-02-24 11:39:00 </a:t>
                      </a:r>
                      <a:r>
                        <a:rPr kumimoji="0" lang="en-US" sz="1000" b="0" i="0" u="none" strike="noStrike" kern="1200" cap="none" spc="0" normalizeH="0" baseline="0" noProof="0">
                          <a:ln>
                            <a:noFill/>
                          </a:ln>
                          <a:solidFill>
                            <a:prstClr val="black"/>
                          </a:solidFill>
                          <a:effectLst/>
                          <a:uLnTx/>
                          <a:uFillTx/>
                          <a:latin typeface="+mn-lt"/>
                          <a:ea typeface="+mn-ea"/>
                          <a:cs typeface="+mn-cs"/>
                        </a:rPr>
                        <a:t> 
 A portmanteau word is created by combining the beginning of one word and the end of another and keeping the meaning of each. A less colourful term for it is a blend and it is one of the more ingenious ways in which new words can be generated. 
Among the hundred new words added to the Oxford Advanced Learner’s Dictionary online recently, are hangry, frenemy, hacktivist and so on.
Visit http://bit.ly/2DCiH7U and read more about portmanteau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8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- 2019-02-21 14:38:00 </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understanding of important principles and concepts in Physics for Matriculation?
Oxford Fajar’s Physics for Matriculation Semester 1 is the comprehensive course book that you need!
Learn more!
https://www.oxfordfajar.com.my/higher-education/physics-for-matriculation-semester-1/2632#returnurl=/search&amp;term=physics%20for%20matriculation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2652694"/>
                  </a:ext>
                </a:extLst>
              </a:tr>
            </a:tbl>
          </a:graphicData>
        </a:graphic>
      </p:graphicFrame>
      <p:sp>
        <p:nvSpPr>
          <p:cNvPr id="4" name="Text Placeholder 3">
            <a:extLst>
              <a:ext uri="{FF2B5EF4-FFF2-40B4-BE49-F238E27FC236}">
                <a16:creationId xmlns:a16="http://schemas.microsoft.com/office/drawing/2014/main" id="{3CB7E7AB-6D59-4F9D-9831-2B0F858982A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68705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05352-BFCE-4F89-A1B5-28DBACC3BC4B}"/>
              </a:ext>
            </a:extLst>
          </p:cNvPr>
          <p:cNvSpPr>
            <a:spLocks noGrp="1"/>
          </p:cNvSpPr>
          <p:nvPr>
            <p:ph type="title"/>
          </p:nvPr>
        </p:nvSpPr>
        <p:spPr/>
        <p:txBody>
          <a:bodyPr/>
          <a:lstStyle/>
          <a:p>
            <a:r>
              <a:rPr lang="en-US"/>
              <a:t>Facebook Own Posts Table | Oxford Fajar Pre-University - 3 of 6</a:t>
            </a:r>
          </a:p>
        </p:txBody>
      </p:sp>
      <p:graphicFrame>
        <p:nvGraphicFramePr>
          <p:cNvPr id="5" name="Table Placeholder 4">
            <a:extLst>
              <a:ext uri="{FF2B5EF4-FFF2-40B4-BE49-F238E27FC236}">
                <a16:creationId xmlns:a16="http://schemas.microsoft.com/office/drawing/2014/main" id="{5F69ABE5-24EC-4493-BB63-8A515377E024}"/>
              </a:ext>
            </a:extLst>
          </p:cNvPr>
          <p:cNvGraphicFramePr>
            <a:graphicFrameLocks noGrp="1"/>
          </p:cNvGraphicFramePr>
          <p:nvPr>
            <p:ph type="tbl" sz="quarter" idx="13"/>
            <p:extLst>
              <p:ext uri="{D42A27DB-BD31-4B8C-83A1-F6EECF244321}">
                <p14:modId xmlns:p14="http://schemas.microsoft.com/office/powerpoint/2010/main" val="328892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42615"/>
                    </a:ext>
                  </a:extLst>
                </a:gridCol>
                <a:gridCol w="658368">
                  <a:extLst>
                    <a:ext uri="{9D8B030D-6E8A-4147-A177-3AD203B41FA5}">
                      <a16:colId xmlns:a16="http://schemas.microsoft.com/office/drawing/2014/main" val="4191642318"/>
                    </a:ext>
                  </a:extLst>
                </a:gridCol>
                <a:gridCol w="658368">
                  <a:extLst>
                    <a:ext uri="{9D8B030D-6E8A-4147-A177-3AD203B41FA5}">
                      <a16:colId xmlns:a16="http://schemas.microsoft.com/office/drawing/2014/main" val="1079715255"/>
                    </a:ext>
                  </a:extLst>
                </a:gridCol>
                <a:gridCol w="658368">
                  <a:extLst>
                    <a:ext uri="{9D8B030D-6E8A-4147-A177-3AD203B41FA5}">
                      <a16:colId xmlns:a16="http://schemas.microsoft.com/office/drawing/2014/main" val="4111123059"/>
                    </a:ext>
                  </a:extLst>
                </a:gridCol>
                <a:gridCol w="658368">
                  <a:extLst>
                    <a:ext uri="{9D8B030D-6E8A-4147-A177-3AD203B41FA5}">
                      <a16:colId xmlns:a16="http://schemas.microsoft.com/office/drawing/2014/main" val="2414529983"/>
                    </a:ext>
                  </a:extLst>
                </a:gridCol>
                <a:gridCol w="658368">
                  <a:extLst>
                    <a:ext uri="{9D8B030D-6E8A-4147-A177-3AD203B41FA5}">
                      <a16:colId xmlns:a16="http://schemas.microsoft.com/office/drawing/2014/main" val="3331629258"/>
                    </a:ext>
                  </a:extLst>
                </a:gridCol>
                <a:gridCol w="658368">
                  <a:extLst>
                    <a:ext uri="{9D8B030D-6E8A-4147-A177-3AD203B41FA5}">
                      <a16:colId xmlns:a16="http://schemas.microsoft.com/office/drawing/2014/main" val="3788989264"/>
                    </a:ext>
                  </a:extLst>
                </a:gridCol>
                <a:gridCol w="658368">
                  <a:extLst>
                    <a:ext uri="{9D8B030D-6E8A-4147-A177-3AD203B41FA5}">
                      <a16:colId xmlns:a16="http://schemas.microsoft.com/office/drawing/2014/main" val="86244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174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- 2019-02-18 20:38:00 </a:t>
                      </a:r>
                      <a:r>
                        <a:rPr kumimoji="0" lang="en-US" sz="1000" b="0" i="0" u="none" strike="noStrike" kern="1200" cap="none" spc="0" normalizeH="0" baseline="0" noProof="0">
                          <a:ln>
                            <a:noFill/>
                          </a:ln>
                          <a:solidFill>
                            <a:prstClr val="black"/>
                          </a:solidFill>
                          <a:effectLst/>
                          <a:uLnTx/>
                          <a:uFillTx/>
                          <a:latin typeface="+mn-lt"/>
                          <a:ea typeface="+mn-ea"/>
                          <a:cs typeface="+mn-cs"/>
                        </a:rPr>
                        <a:t> 
 Solar power is key to our energy future. But the solar industry has one hard problem: Silicon cells are not very efficient at converting sunlight into electricity —at best, about 29 percent efficient. 
But that could change thanks to a mineral called perovskite. The perovskite film that is at least a hundred times thinner than silicon can absorb almost all of the sunlight to generate electricity. Perhaps, someday solar panels may be light and cheap enough that they could be hung on a clothesline.
Visit http://bit.ly/2MzvvyH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8894037"/>
                  </a:ext>
                </a:extLst>
              </a:tr>
            </a:tbl>
          </a:graphicData>
        </a:graphic>
      </p:graphicFrame>
      <p:sp>
        <p:nvSpPr>
          <p:cNvPr id="4" name="Text Placeholder 3">
            <a:extLst>
              <a:ext uri="{FF2B5EF4-FFF2-40B4-BE49-F238E27FC236}">
                <a16:creationId xmlns:a16="http://schemas.microsoft.com/office/drawing/2014/main" id="{CC950ABD-4DBD-439D-99F4-8334123DA5C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08775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5B8E-9541-4D61-9EF8-E48983176207}"/>
              </a:ext>
            </a:extLst>
          </p:cNvPr>
          <p:cNvSpPr>
            <a:spLocks noGrp="1"/>
          </p:cNvSpPr>
          <p:nvPr>
            <p:ph type="title"/>
          </p:nvPr>
        </p:nvSpPr>
        <p:spPr/>
        <p:txBody>
          <a:bodyPr/>
          <a:lstStyle/>
          <a:p>
            <a:r>
              <a:rPr lang="en-US"/>
              <a:t>Facebook Own Posts Table | Oxford Fajar Pre-University - 4 of 6</a:t>
            </a:r>
          </a:p>
        </p:txBody>
      </p:sp>
      <p:graphicFrame>
        <p:nvGraphicFramePr>
          <p:cNvPr id="5" name="Table Placeholder 4">
            <a:extLst>
              <a:ext uri="{FF2B5EF4-FFF2-40B4-BE49-F238E27FC236}">
                <a16:creationId xmlns:a16="http://schemas.microsoft.com/office/drawing/2014/main" id="{9B94C15B-AF73-48E8-8C3D-163D0FB16CE9}"/>
              </a:ext>
            </a:extLst>
          </p:cNvPr>
          <p:cNvGraphicFramePr>
            <a:graphicFrameLocks noGrp="1"/>
          </p:cNvGraphicFramePr>
          <p:nvPr>
            <p:ph type="tbl" sz="quarter" idx="13"/>
            <p:extLst>
              <p:ext uri="{D42A27DB-BD31-4B8C-83A1-F6EECF244321}">
                <p14:modId xmlns:p14="http://schemas.microsoft.com/office/powerpoint/2010/main" val="204203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0559255"/>
                    </a:ext>
                  </a:extLst>
                </a:gridCol>
                <a:gridCol w="658368">
                  <a:extLst>
                    <a:ext uri="{9D8B030D-6E8A-4147-A177-3AD203B41FA5}">
                      <a16:colId xmlns:a16="http://schemas.microsoft.com/office/drawing/2014/main" val="1304448579"/>
                    </a:ext>
                  </a:extLst>
                </a:gridCol>
                <a:gridCol w="658368">
                  <a:extLst>
                    <a:ext uri="{9D8B030D-6E8A-4147-A177-3AD203B41FA5}">
                      <a16:colId xmlns:a16="http://schemas.microsoft.com/office/drawing/2014/main" val="3226900983"/>
                    </a:ext>
                  </a:extLst>
                </a:gridCol>
                <a:gridCol w="658368">
                  <a:extLst>
                    <a:ext uri="{9D8B030D-6E8A-4147-A177-3AD203B41FA5}">
                      <a16:colId xmlns:a16="http://schemas.microsoft.com/office/drawing/2014/main" val="3364167474"/>
                    </a:ext>
                  </a:extLst>
                </a:gridCol>
                <a:gridCol w="658368">
                  <a:extLst>
                    <a:ext uri="{9D8B030D-6E8A-4147-A177-3AD203B41FA5}">
                      <a16:colId xmlns:a16="http://schemas.microsoft.com/office/drawing/2014/main" val="511556980"/>
                    </a:ext>
                  </a:extLst>
                </a:gridCol>
                <a:gridCol w="658368">
                  <a:extLst>
                    <a:ext uri="{9D8B030D-6E8A-4147-A177-3AD203B41FA5}">
                      <a16:colId xmlns:a16="http://schemas.microsoft.com/office/drawing/2014/main" val="250405698"/>
                    </a:ext>
                  </a:extLst>
                </a:gridCol>
                <a:gridCol w="658368">
                  <a:extLst>
                    <a:ext uri="{9D8B030D-6E8A-4147-A177-3AD203B41FA5}">
                      <a16:colId xmlns:a16="http://schemas.microsoft.com/office/drawing/2014/main" val="1974115240"/>
                    </a:ext>
                  </a:extLst>
                </a:gridCol>
                <a:gridCol w="658368">
                  <a:extLst>
                    <a:ext uri="{9D8B030D-6E8A-4147-A177-3AD203B41FA5}">
                      <a16:colId xmlns:a16="http://schemas.microsoft.com/office/drawing/2014/main" val="160955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891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- 2019-02-15 11:37:00 </a:t>
                      </a:r>
                      <a:r>
                        <a:rPr kumimoji="0" lang="en-US" sz="1000" b="0" i="0" u="none" strike="noStrike" kern="1200" cap="none" spc="0" normalizeH="0" baseline="0" noProof="0">
                          <a:ln>
                            <a:noFill/>
                          </a:ln>
                          <a:solidFill>
                            <a:prstClr val="black"/>
                          </a:solidFill>
                          <a:effectLst/>
                          <a:uLnTx/>
                          <a:uFillTx/>
                          <a:latin typeface="+mn-lt"/>
                          <a:ea typeface="+mn-ea"/>
                          <a:cs typeface="+mn-cs"/>
                        </a:rPr>
                        <a:t> 
 Make your Friday more meaningful by learning new vocabulary! 😉
Druthers
[noun, plural] 
(North American English, informal)
Used to say what you would prefer if you could choose.
“If I had my druthers I wouldn't be going to this meeting.”
Learn more at
https://www.oxfordlearnersdictionaries.com/definition/english/druthers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7907497"/>
                  </a:ext>
                </a:extLst>
              </a:tr>
            </a:tbl>
          </a:graphicData>
        </a:graphic>
      </p:graphicFrame>
      <p:sp>
        <p:nvSpPr>
          <p:cNvPr id="4" name="Text Placeholder 3">
            <a:extLst>
              <a:ext uri="{FF2B5EF4-FFF2-40B4-BE49-F238E27FC236}">
                <a16:creationId xmlns:a16="http://schemas.microsoft.com/office/drawing/2014/main" id="{1A3CA92D-6434-4564-8F35-BC6D555DF02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99379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E03E8-4AEB-4E51-9080-38695E23BA72}"/>
              </a:ext>
            </a:extLst>
          </p:cNvPr>
          <p:cNvSpPr>
            <a:spLocks noGrp="1"/>
          </p:cNvSpPr>
          <p:nvPr>
            <p:ph type="title"/>
          </p:nvPr>
        </p:nvSpPr>
        <p:spPr/>
        <p:txBody>
          <a:bodyPr/>
          <a:lstStyle/>
          <a:p>
            <a:r>
              <a:rPr lang="en-US"/>
              <a:t>Facebook Own Posts Table | Oxford Fajar Pre-University - 5 of 6</a:t>
            </a:r>
          </a:p>
        </p:txBody>
      </p:sp>
      <p:graphicFrame>
        <p:nvGraphicFramePr>
          <p:cNvPr id="5" name="Table Placeholder 4">
            <a:extLst>
              <a:ext uri="{FF2B5EF4-FFF2-40B4-BE49-F238E27FC236}">
                <a16:creationId xmlns:a16="http://schemas.microsoft.com/office/drawing/2014/main" id="{FCFAA21E-7A7A-42D0-A96A-E55EC21E2EBD}"/>
              </a:ext>
            </a:extLst>
          </p:cNvPr>
          <p:cNvGraphicFramePr>
            <a:graphicFrameLocks noGrp="1"/>
          </p:cNvGraphicFramePr>
          <p:nvPr>
            <p:ph type="tbl" sz="quarter" idx="13"/>
            <p:extLst>
              <p:ext uri="{D42A27DB-BD31-4B8C-83A1-F6EECF244321}">
                <p14:modId xmlns:p14="http://schemas.microsoft.com/office/powerpoint/2010/main" val="174939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7859587"/>
                    </a:ext>
                  </a:extLst>
                </a:gridCol>
                <a:gridCol w="658368">
                  <a:extLst>
                    <a:ext uri="{9D8B030D-6E8A-4147-A177-3AD203B41FA5}">
                      <a16:colId xmlns:a16="http://schemas.microsoft.com/office/drawing/2014/main" val="851758827"/>
                    </a:ext>
                  </a:extLst>
                </a:gridCol>
                <a:gridCol w="658368">
                  <a:extLst>
                    <a:ext uri="{9D8B030D-6E8A-4147-A177-3AD203B41FA5}">
                      <a16:colId xmlns:a16="http://schemas.microsoft.com/office/drawing/2014/main" val="3635724551"/>
                    </a:ext>
                  </a:extLst>
                </a:gridCol>
                <a:gridCol w="658368">
                  <a:extLst>
                    <a:ext uri="{9D8B030D-6E8A-4147-A177-3AD203B41FA5}">
                      <a16:colId xmlns:a16="http://schemas.microsoft.com/office/drawing/2014/main" val="3626335890"/>
                    </a:ext>
                  </a:extLst>
                </a:gridCol>
                <a:gridCol w="658368">
                  <a:extLst>
                    <a:ext uri="{9D8B030D-6E8A-4147-A177-3AD203B41FA5}">
                      <a16:colId xmlns:a16="http://schemas.microsoft.com/office/drawing/2014/main" val="3096894943"/>
                    </a:ext>
                  </a:extLst>
                </a:gridCol>
                <a:gridCol w="658368">
                  <a:extLst>
                    <a:ext uri="{9D8B030D-6E8A-4147-A177-3AD203B41FA5}">
                      <a16:colId xmlns:a16="http://schemas.microsoft.com/office/drawing/2014/main" val="3640266761"/>
                    </a:ext>
                  </a:extLst>
                </a:gridCol>
                <a:gridCol w="658368">
                  <a:extLst>
                    <a:ext uri="{9D8B030D-6E8A-4147-A177-3AD203B41FA5}">
                      <a16:colId xmlns:a16="http://schemas.microsoft.com/office/drawing/2014/main" val="1726048205"/>
                    </a:ext>
                  </a:extLst>
                </a:gridCol>
                <a:gridCol w="658368">
                  <a:extLst>
                    <a:ext uri="{9D8B030D-6E8A-4147-A177-3AD203B41FA5}">
                      <a16:colId xmlns:a16="http://schemas.microsoft.com/office/drawing/2014/main" val="273095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103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- 2019-02-08 13:36:00 </a:t>
                      </a:r>
                      <a:r>
                        <a:rPr kumimoji="0" lang="en-US" sz="1000" b="0" i="0" u="none" strike="noStrike" kern="1200" cap="none" spc="0" normalizeH="0" baseline="0" noProof="0">
                          <a:ln>
                            <a:noFill/>
                          </a:ln>
                          <a:solidFill>
                            <a:prstClr val="black"/>
                          </a:solidFill>
                          <a:effectLst/>
                          <a:uLnTx/>
                          <a:uFillTx/>
                          <a:latin typeface="+mn-lt"/>
                          <a:ea typeface="+mn-ea"/>
                          <a:cs typeface="+mn-cs"/>
                        </a:rPr>
                        <a:t> 
 If you are standing and then start walking forwards, by giving yourself a forward momentum, you give the Earth an equal backward momentum. Since the Earth is much more massive than you, the backward speed you impart to it is very, very small.
This concept is more or less the starting point of the Principia. To this, Newton adds the gravitational force we now all know.
Read more about how Newton discovered the Newton’s Law and how later generations stood upon the shoulders of the Principia in many different ways!
http://bit.ly/2RhXlAn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5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- 2019-02-05 08:35:00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649417"/>
                  </a:ext>
                </a:extLst>
              </a:tr>
            </a:tbl>
          </a:graphicData>
        </a:graphic>
      </p:graphicFrame>
      <p:sp>
        <p:nvSpPr>
          <p:cNvPr id="4" name="Text Placeholder 3">
            <a:extLst>
              <a:ext uri="{FF2B5EF4-FFF2-40B4-BE49-F238E27FC236}">
                <a16:creationId xmlns:a16="http://schemas.microsoft.com/office/drawing/2014/main" id="{3ADD2F6B-EFE4-483B-83C3-27CA31A3D52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6449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BD7D-09F7-4078-97AB-09DFAB73A385}"/>
              </a:ext>
            </a:extLst>
          </p:cNvPr>
          <p:cNvSpPr>
            <a:spLocks noGrp="1"/>
          </p:cNvSpPr>
          <p:nvPr>
            <p:ph type="title"/>
          </p:nvPr>
        </p:nvSpPr>
        <p:spPr/>
        <p:txBody>
          <a:bodyPr/>
          <a:lstStyle/>
          <a:p>
            <a:r>
              <a:rPr lang="en-US"/>
              <a:t>Facebook Own Posts Table | Oxford Fajar Pre-University - 6 of 6</a:t>
            </a:r>
          </a:p>
        </p:txBody>
      </p:sp>
      <p:graphicFrame>
        <p:nvGraphicFramePr>
          <p:cNvPr id="5" name="Table Placeholder 4">
            <a:extLst>
              <a:ext uri="{FF2B5EF4-FFF2-40B4-BE49-F238E27FC236}">
                <a16:creationId xmlns:a16="http://schemas.microsoft.com/office/drawing/2014/main" id="{CD14654D-6DC2-43CE-AA22-BDCE996AC8E5}"/>
              </a:ext>
            </a:extLst>
          </p:cNvPr>
          <p:cNvGraphicFramePr>
            <a:graphicFrameLocks noGrp="1"/>
          </p:cNvGraphicFramePr>
          <p:nvPr>
            <p:ph type="tbl" sz="quarter" idx="13"/>
            <p:extLst>
              <p:ext uri="{D42A27DB-BD31-4B8C-83A1-F6EECF244321}">
                <p14:modId xmlns:p14="http://schemas.microsoft.com/office/powerpoint/2010/main" val="143918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3269676"/>
                    </a:ext>
                  </a:extLst>
                </a:gridCol>
                <a:gridCol w="658368">
                  <a:extLst>
                    <a:ext uri="{9D8B030D-6E8A-4147-A177-3AD203B41FA5}">
                      <a16:colId xmlns:a16="http://schemas.microsoft.com/office/drawing/2014/main" val="1148899949"/>
                    </a:ext>
                  </a:extLst>
                </a:gridCol>
                <a:gridCol w="658368">
                  <a:extLst>
                    <a:ext uri="{9D8B030D-6E8A-4147-A177-3AD203B41FA5}">
                      <a16:colId xmlns:a16="http://schemas.microsoft.com/office/drawing/2014/main" val="3797849257"/>
                    </a:ext>
                  </a:extLst>
                </a:gridCol>
                <a:gridCol w="658368">
                  <a:extLst>
                    <a:ext uri="{9D8B030D-6E8A-4147-A177-3AD203B41FA5}">
                      <a16:colId xmlns:a16="http://schemas.microsoft.com/office/drawing/2014/main" val="1437230557"/>
                    </a:ext>
                  </a:extLst>
                </a:gridCol>
                <a:gridCol w="658368">
                  <a:extLst>
                    <a:ext uri="{9D8B030D-6E8A-4147-A177-3AD203B41FA5}">
                      <a16:colId xmlns:a16="http://schemas.microsoft.com/office/drawing/2014/main" val="2969680202"/>
                    </a:ext>
                  </a:extLst>
                </a:gridCol>
                <a:gridCol w="658368">
                  <a:extLst>
                    <a:ext uri="{9D8B030D-6E8A-4147-A177-3AD203B41FA5}">
                      <a16:colId xmlns:a16="http://schemas.microsoft.com/office/drawing/2014/main" val="2205959022"/>
                    </a:ext>
                  </a:extLst>
                </a:gridCol>
                <a:gridCol w="658368">
                  <a:extLst>
                    <a:ext uri="{9D8B030D-6E8A-4147-A177-3AD203B41FA5}">
                      <a16:colId xmlns:a16="http://schemas.microsoft.com/office/drawing/2014/main" val="2204424826"/>
                    </a:ext>
                  </a:extLst>
                </a:gridCol>
                <a:gridCol w="658368">
                  <a:extLst>
                    <a:ext uri="{9D8B030D-6E8A-4147-A177-3AD203B41FA5}">
                      <a16:colId xmlns:a16="http://schemas.microsoft.com/office/drawing/2014/main" val="2422712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428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- 2019-02-02 12:34:00 </a:t>
                      </a:r>
                      <a:r>
                        <a:rPr kumimoji="0" lang="en-US" sz="1000" b="0" i="0" u="none" strike="noStrike" kern="1200" cap="none" spc="0" normalizeH="0" baseline="0" noProof="0">
                          <a:ln>
                            <a:noFill/>
                          </a:ln>
                          <a:solidFill>
                            <a:prstClr val="black"/>
                          </a:solidFill>
                          <a:effectLst/>
                          <a:uLnTx/>
                          <a:uFillTx/>
                          <a:latin typeface="+mn-lt"/>
                          <a:ea typeface="+mn-ea"/>
                          <a:cs typeface="+mn-cs"/>
                        </a:rPr>
                        <a:t> 
 Practise your skills in answering STPM Chemistry questions even when you are travelling back to your hometown for the Chinese New Year holidays! 
Download Oxford Fajar’s Fully Worked Solution STPM Chemistry and get 2-weeks FREE sample now!
http://bit.ly/2TdVuhD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290293"/>
                  </a:ext>
                </a:extLst>
              </a:tr>
            </a:tbl>
          </a:graphicData>
        </a:graphic>
      </p:graphicFrame>
      <p:sp>
        <p:nvSpPr>
          <p:cNvPr id="4" name="Text Placeholder 3">
            <a:extLst>
              <a:ext uri="{FF2B5EF4-FFF2-40B4-BE49-F238E27FC236}">
                <a16:creationId xmlns:a16="http://schemas.microsoft.com/office/drawing/2014/main" id="{F07048FE-9189-44A8-92FB-4B7A921256C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247756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820</Words>
  <Application>Microsoft Office PowerPoint</Application>
  <PresentationFormat>On-screen Show (4:3)</PresentationFormat>
  <Paragraphs>344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6</vt:lpstr>
      <vt:lpstr>Facebook Own Posts Table | Oxford Fajar Pre-University - 2 of 6</vt:lpstr>
      <vt:lpstr>Facebook Own Posts Table | Oxford Fajar Pre-University - 3 of 6</vt:lpstr>
      <vt:lpstr>Facebook Own Posts Table | Oxford Fajar Pre-University - 4 of 6</vt:lpstr>
      <vt:lpstr>Facebook Own Posts Table | Oxford Fajar Pre-University - 5 of 6</vt:lpstr>
      <vt:lpstr>Facebook Own Posts Table | Oxford Fajar Pre-University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2019-03-10T07:39:56Z</dcterms:created>
  <dcterms:modified xsi:type="dcterms:W3CDTF">2019-03-10T07:40:28Z</dcterms:modified>
</cp:coreProperties>
</file>