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2130</c:v>
                </c:pt>
                <c:pt idx="1">
                  <c:v>1714</c:v>
                </c:pt>
                <c:pt idx="2">
                  <c:v>1823</c:v>
                </c:pt>
                <c:pt idx="3">
                  <c:v>2049</c:v>
                </c:pt>
                <c:pt idx="4">
                  <c:v>2518</c:v>
                </c:pt>
                <c:pt idx="5">
                  <c:v>5177</c:v>
                </c:pt>
                <c:pt idx="6">
                  <c:v>8980</c:v>
                </c:pt>
                <c:pt idx="7">
                  <c:v>6493</c:v>
                </c:pt>
                <c:pt idx="8">
                  <c:v>1862</c:v>
                </c:pt>
                <c:pt idx="9">
                  <c:v>3240</c:v>
                </c:pt>
                <c:pt idx="10">
                  <c:v>4754</c:v>
                </c:pt>
                <c:pt idx="11">
                  <c:v>4607</c:v>
                </c:pt>
                <c:pt idx="12">
                  <c:v>4291</c:v>
                </c:pt>
                <c:pt idx="13">
                  <c:v>6128</c:v>
                </c:pt>
                <c:pt idx="14">
                  <c:v>4120</c:v>
                </c:pt>
                <c:pt idx="15">
                  <c:v>5338</c:v>
                </c:pt>
                <c:pt idx="16">
                  <c:v>5525</c:v>
                </c:pt>
                <c:pt idx="17">
                  <c:v>3381</c:v>
                </c:pt>
                <c:pt idx="18">
                  <c:v>5523</c:v>
                </c:pt>
                <c:pt idx="19">
                  <c:v>6378</c:v>
                </c:pt>
                <c:pt idx="20">
                  <c:v>10339</c:v>
                </c:pt>
                <c:pt idx="21">
                  <c:v>126012</c:v>
                </c:pt>
                <c:pt idx="22">
                  <c:v>150171</c:v>
                </c:pt>
                <c:pt idx="23">
                  <c:v>137534</c:v>
                </c:pt>
                <c:pt idx="24">
                  <c:v>126040</c:v>
                </c:pt>
                <c:pt idx="25">
                  <c:v>137451</c:v>
                </c:pt>
                <c:pt idx="26">
                  <c:v>131984</c:v>
                </c:pt>
                <c:pt idx="27">
                  <c:v>126614</c:v>
                </c:pt>
              </c:numCache>
            </c:numRef>
          </c:val>
          <c:smooth val="0"/>
          <c:extLst>
            <c:ext xmlns:c16="http://schemas.microsoft.com/office/drawing/2014/chart" uri="{C3380CC4-5D6E-409C-BE32-E72D297353CC}">
              <c16:uniqueId val="{00000000-56B9-414B-AEAC-963BC48804C4}"/>
            </c:ext>
          </c:extLst>
        </c:ser>
        <c:dLbls>
          <c:showLegendKey val="0"/>
          <c:showVal val="0"/>
          <c:showCatName val="0"/>
          <c:showSerName val="0"/>
          <c:showPercent val="0"/>
          <c:showBubbleSize val="0"/>
        </c:dLbls>
        <c:smooth val="0"/>
        <c:axId val="348381024"/>
        <c:axId val="348381352"/>
      </c:lineChart>
      <c:dateAx>
        <c:axId val="34838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81352"/>
        <c:crosses val="autoZero"/>
        <c:auto val="1"/>
        <c:lblOffset val="100"/>
        <c:baseTimeUnit val="days"/>
      </c:dateAx>
      <c:valAx>
        <c:axId val="34838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8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131</c:v>
                </c:pt>
                <c:pt idx="1">
                  <c:v>61</c:v>
                </c:pt>
                <c:pt idx="2">
                  <c:v>57</c:v>
                </c:pt>
                <c:pt idx="3">
                  <c:v>87</c:v>
                </c:pt>
                <c:pt idx="4">
                  <c:v>144</c:v>
                </c:pt>
                <c:pt idx="5">
                  <c:v>350</c:v>
                </c:pt>
                <c:pt idx="6">
                  <c:v>314</c:v>
                </c:pt>
                <c:pt idx="7">
                  <c:v>73</c:v>
                </c:pt>
                <c:pt idx="8">
                  <c:v>64</c:v>
                </c:pt>
                <c:pt idx="9">
                  <c:v>82</c:v>
                </c:pt>
                <c:pt idx="10">
                  <c:v>70</c:v>
                </c:pt>
                <c:pt idx="11">
                  <c:v>61</c:v>
                </c:pt>
                <c:pt idx="12">
                  <c:v>51</c:v>
                </c:pt>
                <c:pt idx="13">
                  <c:v>197</c:v>
                </c:pt>
                <c:pt idx="14">
                  <c:v>201</c:v>
                </c:pt>
                <c:pt idx="15">
                  <c:v>229</c:v>
                </c:pt>
                <c:pt idx="16">
                  <c:v>177</c:v>
                </c:pt>
                <c:pt idx="17">
                  <c:v>70</c:v>
                </c:pt>
                <c:pt idx="18">
                  <c:v>50</c:v>
                </c:pt>
                <c:pt idx="19">
                  <c:v>82</c:v>
                </c:pt>
                <c:pt idx="20">
                  <c:v>112</c:v>
                </c:pt>
                <c:pt idx="21">
                  <c:v>1558</c:v>
                </c:pt>
                <c:pt idx="22">
                  <c:v>1902</c:v>
                </c:pt>
                <c:pt idx="23">
                  <c:v>1763</c:v>
                </c:pt>
                <c:pt idx="24">
                  <c:v>1591</c:v>
                </c:pt>
                <c:pt idx="25">
                  <c:v>1737</c:v>
                </c:pt>
                <c:pt idx="26">
                  <c:v>1782</c:v>
                </c:pt>
                <c:pt idx="27">
                  <c:v>1489</c:v>
                </c:pt>
              </c:numCache>
            </c:numRef>
          </c:val>
          <c:smooth val="0"/>
          <c:extLst>
            <c:ext xmlns:c16="http://schemas.microsoft.com/office/drawing/2014/chart" uri="{C3380CC4-5D6E-409C-BE32-E72D297353CC}">
              <c16:uniqueId val="{00000000-12D6-4E16-BC48-3AA9C09C77F1}"/>
            </c:ext>
          </c:extLst>
        </c:ser>
        <c:dLbls>
          <c:showLegendKey val="0"/>
          <c:showVal val="0"/>
          <c:showCatName val="0"/>
          <c:showSerName val="0"/>
          <c:showPercent val="0"/>
          <c:showBubbleSize val="0"/>
        </c:dLbls>
        <c:smooth val="0"/>
        <c:axId val="348461752"/>
        <c:axId val="348462736"/>
      </c:lineChart>
      <c:dateAx>
        <c:axId val="34846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62736"/>
        <c:crosses val="autoZero"/>
        <c:auto val="1"/>
        <c:lblOffset val="100"/>
        <c:baseTimeUnit val="days"/>
      </c:dateAx>
      <c:valAx>
        <c:axId val="34846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6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0</c:v>
                </c:pt>
                <c:pt idx="1">
                  <c:v>0</c:v>
                </c:pt>
                <c:pt idx="2">
                  <c:v>0</c:v>
                </c:pt>
                <c:pt idx="3">
                  <c:v>274</c:v>
                </c:pt>
                <c:pt idx="4">
                  <c:v>306</c:v>
                </c:pt>
                <c:pt idx="5">
                  <c:v>0</c:v>
                </c:pt>
                <c:pt idx="6">
                  <c:v>20</c:v>
                </c:pt>
                <c:pt idx="7">
                  <c:v>0</c:v>
                </c:pt>
                <c:pt idx="8">
                  <c:v>0</c:v>
                </c:pt>
                <c:pt idx="9">
                  <c:v>15</c:v>
                </c:pt>
                <c:pt idx="10">
                  <c:v>0</c:v>
                </c:pt>
                <c:pt idx="11">
                  <c:v>13</c:v>
                </c:pt>
                <c:pt idx="12">
                  <c:v>0</c:v>
                </c:pt>
                <c:pt idx="13">
                  <c:v>276</c:v>
                </c:pt>
                <c:pt idx="14">
                  <c:v>11</c:v>
                </c:pt>
                <c:pt idx="15">
                  <c:v>274</c:v>
                </c:pt>
                <c:pt idx="16">
                  <c:v>0</c:v>
                </c:pt>
                <c:pt idx="17">
                  <c:v>13</c:v>
                </c:pt>
                <c:pt idx="18">
                  <c:v>6</c:v>
                </c:pt>
                <c:pt idx="19">
                  <c:v>0</c:v>
                </c:pt>
                <c:pt idx="20">
                  <c:v>535</c:v>
                </c:pt>
                <c:pt idx="21">
                  <c:v>4</c:v>
                </c:pt>
                <c:pt idx="22">
                  <c:v>0</c:v>
                </c:pt>
                <c:pt idx="23">
                  <c:v>511</c:v>
                </c:pt>
                <c:pt idx="24">
                  <c:v>555</c:v>
                </c:pt>
                <c:pt idx="25">
                  <c:v>0</c:v>
                </c:pt>
                <c:pt idx="26">
                  <c:v>16</c:v>
                </c:pt>
                <c:pt idx="27">
                  <c:v>0</c:v>
                </c:pt>
              </c:numCache>
            </c:numRef>
          </c:val>
          <c:smooth val="0"/>
          <c:extLst>
            <c:ext xmlns:c16="http://schemas.microsoft.com/office/drawing/2014/chart" uri="{C3380CC4-5D6E-409C-BE32-E72D297353CC}">
              <c16:uniqueId val="{00000000-1132-4DCC-A71F-17794A4434E9}"/>
            </c:ext>
          </c:extLst>
        </c:ser>
        <c:dLbls>
          <c:showLegendKey val="0"/>
          <c:showVal val="0"/>
          <c:showCatName val="0"/>
          <c:showSerName val="0"/>
          <c:showPercent val="0"/>
          <c:showBubbleSize val="0"/>
        </c:dLbls>
        <c:smooth val="0"/>
        <c:axId val="348464704"/>
        <c:axId val="348465032"/>
      </c:lineChart>
      <c:dateAx>
        <c:axId val="348464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65032"/>
        <c:crosses val="autoZero"/>
        <c:auto val="1"/>
        <c:lblOffset val="100"/>
        <c:baseTimeUnit val="days"/>
      </c:dateAx>
      <c:valAx>
        <c:axId val="34846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6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3070</c:v>
                </c:pt>
              </c:numCache>
            </c:numRef>
          </c:val>
          <c:extLst>
            <c:ext xmlns:c16="http://schemas.microsoft.com/office/drawing/2014/chart" uri="{C3380CC4-5D6E-409C-BE32-E72D297353CC}">
              <c16:uniqueId val="{00000000-E59B-471A-84FB-37D34566214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23</c:v>
                </c:pt>
              </c:numCache>
            </c:numRef>
          </c:val>
          <c:extLst>
            <c:ext xmlns:c16="http://schemas.microsoft.com/office/drawing/2014/chart" uri="{C3380CC4-5D6E-409C-BE32-E72D297353CC}">
              <c16:uniqueId val="{00000001-E59B-471A-84FB-37D34566214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4</c:v>
                </c:pt>
              </c:numCache>
            </c:numRef>
          </c:val>
          <c:extLst>
            <c:ext xmlns:c16="http://schemas.microsoft.com/office/drawing/2014/chart" uri="{C3380CC4-5D6E-409C-BE32-E72D297353CC}">
              <c16:uniqueId val="{00000002-E59B-471A-84FB-37D34566214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5</c:v>
                </c:pt>
              </c:numCache>
            </c:numRef>
          </c:val>
          <c:extLst>
            <c:ext xmlns:c16="http://schemas.microsoft.com/office/drawing/2014/chart" uri="{C3380CC4-5D6E-409C-BE32-E72D297353CC}">
              <c16:uniqueId val="{00000003-E59B-471A-84FB-37D34566214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E59B-471A-84FB-37D34566214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1</c:v>
                </c:pt>
              </c:numCache>
            </c:numRef>
          </c:val>
          <c:extLst>
            <c:ext xmlns:c16="http://schemas.microsoft.com/office/drawing/2014/chart" uri="{C3380CC4-5D6E-409C-BE32-E72D297353CC}">
              <c16:uniqueId val="{00000005-E59B-471A-84FB-37D34566214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3</c:v>
                </c:pt>
              </c:numCache>
            </c:numRef>
          </c:val>
          <c:extLst>
            <c:ext xmlns:c16="http://schemas.microsoft.com/office/drawing/2014/chart" uri="{C3380CC4-5D6E-409C-BE32-E72D297353CC}">
              <c16:uniqueId val="{00000006-E59B-471A-84FB-37D34566214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11</c:v>
                </c:pt>
              </c:numCache>
            </c:numRef>
          </c:val>
          <c:extLst>
            <c:ext xmlns:c16="http://schemas.microsoft.com/office/drawing/2014/chart" uri="{C3380CC4-5D6E-409C-BE32-E72D297353CC}">
              <c16:uniqueId val="{00000007-E59B-471A-84FB-37D34566214F}"/>
            </c:ext>
          </c:extLst>
        </c:ser>
        <c:dLbls>
          <c:showLegendKey val="0"/>
          <c:showVal val="0"/>
          <c:showCatName val="0"/>
          <c:showSerName val="0"/>
          <c:showPercent val="0"/>
          <c:showBubbleSize val="0"/>
        </c:dLbls>
        <c:gapWidth val="150"/>
        <c:overlap val="100"/>
        <c:axId val="351873528"/>
        <c:axId val="351878120"/>
      </c:barChart>
      <c:catAx>
        <c:axId val="351873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78120"/>
        <c:crosses val="autoZero"/>
        <c:auto val="1"/>
        <c:lblAlgn val="ctr"/>
        <c:lblOffset val="100"/>
        <c:noMultiLvlLbl val="0"/>
      </c:catAx>
      <c:valAx>
        <c:axId val="351878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7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0.27112604456150202</c:v>
                </c:pt>
                <c:pt idx="1">
                  <c:v>0.10586826501925301</c:v>
                </c:pt>
                <c:pt idx="2">
                  <c:v>1.54929168320858E-2</c:v>
                </c:pt>
                <c:pt idx="3">
                  <c:v>0.26951219905815998</c:v>
                </c:pt>
                <c:pt idx="4">
                  <c:v>7.2623047650402298E-3</c:v>
                </c:pt>
                <c:pt idx="5">
                  <c:v>0.26531620074946999</c:v>
                </c:pt>
                <c:pt idx="6">
                  <c:v>0.256117281380419</c:v>
                </c:pt>
              </c:numCache>
            </c:numRef>
          </c:val>
          <c:extLst>
            <c:ext xmlns:c16="http://schemas.microsoft.com/office/drawing/2014/chart" uri="{C3380CC4-5D6E-409C-BE32-E72D297353CC}">
              <c16:uniqueId val="{00000000-7601-4136-8155-29F09AB7D33C}"/>
            </c:ext>
          </c:extLst>
        </c:ser>
        <c:dLbls>
          <c:showLegendKey val="0"/>
          <c:showVal val="0"/>
          <c:showCatName val="0"/>
          <c:showSerName val="0"/>
          <c:showPercent val="0"/>
          <c:showBubbleSize val="0"/>
        </c:dLbls>
        <c:gapWidth val="219"/>
        <c:overlap val="-27"/>
        <c:axId val="348789752"/>
        <c:axId val="348786472"/>
      </c:barChart>
      <c:catAx>
        <c:axId val="34878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86472"/>
        <c:crosses val="autoZero"/>
        <c:auto val="1"/>
        <c:lblAlgn val="ctr"/>
        <c:lblOffset val="100"/>
        <c:noMultiLvlLbl val="0"/>
      </c:catAx>
      <c:valAx>
        <c:axId val="34878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8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24935</c:v>
                </c:pt>
                <c:pt idx="1">
                  <c:v>20435</c:v>
                </c:pt>
                <c:pt idx="2">
                  <c:v>5203</c:v>
                </c:pt>
                <c:pt idx="3">
                  <c:v>6775</c:v>
                </c:pt>
                <c:pt idx="4">
                  <c:v>2734</c:v>
                </c:pt>
                <c:pt idx="5">
                  <c:v>746</c:v>
                </c:pt>
                <c:pt idx="6">
                  <c:v>111</c:v>
                </c:pt>
              </c:numCache>
            </c:numRef>
          </c:val>
          <c:extLst>
            <c:ext xmlns:c16="http://schemas.microsoft.com/office/drawing/2014/chart" uri="{C3380CC4-5D6E-409C-BE32-E72D297353CC}">
              <c16:uniqueId val="{00000000-C63C-42EB-94E5-A708F3D936B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13537</c:v>
                </c:pt>
                <c:pt idx="1">
                  <c:v>13278</c:v>
                </c:pt>
                <c:pt idx="2">
                  <c:v>6677</c:v>
                </c:pt>
                <c:pt idx="3">
                  <c:v>5742</c:v>
                </c:pt>
                <c:pt idx="4">
                  <c:v>2407</c:v>
                </c:pt>
                <c:pt idx="5">
                  <c:v>959</c:v>
                </c:pt>
                <c:pt idx="6">
                  <c:v>108</c:v>
                </c:pt>
              </c:numCache>
            </c:numRef>
          </c:val>
          <c:extLst>
            <c:ext xmlns:c16="http://schemas.microsoft.com/office/drawing/2014/chart" uri="{C3380CC4-5D6E-409C-BE32-E72D297353CC}">
              <c16:uniqueId val="{00000001-C63C-42EB-94E5-A708F3D936B4}"/>
            </c:ext>
          </c:extLst>
        </c:ser>
        <c:dLbls>
          <c:showLegendKey val="0"/>
          <c:showVal val="0"/>
          <c:showCatName val="0"/>
          <c:showSerName val="0"/>
          <c:showPercent val="0"/>
          <c:showBubbleSize val="0"/>
        </c:dLbls>
        <c:gapWidth val="219"/>
        <c:overlap val="-27"/>
        <c:axId val="361318600"/>
        <c:axId val="361319584"/>
      </c:barChart>
      <c:catAx>
        <c:axId val="361318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19584"/>
        <c:crosses val="autoZero"/>
        <c:auto val="1"/>
        <c:lblAlgn val="ctr"/>
        <c:lblOffset val="100"/>
        <c:noMultiLvlLbl val="0"/>
      </c:catAx>
      <c:valAx>
        <c:axId val="36131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1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0</c:v>
                </c:pt>
                <c:pt idx="1">
                  <c:v>0</c:v>
                </c:pt>
                <c:pt idx="2">
                  <c:v>0</c:v>
                </c:pt>
                <c:pt idx="3">
                  <c:v>0.26724196573472098</c:v>
                </c:pt>
                <c:pt idx="4">
                  <c:v>0.29724610228762899</c:v>
                </c:pt>
                <c:pt idx="5">
                  <c:v>0</c:v>
                </c:pt>
                <c:pt idx="6">
                  <c:v>2.0383402086872102E-2</c:v>
                </c:pt>
                <c:pt idx="7">
                  <c:v>0</c:v>
                </c:pt>
                <c:pt idx="8">
                  <c:v>0</c:v>
                </c:pt>
                <c:pt idx="9">
                  <c:v>1.6481492253698601E-2</c:v>
                </c:pt>
                <c:pt idx="10">
                  <c:v>0</c:v>
                </c:pt>
                <c:pt idx="11">
                  <c:v>1.5499520483584999E-2</c:v>
                </c:pt>
                <c:pt idx="12">
                  <c:v>0</c:v>
                </c:pt>
                <c:pt idx="13">
                  <c:v>0.27011588842955198</c:v>
                </c:pt>
                <c:pt idx="14">
                  <c:v>1.06459168069992E-2</c:v>
                </c:pt>
                <c:pt idx="15">
                  <c:v>0.26508518522101698</c:v>
                </c:pt>
                <c:pt idx="16">
                  <c:v>0</c:v>
                </c:pt>
                <c:pt idx="17">
                  <c:v>1.4503683935719699E-2</c:v>
                </c:pt>
                <c:pt idx="18">
                  <c:v>5.7997351454283598E-3</c:v>
                </c:pt>
                <c:pt idx="19">
                  <c:v>0</c:v>
                </c:pt>
                <c:pt idx="20">
                  <c:v>0.51683830206542103</c:v>
                </c:pt>
                <c:pt idx="21">
                  <c:v>3.86324125941665E-3</c:v>
                </c:pt>
                <c:pt idx="22">
                  <c:v>0</c:v>
                </c:pt>
                <c:pt idx="23">
                  <c:v>0.49417510399876502</c:v>
                </c:pt>
                <c:pt idx="24">
                  <c:v>0.53548685886303105</c:v>
                </c:pt>
                <c:pt idx="25">
                  <c:v>0</c:v>
                </c:pt>
                <c:pt idx="26">
                  <c:v>1.54286761231594E-2</c:v>
                </c:pt>
                <c:pt idx="27">
                  <c:v>0</c:v>
                </c:pt>
              </c:numCache>
            </c:numRef>
          </c:val>
          <c:smooth val="0"/>
          <c:extLst>
            <c:ext xmlns:c16="http://schemas.microsoft.com/office/drawing/2014/chart" uri="{C3380CC4-5D6E-409C-BE32-E72D297353CC}">
              <c16:uniqueId val="{00000000-170B-4368-9B36-EDF38AC7C17E}"/>
            </c:ext>
          </c:extLst>
        </c:ser>
        <c:dLbls>
          <c:showLegendKey val="0"/>
          <c:showVal val="0"/>
          <c:showCatName val="0"/>
          <c:showSerName val="0"/>
          <c:showPercent val="0"/>
          <c:showBubbleSize val="0"/>
        </c:dLbls>
        <c:smooth val="0"/>
        <c:axId val="361325488"/>
        <c:axId val="361319912"/>
      </c:lineChart>
      <c:dateAx>
        <c:axId val="361325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19912"/>
        <c:crosses val="autoZero"/>
        <c:auto val="1"/>
        <c:lblOffset val="100"/>
        <c:baseTimeUnit val="days"/>
      </c:dateAx>
      <c:valAx>
        <c:axId val="36131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2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102799</c:v>
                </c:pt>
                <c:pt idx="1">
                  <c:v>102839</c:v>
                </c:pt>
                <c:pt idx="2">
                  <c:v>102878</c:v>
                </c:pt>
                <c:pt idx="3">
                  <c:v>102928</c:v>
                </c:pt>
                <c:pt idx="4">
                  <c:v>102963</c:v>
                </c:pt>
                <c:pt idx="5">
                  <c:v>103010</c:v>
                </c:pt>
                <c:pt idx="6">
                  <c:v>103040</c:v>
                </c:pt>
                <c:pt idx="7">
                  <c:v>103073</c:v>
                </c:pt>
                <c:pt idx="8">
                  <c:v>103120</c:v>
                </c:pt>
                <c:pt idx="9">
                  <c:v>103173</c:v>
                </c:pt>
                <c:pt idx="10">
                  <c:v>103214</c:v>
                </c:pt>
                <c:pt idx="11">
                  <c:v>103244</c:v>
                </c:pt>
                <c:pt idx="12">
                  <c:v>103274</c:v>
                </c:pt>
                <c:pt idx="13">
                  <c:v>103304</c:v>
                </c:pt>
                <c:pt idx="14">
                  <c:v>103348</c:v>
                </c:pt>
                <c:pt idx="15">
                  <c:v>103378</c:v>
                </c:pt>
                <c:pt idx="16">
                  <c:v>103405</c:v>
                </c:pt>
                <c:pt idx="17">
                  <c:v>103440</c:v>
                </c:pt>
                <c:pt idx="18">
                  <c:v>103466</c:v>
                </c:pt>
                <c:pt idx="19">
                  <c:v>103504</c:v>
                </c:pt>
                <c:pt idx="20">
                  <c:v>103525</c:v>
                </c:pt>
                <c:pt idx="21">
                  <c:v>103555</c:v>
                </c:pt>
                <c:pt idx="22">
                  <c:v>103596</c:v>
                </c:pt>
                <c:pt idx="23">
                  <c:v>103619</c:v>
                </c:pt>
                <c:pt idx="24">
                  <c:v>103669</c:v>
                </c:pt>
                <c:pt idx="25">
                  <c:v>103691</c:v>
                </c:pt>
                <c:pt idx="26">
                  <c:v>103716</c:v>
                </c:pt>
                <c:pt idx="27">
                  <c:v>103748</c:v>
                </c:pt>
              </c:numCache>
            </c:numRef>
          </c:val>
          <c:smooth val="0"/>
          <c:extLst>
            <c:ext xmlns:c16="http://schemas.microsoft.com/office/drawing/2014/chart" uri="{C3380CC4-5D6E-409C-BE32-E72D297353CC}">
              <c16:uniqueId val="{00000000-6827-4761-AA44-EB680C4D77EC}"/>
            </c:ext>
          </c:extLst>
        </c:ser>
        <c:dLbls>
          <c:showLegendKey val="0"/>
          <c:showVal val="0"/>
          <c:showCatName val="0"/>
          <c:showSerName val="0"/>
          <c:showPercent val="0"/>
          <c:showBubbleSize val="0"/>
        </c:dLbls>
        <c:smooth val="0"/>
        <c:axId val="361317944"/>
        <c:axId val="361322536"/>
      </c:lineChart>
      <c:dateAx>
        <c:axId val="361317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22536"/>
        <c:crosses val="autoZero"/>
        <c:auto val="1"/>
        <c:lblOffset val="100"/>
        <c:baseTimeUnit val="days"/>
      </c:dateAx>
      <c:valAx>
        <c:axId val="36132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1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29</c:v>
                </c:pt>
                <c:pt idx="1">
                  <c:v>23</c:v>
                </c:pt>
                <c:pt idx="2">
                  <c:v>10</c:v>
                </c:pt>
                <c:pt idx="3">
                  <c:v>21</c:v>
                </c:pt>
                <c:pt idx="4">
                  <c:v>22</c:v>
                </c:pt>
                <c:pt idx="5">
                  <c:v>13</c:v>
                </c:pt>
                <c:pt idx="6">
                  <c:v>22</c:v>
                </c:pt>
                <c:pt idx="7">
                  <c:v>19</c:v>
                </c:pt>
                <c:pt idx="8">
                  <c:v>28</c:v>
                </c:pt>
                <c:pt idx="9">
                  <c:v>41</c:v>
                </c:pt>
                <c:pt idx="10">
                  <c:v>24</c:v>
                </c:pt>
                <c:pt idx="11">
                  <c:v>27</c:v>
                </c:pt>
                <c:pt idx="12">
                  <c:v>24</c:v>
                </c:pt>
                <c:pt idx="13">
                  <c:v>32</c:v>
                </c:pt>
                <c:pt idx="14">
                  <c:v>30</c:v>
                </c:pt>
                <c:pt idx="15">
                  <c:v>21</c:v>
                </c:pt>
                <c:pt idx="16">
                  <c:v>13</c:v>
                </c:pt>
                <c:pt idx="17">
                  <c:v>35</c:v>
                </c:pt>
                <c:pt idx="18">
                  <c:v>24</c:v>
                </c:pt>
                <c:pt idx="19">
                  <c:v>29</c:v>
                </c:pt>
                <c:pt idx="20">
                  <c:v>30</c:v>
                </c:pt>
                <c:pt idx="21">
                  <c:v>35</c:v>
                </c:pt>
                <c:pt idx="22">
                  <c:v>44</c:v>
                </c:pt>
                <c:pt idx="23">
                  <c:v>19</c:v>
                </c:pt>
                <c:pt idx="24">
                  <c:v>38</c:v>
                </c:pt>
                <c:pt idx="25">
                  <c:v>50</c:v>
                </c:pt>
                <c:pt idx="26">
                  <c:v>46</c:v>
                </c:pt>
                <c:pt idx="27">
                  <c:v>39</c:v>
                </c:pt>
              </c:numCache>
            </c:numRef>
          </c:val>
          <c:smooth val="0"/>
          <c:extLst>
            <c:ext xmlns:c16="http://schemas.microsoft.com/office/drawing/2014/chart" uri="{C3380CC4-5D6E-409C-BE32-E72D297353CC}">
              <c16:uniqueId val="{00000000-EC06-4D98-8B0B-237003C94391}"/>
            </c:ext>
          </c:extLst>
        </c:ser>
        <c:dLbls>
          <c:showLegendKey val="0"/>
          <c:showVal val="0"/>
          <c:showCatName val="0"/>
          <c:showSerName val="0"/>
          <c:showPercent val="0"/>
          <c:showBubbleSize val="0"/>
        </c:dLbls>
        <c:smooth val="0"/>
        <c:axId val="351873856"/>
        <c:axId val="351874184"/>
      </c:lineChart>
      <c:dateAx>
        <c:axId val="351873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74184"/>
        <c:crosses val="autoZero"/>
        <c:auto val="1"/>
        <c:lblOffset val="100"/>
        <c:baseTimeUnit val="days"/>
      </c:dateAx>
      <c:valAx>
        <c:axId val="35187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7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E52A9-20DC-4E1A-93FE-8959759EA10F}"/>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FE387498-7EA3-4D77-9249-E04BC39F5022}"/>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175843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29F7E-18B6-428A-9A51-8130266D9AA2}"/>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34783901-6FB5-4C8F-BD1C-0911681C71A6}"/>
              </a:ext>
            </a:extLst>
          </p:cNvPr>
          <p:cNvGraphicFramePr>
            <a:graphicFrameLocks noGrp="1"/>
          </p:cNvGraphicFramePr>
          <p:nvPr>
            <p:ph type="tbl" sz="quarter" idx="13"/>
            <p:extLst>
              <p:ext uri="{D42A27DB-BD31-4B8C-83A1-F6EECF244321}">
                <p14:modId xmlns:p14="http://schemas.microsoft.com/office/powerpoint/2010/main" val="593530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03995179"/>
                    </a:ext>
                  </a:extLst>
                </a:gridCol>
                <a:gridCol w="740664">
                  <a:extLst>
                    <a:ext uri="{9D8B030D-6E8A-4147-A177-3AD203B41FA5}">
                      <a16:colId xmlns:a16="http://schemas.microsoft.com/office/drawing/2014/main" val="2253017691"/>
                    </a:ext>
                  </a:extLst>
                </a:gridCol>
                <a:gridCol w="740664">
                  <a:extLst>
                    <a:ext uri="{9D8B030D-6E8A-4147-A177-3AD203B41FA5}">
                      <a16:colId xmlns:a16="http://schemas.microsoft.com/office/drawing/2014/main" val="972531053"/>
                    </a:ext>
                  </a:extLst>
                </a:gridCol>
                <a:gridCol w="740664">
                  <a:extLst>
                    <a:ext uri="{9D8B030D-6E8A-4147-A177-3AD203B41FA5}">
                      <a16:colId xmlns:a16="http://schemas.microsoft.com/office/drawing/2014/main" val="1094350735"/>
                    </a:ext>
                  </a:extLst>
                </a:gridCol>
                <a:gridCol w="740664">
                  <a:extLst>
                    <a:ext uri="{9D8B030D-6E8A-4147-A177-3AD203B41FA5}">
                      <a16:colId xmlns:a16="http://schemas.microsoft.com/office/drawing/2014/main" val="1695447408"/>
                    </a:ext>
                  </a:extLst>
                </a:gridCol>
                <a:gridCol w="740664">
                  <a:extLst>
                    <a:ext uri="{9D8B030D-6E8A-4147-A177-3AD203B41FA5}">
                      <a16:colId xmlns:a16="http://schemas.microsoft.com/office/drawing/2014/main" val="3815440307"/>
                    </a:ext>
                  </a:extLst>
                </a:gridCol>
                <a:gridCol w="740664">
                  <a:extLst>
                    <a:ext uri="{9D8B030D-6E8A-4147-A177-3AD203B41FA5}">
                      <a16:colId xmlns:a16="http://schemas.microsoft.com/office/drawing/2014/main" val="1585965438"/>
                    </a:ext>
                  </a:extLst>
                </a:gridCol>
                <a:gridCol w="740664">
                  <a:extLst>
                    <a:ext uri="{9D8B030D-6E8A-4147-A177-3AD203B41FA5}">
                      <a16:colId xmlns:a16="http://schemas.microsoft.com/office/drawing/2014/main" val="1036843907"/>
                    </a:ext>
                  </a:extLst>
                </a:gridCol>
                <a:gridCol w="740664">
                  <a:extLst>
                    <a:ext uri="{9D8B030D-6E8A-4147-A177-3AD203B41FA5}">
                      <a16:colId xmlns:a16="http://schemas.microsoft.com/office/drawing/2014/main" val="1224030552"/>
                    </a:ext>
                  </a:extLst>
                </a:gridCol>
                <a:gridCol w="740664">
                  <a:extLst>
                    <a:ext uri="{9D8B030D-6E8A-4147-A177-3AD203B41FA5}">
                      <a16:colId xmlns:a16="http://schemas.microsoft.com/office/drawing/2014/main" val="24806162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40423898"/>
                  </a:ext>
                </a:extLst>
              </a:tr>
              <a:tr h="370840">
                <a:tc>
                  <a:txBody>
                    <a:bodyPr/>
                    <a:lstStyle/>
                    <a:p>
                      <a:r>
                        <a:rPr lang="en-US" sz="1000"/>
                        <a:t>Oxford Fajar</a:t>
                      </a:r>
                    </a:p>
                  </a:txBody>
                  <a:tcPr/>
                </a:tc>
                <a:tc>
                  <a:txBody>
                    <a:bodyPr/>
                    <a:lstStyle/>
                    <a:p>
                      <a:r>
                        <a:rPr lang="en-US" sz="1000"/>
                        <a:t>103748</a:t>
                      </a:r>
                    </a:p>
                  </a:txBody>
                  <a:tcPr/>
                </a:tc>
                <a:tc>
                  <a:txBody>
                    <a:bodyPr/>
                    <a:lstStyle/>
                    <a:p>
                      <a:r>
                        <a:rPr lang="en-US" sz="1000"/>
                        <a:t>986</a:t>
                      </a:r>
                    </a:p>
                  </a:txBody>
                  <a:tcPr/>
                </a:tc>
                <a:tc>
                  <a:txBody>
                    <a:bodyPr/>
                    <a:lstStyle/>
                    <a:p>
                      <a:r>
                        <a:rPr lang="en-US" sz="1000"/>
                        <a:t>16</a:t>
                      </a:r>
                    </a:p>
                  </a:txBody>
                  <a:tcPr/>
                </a:tc>
                <a:tc>
                  <a:txBody>
                    <a:bodyPr/>
                    <a:lstStyle/>
                    <a:p>
                      <a:r>
                        <a:rPr lang="en-US" sz="1000"/>
                        <a:t>3103</a:t>
                      </a:r>
                    </a:p>
                  </a:txBody>
                  <a:tcPr/>
                </a:tc>
                <a:tc>
                  <a:txBody>
                    <a:bodyPr/>
                    <a:lstStyle/>
                    <a:p>
                      <a:r>
                        <a:rPr lang="en-US" sz="1000"/>
                        <a:t>3</a:t>
                      </a:r>
                    </a:p>
                  </a:txBody>
                  <a:tcPr/>
                </a:tc>
                <a:tc>
                  <a:txBody>
                    <a:bodyPr/>
                    <a:lstStyle/>
                    <a:p>
                      <a:r>
                        <a:rPr lang="en-US" sz="1000"/>
                        <a:t>11</a:t>
                      </a:r>
                    </a:p>
                  </a:txBody>
                  <a:tcPr/>
                </a:tc>
                <a:tc>
                  <a:txBody>
                    <a:bodyPr/>
                    <a:lstStyle/>
                    <a:p>
                      <a:r>
                        <a:rPr lang="en-US" sz="1000"/>
                        <a:t>0</a:t>
                      </a:r>
                    </a:p>
                  </a:txBody>
                  <a:tcPr/>
                </a:tc>
                <a:tc>
                  <a:txBody>
                    <a:bodyPr/>
                    <a:lstStyle/>
                    <a:p>
                      <a:r>
                        <a:rPr lang="en-US" sz="1000"/>
                        <a:t>0.1887 %</a:t>
                      </a:r>
                    </a:p>
                  </a:txBody>
                  <a:tcPr/>
                </a:tc>
                <a:tc>
                  <a:txBody>
                    <a:bodyPr/>
                    <a:lstStyle/>
                    <a:p>
                      <a:r>
                        <a:rPr lang="en-US" sz="1000"/>
                        <a:t>0.0 %</a:t>
                      </a:r>
                    </a:p>
                  </a:txBody>
                  <a:tcPr/>
                </a:tc>
                <a:extLst>
                  <a:ext uri="{0D108BD9-81ED-4DB2-BD59-A6C34878D82A}">
                    <a16:rowId xmlns:a16="http://schemas.microsoft.com/office/drawing/2014/main" val="654006262"/>
                  </a:ext>
                </a:extLst>
              </a:tr>
            </a:tbl>
          </a:graphicData>
        </a:graphic>
      </p:graphicFrame>
      <p:sp>
        <p:nvSpPr>
          <p:cNvPr id="4" name="Text Placeholder 3">
            <a:extLst>
              <a:ext uri="{FF2B5EF4-FFF2-40B4-BE49-F238E27FC236}">
                <a16:creationId xmlns:a16="http://schemas.microsoft.com/office/drawing/2014/main" id="{49FF7E60-1BDB-471C-A4BC-E745B1010D9A}"/>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56091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60C7D-9B83-4969-A751-F5C8D1A1FCCF}"/>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FF4E2060-A65E-4277-A401-41FF8DCECE38}"/>
              </a:ext>
            </a:extLst>
          </p:cNvPr>
          <p:cNvGraphicFramePr>
            <a:graphicFrameLocks noGrp="1"/>
          </p:cNvGraphicFramePr>
          <p:nvPr>
            <p:ph type="chart" sz="quarter" idx="13"/>
            <p:extLst>
              <p:ext uri="{D42A27DB-BD31-4B8C-83A1-F6EECF244321}">
                <p14:modId xmlns:p14="http://schemas.microsoft.com/office/powerpoint/2010/main" val="2357948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1B11F5-3043-44EE-8CF0-3126802797F0}"/>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8B7040B5-71D9-42BF-BDBF-BA01E8E988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9644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C3D06-CEBD-4E41-A09F-C0A3E1082673}"/>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0634F8E3-92CB-45B4-83FB-38ECA992D6FF}"/>
              </a:ext>
            </a:extLst>
          </p:cNvPr>
          <p:cNvGraphicFramePr>
            <a:graphicFrameLocks noGrp="1"/>
          </p:cNvGraphicFramePr>
          <p:nvPr>
            <p:ph type="chart" sz="quarter" idx="13"/>
            <p:extLst>
              <p:ext uri="{D42A27DB-BD31-4B8C-83A1-F6EECF244321}">
                <p14:modId xmlns:p14="http://schemas.microsoft.com/office/powerpoint/2010/main" val="557782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A89B59-B83F-442B-9D14-7ECD5A4822B6}"/>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4791A4C7-1917-403F-A865-64C14D5E47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3662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AFD20-8F0A-47CE-9072-02E8632915EF}"/>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D4BDC6D8-602A-49F3-BD53-392168169E26}"/>
              </a:ext>
            </a:extLst>
          </p:cNvPr>
          <p:cNvGraphicFramePr>
            <a:graphicFrameLocks noGrp="1"/>
          </p:cNvGraphicFramePr>
          <p:nvPr>
            <p:ph type="chart" sz="quarter" idx="13"/>
            <p:extLst>
              <p:ext uri="{D42A27DB-BD31-4B8C-83A1-F6EECF244321}">
                <p14:modId xmlns:p14="http://schemas.microsoft.com/office/powerpoint/2010/main" val="1287024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87B159-7265-4747-BFB5-52F753476149}"/>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DF4A9BE4-B6D3-4D2F-A7FE-D8E257BDFC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5904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54026-BA65-4540-9349-94E194A35755}"/>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9C3ED008-63AE-4519-AE46-5D844900EAC8}"/>
              </a:ext>
            </a:extLst>
          </p:cNvPr>
          <p:cNvGraphicFramePr>
            <a:graphicFrameLocks noGrp="1"/>
          </p:cNvGraphicFramePr>
          <p:nvPr>
            <p:ph type="chart" sz="quarter" idx="13"/>
            <p:extLst>
              <p:ext uri="{D42A27DB-BD31-4B8C-83A1-F6EECF244321}">
                <p14:modId xmlns:p14="http://schemas.microsoft.com/office/powerpoint/2010/main" val="1322870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433665-AFF7-4F41-AEA1-639AF30D5267}"/>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1072A6A4-2F02-4A1E-AEF4-E43EA2052B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9935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70AB7-9085-4EBD-9E8C-67ABBA2B4549}"/>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A44E0D22-437E-459B-BEB2-D5769594F2F7}"/>
              </a:ext>
            </a:extLst>
          </p:cNvPr>
          <p:cNvGraphicFramePr>
            <a:graphicFrameLocks noGrp="1"/>
          </p:cNvGraphicFramePr>
          <p:nvPr>
            <p:ph type="chart" sz="quarter" idx="13"/>
            <p:extLst>
              <p:ext uri="{D42A27DB-BD31-4B8C-83A1-F6EECF244321}">
                <p14:modId xmlns:p14="http://schemas.microsoft.com/office/powerpoint/2010/main" val="2233135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1DC41A-3F5D-46F0-8972-A05F56F69E3C}"/>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D9A928FE-C9E4-4307-B80A-9ACE998E1B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6170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297C2-96A5-40F6-A52A-C8BFF844A27B}"/>
              </a:ext>
            </a:extLst>
          </p:cNvPr>
          <p:cNvSpPr>
            <a:spLocks noGrp="1"/>
          </p:cNvSpPr>
          <p:nvPr>
            <p:ph type="title"/>
          </p:nvPr>
        </p:nvSpPr>
        <p:spPr/>
        <p:txBody>
          <a:bodyPr/>
          <a:lstStyle/>
          <a:p>
            <a:r>
              <a:rPr lang="en-US"/>
              <a:t>Facebook (FB) Custom Own Posts Table (new) | Oxford Fajar - 1 of 4</a:t>
            </a:r>
          </a:p>
        </p:txBody>
      </p:sp>
      <p:graphicFrame>
        <p:nvGraphicFramePr>
          <p:cNvPr id="5" name="Table Placeholder 4">
            <a:extLst>
              <a:ext uri="{FF2B5EF4-FFF2-40B4-BE49-F238E27FC236}">
                <a16:creationId xmlns:a16="http://schemas.microsoft.com/office/drawing/2014/main" id="{CA157519-8B02-4688-8D6E-F79DAE209424}"/>
              </a:ext>
            </a:extLst>
          </p:cNvPr>
          <p:cNvGraphicFramePr>
            <a:graphicFrameLocks noGrp="1"/>
          </p:cNvGraphicFramePr>
          <p:nvPr>
            <p:ph type="tbl" sz="quarter" idx="13"/>
            <p:extLst>
              <p:ext uri="{D42A27DB-BD31-4B8C-83A1-F6EECF244321}">
                <p14:modId xmlns:p14="http://schemas.microsoft.com/office/powerpoint/2010/main" val="2630006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2420674"/>
                    </a:ext>
                  </a:extLst>
                </a:gridCol>
                <a:gridCol w="822960">
                  <a:extLst>
                    <a:ext uri="{9D8B030D-6E8A-4147-A177-3AD203B41FA5}">
                      <a16:colId xmlns:a16="http://schemas.microsoft.com/office/drawing/2014/main" val="1050241850"/>
                    </a:ext>
                  </a:extLst>
                </a:gridCol>
                <a:gridCol w="822960">
                  <a:extLst>
                    <a:ext uri="{9D8B030D-6E8A-4147-A177-3AD203B41FA5}">
                      <a16:colId xmlns:a16="http://schemas.microsoft.com/office/drawing/2014/main" val="2940964037"/>
                    </a:ext>
                  </a:extLst>
                </a:gridCol>
                <a:gridCol w="822960">
                  <a:extLst>
                    <a:ext uri="{9D8B030D-6E8A-4147-A177-3AD203B41FA5}">
                      <a16:colId xmlns:a16="http://schemas.microsoft.com/office/drawing/2014/main" val="268511104"/>
                    </a:ext>
                  </a:extLst>
                </a:gridCol>
                <a:gridCol w="822960">
                  <a:extLst>
                    <a:ext uri="{9D8B030D-6E8A-4147-A177-3AD203B41FA5}">
                      <a16:colId xmlns:a16="http://schemas.microsoft.com/office/drawing/2014/main" val="1327949712"/>
                    </a:ext>
                  </a:extLst>
                </a:gridCol>
                <a:gridCol w="822960">
                  <a:extLst>
                    <a:ext uri="{9D8B030D-6E8A-4147-A177-3AD203B41FA5}">
                      <a16:colId xmlns:a16="http://schemas.microsoft.com/office/drawing/2014/main" val="10596436"/>
                    </a:ext>
                  </a:extLst>
                </a:gridCol>
                <a:gridCol w="822960">
                  <a:extLst>
                    <a:ext uri="{9D8B030D-6E8A-4147-A177-3AD203B41FA5}">
                      <a16:colId xmlns:a16="http://schemas.microsoft.com/office/drawing/2014/main" val="2334006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5566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- 2019-02-25 11:42:00 </a:t>
                      </a:r>
                      <a:r>
                        <a:rPr kumimoji="0" lang="en-US" sz="1000" b="0" i="0" u="none" strike="noStrike" kern="1200" cap="none" spc="0" normalizeH="0" baseline="0" noProof="0">
                          <a:ln>
                            <a:noFill/>
                          </a:ln>
                          <a:solidFill>
                            <a:prstClr val="black"/>
                          </a:solidFill>
                          <a:effectLst/>
                          <a:uLnTx/>
                          <a:uFillTx/>
                          <a:latin typeface="+mn-lt"/>
                          <a:ea typeface="+mn-ea"/>
                          <a:cs typeface="+mn-cs"/>
                        </a:rPr>
                        <a:t> 
 Stay focused and experience a fun learning session with Oxford Fajar Big Ideas!
Besides maximising your academic learning and performance effectively, Big Ideas can help to inculcate your critical thinking skills with Thinking Maps and Higher Order Thinking Skills (HOTS) questions!
Learn more:
http://bit.ly/2BeqF6q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76704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- 2019-02-04 12:23:09 </a:t>
                      </a:r>
                      <a:r>
                        <a:rPr kumimoji="0" lang="en-US" sz="1000" b="0" i="0" u="none" strike="noStrike" kern="1200" cap="none" spc="0" normalizeH="0" baseline="0" noProof="0">
                          <a:ln>
                            <a:noFill/>
                          </a:ln>
                          <a:solidFill>
                            <a:prstClr val="black"/>
                          </a:solidFill>
                          <a:effectLst/>
                          <a:uLnTx/>
                          <a:uFillTx/>
                          <a:latin typeface="+mn-lt"/>
                          <a:ea typeface="+mn-ea"/>
                          <a:cs typeface="+mn-cs"/>
                        </a:rPr>
                        <a:t> 
 Keep up with your learning schedule on the way back to your hometown with our Fully Worked Solutions SPM!
Learn and practise at your own pace and monitor your performance anytime, anywhere!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7161890"/>
                  </a:ext>
                </a:extLst>
              </a:tr>
            </a:tbl>
          </a:graphicData>
        </a:graphic>
      </p:graphicFrame>
      <p:sp>
        <p:nvSpPr>
          <p:cNvPr id="4" name="Text Placeholder 3">
            <a:extLst>
              <a:ext uri="{FF2B5EF4-FFF2-40B4-BE49-F238E27FC236}">
                <a16:creationId xmlns:a16="http://schemas.microsoft.com/office/drawing/2014/main" id="{BC69D6B7-8B64-4469-A5D0-ADCAB3F01950}"/>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268536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E0A8D-C2FC-4D6C-9308-E3C05577BFF9}"/>
              </a:ext>
            </a:extLst>
          </p:cNvPr>
          <p:cNvSpPr>
            <a:spLocks noGrp="1"/>
          </p:cNvSpPr>
          <p:nvPr>
            <p:ph type="title"/>
          </p:nvPr>
        </p:nvSpPr>
        <p:spPr/>
        <p:txBody>
          <a:bodyPr/>
          <a:lstStyle/>
          <a:p>
            <a:r>
              <a:rPr lang="en-US"/>
              <a:t>Facebook (FB) Custom Own Posts Table (new) | Oxford Fajar - 2 of 4</a:t>
            </a:r>
          </a:p>
        </p:txBody>
      </p:sp>
      <p:graphicFrame>
        <p:nvGraphicFramePr>
          <p:cNvPr id="5" name="Table Placeholder 4">
            <a:extLst>
              <a:ext uri="{FF2B5EF4-FFF2-40B4-BE49-F238E27FC236}">
                <a16:creationId xmlns:a16="http://schemas.microsoft.com/office/drawing/2014/main" id="{82B81C3B-B683-424E-A870-763E438C6CE3}"/>
              </a:ext>
            </a:extLst>
          </p:cNvPr>
          <p:cNvGraphicFramePr>
            <a:graphicFrameLocks noGrp="1"/>
          </p:cNvGraphicFramePr>
          <p:nvPr>
            <p:ph type="tbl" sz="quarter" idx="13"/>
            <p:extLst>
              <p:ext uri="{D42A27DB-BD31-4B8C-83A1-F6EECF244321}">
                <p14:modId xmlns:p14="http://schemas.microsoft.com/office/powerpoint/2010/main" val="1493387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13310242"/>
                    </a:ext>
                  </a:extLst>
                </a:gridCol>
                <a:gridCol w="822960">
                  <a:extLst>
                    <a:ext uri="{9D8B030D-6E8A-4147-A177-3AD203B41FA5}">
                      <a16:colId xmlns:a16="http://schemas.microsoft.com/office/drawing/2014/main" val="3532676030"/>
                    </a:ext>
                  </a:extLst>
                </a:gridCol>
                <a:gridCol w="822960">
                  <a:extLst>
                    <a:ext uri="{9D8B030D-6E8A-4147-A177-3AD203B41FA5}">
                      <a16:colId xmlns:a16="http://schemas.microsoft.com/office/drawing/2014/main" val="3593507876"/>
                    </a:ext>
                  </a:extLst>
                </a:gridCol>
                <a:gridCol w="822960">
                  <a:extLst>
                    <a:ext uri="{9D8B030D-6E8A-4147-A177-3AD203B41FA5}">
                      <a16:colId xmlns:a16="http://schemas.microsoft.com/office/drawing/2014/main" val="832104128"/>
                    </a:ext>
                  </a:extLst>
                </a:gridCol>
                <a:gridCol w="822960">
                  <a:extLst>
                    <a:ext uri="{9D8B030D-6E8A-4147-A177-3AD203B41FA5}">
                      <a16:colId xmlns:a16="http://schemas.microsoft.com/office/drawing/2014/main" val="1273740673"/>
                    </a:ext>
                  </a:extLst>
                </a:gridCol>
                <a:gridCol w="822960">
                  <a:extLst>
                    <a:ext uri="{9D8B030D-6E8A-4147-A177-3AD203B41FA5}">
                      <a16:colId xmlns:a16="http://schemas.microsoft.com/office/drawing/2014/main" val="1290369796"/>
                    </a:ext>
                  </a:extLst>
                </a:gridCol>
                <a:gridCol w="822960">
                  <a:extLst>
                    <a:ext uri="{9D8B030D-6E8A-4147-A177-3AD203B41FA5}">
                      <a16:colId xmlns:a16="http://schemas.microsoft.com/office/drawing/2014/main" val="2006634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5931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- 2019-02-21 12:41:00 </a:t>
                      </a:r>
                      <a:r>
                        <a:rPr kumimoji="0" lang="en-US" sz="1000" b="0" i="0" u="none" strike="noStrike" kern="1200" cap="none" spc="0" normalizeH="0" baseline="0" noProof="0">
                          <a:ln>
                            <a:noFill/>
                          </a:ln>
                          <a:solidFill>
                            <a:prstClr val="black"/>
                          </a:solidFill>
                          <a:effectLst/>
                          <a:uLnTx/>
                          <a:uFillTx/>
                          <a:latin typeface="+mn-lt"/>
                          <a:ea typeface="+mn-ea"/>
                          <a:cs typeface="+mn-cs"/>
                        </a:rPr>
                        <a:t> 
 Revisions are always more exciting and effective with our SUCCESS SPM e-Books.
It consists of notes, experiments and interactive features such as 2D/3D videos, animations, a variety of exercises, and subtopic practices that enhance your learning experience.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1268032"/>
                  </a:ext>
                </a:extLst>
              </a:tr>
            </a:tbl>
          </a:graphicData>
        </a:graphic>
      </p:graphicFrame>
      <p:sp>
        <p:nvSpPr>
          <p:cNvPr id="4" name="Text Placeholder 3">
            <a:extLst>
              <a:ext uri="{FF2B5EF4-FFF2-40B4-BE49-F238E27FC236}">
                <a16:creationId xmlns:a16="http://schemas.microsoft.com/office/drawing/2014/main" id="{6E99D837-F6F8-4D84-8F52-0855EDF40CF1}"/>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802880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D0637-062C-4AB8-A1BE-49C7B35E787D}"/>
              </a:ext>
            </a:extLst>
          </p:cNvPr>
          <p:cNvSpPr>
            <a:spLocks noGrp="1"/>
          </p:cNvSpPr>
          <p:nvPr>
            <p:ph type="title"/>
          </p:nvPr>
        </p:nvSpPr>
        <p:spPr/>
        <p:txBody>
          <a:bodyPr/>
          <a:lstStyle/>
          <a:p>
            <a:r>
              <a:rPr lang="en-US"/>
              <a:t>Facebook (FB) Custom Own Posts Table (new) | Oxford Fajar - 3 of 4</a:t>
            </a:r>
          </a:p>
        </p:txBody>
      </p:sp>
      <p:graphicFrame>
        <p:nvGraphicFramePr>
          <p:cNvPr id="5" name="Table Placeholder 4">
            <a:extLst>
              <a:ext uri="{FF2B5EF4-FFF2-40B4-BE49-F238E27FC236}">
                <a16:creationId xmlns:a16="http://schemas.microsoft.com/office/drawing/2014/main" id="{D2A344C7-0FE1-4D25-ACAD-0CF6071AE2AB}"/>
              </a:ext>
            </a:extLst>
          </p:cNvPr>
          <p:cNvGraphicFramePr>
            <a:graphicFrameLocks noGrp="1"/>
          </p:cNvGraphicFramePr>
          <p:nvPr>
            <p:ph type="tbl" sz="quarter" idx="13"/>
            <p:extLst>
              <p:ext uri="{D42A27DB-BD31-4B8C-83A1-F6EECF244321}">
                <p14:modId xmlns:p14="http://schemas.microsoft.com/office/powerpoint/2010/main" val="945852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58713905"/>
                    </a:ext>
                  </a:extLst>
                </a:gridCol>
                <a:gridCol w="822960">
                  <a:extLst>
                    <a:ext uri="{9D8B030D-6E8A-4147-A177-3AD203B41FA5}">
                      <a16:colId xmlns:a16="http://schemas.microsoft.com/office/drawing/2014/main" val="4004655614"/>
                    </a:ext>
                  </a:extLst>
                </a:gridCol>
                <a:gridCol w="822960">
                  <a:extLst>
                    <a:ext uri="{9D8B030D-6E8A-4147-A177-3AD203B41FA5}">
                      <a16:colId xmlns:a16="http://schemas.microsoft.com/office/drawing/2014/main" val="2434118991"/>
                    </a:ext>
                  </a:extLst>
                </a:gridCol>
                <a:gridCol w="822960">
                  <a:extLst>
                    <a:ext uri="{9D8B030D-6E8A-4147-A177-3AD203B41FA5}">
                      <a16:colId xmlns:a16="http://schemas.microsoft.com/office/drawing/2014/main" val="1944075894"/>
                    </a:ext>
                  </a:extLst>
                </a:gridCol>
                <a:gridCol w="822960">
                  <a:extLst>
                    <a:ext uri="{9D8B030D-6E8A-4147-A177-3AD203B41FA5}">
                      <a16:colId xmlns:a16="http://schemas.microsoft.com/office/drawing/2014/main" val="1288184768"/>
                    </a:ext>
                  </a:extLst>
                </a:gridCol>
                <a:gridCol w="822960">
                  <a:extLst>
                    <a:ext uri="{9D8B030D-6E8A-4147-A177-3AD203B41FA5}">
                      <a16:colId xmlns:a16="http://schemas.microsoft.com/office/drawing/2014/main" val="1077425426"/>
                    </a:ext>
                  </a:extLst>
                </a:gridCol>
                <a:gridCol w="822960">
                  <a:extLst>
                    <a:ext uri="{9D8B030D-6E8A-4147-A177-3AD203B41FA5}">
                      <a16:colId xmlns:a16="http://schemas.microsoft.com/office/drawing/2014/main" val="2728381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2321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- 2019-02-24 12:42:00 </a:t>
                      </a:r>
                      <a:r>
                        <a:rPr kumimoji="0" lang="en-US" sz="1000" b="0" i="0" u="none" strike="noStrike" kern="1200" cap="none" spc="0" normalizeH="0" baseline="0" noProof="0">
                          <a:ln>
                            <a:noFill/>
                          </a:ln>
                          <a:solidFill>
                            <a:prstClr val="black"/>
                          </a:solidFill>
                          <a:effectLst/>
                          <a:uLnTx/>
                          <a:uFillTx/>
                          <a:latin typeface="+mn-lt"/>
                          <a:ea typeface="+mn-ea"/>
                          <a:cs typeface="+mn-cs"/>
                        </a:rPr>
                        <a:t> 
 What’s the correct homophones for this sentence?
.
.
.
.
.
.
.
.
.
.
.
.
Answer: Rays
Source:
Effective Practice English Year 4, pg.50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8237664"/>
                  </a:ext>
                </a:extLst>
              </a:tr>
            </a:tbl>
          </a:graphicData>
        </a:graphic>
      </p:graphicFrame>
      <p:sp>
        <p:nvSpPr>
          <p:cNvPr id="4" name="Text Placeholder 3">
            <a:extLst>
              <a:ext uri="{FF2B5EF4-FFF2-40B4-BE49-F238E27FC236}">
                <a16:creationId xmlns:a16="http://schemas.microsoft.com/office/drawing/2014/main" id="{FBCA7148-8153-4806-BFCE-A9B4295B003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712294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4AE3B-FF3A-4E96-B90A-2FBD89457B93}"/>
              </a:ext>
            </a:extLst>
          </p:cNvPr>
          <p:cNvSpPr>
            <a:spLocks noGrp="1"/>
          </p:cNvSpPr>
          <p:nvPr>
            <p:ph type="title"/>
          </p:nvPr>
        </p:nvSpPr>
        <p:spPr/>
        <p:txBody>
          <a:bodyPr/>
          <a:lstStyle/>
          <a:p>
            <a:r>
              <a:rPr lang="en-US"/>
              <a:t>Facebook (FB) Custom Own Posts Table (new) | Oxford Fajar - 4 of 4</a:t>
            </a:r>
          </a:p>
        </p:txBody>
      </p:sp>
      <p:graphicFrame>
        <p:nvGraphicFramePr>
          <p:cNvPr id="5" name="Table Placeholder 4">
            <a:extLst>
              <a:ext uri="{FF2B5EF4-FFF2-40B4-BE49-F238E27FC236}">
                <a16:creationId xmlns:a16="http://schemas.microsoft.com/office/drawing/2014/main" id="{36D9F54E-9B86-4811-96E3-97C3A4C357D2}"/>
              </a:ext>
            </a:extLst>
          </p:cNvPr>
          <p:cNvGraphicFramePr>
            <a:graphicFrameLocks noGrp="1"/>
          </p:cNvGraphicFramePr>
          <p:nvPr>
            <p:ph type="tbl" sz="quarter" idx="13"/>
            <p:extLst>
              <p:ext uri="{D42A27DB-BD31-4B8C-83A1-F6EECF244321}">
                <p14:modId xmlns:p14="http://schemas.microsoft.com/office/powerpoint/2010/main" val="373518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6875723"/>
                    </a:ext>
                  </a:extLst>
                </a:gridCol>
                <a:gridCol w="822960">
                  <a:extLst>
                    <a:ext uri="{9D8B030D-6E8A-4147-A177-3AD203B41FA5}">
                      <a16:colId xmlns:a16="http://schemas.microsoft.com/office/drawing/2014/main" val="3878708892"/>
                    </a:ext>
                  </a:extLst>
                </a:gridCol>
                <a:gridCol w="822960">
                  <a:extLst>
                    <a:ext uri="{9D8B030D-6E8A-4147-A177-3AD203B41FA5}">
                      <a16:colId xmlns:a16="http://schemas.microsoft.com/office/drawing/2014/main" val="2595254518"/>
                    </a:ext>
                  </a:extLst>
                </a:gridCol>
                <a:gridCol w="822960">
                  <a:extLst>
                    <a:ext uri="{9D8B030D-6E8A-4147-A177-3AD203B41FA5}">
                      <a16:colId xmlns:a16="http://schemas.microsoft.com/office/drawing/2014/main" val="204255328"/>
                    </a:ext>
                  </a:extLst>
                </a:gridCol>
                <a:gridCol w="822960">
                  <a:extLst>
                    <a:ext uri="{9D8B030D-6E8A-4147-A177-3AD203B41FA5}">
                      <a16:colId xmlns:a16="http://schemas.microsoft.com/office/drawing/2014/main" val="629414804"/>
                    </a:ext>
                  </a:extLst>
                </a:gridCol>
                <a:gridCol w="822960">
                  <a:extLst>
                    <a:ext uri="{9D8B030D-6E8A-4147-A177-3AD203B41FA5}">
                      <a16:colId xmlns:a16="http://schemas.microsoft.com/office/drawing/2014/main" val="3093078340"/>
                    </a:ext>
                  </a:extLst>
                </a:gridCol>
                <a:gridCol w="822960">
                  <a:extLst>
                    <a:ext uri="{9D8B030D-6E8A-4147-A177-3AD203B41FA5}">
                      <a16:colId xmlns:a16="http://schemas.microsoft.com/office/drawing/2014/main" val="3434054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753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- 2019-02-05 00:12:00 </a:t>
                      </a:r>
                      <a:r>
                        <a:rPr kumimoji="0" lang="en-US" sz="1000" b="0" i="0" u="none" strike="noStrike" kern="1200" cap="none" spc="0" normalizeH="0" baseline="0" noProof="0">
                          <a:ln>
                            <a:noFill/>
                          </a:ln>
                          <a:solidFill>
                            <a:prstClr val="black"/>
                          </a:solidFill>
                          <a:effectLst/>
                          <a:uLnTx/>
                          <a:uFillTx/>
                          <a:latin typeface="+mn-lt"/>
                          <a:ea typeface="+mn-ea"/>
                          <a:cs typeface="+mn-cs"/>
                        </a:rPr>
                        <a:t> 
 With every passing moment, let's embrace this Spring festival in ultimate joy and harmony. May this festive season bring you and your loved ones greater prosperity and a brighter future! 
Happy Chinese New Year &amp; Happy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3824087"/>
                  </a:ext>
                </a:extLst>
              </a:tr>
            </a:tbl>
          </a:graphicData>
        </a:graphic>
      </p:graphicFrame>
      <p:sp>
        <p:nvSpPr>
          <p:cNvPr id="4" name="Text Placeholder 3">
            <a:extLst>
              <a:ext uri="{FF2B5EF4-FFF2-40B4-BE49-F238E27FC236}">
                <a16:creationId xmlns:a16="http://schemas.microsoft.com/office/drawing/2014/main" id="{7B010497-E756-4E7E-9E26-BC892FD029F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228835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B21CF-86F7-4D5C-A3D8-2B03D298B97A}"/>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73372F1C-4087-4F17-B272-FDF488FCEA14}"/>
              </a:ext>
            </a:extLst>
          </p:cNvPr>
          <p:cNvGraphicFramePr>
            <a:graphicFrameLocks noGrp="1"/>
          </p:cNvGraphicFramePr>
          <p:nvPr>
            <p:ph type="chart" sz="quarter" idx="13"/>
            <p:extLst>
              <p:ext uri="{D42A27DB-BD31-4B8C-83A1-F6EECF244321}">
                <p14:modId xmlns:p14="http://schemas.microsoft.com/office/powerpoint/2010/main" val="2021719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AD0B78-6C30-4723-909E-19FB681D8558}"/>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349F8F39-7026-4178-9C3C-B586F421B9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6739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A4A15-81E0-4A17-A362-4ABCF12E118F}"/>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87E4404B-BA98-4AF6-B4AD-295AEF22EE68}"/>
              </a:ext>
            </a:extLst>
          </p:cNvPr>
          <p:cNvGraphicFramePr>
            <a:graphicFrameLocks noGrp="1"/>
          </p:cNvGraphicFramePr>
          <p:nvPr>
            <p:ph type="chart" sz="quarter" idx="13"/>
            <p:extLst>
              <p:ext uri="{D42A27DB-BD31-4B8C-83A1-F6EECF244321}">
                <p14:modId xmlns:p14="http://schemas.microsoft.com/office/powerpoint/2010/main" val="4055717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A4FF6D-AAF3-4DF4-B770-3C1F1D3FF355}"/>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76F82CD4-8B3C-49C2-A0F2-355316227D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848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87E69-E414-4B0F-AB04-B744E5C398C8}"/>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67C8D900-07E9-466A-8F0A-718DD6754031}"/>
              </a:ext>
            </a:extLst>
          </p:cNvPr>
          <p:cNvGraphicFramePr>
            <a:graphicFrameLocks noGrp="1"/>
          </p:cNvGraphicFramePr>
          <p:nvPr>
            <p:ph type="chart" sz="quarter" idx="13"/>
            <p:extLst>
              <p:ext uri="{D42A27DB-BD31-4B8C-83A1-F6EECF244321}">
                <p14:modId xmlns:p14="http://schemas.microsoft.com/office/powerpoint/2010/main" val="570362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76F041-ABFC-46B5-9E04-5C9A5BE91007}"/>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810F8B0F-D8C1-42B4-A7C5-0EEBA59C44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5985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844C5-C08A-415F-A8CB-3025F7E3F901}"/>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9D568939-4D63-4CC5-8BCE-F2266B7158D2}"/>
              </a:ext>
            </a:extLst>
          </p:cNvPr>
          <p:cNvGraphicFramePr>
            <a:graphicFrameLocks noGrp="1"/>
          </p:cNvGraphicFramePr>
          <p:nvPr>
            <p:ph type="chart" sz="quarter" idx="13"/>
            <p:extLst>
              <p:ext uri="{D42A27DB-BD31-4B8C-83A1-F6EECF244321}">
                <p14:modId xmlns:p14="http://schemas.microsoft.com/office/powerpoint/2010/main" val="33916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19EE66-35AD-4C8A-8AF5-D2DC57CC9BC2}"/>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8C169AB7-6578-4CE3-8341-FCDA8846D1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4373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B8093-C0A0-4A73-A5B8-FD406E756351}"/>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4EA2213C-F722-444B-9EC5-FB68FD5C3C3C}"/>
              </a:ext>
            </a:extLst>
          </p:cNvPr>
          <p:cNvGraphicFramePr>
            <a:graphicFrameLocks noGrp="1"/>
          </p:cNvGraphicFramePr>
          <p:nvPr>
            <p:ph type="tbl" sz="quarter" idx="13"/>
            <p:extLst>
              <p:ext uri="{D42A27DB-BD31-4B8C-83A1-F6EECF244321}">
                <p14:modId xmlns:p14="http://schemas.microsoft.com/office/powerpoint/2010/main" val="403100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51835069"/>
                    </a:ext>
                  </a:extLst>
                </a:gridCol>
                <a:gridCol w="1645920">
                  <a:extLst>
                    <a:ext uri="{9D8B030D-6E8A-4147-A177-3AD203B41FA5}">
                      <a16:colId xmlns:a16="http://schemas.microsoft.com/office/drawing/2014/main" val="1456545230"/>
                    </a:ext>
                  </a:extLst>
                </a:gridCol>
                <a:gridCol w="1645920">
                  <a:extLst>
                    <a:ext uri="{9D8B030D-6E8A-4147-A177-3AD203B41FA5}">
                      <a16:colId xmlns:a16="http://schemas.microsoft.com/office/drawing/2014/main" val="2001523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04763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extLst>
                  <a:ext uri="{0D108BD9-81ED-4DB2-BD59-A6C34878D82A}">
                    <a16:rowId xmlns:a16="http://schemas.microsoft.com/office/drawing/2014/main" val="304634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1598391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extLst>
                  <a:ext uri="{0D108BD9-81ED-4DB2-BD59-A6C34878D82A}">
                    <a16:rowId xmlns:a16="http://schemas.microsoft.com/office/drawing/2014/main" val="1896788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3040155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506719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234378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02310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572250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05888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895492032"/>
                  </a:ext>
                </a:extLst>
              </a:tr>
            </a:tbl>
          </a:graphicData>
        </a:graphic>
      </p:graphicFrame>
      <p:sp>
        <p:nvSpPr>
          <p:cNvPr id="4" name="Text Placeholder 3">
            <a:extLst>
              <a:ext uri="{FF2B5EF4-FFF2-40B4-BE49-F238E27FC236}">
                <a16:creationId xmlns:a16="http://schemas.microsoft.com/office/drawing/2014/main" id="{A9176BB2-A302-4B0A-8F69-DE2D94FA15A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552759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AF605-93A8-4873-8FCA-E98E280AD45B}"/>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5058E1EA-53E7-41BA-BE9F-76132522C9EE}"/>
              </a:ext>
            </a:extLst>
          </p:cNvPr>
          <p:cNvGraphicFramePr>
            <a:graphicFrameLocks noGrp="1"/>
          </p:cNvGraphicFramePr>
          <p:nvPr>
            <p:ph type="tbl" sz="quarter" idx="13"/>
            <p:extLst>
              <p:ext uri="{D42A27DB-BD31-4B8C-83A1-F6EECF244321}">
                <p14:modId xmlns:p14="http://schemas.microsoft.com/office/powerpoint/2010/main" val="2618816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39622250"/>
                    </a:ext>
                  </a:extLst>
                </a:gridCol>
                <a:gridCol w="1645920">
                  <a:extLst>
                    <a:ext uri="{9D8B030D-6E8A-4147-A177-3AD203B41FA5}">
                      <a16:colId xmlns:a16="http://schemas.microsoft.com/office/drawing/2014/main" val="1713888738"/>
                    </a:ext>
                  </a:extLst>
                </a:gridCol>
                <a:gridCol w="1645920">
                  <a:extLst>
                    <a:ext uri="{9D8B030D-6E8A-4147-A177-3AD203B41FA5}">
                      <a16:colId xmlns:a16="http://schemas.microsoft.com/office/drawing/2014/main" val="3338698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51153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97482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911573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63231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262430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463324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067655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568425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300359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374327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107665254"/>
                  </a:ext>
                </a:extLst>
              </a:tr>
            </a:tbl>
          </a:graphicData>
        </a:graphic>
      </p:graphicFrame>
      <p:sp>
        <p:nvSpPr>
          <p:cNvPr id="4" name="Text Placeholder 3">
            <a:extLst>
              <a:ext uri="{FF2B5EF4-FFF2-40B4-BE49-F238E27FC236}">
                <a16:creationId xmlns:a16="http://schemas.microsoft.com/office/drawing/2014/main" id="{520E1869-B38D-415C-82E0-11E206C6E49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035078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F720E-8C2C-4F61-A8D3-49A59D678F01}"/>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44A6EE42-295B-4C80-A247-1E6F26DB17D0}"/>
              </a:ext>
            </a:extLst>
          </p:cNvPr>
          <p:cNvGraphicFramePr>
            <a:graphicFrameLocks noGrp="1"/>
          </p:cNvGraphicFramePr>
          <p:nvPr>
            <p:ph type="tbl" sz="quarter" idx="13"/>
            <p:extLst>
              <p:ext uri="{D42A27DB-BD31-4B8C-83A1-F6EECF244321}">
                <p14:modId xmlns:p14="http://schemas.microsoft.com/office/powerpoint/2010/main" val="1054268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74239509"/>
                    </a:ext>
                  </a:extLst>
                </a:gridCol>
                <a:gridCol w="1645920">
                  <a:extLst>
                    <a:ext uri="{9D8B030D-6E8A-4147-A177-3AD203B41FA5}">
                      <a16:colId xmlns:a16="http://schemas.microsoft.com/office/drawing/2014/main" val="1506398148"/>
                    </a:ext>
                  </a:extLst>
                </a:gridCol>
                <a:gridCol w="1645920">
                  <a:extLst>
                    <a:ext uri="{9D8B030D-6E8A-4147-A177-3AD203B41FA5}">
                      <a16:colId xmlns:a16="http://schemas.microsoft.com/office/drawing/2014/main" val="3334374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40715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157021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552544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759487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75982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168827792"/>
                  </a:ext>
                </a:extLst>
              </a:tr>
            </a:tbl>
          </a:graphicData>
        </a:graphic>
      </p:graphicFrame>
      <p:sp>
        <p:nvSpPr>
          <p:cNvPr id="4" name="Text Placeholder 3">
            <a:extLst>
              <a:ext uri="{FF2B5EF4-FFF2-40B4-BE49-F238E27FC236}">
                <a16:creationId xmlns:a16="http://schemas.microsoft.com/office/drawing/2014/main" id="{A43051F2-B6BB-4ADB-B875-35032BC59F4F}"/>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705482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A10BA-1194-4ECB-9981-662C5693AE33}"/>
              </a:ext>
            </a:extLst>
          </p:cNvPr>
          <p:cNvSpPr>
            <a:spLocks noGrp="1"/>
          </p:cNvSpPr>
          <p:nvPr>
            <p:ph type="title"/>
          </p:nvPr>
        </p:nvSpPr>
        <p:spPr/>
        <p:txBody>
          <a:bodyPr/>
          <a:lstStyle/>
          <a:p>
            <a:r>
              <a:rPr lang="en-US"/>
              <a:t>Facebook Own Posts Table | Oxford Fajar - 1 of 7</a:t>
            </a:r>
          </a:p>
        </p:txBody>
      </p:sp>
      <p:graphicFrame>
        <p:nvGraphicFramePr>
          <p:cNvPr id="5" name="Table Placeholder 4">
            <a:extLst>
              <a:ext uri="{FF2B5EF4-FFF2-40B4-BE49-F238E27FC236}">
                <a16:creationId xmlns:a16="http://schemas.microsoft.com/office/drawing/2014/main" id="{DC08EDD5-3AAF-45A3-95D4-C61FEF88C119}"/>
              </a:ext>
            </a:extLst>
          </p:cNvPr>
          <p:cNvGraphicFramePr>
            <a:graphicFrameLocks noGrp="1"/>
          </p:cNvGraphicFramePr>
          <p:nvPr>
            <p:ph type="tbl" sz="quarter" idx="13"/>
            <p:extLst>
              <p:ext uri="{D42A27DB-BD31-4B8C-83A1-F6EECF244321}">
                <p14:modId xmlns:p14="http://schemas.microsoft.com/office/powerpoint/2010/main" val="2222700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15854073"/>
                    </a:ext>
                  </a:extLst>
                </a:gridCol>
                <a:gridCol w="658368">
                  <a:extLst>
                    <a:ext uri="{9D8B030D-6E8A-4147-A177-3AD203B41FA5}">
                      <a16:colId xmlns:a16="http://schemas.microsoft.com/office/drawing/2014/main" val="1547604244"/>
                    </a:ext>
                  </a:extLst>
                </a:gridCol>
                <a:gridCol w="658368">
                  <a:extLst>
                    <a:ext uri="{9D8B030D-6E8A-4147-A177-3AD203B41FA5}">
                      <a16:colId xmlns:a16="http://schemas.microsoft.com/office/drawing/2014/main" val="2859737116"/>
                    </a:ext>
                  </a:extLst>
                </a:gridCol>
                <a:gridCol w="658368">
                  <a:extLst>
                    <a:ext uri="{9D8B030D-6E8A-4147-A177-3AD203B41FA5}">
                      <a16:colId xmlns:a16="http://schemas.microsoft.com/office/drawing/2014/main" val="3299067371"/>
                    </a:ext>
                  </a:extLst>
                </a:gridCol>
                <a:gridCol w="658368">
                  <a:extLst>
                    <a:ext uri="{9D8B030D-6E8A-4147-A177-3AD203B41FA5}">
                      <a16:colId xmlns:a16="http://schemas.microsoft.com/office/drawing/2014/main" val="4166975488"/>
                    </a:ext>
                  </a:extLst>
                </a:gridCol>
                <a:gridCol w="658368">
                  <a:extLst>
                    <a:ext uri="{9D8B030D-6E8A-4147-A177-3AD203B41FA5}">
                      <a16:colId xmlns:a16="http://schemas.microsoft.com/office/drawing/2014/main" val="1297358850"/>
                    </a:ext>
                  </a:extLst>
                </a:gridCol>
                <a:gridCol w="658368">
                  <a:extLst>
                    <a:ext uri="{9D8B030D-6E8A-4147-A177-3AD203B41FA5}">
                      <a16:colId xmlns:a16="http://schemas.microsoft.com/office/drawing/2014/main" val="1820020912"/>
                    </a:ext>
                  </a:extLst>
                </a:gridCol>
                <a:gridCol w="658368">
                  <a:extLst>
                    <a:ext uri="{9D8B030D-6E8A-4147-A177-3AD203B41FA5}">
                      <a16:colId xmlns:a16="http://schemas.microsoft.com/office/drawing/2014/main" val="3403664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3731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- 2019-02-27 12:43:00 </a:t>
                      </a:r>
                      <a:r>
                        <a:rPr kumimoji="0" lang="en-US" sz="1000" b="0" i="0" u="none" strike="noStrike" kern="1200" cap="none" spc="0" normalizeH="0" baseline="0" noProof="0">
                          <a:ln>
                            <a:noFill/>
                          </a:ln>
                          <a:solidFill>
                            <a:prstClr val="black"/>
                          </a:solidFill>
                          <a:effectLst/>
                          <a:uLnTx/>
                          <a:uFillTx/>
                          <a:latin typeface="+mn-lt"/>
                          <a:ea typeface="+mn-ea"/>
                          <a:cs typeface="+mn-cs"/>
                        </a:rPr>
                        <a:t> 
 Textbooks and classroom learning usually focus more on the left brain. However, we should involve the right brain when we’re studying for effective learning.
The right brain helps to imagine and visualise facts, conduct science experiments, make mathematical models, illustrate economic processes, and so on.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6247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- 2019-02-25 11:42:00 </a:t>
                      </a:r>
                      <a:r>
                        <a:rPr kumimoji="0" lang="en-US" sz="1000" b="0" i="0" u="none" strike="noStrike" kern="1200" cap="none" spc="0" normalizeH="0" baseline="0" noProof="0">
                          <a:ln>
                            <a:noFill/>
                          </a:ln>
                          <a:solidFill>
                            <a:prstClr val="black"/>
                          </a:solidFill>
                          <a:effectLst/>
                          <a:uLnTx/>
                          <a:uFillTx/>
                          <a:latin typeface="+mn-lt"/>
                          <a:ea typeface="+mn-ea"/>
                          <a:cs typeface="+mn-cs"/>
                        </a:rPr>
                        <a:t> 
 Stay focused and experience a fun learning session with Oxford Fajar Big Ideas!
Besides maximising your academic learning and performance effectively, Big Ideas can help to inculcate your critical thinking skills with Thinking Maps and Higher Order Thinking Skills (HOTS) questions!
Learn more:
http://bit.ly/2BeqF6q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75293186"/>
                  </a:ext>
                </a:extLst>
              </a:tr>
            </a:tbl>
          </a:graphicData>
        </a:graphic>
      </p:graphicFrame>
      <p:sp>
        <p:nvSpPr>
          <p:cNvPr id="4" name="Text Placeholder 3">
            <a:extLst>
              <a:ext uri="{FF2B5EF4-FFF2-40B4-BE49-F238E27FC236}">
                <a16:creationId xmlns:a16="http://schemas.microsoft.com/office/drawing/2014/main" id="{9575EA20-5338-47F1-9098-26655D5E29B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740043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7DE05-76D1-4902-B2F4-1411B2EDF3B7}"/>
              </a:ext>
            </a:extLst>
          </p:cNvPr>
          <p:cNvSpPr>
            <a:spLocks noGrp="1"/>
          </p:cNvSpPr>
          <p:nvPr>
            <p:ph type="title"/>
          </p:nvPr>
        </p:nvSpPr>
        <p:spPr/>
        <p:txBody>
          <a:bodyPr/>
          <a:lstStyle/>
          <a:p>
            <a:r>
              <a:rPr lang="en-US"/>
              <a:t>Facebook Own Posts Table | Oxford Fajar - 2 of 7</a:t>
            </a:r>
          </a:p>
        </p:txBody>
      </p:sp>
      <p:graphicFrame>
        <p:nvGraphicFramePr>
          <p:cNvPr id="5" name="Table Placeholder 4">
            <a:extLst>
              <a:ext uri="{FF2B5EF4-FFF2-40B4-BE49-F238E27FC236}">
                <a16:creationId xmlns:a16="http://schemas.microsoft.com/office/drawing/2014/main" id="{2BF90A89-C90F-470A-94DF-067A8259EF53}"/>
              </a:ext>
            </a:extLst>
          </p:cNvPr>
          <p:cNvGraphicFramePr>
            <a:graphicFrameLocks noGrp="1"/>
          </p:cNvGraphicFramePr>
          <p:nvPr>
            <p:ph type="tbl" sz="quarter" idx="13"/>
            <p:extLst>
              <p:ext uri="{D42A27DB-BD31-4B8C-83A1-F6EECF244321}">
                <p14:modId xmlns:p14="http://schemas.microsoft.com/office/powerpoint/2010/main" val="2831088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90483425"/>
                    </a:ext>
                  </a:extLst>
                </a:gridCol>
                <a:gridCol w="658368">
                  <a:extLst>
                    <a:ext uri="{9D8B030D-6E8A-4147-A177-3AD203B41FA5}">
                      <a16:colId xmlns:a16="http://schemas.microsoft.com/office/drawing/2014/main" val="4232403310"/>
                    </a:ext>
                  </a:extLst>
                </a:gridCol>
                <a:gridCol w="658368">
                  <a:extLst>
                    <a:ext uri="{9D8B030D-6E8A-4147-A177-3AD203B41FA5}">
                      <a16:colId xmlns:a16="http://schemas.microsoft.com/office/drawing/2014/main" val="1729747828"/>
                    </a:ext>
                  </a:extLst>
                </a:gridCol>
                <a:gridCol w="658368">
                  <a:extLst>
                    <a:ext uri="{9D8B030D-6E8A-4147-A177-3AD203B41FA5}">
                      <a16:colId xmlns:a16="http://schemas.microsoft.com/office/drawing/2014/main" val="948606069"/>
                    </a:ext>
                  </a:extLst>
                </a:gridCol>
                <a:gridCol w="658368">
                  <a:extLst>
                    <a:ext uri="{9D8B030D-6E8A-4147-A177-3AD203B41FA5}">
                      <a16:colId xmlns:a16="http://schemas.microsoft.com/office/drawing/2014/main" val="2646554751"/>
                    </a:ext>
                  </a:extLst>
                </a:gridCol>
                <a:gridCol w="658368">
                  <a:extLst>
                    <a:ext uri="{9D8B030D-6E8A-4147-A177-3AD203B41FA5}">
                      <a16:colId xmlns:a16="http://schemas.microsoft.com/office/drawing/2014/main" val="2169492391"/>
                    </a:ext>
                  </a:extLst>
                </a:gridCol>
                <a:gridCol w="658368">
                  <a:extLst>
                    <a:ext uri="{9D8B030D-6E8A-4147-A177-3AD203B41FA5}">
                      <a16:colId xmlns:a16="http://schemas.microsoft.com/office/drawing/2014/main" val="997825989"/>
                    </a:ext>
                  </a:extLst>
                </a:gridCol>
                <a:gridCol w="658368">
                  <a:extLst>
                    <a:ext uri="{9D8B030D-6E8A-4147-A177-3AD203B41FA5}">
                      <a16:colId xmlns:a16="http://schemas.microsoft.com/office/drawing/2014/main" val="2805233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9752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- 2019-02-24 12:42:00 </a:t>
                      </a:r>
                      <a:r>
                        <a:rPr kumimoji="0" lang="en-US" sz="1000" b="0" i="0" u="none" strike="noStrike" kern="1200" cap="none" spc="0" normalizeH="0" baseline="0" noProof="0">
                          <a:ln>
                            <a:noFill/>
                          </a:ln>
                          <a:solidFill>
                            <a:prstClr val="black"/>
                          </a:solidFill>
                          <a:effectLst/>
                          <a:uLnTx/>
                          <a:uFillTx/>
                          <a:latin typeface="+mn-lt"/>
                          <a:ea typeface="+mn-ea"/>
                          <a:cs typeface="+mn-cs"/>
                        </a:rPr>
                        <a:t> 
 What’s the correct homophones for this sentence?
.
.
.
.
.
.
.
.
.
.
.
.
Answer: Rays
Source:
Effective Practice English Year 4, pg.50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89060159"/>
                  </a:ext>
                </a:extLst>
              </a:tr>
            </a:tbl>
          </a:graphicData>
        </a:graphic>
      </p:graphicFrame>
      <p:sp>
        <p:nvSpPr>
          <p:cNvPr id="4" name="Text Placeholder 3">
            <a:extLst>
              <a:ext uri="{FF2B5EF4-FFF2-40B4-BE49-F238E27FC236}">
                <a16:creationId xmlns:a16="http://schemas.microsoft.com/office/drawing/2014/main" id="{2981DC5B-D3E5-496E-B49E-17B17ADD8776}"/>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980408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3C4BB-A421-4946-B69F-A47BC113177E}"/>
              </a:ext>
            </a:extLst>
          </p:cNvPr>
          <p:cNvSpPr>
            <a:spLocks noGrp="1"/>
          </p:cNvSpPr>
          <p:nvPr>
            <p:ph type="title"/>
          </p:nvPr>
        </p:nvSpPr>
        <p:spPr/>
        <p:txBody>
          <a:bodyPr/>
          <a:lstStyle/>
          <a:p>
            <a:r>
              <a:rPr lang="en-US"/>
              <a:t>Facebook Own Posts Table | Oxford Fajar - 3 of 7</a:t>
            </a:r>
          </a:p>
        </p:txBody>
      </p:sp>
      <p:graphicFrame>
        <p:nvGraphicFramePr>
          <p:cNvPr id="5" name="Table Placeholder 4">
            <a:extLst>
              <a:ext uri="{FF2B5EF4-FFF2-40B4-BE49-F238E27FC236}">
                <a16:creationId xmlns:a16="http://schemas.microsoft.com/office/drawing/2014/main" id="{55A3BF7F-EFDB-4BBB-8E30-9389D77F406F}"/>
              </a:ext>
            </a:extLst>
          </p:cNvPr>
          <p:cNvGraphicFramePr>
            <a:graphicFrameLocks noGrp="1"/>
          </p:cNvGraphicFramePr>
          <p:nvPr>
            <p:ph type="tbl" sz="quarter" idx="13"/>
            <p:extLst>
              <p:ext uri="{D42A27DB-BD31-4B8C-83A1-F6EECF244321}">
                <p14:modId xmlns:p14="http://schemas.microsoft.com/office/powerpoint/2010/main" val="2405224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40289713"/>
                    </a:ext>
                  </a:extLst>
                </a:gridCol>
                <a:gridCol w="658368">
                  <a:extLst>
                    <a:ext uri="{9D8B030D-6E8A-4147-A177-3AD203B41FA5}">
                      <a16:colId xmlns:a16="http://schemas.microsoft.com/office/drawing/2014/main" val="933022704"/>
                    </a:ext>
                  </a:extLst>
                </a:gridCol>
                <a:gridCol w="658368">
                  <a:extLst>
                    <a:ext uri="{9D8B030D-6E8A-4147-A177-3AD203B41FA5}">
                      <a16:colId xmlns:a16="http://schemas.microsoft.com/office/drawing/2014/main" val="954526770"/>
                    </a:ext>
                  </a:extLst>
                </a:gridCol>
                <a:gridCol w="658368">
                  <a:extLst>
                    <a:ext uri="{9D8B030D-6E8A-4147-A177-3AD203B41FA5}">
                      <a16:colId xmlns:a16="http://schemas.microsoft.com/office/drawing/2014/main" val="143755616"/>
                    </a:ext>
                  </a:extLst>
                </a:gridCol>
                <a:gridCol w="658368">
                  <a:extLst>
                    <a:ext uri="{9D8B030D-6E8A-4147-A177-3AD203B41FA5}">
                      <a16:colId xmlns:a16="http://schemas.microsoft.com/office/drawing/2014/main" val="1131684132"/>
                    </a:ext>
                  </a:extLst>
                </a:gridCol>
                <a:gridCol w="658368">
                  <a:extLst>
                    <a:ext uri="{9D8B030D-6E8A-4147-A177-3AD203B41FA5}">
                      <a16:colId xmlns:a16="http://schemas.microsoft.com/office/drawing/2014/main" val="1141164414"/>
                    </a:ext>
                  </a:extLst>
                </a:gridCol>
                <a:gridCol w="658368">
                  <a:extLst>
                    <a:ext uri="{9D8B030D-6E8A-4147-A177-3AD203B41FA5}">
                      <a16:colId xmlns:a16="http://schemas.microsoft.com/office/drawing/2014/main" val="977518100"/>
                    </a:ext>
                  </a:extLst>
                </a:gridCol>
                <a:gridCol w="658368">
                  <a:extLst>
                    <a:ext uri="{9D8B030D-6E8A-4147-A177-3AD203B41FA5}">
                      <a16:colId xmlns:a16="http://schemas.microsoft.com/office/drawing/2014/main" val="3689855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5130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- 2019-02-22 13:41:00 </a:t>
                      </a:r>
                      <a:r>
                        <a:rPr kumimoji="0" lang="en-US" sz="1000" b="0" i="0" u="none" strike="noStrike" kern="1200" cap="none" spc="0" normalizeH="0" baseline="0" noProof="0">
                          <a:ln>
                            <a:noFill/>
                          </a:ln>
                          <a:solidFill>
                            <a:prstClr val="black"/>
                          </a:solidFill>
                          <a:effectLst/>
                          <a:uLnTx/>
                          <a:uFillTx/>
                          <a:latin typeface="+mn-lt"/>
                          <a:ea typeface="+mn-ea"/>
                          <a:cs typeface="+mn-cs"/>
                        </a:rPr>
                        <a:t> 
 Can you name the four major geological eras of Earth's history?
Answer:
Cenozoic (most recent era), Mesozoic (middle era), Paleozoic (ancient era) and Precambrian
Source:</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Big Ideas Form 1 Science, pg. 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6293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- 2019-02-21 12:41:00 </a:t>
                      </a:r>
                      <a:r>
                        <a:rPr kumimoji="0" lang="en-US" sz="1000" b="0" i="0" u="none" strike="noStrike" kern="1200" cap="none" spc="0" normalizeH="0" baseline="0" noProof="0">
                          <a:ln>
                            <a:noFill/>
                          </a:ln>
                          <a:solidFill>
                            <a:prstClr val="black"/>
                          </a:solidFill>
                          <a:effectLst/>
                          <a:uLnTx/>
                          <a:uFillTx/>
                          <a:latin typeface="+mn-lt"/>
                          <a:ea typeface="+mn-ea"/>
                          <a:cs typeface="+mn-cs"/>
                        </a:rPr>
                        <a:t> 
 Revisions are always more exciting and effective with our SUCCESS SPM e-Books.
It consists of notes, experiments and interactive features such as 2D/3D videos, animations, a variety of exercises, and subtopic practices that enhance your learning experience.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76963859"/>
                  </a:ext>
                </a:extLst>
              </a:tr>
            </a:tbl>
          </a:graphicData>
        </a:graphic>
      </p:graphicFrame>
      <p:sp>
        <p:nvSpPr>
          <p:cNvPr id="4" name="Text Placeholder 3">
            <a:extLst>
              <a:ext uri="{FF2B5EF4-FFF2-40B4-BE49-F238E27FC236}">
                <a16:creationId xmlns:a16="http://schemas.microsoft.com/office/drawing/2014/main" id="{3C389429-3A49-4D05-AFF5-FF733A91B295}"/>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496032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211AA-F397-4243-A15E-CAC6ECA7768A}"/>
              </a:ext>
            </a:extLst>
          </p:cNvPr>
          <p:cNvSpPr>
            <a:spLocks noGrp="1"/>
          </p:cNvSpPr>
          <p:nvPr>
            <p:ph type="title"/>
          </p:nvPr>
        </p:nvSpPr>
        <p:spPr/>
        <p:txBody>
          <a:bodyPr/>
          <a:lstStyle/>
          <a:p>
            <a:r>
              <a:rPr lang="en-US"/>
              <a:t>Facebook Own Posts Table | Oxford Fajar - 4 of 7</a:t>
            </a:r>
          </a:p>
        </p:txBody>
      </p:sp>
      <p:graphicFrame>
        <p:nvGraphicFramePr>
          <p:cNvPr id="5" name="Table Placeholder 4">
            <a:extLst>
              <a:ext uri="{FF2B5EF4-FFF2-40B4-BE49-F238E27FC236}">
                <a16:creationId xmlns:a16="http://schemas.microsoft.com/office/drawing/2014/main" id="{3AA48D2D-C17D-4DBC-83A9-47E325F2486F}"/>
              </a:ext>
            </a:extLst>
          </p:cNvPr>
          <p:cNvGraphicFramePr>
            <a:graphicFrameLocks noGrp="1"/>
          </p:cNvGraphicFramePr>
          <p:nvPr>
            <p:ph type="tbl" sz="quarter" idx="13"/>
            <p:extLst>
              <p:ext uri="{D42A27DB-BD31-4B8C-83A1-F6EECF244321}">
                <p14:modId xmlns:p14="http://schemas.microsoft.com/office/powerpoint/2010/main" val="3534623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36030676"/>
                    </a:ext>
                  </a:extLst>
                </a:gridCol>
                <a:gridCol w="658368">
                  <a:extLst>
                    <a:ext uri="{9D8B030D-6E8A-4147-A177-3AD203B41FA5}">
                      <a16:colId xmlns:a16="http://schemas.microsoft.com/office/drawing/2014/main" val="1120391095"/>
                    </a:ext>
                  </a:extLst>
                </a:gridCol>
                <a:gridCol w="658368">
                  <a:extLst>
                    <a:ext uri="{9D8B030D-6E8A-4147-A177-3AD203B41FA5}">
                      <a16:colId xmlns:a16="http://schemas.microsoft.com/office/drawing/2014/main" val="2146062867"/>
                    </a:ext>
                  </a:extLst>
                </a:gridCol>
                <a:gridCol w="658368">
                  <a:extLst>
                    <a:ext uri="{9D8B030D-6E8A-4147-A177-3AD203B41FA5}">
                      <a16:colId xmlns:a16="http://schemas.microsoft.com/office/drawing/2014/main" val="1706850727"/>
                    </a:ext>
                  </a:extLst>
                </a:gridCol>
                <a:gridCol w="658368">
                  <a:extLst>
                    <a:ext uri="{9D8B030D-6E8A-4147-A177-3AD203B41FA5}">
                      <a16:colId xmlns:a16="http://schemas.microsoft.com/office/drawing/2014/main" val="2788256263"/>
                    </a:ext>
                  </a:extLst>
                </a:gridCol>
                <a:gridCol w="658368">
                  <a:extLst>
                    <a:ext uri="{9D8B030D-6E8A-4147-A177-3AD203B41FA5}">
                      <a16:colId xmlns:a16="http://schemas.microsoft.com/office/drawing/2014/main" val="1648610419"/>
                    </a:ext>
                  </a:extLst>
                </a:gridCol>
                <a:gridCol w="658368">
                  <a:extLst>
                    <a:ext uri="{9D8B030D-6E8A-4147-A177-3AD203B41FA5}">
                      <a16:colId xmlns:a16="http://schemas.microsoft.com/office/drawing/2014/main" val="845908188"/>
                    </a:ext>
                  </a:extLst>
                </a:gridCol>
                <a:gridCol w="658368">
                  <a:extLst>
                    <a:ext uri="{9D8B030D-6E8A-4147-A177-3AD203B41FA5}">
                      <a16:colId xmlns:a16="http://schemas.microsoft.com/office/drawing/2014/main" val="1809479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1360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- 2019-02-19 12:39:00 </a:t>
                      </a:r>
                      <a:r>
                        <a:rPr kumimoji="0" lang="en-US" sz="1000" b="0" i="0" u="none" strike="noStrike" kern="1200" cap="none" spc="0" normalizeH="0" baseline="0" noProof="0">
                          <a:ln>
                            <a:noFill/>
                          </a:ln>
                          <a:solidFill>
                            <a:prstClr val="black"/>
                          </a:solidFill>
                          <a:effectLst/>
                          <a:uLnTx/>
                          <a:uFillTx/>
                          <a:latin typeface="+mn-lt"/>
                          <a:ea typeface="+mn-ea"/>
                          <a:cs typeface="+mn-cs"/>
                        </a:rPr>
                        <a:t> 
 Having motivational visuals or quotes in your study space can help you stay positive and motivated to work harder.
What’s your favourite motivational quote?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6635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- 2019-02-18 12:40:00 </a:t>
                      </a:r>
                      <a:r>
                        <a:rPr kumimoji="0" lang="en-US" sz="1000" b="0" i="0" u="none" strike="noStrike" kern="1200" cap="none" spc="0" normalizeH="0" baseline="0" noProof="0">
                          <a:ln>
                            <a:noFill/>
                          </a:ln>
                          <a:solidFill>
                            <a:prstClr val="black"/>
                          </a:solidFill>
                          <a:effectLst/>
                          <a:uLnTx/>
                          <a:uFillTx/>
                          <a:latin typeface="+mn-lt"/>
                          <a:ea typeface="+mn-ea"/>
                          <a:cs typeface="+mn-cs"/>
                        </a:rPr>
                        <a:t> 
 Wish to expand your vocabulary quickly?
Our Oxford English-English-Malay Dictionary is the perfect study companion for you! With more than 45,000 words, phrases, and meanings, it helps you to develop better communication using English, and broaden your vocabulary to explore new words for essays.
Find out more at
https://bit.ly/2B7Wugt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0508666"/>
                  </a:ext>
                </a:extLst>
              </a:tr>
            </a:tbl>
          </a:graphicData>
        </a:graphic>
      </p:graphicFrame>
      <p:sp>
        <p:nvSpPr>
          <p:cNvPr id="4" name="Text Placeholder 3">
            <a:extLst>
              <a:ext uri="{FF2B5EF4-FFF2-40B4-BE49-F238E27FC236}">
                <a16:creationId xmlns:a16="http://schemas.microsoft.com/office/drawing/2014/main" id="{66DB33CE-1DA6-49BF-8005-C84E583F7AA5}"/>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982920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2F529-C328-4452-9939-B8143D70030A}"/>
              </a:ext>
            </a:extLst>
          </p:cNvPr>
          <p:cNvSpPr>
            <a:spLocks noGrp="1"/>
          </p:cNvSpPr>
          <p:nvPr>
            <p:ph type="title"/>
          </p:nvPr>
        </p:nvSpPr>
        <p:spPr/>
        <p:txBody>
          <a:bodyPr/>
          <a:lstStyle/>
          <a:p>
            <a:r>
              <a:rPr lang="en-US"/>
              <a:t>Facebook Own Posts Table | Oxford Fajar - 5 of 7</a:t>
            </a:r>
          </a:p>
        </p:txBody>
      </p:sp>
      <p:graphicFrame>
        <p:nvGraphicFramePr>
          <p:cNvPr id="5" name="Table Placeholder 4">
            <a:extLst>
              <a:ext uri="{FF2B5EF4-FFF2-40B4-BE49-F238E27FC236}">
                <a16:creationId xmlns:a16="http://schemas.microsoft.com/office/drawing/2014/main" id="{AB5A5D7C-2A48-4EBE-80E4-C4E5851318B7}"/>
              </a:ext>
            </a:extLst>
          </p:cNvPr>
          <p:cNvGraphicFramePr>
            <a:graphicFrameLocks noGrp="1"/>
          </p:cNvGraphicFramePr>
          <p:nvPr>
            <p:ph type="tbl" sz="quarter" idx="13"/>
            <p:extLst>
              <p:ext uri="{D42A27DB-BD31-4B8C-83A1-F6EECF244321}">
                <p14:modId xmlns:p14="http://schemas.microsoft.com/office/powerpoint/2010/main" val="3843667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7209857"/>
                    </a:ext>
                  </a:extLst>
                </a:gridCol>
                <a:gridCol w="658368">
                  <a:extLst>
                    <a:ext uri="{9D8B030D-6E8A-4147-A177-3AD203B41FA5}">
                      <a16:colId xmlns:a16="http://schemas.microsoft.com/office/drawing/2014/main" val="3431436191"/>
                    </a:ext>
                  </a:extLst>
                </a:gridCol>
                <a:gridCol w="658368">
                  <a:extLst>
                    <a:ext uri="{9D8B030D-6E8A-4147-A177-3AD203B41FA5}">
                      <a16:colId xmlns:a16="http://schemas.microsoft.com/office/drawing/2014/main" val="894743306"/>
                    </a:ext>
                  </a:extLst>
                </a:gridCol>
                <a:gridCol w="658368">
                  <a:extLst>
                    <a:ext uri="{9D8B030D-6E8A-4147-A177-3AD203B41FA5}">
                      <a16:colId xmlns:a16="http://schemas.microsoft.com/office/drawing/2014/main" val="1190548384"/>
                    </a:ext>
                  </a:extLst>
                </a:gridCol>
                <a:gridCol w="658368">
                  <a:extLst>
                    <a:ext uri="{9D8B030D-6E8A-4147-A177-3AD203B41FA5}">
                      <a16:colId xmlns:a16="http://schemas.microsoft.com/office/drawing/2014/main" val="3490134723"/>
                    </a:ext>
                  </a:extLst>
                </a:gridCol>
                <a:gridCol w="658368">
                  <a:extLst>
                    <a:ext uri="{9D8B030D-6E8A-4147-A177-3AD203B41FA5}">
                      <a16:colId xmlns:a16="http://schemas.microsoft.com/office/drawing/2014/main" val="3630197058"/>
                    </a:ext>
                  </a:extLst>
                </a:gridCol>
                <a:gridCol w="658368">
                  <a:extLst>
                    <a:ext uri="{9D8B030D-6E8A-4147-A177-3AD203B41FA5}">
                      <a16:colId xmlns:a16="http://schemas.microsoft.com/office/drawing/2014/main" val="3499514219"/>
                    </a:ext>
                  </a:extLst>
                </a:gridCol>
                <a:gridCol w="658368">
                  <a:extLst>
                    <a:ext uri="{9D8B030D-6E8A-4147-A177-3AD203B41FA5}">
                      <a16:colId xmlns:a16="http://schemas.microsoft.com/office/drawing/2014/main" val="2225260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173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- 2019-02-16 00:39:00 </a:t>
                      </a:r>
                      <a:r>
                        <a:rPr kumimoji="0" lang="en-US" sz="1000" b="0" i="0" u="none" strike="noStrike" kern="1200" cap="none" spc="0" normalizeH="0" baseline="0" noProof="0">
                          <a:ln>
                            <a:noFill/>
                          </a:ln>
                          <a:solidFill>
                            <a:prstClr val="black"/>
                          </a:solidFill>
                          <a:effectLst/>
                          <a:uLnTx/>
                          <a:uFillTx/>
                          <a:latin typeface="+mn-lt"/>
                          <a:ea typeface="+mn-ea"/>
                          <a:cs typeface="+mn-cs"/>
                        </a:rPr>
                        <a:t> 
 Innovation Day is all about imagining new, better ways of doing things.
Spot a problem, think of a solution, and before you know it, you’re innovating! 
Tell us how you plan to be innovative this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0719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- 2019-02-15 12:38:00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seen a full rainbow? It actually forms a full circle, but from the ground only its upper half can be seen.
Source:
Oxford Fajar Big Ideas Form 1 Science, pg 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579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- 2019-02-14 12:38:00 </a:t>
                      </a:r>
                      <a:r>
                        <a:rPr kumimoji="0" lang="en-US" sz="1000" b="0" i="0" u="none" strike="noStrike" kern="1200" cap="none" spc="0" normalizeH="0" baseline="0" noProof="0">
                          <a:ln>
                            <a:noFill/>
                          </a:ln>
                          <a:solidFill>
                            <a:prstClr val="black"/>
                          </a:solidFill>
                          <a:effectLst/>
                          <a:uLnTx/>
                          <a:uFillTx/>
                          <a:latin typeface="+mn-lt"/>
                          <a:ea typeface="+mn-ea"/>
                          <a:cs typeface="+mn-cs"/>
                        </a:rPr>
                        <a:t> 
 One man's trash is another man's treasure.
Give away your old books for a good cause this International Book Giving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19489766"/>
                  </a:ext>
                </a:extLst>
              </a:tr>
            </a:tbl>
          </a:graphicData>
        </a:graphic>
      </p:graphicFrame>
      <p:sp>
        <p:nvSpPr>
          <p:cNvPr id="4" name="Text Placeholder 3">
            <a:extLst>
              <a:ext uri="{FF2B5EF4-FFF2-40B4-BE49-F238E27FC236}">
                <a16:creationId xmlns:a16="http://schemas.microsoft.com/office/drawing/2014/main" id="{AA51C1E6-8A6C-4B8B-A37F-BD932C125C3F}"/>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1305369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C3CB1-C111-4A3F-9464-F54505CA428D}"/>
              </a:ext>
            </a:extLst>
          </p:cNvPr>
          <p:cNvSpPr>
            <a:spLocks noGrp="1"/>
          </p:cNvSpPr>
          <p:nvPr>
            <p:ph type="title"/>
          </p:nvPr>
        </p:nvSpPr>
        <p:spPr/>
        <p:txBody>
          <a:bodyPr/>
          <a:lstStyle/>
          <a:p>
            <a:r>
              <a:rPr lang="en-US"/>
              <a:t>Facebook Own Posts Table | Oxford Fajar - 6 of 7</a:t>
            </a:r>
          </a:p>
        </p:txBody>
      </p:sp>
      <p:graphicFrame>
        <p:nvGraphicFramePr>
          <p:cNvPr id="5" name="Table Placeholder 4">
            <a:extLst>
              <a:ext uri="{FF2B5EF4-FFF2-40B4-BE49-F238E27FC236}">
                <a16:creationId xmlns:a16="http://schemas.microsoft.com/office/drawing/2014/main" id="{209A5F9E-2169-4C38-8863-DF476C653B2F}"/>
              </a:ext>
            </a:extLst>
          </p:cNvPr>
          <p:cNvGraphicFramePr>
            <a:graphicFrameLocks noGrp="1"/>
          </p:cNvGraphicFramePr>
          <p:nvPr>
            <p:ph type="tbl" sz="quarter" idx="13"/>
            <p:extLst>
              <p:ext uri="{D42A27DB-BD31-4B8C-83A1-F6EECF244321}">
                <p14:modId xmlns:p14="http://schemas.microsoft.com/office/powerpoint/2010/main" val="706552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09142323"/>
                    </a:ext>
                  </a:extLst>
                </a:gridCol>
                <a:gridCol w="658368">
                  <a:extLst>
                    <a:ext uri="{9D8B030D-6E8A-4147-A177-3AD203B41FA5}">
                      <a16:colId xmlns:a16="http://schemas.microsoft.com/office/drawing/2014/main" val="2155705136"/>
                    </a:ext>
                  </a:extLst>
                </a:gridCol>
                <a:gridCol w="658368">
                  <a:extLst>
                    <a:ext uri="{9D8B030D-6E8A-4147-A177-3AD203B41FA5}">
                      <a16:colId xmlns:a16="http://schemas.microsoft.com/office/drawing/2014/main" val="529121817"/>
                    </a:ext>
                  </a:extLst>
                </a:gridCol>
                <a:gridCol w="658368">
                  <a:extLst>
                    <a:ext uri="{9D8B030D-6E8A-4147-A177-3AD203B41FA5}">
                      <a16:colId xmlns:a16="http://schemas.microsoft.com/office/drawing/2014/main" val="714752141"/>
                    </a:ext>
                  </a:extLst>
                </a:gridCol>
                <a:gridCol w="658368">
                  <a:extLst>
                    <a:ext uri="{9D8B030D-6E8A-4147-A177-3AD203B41FA5}">
                      <a16:colId xmlns:a16="http://schemas.microsoft.com/office/drawing/2014/main" val="575274747"/>
                    </a:ext>
                  </a:extLst>
                </a:gridCol>
                <a:gridCol w="658368">
                  <a:extLst>
                    <a:ext uri="{9D8B030D-6E8A-4147-A177-3AD203B41FA5}">
                      <a16:colId xmlns:a16="http://schemas.microsoft.com/office/drawing/2014/main" val="1498797257"/>
                    </a:ext>
                  </a:extLst>
                </a:gridCol>
                <a:gridCol w="658368">
                  <a:extLst>
                    <a:ext uri="{9D8B030D-6E8A-4147-A177-3AD203B41FA5}">
                      <a16:colId xmlns:a16="http://schemas.microsoft.com/office/drawing/2014/main" val="735470483"/>
                    </a:ext>
                  </a:extLst>
                </a:gridCol>
                <a:gridCol w="658368">
                  <a:extLst>
                    <a:ext uri="{9D8B030D-6E8A-4147-A177-3AD203B41FA5}">
                      <a16:colId xmlns:a16="http://schemas.microsoft.com/office/drawing/2014/main" val="1286762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9861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- 2019-02-12 11:37:00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suitable practice book to reinforce what you have learnt in school?
Check out our Smart Practice series! It is written based on the latest KSSR syllabus, the series includes smart notes to gauge your proficiency in each subject!
Learn more:
https://bit.ly/2BeXcbX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3359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- 2019-02-10 12:36:00 </a:t>
                      </a:r>
                      <a:r>
                        <a:rPr kumimoji="0" lang="en-US" sz="1000" b="0" i="0" u="none" strike="noStrike" kern="1200" cap="none" spc="0" normalizeH="0" baseline="0" noProof="0">
                          <a:ln>
                            <a:noFill/>
                          </a:ln>
                          <a:solidFill>
                            <a:prstClr val="black"/>
                          </a:solidFill>
                          <a:effectLst/>
                          <a:uLnTx/>
                          <a:uFillTx/>
                          <a:latin typeface="+mn-lt"/>
                          <a:ea typeface="+mn-ea"/>
                          <a:cs typeface="+mn-cs"/>
                        </a:rPr>
                        <a:t> 
 What are you currently engrossed in? Let us know!
Source:
www.oxforddictionaries.com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4923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- 2019-02-07 11:54:00 </a:t>
                      </a:r>
                      <a:r>
                        <a:rPr kumimoji="0" lang="en-US" sz="1000" b="0" i="0" u="none" strike="noStrike" kern="1200" cap="none" spc="0" normalizeH="0" baseline="0" noProof="0">
                          <a:ln>
                            <a:noFill/>
                          </a:ln>
                          <a:solidFill>
                            <a:prstClr val="black"/>
                          </a:solidFill>
                          <a:effectLst/>
                          <a:uLnTx/>
                          <a:uFillTx/>
                          <a:latin typeface="+mn-lt"/>
                          <a:ea typeface="+mn-ea"/>
                          <a:cs typeface="+mn-cs"/>
                        </a:rPr>
                        <a:t> 
 “Gong Xi Fa Cai” means congratulations and be prosperous.
Do you know any other auspicious phrases?
Source:
https://bit.ly/2WhvDYa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599438"/>
                  </a:ext>
                </a:extLst>
              </a:tr>
            </a:tbl>
          </a:graphicData>
        </a:graphic>
      </p:graphicFrame>
      <p:sp>
        <p:nvSpPr>
          <p:cNvPr id="4" name="Text Placeholder 3">
            <a:extLst>
              <a:ext uri="{FF2B5EF4-FFF2-40B4-BE49-F238E27FC236}">
                <a16:creationId xmlns:a16="http://schemas.microsoft.com/office/drawing/2014/main" id="{35EB2860-4CDC-4C04-A41A-5205268E1D6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906214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F9749-BC38-4899-BCE3-6CBFCFFA2D06}"/>
              </a:ext>
            </a:extLst>
          </p:cNvPr>
          <p:cNvSpPr>
            <a:spLocks noGrp="1"/>
          </p:cNvSpPr>
          <p:nvPr>
            <p:ph type="title"/>
          </p:nvPr>
        </p:nvSpPr>
        <p:spPr/>
        <p:txBody>
          <a:bodyPr/>
          <a:lstStyle/>
          <a:p>
            <a:r>
              <a:rPr lang="en-US"/>
              <a:t>Facebook Own Posts Table | Oxford Fajar - 7 of 7</a:t>
            </a:r>
          </a:p>
        </p:txBody>
      </p:sp>
      <p:graphicFrame>
        <p:nvGraphicFramePr>
          <p:cNvPr id="5" name="Table Placeholder 4">
            <a:extLst>
              <a:ext uri="{FF2B5EF4-FFF2-40B4-BE49-F238E27FC236}">
                <a16:creationId xmlns:a16="http://schemas.microsoft.com/office/drawing/2014/main" id="{84F0E704-C939-40D8-AB41-A3AD1B86996A}"/>
              </a:ext>
            </a:extLst>
          </p:cNvPr>
          <p:cNvGraphicFramePr>
            <a:graphicFrameLocks noGrp="1"/>
          </p:cNvGraphicFramePr>
          <p:nvPr>
            <p:ph type="tbl" sz="quarter" idx="13"/>
            <p:extLst>
              <p:ext uri="{D42A27DB-BD31-4B8C-83A1-F6EECF244321}">
                <p14:modId xmlns:p14="http://schemas.microsoft.com/office/powerpoint/2010/main" val="3804215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19978448"/>
                    </a:ext>
                  </a:extLst>
                </a:gridCol>
                <a:gridCol w="658368">
                  <a:extLst>
                    <a:ext uri="{9D8B030D-6E8A-4147-A177-3AD203B41FA5}">
                      <a16:colId xmlns:a16="http://schemas.microsoft.com/office/drawing/2014/main" val="2765506541"/>
                    </a:ext>
                  </a:extLst>
                </a:gridCol>
                <a:gridCol w="658368">
                  <a:extLst>
                    <a:ext uri="{9D8B030D-6E8A-4147-A177-3AD203B41FA5}">
                      <a16:colId xmlns:a16="http://schemas.microsoft.com/office/drawing/2014/main" val="2423524840"/>
                    </a:ext>
                  </a:extLst>
                </a:gridCol>
                <a:gridCol w="658368">
                  <a:extLst>
                    <a:ext uri="{9D8B030D-6E8A-4147-A177-3AD203B41FA5}">
                      <a16:colId xmlns:a16="http://schemas.microsoft.com/office/drawing/2014/main" val="1174576545"/>
                    </a:ext>
                  </a:extLst>
                </a:gridCol>
                <a:gridCol w="658368">
                  <a:extLst>
                    <a:ext uri="{9D8B030D-6E8A-4147-A177-3AD203B41FA5}">
                      <a16:colId xmlns:a16="http://schemas.microsoft.com/office/drawing/2014/main" val="3884440861"/>
                    </a:ext>
                  </a:extLst>
                </a:gridCol>
                <a:gridCol w="658368">
                  <a:extLst>
                    <a:ext uri="{9D8B030D-6E8A-4147-A177-3AD203B41FA5}">
                      <a16:colId xmlns:a16="http://schemas.microsoft.com/office/drawing/2014/main" val="2368009454"/>
                    </a:ext>
                  </a:extLst>
                </a:gridCol>
                <a:gridCol w="658368">
                  <a:extLst>
                    <a:ext uri="{9D8B030D-6E8A-4147-A177-3AD203B41FA5}">
                      <a16:colId xmlns:a16="http://schemas.microsoft.com/office/drawing/2014/main" val="3642905755"/>
                    </a:ext>
                  </a:extLst>
                </a:gridCol>
                <a:gridCol w="658368">
                  <a:extLst>
                    <a:ext uri="{9D8B030D-6E8A-4147-A177-3AD203B41FA5}">
                      <a16:colId xmlns:a16="http://schemas.microsoft.com/office/drawing/2014/main" val="3428895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0582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- 2019-02-05 00:12:00 </a:t>
                      </a:r>
                      <a:r>
                        <a:rPr kumimoji="0" lang="en-US" sz="1000" b="0" i="0" u="none" strike="noStrike" kern="1200" cap="none" spc="0" normalizeH="0" baseline="0" noProof="0">
                          <a:ln>
                            <a:noFill/>
                          </a:ln>
                          <a:solidFill>
                            <a:prstClr val="black"/>
                          </a:solidFill>
                          <a:effectLst/>
                          <a:uLnTx/>
                          <a:uFillTx/>
                          <a:latin typeface="+mn-lt"/>
                          <a:ea typeface="+mn-ea"/>
                          <a:cs typeface="+mn-cs"/>
                        </a:rPr>
                        <a:t> 
 With every passing moment, let's embrace this Spring festival in ultimate joy and harmony. May this festive season bring you and your loved ones greater prosperity and a brighter future! 
Happy Chinese New Year &amp; Happy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18397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- 2019-02-04 12:44:17 </a:t>
                      </a:r>
                      <a:r>
                        <a:rPr kumimoji="0" lang="en-US" sz="1000" b="0" i="0" u="none" strike="noStrike" kern="1200" cap="none" spc="0" normalizeH="0" baseline="0" noProof="0">
                          <a:ln>
                            <a:noFill/>
                          </a:ln>
                          <a:solidFill>
                            <a:prstClr val="black"/>
                          </a:solidFill>
                          <a:effectLst/>
                          <a:uLnTx/>
                          <a:uFillTx/>
                          <a:latin typeface="+mn-lt"/>
                          <a:ea typeface="+mn-ea"/>
                          <a:cs typeface="+mn-cs"/>
                        </a:rPr>
                        <a:t> 
 Time to declutter and get organised!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6564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- 2019-02-04 12:23:09 </a:t>
                      </a:r>
                      <a:r>
                        <a:rPr kumimoji="0" lang="en-US" sz="1000" b="0" i="0" u="none" strike="noStrike" kern="1200" cap="none" spc="0" normalizeH="0" baseline="0" noProof="0">
                          <a:ln>
                            <a:noFill/>
                          </a:ln>
                          <a:solidFill>
                            <a:prstClr val="black"/>
                          </a:solidFill>
                          <a:effectLst/>
                          <a:uLnTx/>
                          <a:uFillTx/>
                          <a:latin typeface="+mn-lt"/>
                          <a:ea typeface="+mn-ea"/>
                          <a:cs typeface="+mn-cs"/>
                        </a:rPr>
                        <a:t> 
 Keep up with your learning schedule on the way back to your hometown with our Fully Worked Solutions SPM!
Learn and practise at your own pace and monitor your performance anytime, anywhere!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83377537"/>
                  </a:ext>
                </a:extLst>
              </a:tr>
            </a:tbl>
          </a:graphicData>
        </a:graphic>
      </p:graphicFrame>
      <p:sp>
        <p:nvSpPr>
          <p:cNvPr id="4" name="Text Placeholder 3">
            <a:extLst>
              <a:ext uri="{FF2B5EF4-FFF2-40B4-BE49-F238E27FC236}">
                <a16:creationId xmlns:a16="http://schemas.microsoft.com/office/drawing/2014/main" id="{689C1BB7-D441-427B-A50F-987DAAC6F7AB}"/>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1971456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909</Words>
  <Application>Microsoft Office PowerPoint</Application>
  <PresentationFormat>On-screen Show (4:3)</PresentationFormat>
  <Paragraphs>409</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4</vt:lpstr>
      <vt:lpstr>Facebook (FB) Custom Own Posts Table (new) | Oxford Fajar - 2 of 4</vt:lpstr>
      <vt:lpstr>Facebook (FB) Custom Own Posts Table (new) | Oxford Fajar - 3 of 4</vt:lpstr>
      <vt:lpstr>Facebook (FB) Custom Own Posts Table (new) | Oxford Fajar - 4 of 4</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7</vt:lpstr>
      <vt:lpstr>Facebook Own Posts Table | Oxford Fajar - 2 of 7</vt:lpstr>
      <vt:lpstr>Facebook Own Posts Table | Oxford Fajar - 3 of 7</vt:lpstr>
      <vt:lpstr>Facebook Own Posts Table | Oxford Fajar - 4 of 7</vt:lpstr>
      <vt:lpstr>Facebook Own Posts Table | Oxford Fajar - 5 of 7</vt:lpstr>
      <vt:lpstr>Facebook Own Posts Table | Oxford Fajar - 6 of 7</vt:lpstr>
      <vt:lpstr>Facebook Own Posts Table | Oxford Fajar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2019-03-10T07:31:58Z</dcterms:created>
  <dcterms:modified xsi:type="dcterms:W3CDTF">2019-03-10T07:32:36Z</dcterms:modified>
</cp:coreProperties>
</file>