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4607</c:v>
                </c:pt>
                <c:pt idx="1">
                  <c:v>43</c:v>
                </c:pt>
                <c:pt idx="2">
                  <c:v>11</c:v>
                </c:pt>
                <c:pt idx="3">
                  <c:v>5</c:v>
                </c:pt>
                <c:pt idx="4">
                  <c:v>4</c:v>
                </c:pt>
                <c:pt idx="5">
                  <c:v>3</c:v>
                </c:pt>
                <c:pt idx="6">
                  <c:v>6</c:v>
                </c:pt>
                <c:pt idx="7">
                  <c:v>6</c:v>
                </c:pt>
                <c:pt idx="8">
                  <c:v>10</c:v>
                </c:pt>
                <c:pt idx="9">
                  <c:v>110</c:v>
                </c:pt>
                <c:pt idx="10">
                  <c:v>112</c:v>
                </c:pt>
                <c:pt idx="11">
                  <c:v>55</c:v>
                </c:pt>
                <c:pt idx="12">
                  <c:v>34</c:v>
                </c:pt>
                <c:pt idx="13">
                  <c:v>15</c:v>
                </c:pt>
                <c:pt idx="14">
                  <c:v>78</c:v>
                </c:pt>
                <c:pt idx="15">
                  <c:v>108</c:v>
                </c:pt>
                <c:pt idx="16">
                  <c:v>11</c:v>
                </c:pt>
                <c:pt idx="17">
                  <c:v>33</c:v>
                </c:pt>
                <c:pt idx="18">
                  <c:v>106</c:v>
                </c:pt>
                <c:pt idx="19">
                  <c:v>24</c:v>
                </c:pt>
                <c:pt idx="20">
                  <c:v>4</c:v>
                </c:pt>
                <c:pt idx="21">
                  <c:v>89</c:v>
                </c:pt>
                <c:pt idx="22">
                  <c:v>62</c:v>
                </c:pt>
                <c:pt idx="23">
                  <c:v>25</c:v>
                </c:pt>
                <c:pt idx="24">
                  <c:v>5236</c:v>
                </c:pt>
                <c:pt idx="25">
                  <c:v>9456</c:v>
                </c:pt>
                <c:pt idx="26">
                  <c:v>5962</c:v>
                </c:pt>
                <c:pt idx="27">
                  <c:v>3230</c:v>
                </c:pt>
                <c:pt idx="28">
                  <c:v>5854</c:v>
                </c:pt>
                <c:pt idx="29">
                  <c:v>4674</c:v>
                </c:pt>
                <c:pt idx="30">
                  <c:v>4935</c:v>
                </c:pt>
              </c:numCache>
            </c:numRef>
          </c:val>
          <c:smooth val="0"/>
          <c:extLst>
            <c:ext xmlns:c16="http://schemas.microsoft.com/office/drawing/2014/chart" uri="{C3380CC4-5D6E-409C-BE32-E72D297353CC}">
              <c16:uniqueId val="{00000000-0548-42CC-90FB-629E3E454BA4}"/>
            </c:ext>
          </c:extLst>
        </c:ser>
        <c:dLbls>
          <c:showLegendKey val="0"/>
          <c:showVal val="0"/>
          <c:showCatName val="0"/>
          <c:showSerName val="0"/>
          <c:showPercent val="0"/>
          <c:showBubbleSize val="0"/>
        </c:dLbls>
        <c:smooth val="0"/>
        <c:axId val="347696232"/>
        <c:axId val="347702464"/>
      </c:lineChart>
      <c:dateAx>
        <c:axId val="347696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02464"/>
        <c:crosses val="autoZero"/>
        <c:auto val="1"/>
        <c:lblOffset val="100"/>
        <c:baseTimeUnit val="days"/>
      </c:dateAx>
      <c:valAx>
        <c:axId val="34770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9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12</c:v>
                </c:pt>
                <c:pt idx="1">
                  <c:v>2</c:v>
                </c:pt>
                <c:pt idx="2">
                  <c:v>3</c:v>
                </c:pt>
                <c:pt idx="3">
                  <c:v>1</c:v>
                </c:pt>
                <c:pt idx="4">
                  <c:v>2</c:v>
                </c:pt>
                <c:pt idx="5">
                  <c:v>1</c:v>
                </c:pt>
                <c:pt idx="6">
                  <c:v>3</c:v>
                </c:pt>
                <c:pt idx="7">
                  <c:v>2</c:v>
                </c:pt>
                <c:pt idx="8">
                  <c:v>4</c:v>
                </c:pt>
                <c:pt idx="9">
                  <c:v>7</c:v>
                </c:pt>
                <c:pt idx="10">
                  <c:v>4</c:v>
                </c:pt>
                <c:pt idx="11">
                  <c:v>2</c:v>
                </c:pt>
                <c:pt idx="12">
                  <c:v>2</c:v>
                </c:pt>
                <c:pt idx="13">
                  <c:v>0</c:v>
                </c:pt>
                <c:pt idx="14">
                  <c:v>1</c:v>
                </c:pt>
                <c:pt idx="15">
                  <c:v>4</c:v>
                </c:pt>
                <c:pt idx="16">
                  <c:v>2</c:v>
                </c:pt>
                <c:pt idx="17">
                  <c:v>2</c:v>
                </c:pt>
                <c:pt idx="18">
                  <c:v>2</c:v>
                </c:pt>
                <c:pt idx="19">
                  <c:v>1</c:v>
                </c:pt>
                <c:pt idx="20">
                  <c:v>0</c:v>
                </c:pt>
                <c:pt idx="21">
                  <c:v>5</c:v>
                </c:pt>
                <c:pt idx="22">
                  <c:v>2</c:v>
                </c:pt>
                <c:pt idx="23">
                  <c:v>13</c:v>
                </c:pt>
                <c:pt idx="24">
                  <c:v>26</c:v>
                </c:pt>
                <c:pt idx="25">
                  <c:v>69</c:v>
                </c:pt>
                <c:pt idx="26">
                  <c:v>96</c:v>
                </c:pt>
                <c:pt idx="27">
                  <c:v>140</c:v>
                </c:pt>
                <c:pt idx="28">
                  <c:v>100</c:v>
                </c:pt>
                <c:pt idx="29">
                  <c:v>9</c:v>
                </c:pt>
                <c:pt idx="30">
                  <c:v>36</c:v>
                </c:pt>
              </c:numCache>
            </c:numRef>
          </c:val>
          <c:smooth val="0"/>
          <c:extLst>
            <c:ext xmlns:c16="http://schemas.microsoft.com/office/drawing/2014/chart" uri="{C3380CC4-5D6E-409C-BE32-E72D297353CC}">
              <c16:uniqueId val="{00000000-9ABC-4210-9F78-2C99A725891E}"/>
            </c:ext>
          </c:extLst>
        </c:ser>
        <c:dLbls>
          <c:showLegendKey val="0"/>
          <c:showVal val="0"/>
          <c:showCatName val="0"/>
          <c:showSerName val="0"/>
          <c:showPercent val="0"/>
          <c:showBubbleSize val="0"/>
        </c:dLbls>
        <c:smooth val="0"/>
        <c:axId val="347697544"/>
        <c:axId val="347698200"/>
      </c:lineChart>
      <c:dateAx>
        <c:axId val="347697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98200"/>
        <c:crosses val="autoZero"/>
        <c:auto val="1"/>
        <c:lblOffset val="100"/>
        <c:baseTimeUnit val="days"/>
      </c:dateAx>
      <c:valAx>
        <c:axId val="34769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9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1</c:v>
                </c:pt>
                <c:pt idx="1">
                  <c:v>0</c:v>
                </c:pt>
                <c:pt idx="2">
                  <c:v>0</c:v>
                </c:pt>
                <c:pt idx="3">
                  <c:v>0</c:v>
                </c:pt>
                <c:pt idx="4">
                  <c:v>0</c:v>
                </c:pt>
                <c:pt idx="5">
                  <c:v>0</c:v>
                </c:pt>
                <c:pt idx="6">
                  <c:v>0</c:v>
                </c:pt>
                <c:pt idx="7">
                  <c:v>0</c:v>
                </c:pt>
                <c:pt idx="8">
                  <c:v>5</c:v>
                </c:pt>
                <c:pt idx="9">
                  <c:v>79</c:v>
                </c:pt>
                <c:pt idx="10">
                  <c:v>2</c:v>
                </c:pt>
                <c:pt idx="11">
                  <c:v>0</c:v>
                </c:pt>
                <c:pt idx="12">
                  <c:v>0</c:v>
                </c:pt>
                <c:pt idx="13">
                  <c:v>0</c:v>
                </c:pt>
                <c:pt idx="14">
                  <c:v>9</c:v>
                </c:pt>
                <c:pt idx="15">
                  <c:v>0</c:v>
                </c:pt>
                <c:pt idx="16">
                  <c:v>0</c:v>
                </c:pt>
                <c:pt idx="17">
                  <c:v>76</c:v>
                </c:pt>
                <c:pt idx="18">
                  <c:v>0</c:v>
                </c:pt>
                <c:pt idx="19">
                  <c:v>0</c:v>
                </c:pt>
                <c:pt idx="20">
                  <c:v>0</c:v>
                </c:pt>
                <c:pt idx="21">
                  <c:v>90</c:v>
                </c:pt>
                <c:pt idx="22">
                  <c:v>0</c:v>
                </c:pt>
                <c:pt idx="23">
                  <c:v>1</c:v>
                </c:pt>
                <c:pt idx="24">
                  <c:v>0</c:v>
                </c:pt>
                <c:pt idx="25">
                  <c:v>0</c:v>
                </c:pt>
                <c:pt idx="26">
                  <c:v>0</c:v>
                </c:pt>
                <c:pt idx="27">
                  <c:v>113</c:v>
                </c:pt>
                <c:pt idx="28">
                  <c:v>0</c:v>
                </c:pt>
                <c:pt idx="29">
                  <c:v>3</c:v>
                </c:pt>
                <c:pt idx="30">
                  <c:v>0</c:v>
                </c:pt>
              </c:numCache>
            </c:numRef>
          </c:val>
          <c:smooth val="0"/>
          <c:extLst>
            <c:ext xmlns:c16="http://schemas.microsoft.com/office/drawing/2014/chart" uri="{C3380CC4-5D6E-409C-BE32-E72D297353CC}">
              <c16:uniqueId val="{00000000-98CE-4EEC-A298-9006D7033E75}"/>
            </c:ext>
          </c:extLst>
        </c:ser>
        <c:dLbls>
          <c:showLegendKey val="0"/>
          <c:showVal val="0"/>
          <c:showCatName val="0"/>
          <c:showSerName val="0"/>
          <c:showPercent val="0"/>
          <c:showBubbleSize val="0"/>
        </c:dLbls>
        <c:smooth val="0"/>
        <c:axId val="348142736"/>
        <c:axId val="348143064"/>
      </c:lineChart>
      <c:dateAx>
        <c:axId val="348142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143064"/>
        <c:crosses val="autoZero"/>
        <c:auto val="1"/>
        <c:lblOffset val="100"/>
        <c:baseTimeUnit val="days"/>
      </c:dateAx>
      <c:valAx>
        <c:axId val="348143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14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368</c:v>
                </c:pt>
              </c:numCache>
            </c:numRef>
          </c:val>
          <c:extLst>
            <c:ext xmlns:c16="http://schemas.microsoft.com/office/drawing/2014/chart" uri="{C3380CC4-5D6E-409C-BE32-E72D297353CC}">
              <c16:uniqueId val="{00000000-9475-4D19-8F4A-2CCBAC202E4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11</c:v>
                </c:pt>
              </c:numCache>
            </c:numRef>
          </c:val>
          <c:extLst>
            <c:ext xmlns:c16="http://schemas.microsoft.com/office/drawing/2014/chart" uri="{C3380CC4-5D6E-409C-BE32-E72D297353CC}">
              <c16:uniqueId val="{00000001-9475-4D19-8F4A-2CCBAC202E4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9475-4D19-8F4A-2CCBAC202E4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9475-4D19-8F4A-2CCBAC202E4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9475-4D19-8F4A-2CCBAC202E4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9475-4D19-8F4A-2CCBAC202E4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9475-4D19-8F4A-2CCBAC202E4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4</c:v>
                </c:pt>
              </c:numCache>
            </c:numRef>
          </c:val>
          <c:extLst>
            <c:ext xmlns:c16="http://schemas.microsoft.com/office/drawing/2014/chart" uri="{C3380CC4-5D6E-409C-BE32-E72D297353CC}">
              <c16:uniqueId val="{00000007-9475-4D19-8F4A-2CCBAC202E45}"/>
            </c:ext>
          </c:extLst>
        </c:ser>
        <c:dLbls>
          <c:showLegendKey val="0"/>
          <c:showVal val="0"/>
          <c:showCatName val="0"/>
          <c:showSerName val="0"/>
          <c:showPercent val="0"/>
          <c:showBubbleSize val="0"/>
        </c:dLbls>
        <c:gapWidth val="150"/>
        <c:overlap val="100"/>
        <c:axId val="347701808"/>
        <c:axId val="347702136"/>
      </c:barChart>
      <c:catAx>
        <c:axId val="347701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02136"/>
        <c:crosses val="autoZero"/>
        <c:auto val="1"/>
        <c:lblAlgn val="ctr"/>
        <c:lblOffset val="100"/>
        <c:noMultiLvlLbl val="0"/>
      </c:catAx>
      <c:valAx>
        <c:axId val="347702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0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7.1740486587648196</c:v>
                </c:pt>
                <c:pt idx="1">
                  <c:v>2.1002287377833202</c:v>
                </c:pt>
                <c:pt idx="2">
                  <c:v>0.24953212726138499</c:v>
                </c:pt>
                <c:pt idx="3">
                  <c:v>2.5265127885215199</c:v>
                </c:pt>
                <c:pt idx="4">
                  <c:v>2.4329382407984999</c:v>
                </c:pt>
              </c:numCache>
            </c:numRef>
          </c:val>
          <c:extLst>
            <c:ext xmlns:c16="http://schemas.microsoft.com/office/drawing/2014/chart" uri="{C3380CC4-5D6E-409C-BE32-E72D297353CC}">
              <c16:uniqueId val="{00000000-7281-4B46-8651-C77897A10D98}"/>
            </c:ext>
          </c:extLst>
        </c:ser>
        <c:dLbls>
          <c:showLegendKey val="0"/>
          <c:showVal val="0"/>
          <c:showCatName val="0"/>
          <c:showSerName val="0"/>
          <c:showPercent val="0"/>
          <c:showBubbleSize val="0"/>
        </c:dLbls>
        <c:gapWidth val="219"/>
        <c:overlap val="-27"/>
        <c:axId val="348624240"/>
        <c:axId val="348626864"/>
      </c:barChart>
      <c:catAx>
        <c:axId val="34862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26864"/>
        <c:crosses val="autoZero"/>
        <c:auto val="1"/>
        <c:lblAlgn val="ctr"/>
        <c:lblOffset val="100"/>
        <c:noMultiLvlLbl val="0"/>
      </c:catAx>
      <c:valAx>
        <c:axId val="34862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2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30</c:v>
                </c:pt>
                <c:pt idx="1">
                  <c:v>697</c:v>
                </c:pt>
                <c:pt idx="2">
                  <c:v>115</c:v>
                </c:pt>
                <c:pt idx="3">
                  <c:v>83</c:v>
                </c:pt>
                <c:pt idx="4">
                  <c:v>28</c:v>
                </c:pt>
                <c:pt idx="5">
                  <c:v>7</c:v>
                </c:pt>
                <c:pt idx="6">
                  <c:v>8</c:v>
                </c:pt>
              </c:numCache>
            </c:numRef>
          </c:val>
          <c:extLst>
            <c:ext xmlns:c16="http://schemas.microsoft.com/office/drawing/2014/chart" uri="{C3380CC4-5D6E-409C-BE32-E72D297353CC}">
              <c16:uniqueId val="{00000000-9543-4DE0-A080-D7DCD1AE8707}"/>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c:v>
                </c:pt>
                <c:pt idx="1">
                  <c:v>423</c:v>
                </c:pt>
                <c:pt idx="2">
                  <c:v>106</c:v>
                </c:pt>
                <c:pt idx="3">
                  <c:v>52</c:v>
                </c:pt>
                <c:pt idx="4">
                  <c:v>17</c:v>
                </c:pt>
                <c:pt idx="5">
                  <c:v>4</c:v>
                </c:pt>
                <c:pt idx="6">
                  <c:v>8</c:v>
                </c:pt>
              </c:numCache>
            </c:numRef>
          </c:val>
          <c:extLst>
            <c:ext xmlns:c16="http://schemas.microsoft.com/office/drawing/2014/chart" uri="{C3380CC4-5D6E-409C-BE32-E72D297353CC}">
              <c16:uniqueId val="{00000001-9543-4DE0-A080-D7DCD1AE8707}"/>
            </c:ext>
          </c:extLst>
        </c:ser>
        <c:dLbls>
          <c:showLegendKey val="0"/>
          <c:showVal val="0"/>
          <c:showCatName val="0"/>
          <c:showSerName val="0"/>
          <c:showPercent val="0"/>
          <c:showBubbleSize val="0"/>
        </c:dLbls>
        <c:gapWidth val="219"/>
        <c:overlap val="-27"/>
        <c:axId val="357456440"/>
        <c:axId val="357461360"/>
      </c:barChart>
      <c:catAx>
        <c:axId val="35745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61360"/>
        <c:crosses val="autoZero"/>
        <c:auto val="1"/>
        <c:lblAlgn val="ctr"/>
        <c:lblOffset val="100"/>
        <c:noMultiLvlLbl val="0"/>
      </c:catAx>
      <c:valAx>
        <c:axId val="35746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5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6.2421972534332099E-2</c:v>
                </c:pt>
                <c:pt idx="1">
                  <c:v>0</c:v>
                </c:pt>
                <c:pt idx="2">
                  <c:v>0</c:v>
                </c:pt>
                <c:pt idx="3">
                  <c:v>0</c:v>
                </c:pt>
                <c:pt idx="4">
                  <c:v>0</c:v>
                </c:pt>
                <c:pt idx="5">
                  <c:v>0</c:v>
                </c:pt>
                <c:pt idx="6">
                  <c:v>0</c:v>
                </c:pt>
                <c:pt idx="7">
                  <c:v>0</c:v>
                </c:pt>
                <c:pt idx="8">
                  <c:v>0.31152647975077902</c:v>
                </c:pt>
                <c:pt idx="9">
                  <c:v>4.9844236760124598</c:v>
                </c:pt>
                <c:pt idx="10">
                  <c:v>0.124610591900312</c:v>
                </c:pt>
                <c:pt idx="11">
                  <c:v>0</c:v>
                </c:pt>
                <c:pt idx="12">
                  <c:v>0</c:v>
                </c:pt>
                <c:pt idx="13">
                  <c:v>0</c:v>
                </c:pt>
                <c:pt idx="14">
                  <c:v>0.56144728633811603</c:v>
                </c:pt>
                <c:pt idx="15">
                  <c:v>0</c:v>
                </c:pt>
                <c:pt idx="16">
                  <c:v>0</c:v>
                </c:pt>
                <c:pt idx="17">
                  <c:v>4.7411104179663104</c:v>
                </c:pt>
                <c:pt idx="18">
                  <c:v>0</c:v>
                </c:pt>
                <c:pt idx="19">
                  <c:v>0</c:v>
                </c:pt>
                <c:pt idx="20">
                  <c:v>0</c:v>
                </c:pt>
                <c:pt idx="21">
                  <c:v>5.6803995006242198</c:v>
                </c:pt>
                <c:pt idx="22">
                  <c:v>0</c:v>
                </c:pt>
                <c:pt idx="23">
                  <c:v>6.2421972534332099E-2</c:v>
                </c:pt>
                <c:pt idx="24">
                  <c:v>0</c:v>
                </c:pt>
                <c:pt idx="25">
                  <c:v>0</c:v>
                </c:pt>
                <c:pt idx="26">
                  <c:v>0</c:v>
                </c:pt>
                <c:pt idx="27">
                  <c:v>7.1740486587648196</c:v>
                </c:pt>
                <c:pt idx="28">
                  <c:v>0</c:v>
                </c:pt>
                <c:pt idx="29">
                  <c:v>0.187149095446039</c:v>
                </c:pt>
                <c:pt idx="30">
                  <c:v>0</c:v>
                </c:pt>
              </c:numCache>
            </c:numRef>
          </c:val>
          <c:smooth val="0"/>
          <c:extLst>
            <c:ext xmlns:c16="http://schemas.microsoft.com/office/drawing/2014/chart" uri="{C3380CC4-5D6E-409C-BE32-E72D297353CC}">
              <c16:uniqueId val="{00000000-C3F8-4B27-9D0B-133959A70474}"/>
            </c:ext>
          </c:extLst>
        </c:ser>
        <c:dLbls>
          <c:showLegendKey val="0"/>
          <c:showVal val="0"/>
          <c:showCatName val="0"/>
          <c:showSerName val="0"/>
          <c:showPercent val="0"/>
          <c:showBubbleSize val="0"/>
        </c:dLbls>
        <c:smooth val="0"/>
        <c:axId val="357461688"/>
        <c:axId val="357462016"/>
      </c:lineChart>
      <c:dateAx>
        <c:axId val="357461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62016"/>
        <c:crosses val="autoZero"/>
        <c:auto val="1"/>
        <c:lblOffset val="100"/>
        <c:baseTimeUnit val="days"/>
      </c:dateAx>
      <c:valAx>
        <c:axId val="35746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6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1603</c:v>
                </c:pt>
                <c:pt idx="1">
                  <c:v>1603</c:v>
                </c:pt>
                <c:pt idx="2">
                  <c:v>1603</c:v>
                </c:pt>
                <c:pt idx="3">
                  <c:v>1603</c:v>
                </c:pt>
                <c:pt idx="4">
                  <c:v>1604</c:v>
                </c:pt>
                <c:pt idx="5">
                  <c:v>1604</c:v>
                </c:pt>
                <c:pt idx="6">
                  <c:v>1605</c:v>
                </c:pt>
                <c:pt idx="7">
                  <c:v>1605</c:v>
                </c:pt>
                <c:pt idx="8">
                  <c:v>1605</c:v>
                </c:pt>
                <c:pt idx="9">
                  <c:v>1605</c:v>
                </c:pt>
                <c:pt idx="10">
                  <c:v>1605</c:v>
                </c:pt>
                <c:pt idx="11">
                  <c:v>1605</c:v>
                </c:pt>
                <c:pt idx="12">
                  <c:v>1605</c:v>
                </c:pt>
                <c:pt idx="13">
                  <c:v>1604</c:v>
                </c:pt>
                <c:pt idx="14">
                  <c:v>1603</c:v>
                </c:pt>
                <c:pt idx="15">
                  <c:v>1603</c:v>
                </c:pt>
                <c:pt idx="16">
                  <c:v>1603</c:v>
                </c:pt>
                <c:pt idx="17">
                  <c:v>1603</c:v>
                </c:pt>
                <c:pt idx="18">
                  <c:v>1603</c:v>
                </c:pt>
                <c:pt idx="19">
                  <c:v>1603</c:v>
                </c:pt>
                <c:pt idx="20">
                  <c:v>1603</c:v>
                </c:pt>
                <c:pt idx="21">
                  <c:v>1602</c:v>
                </c:pt>
                <c:pt idx="22">
                  <c:v>1602</c:v>
                </c:pt>
                <c:pt idx="23">
                  <c:v>1603</c:v>
                </c:pt>
                <c:pt idx="24">
                  <c:v>1603</c:v>
                </c:pt>
                <c:pt idx="25">
                  <c:v>1603</c:v>
                </c:pt>
                <c:pt idx="26">
                  <c:v>1603</c:v>
                </c:pt>
                <c:pt idx="27">
                  <c:v>1603</c:v>
                </c:pt>
                <c:pt idx="28">
                  <c:v>1603</c:v>
                </c:pt>
                <c:pt idx="29">
                  <c:v>1603</c:v>
                </c:pt>
                <c:pt idx="30">
                  <c:v>1603</c:v>
                </c:pt>
              </c:numCache>
            </c:numRef>
          </c:val>
          <c:smooth val="0"/>
          <c:extLst>
            <c:ext xmlns:c16="http://schemas.microsoft.com/office/drawing/2014/chart" uri="{C3380CC4-5D6E-409C-BE32-E72D297353CC}">
              <c16:uniqueId val="{00000000-E8EA-4317-ADED-EF5F337D9401}"/>
            </c:ext>
          </c:extLst>
        </c:ser>
        <c:dLbls>
          <c:showLegendKey val="0"/>
          <c:showVal val="0"/>
          <c:showCatName val="0"/>
          <c:showSerName val="0"/>
          <c:showPercent val="0"/>
          <c:showBubbleSize val="0"/>
        </c:dLbls>
        <c:smooth val="0"/>
        <c:axId val="357467264"/>
        <c:axId val="357465624"/>
      </c:lineChart>
      <c:dateAx>
        <c:axId val="357467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65624"/>
        <c:crosses val="autoZero"/>
        <c:auto val="1"/>
        <c:lblOffset val="100"/>
        <c:baseTimeUnit val="days"/>
      </c:dateAx>
      <c:valAx>
        <c:axId val="35746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6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3</c:v>
                </c:pt>
                <c:pt idx="1">
                  <c:v>3</c:v>
                </c:pt>
                <c:pt idx="2">
                  <c:v>4</c:v>
                </c:pt>
                <c:pt idx="3">
                  <c:v>3</c:v>
                </c:pt>
                <c:pt idx="4">
                  <c:v>6</c:v>
                </c:pt>
                <c:pt idx="5">
                  <c:v>5</c:v>
                </c:pt>
                <c:pt idx="6">
                  <c:v>3</c:v>
                </c:pt>
                <c:pt idx="7">
                  <c:v>7</c:v>
                </c:pt>
                <c:pt idx="8">
                  <c:v>4</c:v>
                </c:pt>
                <c:pt idx="9">
                  <c:v>3</c:v>
                </c:pt>
                <c:pt idx="10">
                  <c:v>3</c:v>
                </c:pt>
                <c:pt idx="11">
                  <c:v>3</c:v>
                </c:pt>
                <c:pt idx="12">
                  <c:v>4</c:v>
                </c:pt>
                <c:pt idx="13">
                  <c:v>2</c:v>
                </c:pt>
                <c:pt idx="14">
                  <c:v>4</c:v>
                </c:pt>
                <c:pt idx="15">
                  <c:v>5</c:v>
                </c:pt>
                <c:pt idx="16">
                  <c:v>2</c:v>
                </c:pt>
                <c:pt idx="17">
                  <c:v>2</c:v>
                </c:pt>
                <c:pt idx="18">
                  <c:v>1</c:v>
                </c:pt>
                <c:pt idx="19">
                  <c:v>1</c:v>
                </c:pt>
                <c:pt idx="20">
                  <c:v>0</c:v>
                </c:pt>
                <c:pt idx="21">
                  <c:v>7</c:v>
                </c:pt>
                <c:pt idx="22">
                  <c:v>1</c:v>
                </c:pt>
                <c:pt idx="23">
                  <c:v>6</c:v>
                </c:pt>
                <c:pt idx="24">
                  <c:v>2</c:v>
                </c:pt>
                <c:pt idx="25">
                  <c:v>2</c:v>
                </c:pt>
                <c:pt idx="26">
                  <c:v>2</c:v>
                </c:pt>
                <c:pt idx="27">
                  <c:v>4</c:v>
                </c:pt>
                <c:pt idx="28">
                  <c:v>3</c:v>
                </c:pt>
                <c:pt idx="29">
                  <c:v>1</c:v>
                </c:pt>
                <c:pt idx="30">
                  <c:v>0</c:v>
                </c:pt>
              </c:numCache>
            </c:numRef>
          </c:val>
          <c:smooth val="0"/>
          <c:extLst>
            <c:ext xmlns:c16="http://schemas.microsoft.com/office/drawing/2014/chart" uri="{C3380CC4-5D6E-409C-BE32-E72D297353CC}">
              <c16:uniqueId val="{00000000-1831-4384-9A8E-FC9A4B65D7A1}"/>
            </c:ext>
          </c:extLst>
        </c:ser>
        <c:dLbls>
          <c:showLegendKey val="0"/>
          <c:showVal val="0"/>
          <c:showCatName val="0"/>
          <c:showSerName val="0"/>
          <c:showPercent val="0"/>
          <c:showBubbleSize val="0"/>
        </c:dLbls>
        <c:smooth val="0"/>
        <c:axId val="288956896"/>
        <c:axId val="288957224"/>
      </c:lineChart>
      <c:dateAx>
        <c:axId val="288956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57224"/>
        <c:crosses val="autoZero"/>
        <c:auto val="1"/>
        <c:lblOffset val="100"/>
        <c:baseTimeUnit val="days"/>
      </c:dateAx>
      <c:valAx>
        <c:axId val="28895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5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3E87C-0620-428D-B830-C2DD0E6C1CC6}"/>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2703BC96-449E-4D84-BA4C-206C1C45328B}"/>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509628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DB84F-C118-4116-A3DC-3F66388F3AB6}"/>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098DE676-1406-4F24-AA08-931140BE05F0}"/>
              </a:ext>
            </a:extLst>
          </p:cNvPr>
          <p:cNvGraphicFramePr>
            <a:graphicFrameLocks noGrp="1"/>
          </p:cNvGraphicFramePr>
          <p:nvPr>
            <p:ph type="tbl" sz="quarter" idx="13"/>
            <p:extLst>
              <p:ext uri="{D42A27DB-BD31-4B8C-83A1-F6EECF244321}">
                <p14:modId xmlns:p14="http://schemas.microsoft.com/office/powerpoint/2010/main" val="3049741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34370395"/>
                    </a:ext>
                  </a:extLst>
                </a:gridCol>
                <a:gridCol w="740664">
                  <a:extLst>
                    <a:ext uri="{9D8B030D-6E8A-4147-A177-3AD203B41FA5}">
                      <a16:colId xmlns:a16="http://schemas.microsoft.com/office/drawing/2014/main" val="2446034092"/>
                    </a:ext>
                  </a:extLst>
                </a:gridCol>
                <a:gridCol w="740664">
                  <a:extLst>
                    <a:ext uri="{9D8B030D-6E8A-4147-A177-3AD203B41FA5}">
                      <a16:colId xmlns:a16="http://schemas.microsoft.com/office/drawing/2014/main" val="2497810068"/>
                    </a:ext>
                  </a:extLst>
                </a:gridCol>
                <a:gridCol w="740664">
                  <a:extLst>
                    <a:ext uri="{9D8B030D-6E8A-4147-A177-3AD203B41FA5}">
                      <a16:colId xmlns:a16="http://schemas.microsoft.com/office/drawing/2014/main" val="1359911456"/>
                    </a:ext>
                  </a:extLst>
                </a:gridCol>
                <a:gridCol w="740664">
                  <a:extLst>
                    <a:ext uri="{9D8B030D-6E8A-4147-A177-3AD203B41FA5}">
                      <a16:colId xmlns:a16="http://schemas.microsoft.com/office/drawing/2014/main" val="3120802401"/>
                    </a:ext>
                  </a:extLst>
                </a:gridCol>
                <a:gridCol w="740664">
                  <a:extLst>
                    <a:ext uri="{9D8B030D-6E8A-4147-A177-3AD203B41FA5}">
                      <a16:colId xmlns:a16="http://schemas.microsoft.com/office/drawing/2014/main" val="1048801686"/>
                    </a:ext>
                  </a:extLst>
                </a:gridCol>
                <a:gridCol w="740664">
                  <a:extLst>
                    <a:ext uri="{9D8B030D-6E8A-4147-A177-3AD203B41FA5}">
                      <a16:colId xmlns:a16="http://schemas.microsoft.com/office/drawing/2014/main" val="274249714"/>
                    </a:ext>
                  </a:extLst>
                </a:gridCol>
                <a:gridCol w="740664">
                  <a:extLst>
                    <a:ext uri="{9D8B030D-6E8A-4147-A177-3AD203B41FA5}">
                      <a16:colId xmlns:a16="http://schemas.microsoft.com/office/drawing/2014/main" val="2024079866"/>
                    </a:ext>
                  </a:extLst>
                </a:gridCol>
                <a:gridCol w="740664">
                  <a:extLst>
                    <a:ext uri="{9D8B030D-6E8A-4147-A177-3AD203B41FA5}">
                      <a16:colId xmlns:a16="http://schemas.microsoft.com/office/drawing/2014/main" val="2648766265"/>
                    </a:ext>
                  </a:extLst>
                </a:gridCol>
                <a:gridCol w="740664">
                  <a:extLst>
                    <a:ext uri="{9D8B030D-6E8A-4147-A177-3AD203B41FA5}">
                      <a16:colId xmlns:a16="http://schemas.microsoft.com/office/drawing/2014/main" val="112165142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80543489"/>
                  </a:ext>
                </a:extLst>
              </a:tr>
              <a:tr h="370840">
                <a:tc>
                  <a:txBody>
                    <a:bodyPr/>
                    <a:lstStyle/>
                    <a:p>
                      <a:r>
                        <a:rPr lang="en-US" sz="1000"/>
                        <a:t>Oxford Fajar Pre-University</a:t>
                      </a:r>
                    </a:p>
                  </a:txBody>
                  <a:tcPr/>
                </a:tc>
                <a:tc>
                  <a:txBody>
                    <a:bodyPr/>
                    <a:lstStyle/>
                    <a:p>
                      <a:r>
                        <a:rPr lang="en-US" sz="1000"/>
                        <a:t>1603</a:t>
                      </a:r>
                    </a:p>
                  </a:txBody>
                  <a:tcPr/>
                </a:tc>
                <a:tc>
                  <a:txBody>
                    <a:bodyPr/>
                    <a:lstStyle/>
                    <a:p>
                      <a:r>
                        <a:rPr lang="en-US" sz="1000"/>
                        <a:t>1</a:t>
                      </a:r>
                    </a:p>
                  </a:txBody>
                  <a:tcPr/>
                </a:tc>
                <a:tc>
                  <a:txBody>
                    <a:bodyPr/>
                    <a:lstStyle/>
                    <a:p>
                      <a:r>
                        <a:rPr lang="en-US" sz="1000"/>
                        <a:t>10</a:t>
                      </a:r>
                    </a:p>
                  </a:txBody>
                  <a:tcPr/>
                </a:tc>
                <a:tc>
                  <a:txBody>
                    <a:bodyPr/>
                    <a:lstStyle/>
                    <a:p>
                      <a:r>
                        <a:rPr lang="en-US" sz="1000"/>
                        <a:t>379</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2.3908 %</a:t>
                      </a:r>
                    </a:p>
                  </a:txBody>
                  <a:tcPr/>
                </a:tc>
                <a:tc>
                  <a:txBody>
                    <a:bodyPr/>
                    <a:lstStyle/>
                    <a:p>
                      <a:r>
                        <a:rPr lang="en-US" sz="1000"/>
                        <a:t>0.0 %</a:t>
                      </a:r>
                    </a:p>
                  </a:txBody>
                  <a:tcPr/>
                </a:tc>
                <a:extLst>
                  <a:ext uri="{0D108BD9-81ED-4DB2-BD59-A6C34878D82A}">
                    <a16:rowId xmlns:a16="http://schemas.microsoft.com/office/drawing/2014/main" val="510932737"/>
                  </a:ext>
                </a:extLst>
              </a:tr>
            </a:tbl>
          </a:graphicData>
        </a:graphic>
      </p:graphicFrame>
      <p:sp>
        <p:nvSpPr>
          <p:cNvPr id="4" name="Text Placeholder 3">
            <a:extLst>
              <a:ext uri="{FF2B5EF4-FFF2-40B4-BE49-F238E27FC236}">
                <a16:creationId xmlns:a16="http://schemas.microsoft.com/office/drawing/2014/main" id="{69312133-C3BE-43C1-BF8C-75B674F98F9B}"/>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053204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4218C-B048-4F57-AAC1-D1D18D6B745C}"/>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0BF04D80-29F6-4C9C-93DB-064F256F1490}"/>
              </a:ext>
            </a:extLst>
          </p:cNvPr>
          <p:cNvGraphicFramePr>
            <a:graphicFrameLocks noGrp="1"/>
          </p:cNvGraphicFramePr>
          <p:nvPr>
            <p:ph type="chart" sz="quarter" idx="13"/>
            <p:extLst>
              <p:ext uri="{D42A27DB-BD31-4B8C-83A1-F6EECF244321}">
                <p14:modId xmlns:p14="http://schemas.microsoft.com/office/powerpoint/2010/main" val="3342599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3AC393-C03A-40D9-BF5D-458DA8F2D86A}"/>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6317A6DF-2C4D-4D5F-87A4-A56326B3E7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3931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8CFDE-65D7-4C80-8C72-E3F12565AB92}"/>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F13065E1-B830-4CC8-8C9D-0BB23BF11A5B}"/>
              </a:ext>
            </a:extLst>
          </p:cNvPr>
          <p:cNvGraphicFramePr>
            <a:graphicFrameLocks noGrp="1"/>
          </p:cNvGraphicFramePr>
          <p:nvPr>
            <p:ph type="chart" sz="quarter" idx="13"/>
            <p:extLst>
              <p:ext uri="{D42A27DB-BD31-4B8C-83A1-F6EECF244321}">
                <p14:modId xmlns:p14="http://schemas.microsoft.com/office/powerpoint/2010/main" val="2819660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227665-3005-4D3B-9E86-302E08E37811}"/>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D1D3B671-4736-49E3-AEA0-F96BDA3286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7243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037AE-52CF-4225-9A93-5A00484AB128}"/>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5CB9223E-C44A-40E4-B78E-365FEF9B8AE0}"/>
              </a:ext>
            </a:extLst>
          </p:cNvPr>
          <p:cNvGraphicFramePr>
            <a:graphicFrameLocks noGrp="1"/>
          </p:cNvGraphicFramePr>
          <p:nvPr>
            <p:ph type="chart" sz="quarter" idx="13"/>
            <p:extLst>
              <p:ext uri="{D42A27DB-BD31-4B8C-83A1-F6EECF244321}">
                <p14:modId xmlns:p14="http://schemas.microsoft.com/office/powerpoint/2010/main" val="354805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2F8F4D-708F-4ED6-8192-6377D2E57A0E}"/>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0EA8F8DE-EB3F-49C3-BF1F-1C03672E1A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6587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D2438-B532-42C0-958A-E1E96941A949}"/>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1B91FA61-0856-4975-852B-93164E1F5B03}"/>
              </a:ext>
            </a:extLst>
          </p:cNvPr>
          <p:cNvGraphicFramePr>
            <a:graphicFrameLocks noGrp="1"/>
          </p:cNvGraphicFramePr>
          <p:nvPr>
            <p:ph type="chart" sz="quarter" idx="13"/>
            <p:extLst>
              <p:ext uri="{D42A27DB-BD31-4B8C-83A1-F6EECF244321}">
                <p14:modId xmlns:p14="http://schemas.microsoft.com/office/powerpoint/2010/main" val="4271373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7D2CF0-AA2A-49BA-88BD-77C8B421B672}"/>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F0DA1CE3-DCF8-47EC-AACC-696B62FC72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332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BE95-C70F-4015-942B-6128FF251D4C}"/>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EC24AEB6-5BAF-47DB-AD94-0671D7C54C89}"/>
              </a:ext>
            </a:extLst>
          </p:cNvPr>
          <p:cNvGraphicFramePr>
            <a:graphicFrameLocks noGrp="1"/>
          </p:cNvGraphicFramePr>
          <p:nvPr>
            <p:ph type="chart" sz="quarter" idx="13"/>
            <p:extLst>
              <p:ext uri="{D42A27DB-BD31-4B8C-83A1-F6EECF244321}">
                <p14:modId xmlns:p14="http://schemas.microsoft.com/office/powerpoint/2010/main" val="761011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E03993-A5B9-4BB4-860E-9C4641F4680B}"/>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B2F768AF-DD8D-457E-9C5B-AB4732DA14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6260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74A3E-8C7A-400D-BF86-E31129B62466}"/>
              </a:ext>
            </a:extLst>
          </p:cNvPr>
          <p:cNvSpPr>
            <a:spLocks noGrp="1"/>
          </p:cNvSpPr>
          <p:nvPr>
            <p:ph type="title"/>
          </p:nvPr>
        </p:nvSpPr>
        <p:spPr/>
        <p:txBody>
          <a:bodyPr/>
          <a:lstStyle/>
          <a:p>
            <a:r>
              <a:rPr lang="en-US"/>
              <a:t>Facebook (FB) Custom Own Posts Table (new) | Oxford Fajar Pre-University - 1 of 3</a:t>
            </a:r>
          </a:p>
        </p:txBody>
      </p:sp>
      <p:graphicFrame>
        <p:nvGraphicFramePr>
          <p:cNvPr id="5" name="Table Placeholder 4">
            <a:extLst>
              <a:ext uri="{FF2B5EF4-FFF2-40B4-BE49-F238E27FC236}">
                <a16:creationId xmlns:a16="http://schemas.microsoft.com/office/drawing/2014/main" id="{443A2ED8-2267-4DBD-AEA4-EFA7AC6EFA5A}"/>
              </a:ext>
            </a:extLst>
          </p:cNvPr>
          <p:cNvGraphicFramePr>
            <a:graphicFrameLocks noGrp="1"/>
          </p:cNvGraphicFramePr>
          <p:nvPr>
            <p:ph type="tbl" sz="quarter" idx="13"/>
            <p:extLst>
              <p:ext uri="{D42A27DB-BD31-4B8C-83A1-F6EECF244321}">
                <p14:modId xmlns:p14="http://schemas.microsoft.com/office/powerpoint/2010/main" val="414090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84445538"/>
                    </a:ext>
                  </a:extLst>
                </a:gridCol>
                <a:gridCol w="822960">
                  <a:extLst>
                    <a:ext uri="{9D8B030D-6E8A-4147-A177-3AD203B41FA5}">
                      <a16:colId xmlns:a16="http://schemas.microsoft.com/office/drawing/2014/main" val="3092372024"/>
                    </a:ext>
                  </a:extLst>
                </a:gridCol>
                <a:gridCol w="822960">
                  <a:extLst>
                    <a:ext uri="{9D8B030D-6E8A-4147-A177-3AD203B41FA5}">
                      <a16:colId xmlns:a16="http://schemas.microsoft.com/office/drawing/2014/main" val="3145481617"/>
                    </a:ext>
                  </a:extLst>
                </a:gridCol>
                <a:gridCol w="822960">
                  <a:extLst>
                    <a:ext uri="{9D8B030D-6E8A-4147-A177-3AD203B41FA5}">
                      <a16:colId xmlns:a16="http://schemas.microsoft.com/office/drawing/2014/main" val="2080568329"/>
                    </a:ext>
                  </a:extLst>
                </a:gridCol>
                <a:gridCol w="822960">
                  <a:extLst>
                    <a:ext uri="{9D8B030D-6E8A-4147-A177-3AD203B41FA5}">
                      <a16:colId xmlns:a16="http://schemas.microsoft.com/office/drawing/2014/main" val="1259010316"/>
                    </a:ext>
                  </a:extLst>
                </a:gridCol>
                <a:gridCol w="822960">
                  <a:extLst>
                    <a:ext uri="{9D8B030D-6E8A-4147-A177-3AD203B41FA5}">
                      <a16:colId xmlns:a16="http://schemas.microsoft.com/office/drawing/2014/main" val="1156895288"/>
                    </a:ext>
                  </a:extLst>
                </a:gridCol>
                <a:gridCol w="822960">
                  <a:extLst>
                    <a:ext uri="{9D8B030D-6E8A-4147-A177-3AD203B41FA5}">
                      <a16:colId xmlns:a16="http://schemas.microsoft.com/office/drawing/2014/main" val="394718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3415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- 2019-01-28 11:00:01 </a:t>
                      </a:r>
                      <a:r>
                        <a:rPr kumimoji="0" lang="en-US" sz="1000" b="0" i="0" u="none" strike="noStrike" kern="1200" cap="none" spc="0" normalizeH="0" baseline="0" noProof="0">
                          <a:ln>
                            <a:noFill/>
                          </a:ln>
                          <a:solidFill>
                            <a:prstClr val="black"/>
                          </a:solidFill>
                          <a:effectLst/>
                          <a:uLnTx/>
                          <a:uFillTx/>
                          <a:latin typeface="+mn-lt"/>
                          <a:ea typeface="+mn-ea"/>
                          <a:cs typeface="+mn-cs"/>
                        </a:rPr>
                        <a:t> 
 It’s Monday! Start your week right by adding one new word to your vocabulary!
Belter, noun
(informal)
1. A very good example of something 
- His second goal was an absolute belter. 
It's a belter of an album, full of timeless rock songs. 
2. A loud, powerful singer or song
- She finished the set with a real belter.
Learn more:
http://bit.ly/2BtUGh8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350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- 2019-01-22 10:11:38 </a:t>
                      </a:r>
                      <a:r>
                        <a:rPr kumimoji="0" lang="en-US" sz="1000" b="0" i="0" u="none" strike="noStrike" kern="1200" cap="none" spc="0" normalizeH="0" baseline="0" noProof="0">
                          <a:ln>
                            <a:noFill/>
                          </a:ln>
                          <a:solidFill>
                            <a:prstClr val="black"/>
                          </a:solidFill>
                          <a:effectLst/>
                          <a:uLnTx/>
                          <a:uFillTx/>
                          <a:latin typeface="+mn-lt"/>
                          <a:ea typeface="+mn-ea"/>
                          <a:cs typeface="+mn-cs"/>
                        </a:rPr>
                        <a:t> 
 Start your job search smart by avoiding these pitfalls! Follow these tips from career coaches and job recruiters. All the best!
Source: Reader's Digest http://bit.ly/2RfL4AI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9329456"/>
                  </a:ext>
                </a:extLst>
              </a:tr>
            </a:tbl>
          </a:graphicData>
        </a:graphic>
      </p:graphicFrame>
      <p:sp>
        <p:nvSpPr>
          <p:cNvPr id="4" name="Text Placeholder 3">
            <a:extLst>
              <a:ext uri="{FF2B5EF4-FFF2-40B4-BE49-F238E27FC236}">
                <a16:creationId xmlns:a16="http://schemas.microsoft.com/office/drawing/2014/main" id="{683CB8EB-3C6E-4D7B-BBB6-EF2DF7ACBDBD}"/>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484110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4C2AD-60D5-400A-BACB-A68840DDA325}"/>
              </a:ext>
            </a:extLst>
          </p:cNvPr>
          <p:cNvSpPr>
            <a:spLocks noGrp="1"/>
          </p:cNvSpPr>
          <p:nvPr>
            <p:ph type="title"/>
          </p:nvPr>
        </p:nvSpPr>
        <p:spPr/>
        <p:txBody>
          <a:bodyPr/>
          <a:lstStyle/>
          <a:p>
            <a:r>
              <a:rPr lang="en-US"/>
              <a:t>Facebook (FB) Custom Own Posts Table (new) | Oxford Fajar Pre-University - 2 of 3</a:t>
            </a:r>
          </a:p>
        </p:txBody>
      </p:sp>
      <p:graphicFrame>
        <p:nvGraphicFramePr>
          <p:cNvPr id="5" name="Table Placeholder 4">
            <a:extLst>
              <a:ext uri="{FF2B5EF4-FFF2-40B4-BE49-F238E27FC236}">
                <a16:creationId xmlns:a16="http://schemas.microsoft.com/office/drawing/2014/main" id="{DE9B5FB7-7987-4927-98F5-86B95F9F157F}"/>
              </a:ext>
            </a:extLst>
          </p:cNvPr>
          <p:cNvGraphicFramePr>
            <a:graphicFrameLocks noGrp="1"/>
          </p:cNvGraphicFramePr>
          <p:nvPr>
            <p:ph type="tbl" sz="quarter" idx="13"/>
            <p:extLst>
              <p:ext uri="{D42A27DB-BD31-4B8C-83A1-F6EECF244321}">
                <p14:modId xmlns:p14="http://schemas.microsoft.com/office/powerpoint/2010/main" val="337924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03703822"/>
                    </a:ext>
                  </a:extLst>
                </a:gridCol>
                <a:gridCol w="822960">
                  <a:extLst>
                    <a:ext uri="{9D8B030D-6E8A-4147-A177-3AD203B41FA5}">
                      <a16:colId xmlns:a16="http://schemas.microsoft.com/office/drawing/2014/main" val="3608383961"/>
                    </a:ext>
                  </a:extLst>
                </a:gridCol>
                <a:gridCol w="822960">
                  <a:extLst>
                    <a:ext uri="{9D8B030D-6E8A-4147-A177-3AD203B41FA5}">
                      <a16:colId xmlns:a16="http://schemas.microsoft.com/office/drawing/2014/main" val="2623289015"/>
                    </a:ext>
                  </a:extLst>
                </a:gridCol>
                <a:gridCol w="822960">
                  <a:extLst>
                    <a:ext uri="{9D8B030D-6E8A-4147-A177-3AD203B41FA5}">
                      <a16:colId xmlns:a16="http://schemas.microsoft.com/office/drawing/2014/main" val="1128422911"/>
                    </a:ext>
                  </a:extLst>
                </a:gridCol>
                <a:gridCol w="822960">
                  <a:extLst>
                    <a:ext uri="{9D8B030D-6E8A-4147-A177-3AD203B41FA5}">
                      <a16:colId xmlns:a16="http://schemas.microsoft.com/office/drawing/2014/main" val="1158746655"/>
                    </a:ext>
                  </a:extLst>
                </a:gridCol>
                <a:gridCol w="822960">
                  <a:extLst>
                    <a:ext uri="{9D8B030D-6E8A-4147-A177-3AD203B41FA5}">
                      <a16:colId xmlns:a16="http://schemas.microsoft.com/office/drawing/2014/main" val="2301991079"/>
                    </a:ext>
                  </a:extLst>
                </a:gridCol>
                <a:gridCol w="822960">
                  <a:extLst>
                    <a:ext uri="{9D8B030D-6E8A-4147-A177-3AD203B41FA5}">
                      <a16:colId xmlns:a16="http://schemas.microsoft.com/office/drawing/2014/main" val="1070982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8694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- 2019-01-10 13:00:00 </a:t>
                      </a:r>
                      <a:r>
                        <a:rPr kumimoji="0" lang="en-US" sz="1000" b="0" i="0" u="none" strike="noStrike" kern="1200" cap="none" spc="0" normalizeH="0" baseline="0" noProof="0">
                          <a:ln>
                            <a:noFill/>
                          </a:ln>
                          <a:solidFill>
                            <a:prstClr val="black"/>
                          </a:solidFill>
                          <a:effectLst/>
                          <a:uLnTx/>
                          <a:uFillTx/>
                          <a:latin typeface="+mn-lt"/>
                          <a:ea typeface="+mn-ea"/>
                          <a:cs typeface="+mn-cs"/>
                        </a:rPr>
                        <a:t> 
 Our words have an incredible ability to expand and contract. 
The ’-hood’ in ’neighbourhood’ is a noun-forming suffix –  not unlike the ’-dom’ of freedom – that denotes the condition, quality, or status of being something. 
’Neighbourhood’, for instance, is literally the ‘condition of being a neighbour’, first referring to actual people living by each other in the early 1400s before extending by the 1600s to the local area those folks call home.
Read more about ‘-hood’ here:
http://bit.ly/2DLq4KZ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13620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- 2019-01-18 15:24:25 </a:t>
                      </a:r>
                      <a:r>
                        <a:rPr kumimoji="0" lang="en-US" sz="1000" b="0" i="0" u="none" strike="noStrike" kern="1200" cap="none" spc="0" normalizeH="0" baseline="0" noProof="0">
                          <a:ln>
                            <a:noFill/>
                          </a:ln>
                          <a:solidFill>
                            <a:prstClr val="black"/>
                          </a:solidFill>
                          <a:effectLst/>
                          <a:uLnTx/>
                          <a:uFillTx/>
                          <a:latin typeface="+mn-lt"/>
                          <a:ea typeface="+mn-ea"/>
                          <a:cs typeface="+mn-cs"/>
                        </a:rPr>
                        <a:t> 
 It feels just like yesterday when we started our journey as study companions to students. Fast forward to 2019, we're celebrating our 62nd anniversary!
As we evolve, we also strive to continue improving our content for you in the years to come. 
Thank you for your support! :) 
#10yearschallenge #OxfordFajar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1444177"/>
                  </a:ext>
                </a:extLst>
              </a:tr>
            </a:tbl>
          </a:graphicData>
        </a:graphic>
      </p:graphicFrame>
      <p:sp>
        <p:nvSpPr>
          <p:cNvPr id="4" name="Text Placeholder 3">
            <a:extLst>
              <a:ext uri="{FF2B5EF4-FFF2-40B4-BE49-F238E27FC236}">
                <a16:creationId xmlns:a16="http://schemas.microsoft.com/office/drawing/2014/main" id="{A7FA0C5A-223B-4551-A818-8193B4FF4EAA}"/>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387288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E9D1D-227E-4FC3-ABF4-3F6094E1FFD1}"/>
              </a:ext>
            </a:extLst>
          </p:cNvPr>
          <p:cNvSpPr>
            <a:spLocks noGrp="1"/>
          </p:cNvSpPr>
          <p:nvPr>
            <p:ph type="title"/>
          </p:nvPr>
        </p:nvSpPr>
        <p:spPr/>
        <p:txBody>
          <a:bodyPr/>
          <a:lstStyle/>
          <a:p>
            <a:r>
              <a:rPr lang="en-US"/>
              <a:t>Facebook (FB) Custom Own Posts Table (new) | Oxford Fajar Pre-University - 3 of 3</a:t>
            </a:r>
          </a:p>
        </p:txBody>
      </p:sp>
      <p:graphicFrame>
        <p:nvGraphicFramePr>
          <p:cNvPr id="5" name="Table Placeholder 4">
            <a:extLst>
              <a:ext uri="{FF2B5EF4-FFF2-40B4-BE49-F238E27FC236}">
                <a16:creationId xmlns:a16="http://schemas.microsoft.com/office/drawing/2014/main" id="{4266FE67-2531-47ED-929A-DB8890774CBE}"/>
              </a:ext>
            </a:extLst>
          </p:cNvPr>
          <p:cNvGraphicFramePr>
            <a:graphicFrameLocks noGrp="1"/>
          </p:cNvGraphicFramePr>
          <p:nvPr>
            <p:ph type="tbl" sz="quarter" idx="13"/>
            <p:extLst>
              <p:ext uri="{D42A27DB-BD31-4B8C-83A1-F6EECF244321}">
                <p14:modId xmlns:p14="http://schemas.microsoft.com/office/powerpoint/2010/main" val="265725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96601434"/>
                    </a:ext>
                  </a:extLst>
                </a:gridCol>
                <a:gridCol w="822960">
                  <a:extLst>
                    <a:ext uri="{9D8B030D-6E8A-4147-A177-3AD203B41FA5}">
                      <a16:colId xmlns:a16="http://schemas.microsoft.com/office/drawing/2014/main" val="3726836356"/>
                    </a:ext>
                  </a:extLst>
                </a:gridCol>
                <a:gridCol w="822960">
                  <a:extLst>
                    <a:ext uri="{9D8B030D-6E8A-4147-A177-3AD203B41FA5}">
                      <a16:colId xmlns:a16="http://schemas.microsoft.com/office/drawing/2014/main" val="366900068"/>
                    </a:ext>
                  </a:extLst>
                </a:gridCol>
                <a:gridCol w="822960">
                  <a:extLst>
                    <a:ext uri="{9D8B030D-6E8A-4147-A177-3AD203B41FA5}">
                      <a16:colId xmlns:a16="http://schemas.microsoft.com/office/drawing/2014/main" val="3381257946"/>
                    </a:ext>
                  </a:extLst>
                </a:gridCol>
                <a:gridCol w="822960">
                  <a:extLst>
                    <a:ext uri="{9D8B030D-6E8A-4147-A177-3AD203B41FA5}">
                      <a16:colId xmlns:a16="http://schemas.microsoft.com/office/drawing/2014/main" val="2045300573"/>
                    </a:ext>
                  </a:extLst>
                </a:gridCol>
                <a:gridCol w="822960">
                  <a:extLst>
                    <a:ext uri="{9D8B030D-6E8A-4147-A177-3AD203B41FA5}">
                      <a16:colId xmlns:a16="http://schemas.microsoft.com/office/drawing/2014/main" val="2706432073"/>
                    </a:ext>
                  </a:extLst>
                </a:gridCol>
                <a:gridCol w="822960">
                  <a:extLst>
                    <a:ext uri="{9D8B030D-6E8A-4147-A177-3AD203B41FA5}">
                      <a16:colId xmlns:a16="http://schemas.microsoft.com/office/drawing/2014/main" val="3173376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7230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- 2019-01-15 13:45:00 </a:t>
                      </a:r>
                      <a:r>
                        <a:rPr kumimoji="0" lang="en-US" sz="1000" b="0" i="0" u="none" strike="noStrike" kern="1200" cap="none" spc="0" normalizeH="0" baseline="0" noProof="0">
                          <a:ln>
                            <a:noFill/>
                          </a:ln>
                          <a:solidFill>
                            <a:prstClr val="black"/>
                          </a:solidFill>
                          <a:effectLst/>
                          <a:uLnTx/>
                          <a:uFillTx/>
                          <a:latin typeface="+mn-lt"/>
                          <a:ea typeface="+mn-ea"/>
                          <a:cs typeface="+mn-cs"/>
                        </a:rPr>
                        <a:t> 
 Do you know what The Official Secrets Act 1972 (OSA) is?
OSA allows the government to classify any document as secret and jail those who release such information for up to seven years.
Source:
http://bit.ly/2CpYOAy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5003718"/>
                  </a:ext>
                </a:extLst>
              </a:tr>
            </a:tbl>
          </a:graphicData>
        </a:graphic>
      </p:graphicFrame>
      <p:sp>
        <p:nvSpPr>
          <p:cNvPr id="4" name="Text Placeholder 3">
            <a:extLst>
              <a:ext uri="{FF2B5EF4-FFF2-40B4-BE49-F238E27FC236}">
                <a16:creationId xmlns:a16="http://schemas.microsoft.com/office/drawing/2014/main" id="{E32E9011-7C27-487C-A265-628D21170B47}"/>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080046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9CB58-2E11-4B0F-9811-85D57219F0B5}"/>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55CA186F-52A8-45CC-9247-23DD2FAB0DD3}"/>
              </a:ext>
            </a:extLst>
          </p:cNvPr>
          <p:cNvGraphicFramePr>
            <a:graphicFrameLocks noGrp="1"/>
          </p:cNvGraphicFramePr>
          <p:nvPr>
            <p:ph type="chart" sz="quarter" idx="13"/>
            <p:extLst>
              <p:ext uri="{D42A27DB-BD31-4B8C-83A1-F6EECF244321}">
                <p14:modId xmlns:p14="http://schemas.microsoft.com/office/powerpoint/2010/main" val="326739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DEAD83-85A0-45FC-815A-23F92F6AC2B7}"/>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F9E787ED-6CAA-43D5-82A0-1C96AB3A7E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669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8A762-A188-443B-9213-A9536347A5BF}"/>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8221687F-7357-4BD1-B23B-3603A615AD2D}"/>
              </a:ext>
            </a:extLst>
          </p:cNvPr>
          <p:cNvGraphicFramePr>
            <a:graphicFrameLocks noGrp="1"/>
          </p:cNvGraphicFramePr>
          <p:nvPr>
            <p:ph type="chart" sz="quarter" idx="13"/>
            <p:extLst>
              <p:ext uri="{D42A27DB-BD31-4B8C-83A1-F6EECF244321}">
                <p14:modId xmlns:p14="http://schemas.microsoft.com/office/powerpoint/2010/main" val="3874590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517D1A-36E0-492F-9CD3-13898FE3E654}"/>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0450598D-AB75-4CAB-AB98-D67E0FB4B6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3215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D3B68-BCC7-4E23-A83A-7CB2238074CA}"/>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DB49E465-533E-48FF-AA8F-3705F3242C62}"/>
              </a:ext>
            </a:extLst>
          </p:cNvPr>
          <p:cNvGraphicFramePr>
            <a:graphicFrameLocks noGrp="1"/>
          </p:cNvGraphicFramePr>
          <p:nvPr>
            <p:ph type="chart" sz="quarter" idx="13"/>
            <p:extLst>
              <p:ext uri="{D42A27DB-BD31-4B8C-83A1-F6EECF244321}">
                <p14:modId xmlns:p14="http://schemas.microsoft.com/office/powerpoint/2010/main" val="1726446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75EA0A-C2FC-4CA9-AF8B-982BA7F580A6}"/>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5F3B7BEA-F1FC-49B7-A4C4-B860277C9B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0880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7EE2B-A9C2-4DE9-9392-B7AB2A1B771F}"/>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A325EB59-3B9D-46EB-A4A9-FC7DA1D682F3}"/>
              </a:ext>
            </a:extLst>
          </p:cNvPr>
          <p:cNvGraphicFramePr>
            <a:graphicFrameLocks noGrp="1"/>
          </p:cNvGraphicFramePr>
          <p:nvPr>
            <p:ph type="chart" sz="quarter" idx="13"/>
            <p:extLst>
              <p:ext uri="{D42A27DB-BD31-4B8C-83A1-F6EECF244321}">
                <p14:modId xmlns:p14="http://schemas.microsoft.com/office/powerpoint/2010/main" val="4232800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9746F3-E3B2-4C3F-8E9A-E1F866158FA1}"/>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C2B37105-6767-4431-AF54-A91E9E3F98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504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B293A-EBE1-471F-98FF-ED778F136CD1}"/>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14CC6CB2-AF6E-4374-B633-AB741720E00C}"/>
              </a:ext>
            </a:extLst>
          </p:cNvPr>
          <p:cNvGraphicFramePr>
            <a:graphicFrameLocks noGrp="1"/>
          </p:cNvGraphicFramePr>
          <p:nvPr>
            <p:ph type="tbl" sz="quarter" idx="13"/>
            <p:extLst>
              <p:ext uri="{D42A27DB-BD31-4B8C-83A1-F6EECF244321}">
                <p14:modId xmlns:p14="http://schemas.microsoft.com/office/powerpoint/2010/main" val="1801994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42613935"/>
                    </a:ext>
                  </a:extLst>
                </a:gridCol>
                <a:gridCol w="1645920">
                  <a:extLst>
                    <a:ext uri="{9D8B030D-6E8A-4147-A177-3AD203B41FA5}">
                      <a16:colId xmlns:a16="http://schemas.microsoft.com/office/drawing/2014/main" val="1554485883"/>
                    </a:ext>
                  </a:extLst>
                </a:gridCol>
                <a:gridCol w="1645920">
                  <a:extLst>
                    <a:ext uri="{9D8B030D-6E8A-4147-A177-3AD203B41FA5}">
                      <a16:colId xmlns:a16="http://schemas.microsoft.com/office/drawing/2014/main" val="1199079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61403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14.3 %</a:t>
                      </a:r>
                    </a:p>
                  </a:txBody>
                  <a:tcPr/>
                </a:tc>
                <a:extLst>
                  <a:ext uri="{0D108BD9-81ED-4DB2-BD59-A6C34878D82A}">
                    <a16:rowId xmlns:a16="http://schemas.microsoft.com/office/drawing/2014/main" val="371351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3946745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3977428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1154731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733465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336196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018798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497203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544248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40202874"/>
                  </a:ext>
                </a:extLst>
              </a:tr>
            </a:tbl>
          </a:graphicData>
        </a:graphic>
      </p:graphicFrame>
      <p:sp>
        <p:nvSpPr>
          <p:cNvPr id="4" name="Text Placeholder 3">
            <a:extLst>
              <a:ext uri="{FF2B5EF4-FFF2-40B4-BE49-F238E27FC236}">
                <a16:creationId xmlns:a16="http://schemas.microsoft.com/office/drawing/2014/main" id="{66A4C560-C7C1-468F-9720-9096A074CC90}"/>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185201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F021B-108D-4E93-A2BF-D2A7AFA671CC}"/>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88F5826D-F332-4941-A7A3-1859DF0AC755}"/>
              </a:ext>
            </a:extLst>
          </p:cNvPr>
          <p:cNvGraphicFramePr>
            <a:graphicFrameLocks noGrp="1"/>
          </p:cNvGraphicFramePr>
          <p:nvPr>
            <p:ph type="tbl" sz="quarter" idx="13"/>
            <p:extLst>
              <p:ext uri="{D42A27DB-BD31-4B8C-83A1-F6EECF244321}">
                <p14:modId xmlns:p14="http://schemas.microsoft.com/office/powerpoint/2010/main" val="492655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53322871"/>
                    </a:ext>
                  </a:extLst>
                </a:gridCol>
                <a:gridCol w="1645920">
                  <a:extLst>
                    <a:ext uri="{9D8B030D-6E8A-4147-A177-3AD203B41FA5}">
                      <a16:colId xmlns:a16="http://schemas.microsoft.com/office/drawing/2014/main" val="3463372693"/>
                    </a:ext>
                  </a:extLst>
                </a:gridCol>
                <a:gridCol w="1645920">
                  <a:extLst>
                    <a:ext uri="{9D8B030D-6E8A-4147-A177-3AD203B41FA5}">
                      <a16:colId xmlns:a16="http://schemas.microsoft.com/office/drawing/2014/main" val="3337992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11938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377958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826743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759924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007437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588991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340286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419536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841263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080025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039904127"/>
                  </a:ext>
                </a:extLst>
              </a:tr>
            </a:tbl>
          </a:graphicData>
        </a:graphic>
      </p:graphicFrame>
      <p:sp>
        <p:nvSpPr>
          <p:cNvPr id="4" name="Text Placeholder 3">
            <a:extLst>
              <a:ext uri="{FF2B5EF4-FFF2-40B4-BE49-F238E27FC236}">
                <a16:creationId xmlns:a16="http://schemas.microsoft.com/office/drawing/2014/main" id="{25241F46-FCD7-46B5-AA7C-34BAF80C4CE3}"/>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222295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7D993-AD57-4118-BC7E-AF8E5A9DA6E1}"/>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07BDFA33-CFF5-4F6F-9E17-6F4A7E707741}"/>
              </a:ext>
            </a:extLst>
          </p:cNvPr>
          <p:cNvGraphicFramePr>
            <a:graphicFrameLocks noGrp="1"/>
          </p:cNvGraphicFramePr>
          <p:nvPr>
            <p:ph type="tbl" sz="quarter" idx="13"/>
            <p:extLst>
              <p:ext uri="{D42A27DB-BD31-4B8C-83A1-F6EECF244321}">
                <p14:modId xmlns:p14="http://schemas.microsoft.com/office/powerpoint/2010/main" val="1029145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42378567"/>
                    </a:ext>
                  </a:extLst>
                </a:gridCol>
                <a:gridCol w="1645920">
                  <a:extLst>
                    <a:ext uri="{9D8B030D-6E8A-4147-A177-3AD203B41FA5}">
                      <a16:colId xmlns:a16="http://schemas.microsoft.com/office/drawing/2014/main" val="486128675"/>
                    </a:ext>
                  </a:extLst>
                </a:gridCol>
                <a:gridCol w="1645920">
                  <a:extLst>
                    <a:ext uri="{9D8B030D-6E8A-4147-A177-3AD203B41FA5}">
                      <a16:colId xmlns:a16="http://schemas.microsoft.com/office/drawing/2014/main" val="1752988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1477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870578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83939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Temerloh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452816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848108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095592487"/>
                  </a:ext>
                </a:extLst>
              </a:tr>
            </a:tbl>
          </a:graphicData>
        </a:graphic>
      </p:graphicFrame>
      <p:sp>
        <p:nvSpPr>
          <p:cNvPr id="4" name="Text Placeholder 3">
            <a:extLst>
              <a:ext uri="{FF2B5EF4-FFF2-40B4-BE49-F238E27FC236}">
                <a16:creationId xmlns:a16="http://schemas.microsoft.com/office/drawing/2014/main" id="{4469B878-7DCB-4DAB-A755-E88BED89EDE9}"/>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364097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BA395-250A-4C00-9F0F-C79B5EECBD3D}"/>
              </a:ext>
            </a:extLst>
          </p:cNvPr>
          <p:cNvSpPr>
            <a:spLocks noGrp="1"/>
          </p:cNvSpPr>
          <p:nvPr>
            <p:ph type="title"/>
          </p:nvPr>
        </p:nvSpPr>
        <p:spPr/>
        <p:txBody>
          <a:bodyPr/>
          <a:lstStyle/>
          <a:p>
            <a:r>
              <a:rPr lang="en-US"/>
              <a:t>Facebook Own Posts Table | Oxford Fajar Pre-University - 1 of 6</a:t>
            </a:r>
          </a:p>
        </p:txBody>
      </p:sp>
      <p:graphicFrame>
        <p:nvGraphicFramePr>
          <p:cNvPr id="5" name="Table Placeholder 4">
            <a:extLst>
              <a:ext uri="{FF2B5EF4-FFF2-40B4-BE49-F238E27FC236}">
                <a16:creationId xmlns:a16="http://schemas.microsoft.com/office/drawing/2014/main" id="{D358ED45-2678-4192-99C2-B52215E71F38}"/>
              </a:ext>
            </a:extLst>
          </p:cNvPr>
          <p:cNvGraphicFramePr>
            <a:graphicFrameLocks noGrp="1"/>
          </p:cNvGraphicFramePr>
          <p:nvPr>
            <p:ph type="tbl" sz="quarter" idx="13"/>
            <p:extLst>
              <p:ext uri="{D42A27DB-BD31-4B8C-83A1-F6EECF244321}">
                <p14:modId xmlns:p14="http://schemas.microsoft.com/office/powerpoint/2010/main" val="80663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6634561"/>
                    </a:ext>
                  </a:extLst>
                </a:gridCol>
                <a:gridCol w="658368">
                  <a:extLst>
                    <a:ext uri="{9D8B030D-6E8A-4147-A177-3AD203B41FA5}">
                      <a16:colId xmlns:a16="http://schemas.microsoft.com/office/drawing/2014/main" val="1944180567"/>
                    </a:ext>
                  </a:extLst>
                </a:gridCol>
                <a:gridCol w="658368">
                  <a:extLst>
                    <a:ext uri="{9D8B030D-6E8A-4147-A177-3AD203B41FA5}">
                      <a16:colId xmlns:a16="http://schemas.microsoft.com/office/drawing/2014/main" val="2614343739"/>
                    </a:ext>
                  </a:extLst>
                </a:gridCol>
                <a:gridCol w="658368">
                  <a:extLst>
                    <a:ext uri="{9D8B030D-6E8A-4147-A177-3AD203B41FA5}">
                      <a16:colId xmlns:a16="http://schemas.microsoft.com/office/drawing/2014/main" val="3758220797"/>
                    </a:ext>
                  </a:extLst>
                </a:gridCol>
                <a:gridCol w="658368">
                  <a:extLst>
                    <a:ext uri="{9D8B030D-6E8A-4147-A177-3AD203B41FA5}">
                      <a16:colId xmlns:a16="http://schemas.microsoft.com/office/drawing/2014/main" val="964957431"/>
                    </a:ext>
                  </a:extLst>
                </a:gridCol>
                <a:gridCol w="658368">
                  <a:extLst>
                    <a:ext uri="{9D8B030D-6E8A-4147-A177-3AD203B41FA5}">
                      <a16:colId xmlns:a16="http://schemas.microsoft.com/office/drawing/2014/main" val="2859246475"/>
                    </a:ext>
                  </a:extLst>
                </a:gridCol>
                <a:gridCol w="658368">
                  <a:extLst>
                    <a:ext uri="{9D8B030D-6E8A-4147-A177-3AD203B41FA5}">
                      <a16:colId xmlns:a16="http://schemas.microsoft.com/office/drawing/2014/main" val="2726274121"/>
                    </a:ext>
                  </a:extLst>
                </a:gridCol>
                <a:gridCol w="658368">
                  <a:extLst>
                    <a:ext uri="{9D8B030D-6E8A-4147-A177-3AD203B41FA5}">
                      <a16:colId xmlns:a16="http://schemas.microsoft.com/office/drawing/2014/main" val="1684347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897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- 2019-01-30 17:26:00 </a:t>
                      </a:r>
                      <a:r>
                        <a:rPr kumimoji="0" lang="en-US" sz="1000" b="0" i="0" u="none" strike="noStrike" kern="1200" cap="none" spc="0" normalizeH="0" baseline="0" noProof="0">
                          <a:ln>
                            <a:noFill/>
                          </a:ln>
                          <a:solidFill>
                            <a:prstClr val="black"/>
                          </a:solidFill>
                          <a:effectLst/>
                          <a:uLnTx/>
                          <a:uFillTx/>
                          <a:latin typeface="+mn-lt"/>
                          <a:ea typeface="+mn-ea"/>
                          <a:cs typeface="+mn-cs"/>
                        </a:rPr>
                        <a:t> 
 Regardless of religion, political party, or personal philosophy, you’ve likely met someone at one point and thought they’ve got it all wrong. 
In the search for moral truth, when we learn what is “right,” we in turn learn what is “wrong”. How do we know whether our conclusions are sound, or is the result of biased reasoning? 
Click to read more about Simon Blackburn examining how our minds move, and whether or not we’re capable of seeking out “truth”: http://bit.ly/2EzIheJ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9792205"/>
                  </a:ext>
                </a:extLst>
              </a:tr>
            </a:tbl>
          </a:graphicData>
        </a:graphic>
      </p:graphicFrame>
      <p:sp>
        <p:nvSpPr>
          <p:cNvPr id="4" name="Text Placeholder 3">
            <a:extLst>
              <a:ext uri="{FF2B5EF4-FFF2-40B4-BE49-F238E27FC236}">
                <a16:creationId xmlns:a16="http://schemas.microsoft.com/office/drawing/2014/main" id="{130FAA00-0DD5-43E7-9FDA-98F059CB6F11}"/>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946879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292DC-6FD7-4840-951F-7F669C633BDF}"/>
              </a:ext>
            </a:extLst>
          </p:cNvPr>
          <p:cNvSpPr>
            <a:spLocks noGrp="1"/>
          </p:cNvSpPr>
          <p:nvPr>
            <p:ph type="title"/>
          </p:nvPr>
        </p:nvSpPr>
        <p:spPr/>
        <p:txBody>
          <a:bodyPr/>
          <a:lstStyle/>
          <a:p>
            <a:r>
              <a:rPr lang="en-US"/>
              <a:t>Facebook Own Posts Table | Oxford Fajar Pre-University - 2 of 6</a:t>
            </a:r>
          </a:p>
        </p:txBody>
      </p:sp>
      <p:graphicFrame>
        <p:nvGraphicFramePr>
          <p:cNvPr id="5" name="Table Placeholder 4">
            <a:extLst>
              <a:ext uri="{FF2B5EF4-FFF2-40B4-BE49-F238E27FC236}">
                <a16:creationId xmlns:a16="http://schemas.microsoft.com/office/drawing/2014/main" id="{14750EF7-03A1-43C3-B065-5F868C65644D}"/>
              </a:ext>
            </a:extLst>
          </p:cNvPr>
          <p:cNvGraphicFramePr>
            <a:graphicFrameLocks noGrp="1"/>
          </p:cNvGraphicFramePr>
          <p:nvPr>
            <p:ph type="tbl" sz="quarter" idx="13"/>
            <p:extLst>
              <p:ext uri="{D42A27DB-BD31-4B8C-83A1-F6EECF244321}">
                <p14:modId xmlns:p14="http://schemas.microsoft.com/office/powerpoint/2010/main" val="504150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55738276"/>
                    </a:ext>
                  </a:extLst>
                </a:gridCol>
                <a:gridCol w="658368">
                  <a:extLst>
                    <a:ext uri="{9D8B030D-6E8A-4147-A177-3AD203B41FA5}">
                      <a16:colId xmlns:a16="http://schemas.microsoft.com/office/drawing/2014/main" val="4124138520"/>
                    </a:ext>
                  </a:extLst>
                </a:gridCol>
                <a:gridCol w="658368">
                  <a:extLst>
                    <a:ext uri="{9D8B030D-6E8A-4147-A177-3AD203B41FA5}">
                      <a16:colId xmlns:a16="http://schemas.microsoft.com/office/drawing/2014/main" val="983282119"/>
                    </a:ext>
                  </a:extLst>
                </a:gridCol>
                <a:gridCol w="658368">
                  <a:extLst>
                    <a:ext uri="{9D8B030D-6E8A-4147-A177-3AD203B41FA5}">
                      <a16:colId xmlns:a16="http://schemas.microsoft.com/office/drawing/2014/main" val="3251693629"/>
                    </a:ext>
                  </a:extLst>
                </a:gridCol>
                <a:gridCol w="658368">
                  <a:extLst>
                    <a:ext uri="{9D8B030D-6E8A-4147-A177-3AD203B41FA5}">
                      <a16:colId xmlns:a16="http://schemas.microsoft.com/office/drawing/2014/main" val="3843005805"/>
                    </a:ext>
                  </a:extLst>
                </a:gridCol>
                <a:gridCol w="658368">
                  <a:extLst>
                    <a:ext uri="{9D8B030D-6E8A-4147-A177-3AD203B41FA5}">
                      <a16:colId xmlns:a16="http://schemas.microsoft.com/office/drawing/2014/main" val="2196734473"/>
                    </a:ext>
                  </a:extLst>
                </a:gridCol>
                <a:gridCol w="658368">
                  <a:extLst>
                    <a:ext uri="{9D8B030D-6E8A-4147-A177-3AD203B41FA5}">
                      <a16:colId xmlns:a16="http://schemas.microsoft.com/office/drawing/2014/main" val="1750743406"/>
                    </a:ext>
                  </a:extLst>
                </a:gridCol>
                <a:gridCol w="658368">
                  <a:extLst>
                    <a:ext uri="{9D8B030D-6E8A-4147-A177-3AD203B41FA5}">
                      <a16:colId xmlns:a16="http://schemas.microsoft.com/office/drawing/2014/main" val="2846401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4632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- 2019-01-28 11:00:01 </a:t>
                      </a:r>
                      <a:r>
                        <a:rPr kumimoji="0" lang="en-US" sz="1000" b="0" i="0" u="none" strike="noStrike" kern="1200" cap="none" spc="0" normalizeH="0" baseline="0" noProof="0">
                          <a:ln>
                            <a:noFill/>
                          </a:ln>
                          <a:solidFill>
                            <a:prstClr val="black"/>
                          </a:solidFill>
                          <a:effectLst/>
                          <a:uLnTx/>
                          <a:uFillTx/>
                          <a:latin typeface="+mn-lt"/>
                          <a:ea typeface="+mn-ea"/>
                          <a:cs typeface="+mn-cs"/>
                        </a:rPr>
                        <a:t> 
 It’s Monday! Start your week right by adding one new word to your vocabulary!
Belter, noun
(informal)
1. A very good example of something 
- His second goal was an absolute belter. 
It's a belter of an album, full of timeless rock songs. 
2. A loud, powerful singer or song
- She finished the set with a real belter.
Learn more:
http://bit.ly/2BtUGh8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257866"/>
                  </a:ext>
                </a:extLst>
              </a:tr>
            </a:tbl>
          </a:graphicData>
        </a:graphic>
      </p:graphicFrame>
      <p:sp>
        <p:nvSpPr>
          <p:cNvPr id="4" name="Text Placeholder 3">
            <a:extLst>
              <a:ext uri="{FF2B5EF4-FFF2-40B4-BE49-F238E27FC236}">
                <a16:creationId xmlns:a16="http://schemas.microsoft.com/office/drawing/2014/main" id="{B3B06D83-5D5C-4721-B8BA-F42512686A19}"/>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92535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EEB47-08F4-42B0-A77A-8DE40397664C}"/>
              </a:ext>
            </a:extLst>
          </p:cNvPr>
          <p:cNvSpPr>
            <a:spLocks noGrp="1"/>
          </p:cNvSpPr>
          <p:nvPr>
            <p:ph type="title"/>
          </p:nvPr>
        </p:nvSpPr>
        <p:spPr/>
        <p:txBody>
          <a:bodyPr/>
          <a:lstStyle/>
          <a:p>
            <a:r>
              <a:rPr lang="en-US"/>
              <a:t>Facebook Own Posts Table | Oxford Fajar Pre-University - 3 of 6</a:t>
            </a:r>
          </a:p>
        </p:txBody>
      </p:sp>
      <p:graphicFrame>
        <p:nvGraphicFramePr>
          <p:cNvPr id="5" name="Table Placeholder 4">
            <a:extLst>
              <a:ext uri="{FF2B5EF4-FFF2-40B4-BE49-F238E27FC236}">
                <a16:creationId xmlns:a16="http://schemas.microsoft.com/office/drawing/2014/main" id="{72624BAC-83C9-44ED-8263-3D5F4266DE80}"/>
              </a:ext>
            </a:extLst>
          </p:cNvPr>
          <p:cNvGraphicFramePr>
            <a:graphicFrameLocks noGrp="1"/>
          </p:cNvGraphicFramePr>
          <p:nvPr>
            <p:ph type="tbl" sz="quarter" idx="13"/>
            <p:extLst>
              <p:ext uri="{D42A27DB-BD31-4B8C-83A1-F6EECF244321}">
                <p14:modId xmlns:p14="http://schemas.microsoft.com/office/powerpoint/2010/main" val="1097030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03934688"/>
                    </a:ext>
                  </a:extLst>
                </a:gridCol>
                <a:gridCol w="658368">
                  <a:extLst>
                    <a:ext uri="{9D8B030D-6E8A-4147-A177-3AD203B41FA5}">
                      <a16:colId xmlns:a16="http://schemas.microsoft.com/office/drawing/2014/main" val="227255581"/>
                    </a:ext>
                  </a:extLst>
                </a:gridCol>
                <a:gridCol w="658368">
                  <a:extLst>
                    <a:ext uri="{9D8B030D-6E8A-4147-A177-3AD203B41FA5}">
                      <a16:colId xmlns:a16="http://schemas.microsoft.com/office/drawing/2014/main" val="1759942578"/>
                    </a:ext>
                  </a:extLst>
                </a:gridCol>
                <a:gridCol w="658368">
                  <a:extLst>
                    <a:ext uri="{9D8B030D-6E8A-4147-A177-3AD203B41FA5}">
                      <a16:colId xmlns:a16="http://schemas.microsoft.com/office/drawing/2014/main" val="2546901852"/>
                    </a:ext>
                  </a:extLst>
                </a:gridCol>
                <a:gridCol w="658368">
                  <a:extLst>
                    <a:ext uri="{9D8B030D-6E8A-4147-A177-3AD203B41FA5}">
                      <a16:colId xmlns:a16="http://schemas.microsoft.com/office/drawing/2014/main" val="3888088290"/>
                    </a:ext>
                  </a:extLst>
                </a:gridCol>
                <a:gridCol w="658368">
                  <a:extLst>
                    <a:ext uri="{9D8B030D-6E8A-4147-A177-3AD203B41FA5}">
                      <a16:colId xmlns:a16="http://schemas.microsoft.com/office/drawing/2014/main" val="69280205"/>
                    </a:ext>
                  </a:extLst>
                </a:gridCol>
                <a:gridCol w="658368">
                  <a:extLst>
                    <a:ext uri="{9D8B030D-6E8A-4147-A177-3AD203B41FA5}">
                      <a16:colId xmlns:a16="http://schemas.microsoft.com/office/drawing/2014/main" val="3508274159"/>
                    </a:ext>
                  </a:extLst>
                </a:gridCol>
                <a:gridCol w="658368">
                  <a:extLst>
                    <a:ext uri="{9D8B030D-6E8A-4147-A177-3AD203B41FA5}">
                      <a16:colId xmlns:a16="http://schemas.microsoft.com/office/drawing/2014/main" val="3403563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901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- 2019-01-24 17:00:00 </a:t>
                      </a:r>
                      <a:r>
                        <a:rPr kumimoji="0" lang="en-US" sz="1000" b="0" i="0" u="none" strike="noStrike" kern="1200" cap="none" spc="0" normalizeH="0" baseline="0" noProof="0">
                          <a:ln>
                            <a:noFill/>
                          </a:ln>
                          <a:solidFill>
                            <a:prstClr val="black"/>
                          </a:solidFill>
                          <a:effectLst/>
                          <a:uLnTx/>
                          <a:uFillTx/>
                          <a:latin typeface="+mn-lt"/>
                          <a:ea typeface="+mn-ea"/>
                          <a:cs typeface="+mn-cs"/>
                        </a:rPr>
                        <a:t> 
 Have the urge to improve your Polytechnic subjects' fundamentals? 
Oxford Fajar’s Polytechnic textbooks adhere closely to the latest Malaysian polytechnic syllabuses and are written in a simple yet engaging manner. 
Now you can get 20%* rebate when you purchase Oxford Fajar’s Polytechnic series at any Popular bookstore from now till 31 March 2019! 
*Terms &amp; Conditions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0331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- 2019-01-22 10:11:38 </a:t>
                      </a:r>
                      <a:r>
                        <a:rPr kumimoji="0" lang="en-US" sz="1000" b="0" i="0" u="none" strike="noStrike" kern="1200" cap="none" spc="0" normalizeH="0" baseline="0" noProof="0">
                          <a:ln>
                            <a:noFill/>
                          </a:ln>
                          <a:solidFill>
                            <a:prstClr val="black"/>
                          </a:solidFill>
                          <a:effectLst/>
                          <a:uLnTx/>
                          <a:uFillTx/>
                          <a:latin typeface="+mn-lt"/>
                          <a:ea typeface="+mn-ea"/>
                          <a:cs typeface="+mn-cs"/>
                        </a:rPr>
                        <a:t> 
 Start your job search smart by avoiding these pitfalls! Follow these tips from career coaches and job recruiters. All the best!
Source: Reader's Digest http://bit.ly/2RfL4AI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0295492"/>
                  </a:ext>
                </a:extLst>
              </a:tr>
            </a:tbl>
          </a:graphicData>
        </a:graphic>
      </p:graphicFrame>
      <p:sp>
        <p:nvSpPr>
          <p:cNvPr id="4" name="Text Placeholder 3">
            <a:extLst>
              <a:ext uri="{FF2B5EF4-FFF2-40B4-BE49-F238E27FC236}">
                <a16:creationId xmlns:a16="http://schemas.microsoft.com/office/drawing/2014/main" id="{52B109E4-0CBD-427C-811F-8F9A232437BB}"/>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138723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929ED-4436-4713-B461-40EEEFC5EC67}"/>
              </a:ext>
            </a:extLst>
          </p:cNvPr>
          <p:cNvSpPr>
            <a:spLocks noGrp="1"/>
          </p:cNvSpPr>
          <p:nvPr>
            <p:ph type="title"/>
          </p:nvPr>
        </p:nvSpPr>
        <p:spPr/>
        <p:txBody>
          <a:bodyPr/>
          <a:lstStyle/>
          <a:p>
            <a:r>
              <a:rPr lang="en-US"/>
              <a:t>Facebook Own Posts Table | Oxford Fajar Pre-University - 4 of 6</a:t>
            </a:r>
          </a:p>
        </p:txBody>
      </p:sp>
      <p:graphicFrame>
        <p:nvGraphicFramePr>
          <p:cNvPr id="5" name="Table Placeholder 4">
            <a:extLst>
              <a:ext uri="{FF2B5EF4-FFF2-40B4-BE49-F238E27FC236}">
                <a16:creationId xmlns:a16="http://schemas.microsoft.com/office/drawing/2014/main" id="{C3EE8ED3-B7E9-4266-A220-6F2BD1CE5380}"/>
              </a:ext>
            </a:extLst>
          </p:cNvPr>
          <p:cNvGraphicFramePr>
            <a:graphicFrameLocks noGrp="1"/>
          </p:cNvGraphicFramePr>
          <p:nvPr>
            <p:ph type="tbl" sz="quarter" idx="13"/>
            <p:extLst>
              <p:ext uri="{D42A27DB-BD31-4B8C-83A1-F6EECF244321}">
                <p14:modId xmlns:p14="http://schemas.microsoft.com/office/powerpoint/2010/main" val="4137467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62987874"/>
                    </a:ext>
                  </a:extLst>
                </a:gridCol>
                <a:gridCol w="658368">
                  <a:extLst>
                    <a:ext uri="{9D8B030D-6E8A-4147-A177-3AD203B41FA5}">
                      <a16:colId xmlns:a16="http://schemas.microsoft.com/office/drawing/2014/main" val="2831921538"/>
                    </a:ext>
                  </a:extLst>
                </a:gridCol>
                <a:gridCol w="658368">
                  <a:extLst>
                    <a:ext uri="{9D8B030D-6E8A-4147-A177-3AD203B41FA5}">
                      <a16:colId xmlns:a16="http://schemas.microsoft.com/office/drawing/2014/main" val="3373273296"/>
                    </a:ext>
                  </a:extLst>
                </a:gridCol>
                <a:gridCol w="658368">
                  <a:extLst>
                    <a:ext uri="{9D8B030D-6E8A-4147-A177-3AD203B41FA5}">
                      <a16:colId xmlns:a16="http://schemas.microsoft.com/office/drawing/2014/main" val="743080211"/>
                    </a:ext>
                  </a:extLst>
                </a:gridCol>
                <a:gridCol w="658368">
                  <a:extLst>
                    <a:ext uri="{9D8B030D-6E8A-4147-A177-3AD203B41FA5}">
                      <a16:colId xmlns:a16="http://schemas.microsoft.com/office/drawing/2014/main" val="3605331261"/>
                    </a:ext>
                  </a:extLst>
                </a:gridCol>
                <a:gridCol w="658368">
                  <a:extLst>
                    <a:ext uri="{9D8B030D-6E8A-4147-A177-3AD203B41FA5}">
                      <a16:colId xmlns:a16="http://schemas.microsoft.com/office/drawing/2014/main" val="2891131531"/>
                    </a:ext>
                  </a:extLst>
                </a:gridCol>
                <a:gridCol w="658368">
                  <a:extLst>
                    <a:ext uri="{9D8B030D-6E8A-4147-A177-3AD203B41FA5}">
                      <a16:colId xmlns:a16="http://schemas.microsoft.com/office/drawing/2014/main" val="16976275"/>
                    </a:ext>
                  </a:extLst>
                </a:gridCol>
                <a:gridCol w="658368">
                  <a:extLst>
                    <a:ext uri="{9D8B030D-6E8A-4147-A177-3AD203B41FA5}">
                      <a16:colId xmlns:a16="http://schemas.microsoft.com/office/drawing/2014/main" val="455573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9235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- 2019-01-18 15:24:25 </a:t>
                      </a:r>
                      <a:r>
                        <a:rPr kumimoji="0" lang="en-US" sz="1000" b="0" i="0" u="none" strike="noStrike" kern="1200" cap="none" spc="0" normalizeH="0" baseline="0" noProof="0">
                          <a:ln>
                            <a:noFill/>
                          </a:ln>
                          <a:solidFill>
                            <a:prstClr val="black"/>
                          </a:solidFill>
                          <a:effectLst/>
                          <a:uLnTx/>
                          <a:uFillTx/>
                          <a:latin typeface="+mn-lt"/>
                          <a:ea typeface="+mn-ea"/>
                          <a:cs typeface="+mn-cs"/>
                        </a:rPr>
                        <a:t> 
 It feels just like yesterday when we started our journey as study companions to students. Fast forward to 2019, we're celebrating our 62nd anniversary!
As we evolve, we also strive to continue improving our content for you in the years to come. 
Thank you for your support! :) 
#10yearschallenge #OxfordFajar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2980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- 2019-01-15 13:45:00 </a:t>
                      </a:r>
                      <a:r>
                        <a:rPr kumimoji="0" lang="en-US" sz="1000" b="0" i="0" u="none" strike="noStrike" kern="1200" cap="none" spc="0" normalizeH="0" baseline="0" noProof="0">
                          <a:ln>
                            <a:noFill/>
                          </a:ln>
                          <a:solidFill>
                            <a:prstClr val="black"/>
                          </a:solidFill>
                          <a:effectLst/>
                          <a:uLnTx/>
                          <a:uFillTx/>
                          <a:latin typeface="+mn-lt"/>
                          <a:ea typeface="+mn-ea"/>
                          <a:cs typeface="+mn-cs"/>
                        </a:rPr>
                        <a:t> 
 Do you know what The Official Secrets Act 1972 (OSA) is?
OSA allows the government to classify any document as secret and jail those who release such information for up to seven years.
Source:
http://bit.ly/2CpYOAy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8624888"/>
                  </a:ext>
                </a:extLst>
              </a:tr>
            </a:tbl>
          </a:graphicData>
        </a:graphic>
      </p:graphicFrame>
      <p:sp>
        <p:nvSpPr>
          <p:cNvPr id="4" name="Text Placeholder 3">
            <a:extLst>
              <a:ext uri="{FF2B5EF4-FFF2-40B4-BE49-F238E27FC236}">
                <a16:creationId xmlns:a16="http://schemas.microsoft.com/office/drawing/2014/main" id="{09B27FEF-509B-46B8-B748-02FEFCA872DD}"/>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248001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DFAAC-6EB9-4920-BBB8-12708B378A9D}"/>
              </a:ext>
            </a:extLst>
          </p:cNvPr>
          <p:cNvSpPr>
            <a:spLocks noGrp="1"/>
          </p:cNvSpPr>
          <p:nvPr>
            <p:ph type="title"/>
          </p:nvPr>
        </p:nvSpPr>
        <p:spPr/>
        <p:txBody>
          <a:bodyPr/>
          <a:lstStyle/>
          <a:p>
            <a:r>
              <a:rPr lang="en-US"/>
              <a:t>Facebook Own Posts Table | Oxford Fajar Pre-University - 5 of 6</a:t>
            </a:r>
          </a:p>
        </p:txBody>
      </p:sp>
      <p:graphicFrame>
        <p:nvGraphicFramePr>
          <p:cNvPr id="5" name="Table Placeholder 4">
            <a:extLst>
              <a:ext uri="{FF2B5EF4-FFF2-40B4-BE49-F238E27FC236}">
                <a16:creationId xmlns:a16="http://schemas.microsoft.com/office/drawing/2014/main" id="{9F01CEB0-90B4-4FA8-BA4F-35E8B370DF00}"/>
              </a:ext>
            </a:extLst>
          </p:cNvPr>
          <p:cNvGraphicFramePr>
            <a:graphicFrameLocks noGrp="1"/>
          </p:cNvGraphicFramePr>
          <p:nvPr>
            <p:ph type="tbl" sz="quarter" idx="13"/>
            <p:extLst>
              <p:ext uri="{D42A27DB-BD31-4B8C-83A1-F6EECF244321}">
                <p14:modId xmlns:p14="http://schemas.microsoft.com/office/powerpoint/2010/main" val="347156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3568414"/>
                    </a:ext>
                  </a:extLst>
                </a:gridCol>
                <a:gridCol w="658368">
                  <a:extLst>
                    <a:ext uri="{9D8B030D-6E8A-4147-A177-3AD203B41FA5}">
                      <a16:colId xmlns:a16="http://schemas.microsoft.com/office/drawing/2014/main" val="4057443079"/>
                    </a:ext>
                  </a:extLst>
                </a:gridCol>
                <a:gridCol w="658368">
                  <a:extLst>
                    <a:ext uri="{9D8B030D-6E8A-4147-A177-3AD203B41FA5}">
                      <a16:colId xmlns:a16="http://schemas.microsoft.com/office/drawing/2014/main" val="2932117980"/>
                    </a:ext>
                  </a:extLst>
                </a:gridCol>
                <a:gridCol w="658368">
                  <a:extLst>
                    <a:ext uri="{9D8B030D-6E8A-4147-A177-3AD203B41FA5}">
                      <a16:colId xmlns:a16="http://schemas.microsoft.com/office/drawing/2014/main" val="750727322"/>
                    </a:ext>
                  </a:extLst>
                </a:gridCol>
                <a:gridCol w="658368">
                  <a:extLst>
                    <a:ext uri="{9D8B030D-6E8A-4147-A177-3AD203B41FA5}">
                      <a16:colId xmlns:a16="http://schemas.microsoft.com/office/drawing/2014/main" val="1180600476"/>
                    </a:ext>
                  </a:extLst>
                </a:gridCol>
                <a:gridCol w="658368">
                  <a:extLst>
                    <a:ext uri="{9D8B030D-6E8A-4147-A177-3AD203B41FA5}">
                      <a16:colId xmlns:a16="http://schemas.microsoft.com/office/drawing/2014/main" val="4021500298"/>
                    </a:ext>
                  </a:extLst>
                </a:gridCol>
                <a:gridCol w="658368">
                  <a:extLst>
                    <a:ext uri="{9D8B030D-6E8A-4147-A177-3AD203B41FA5}">
                      <a16:colId xmlns:a16="http://schemas.microsoft.com/office/drawing/2014/main" val="2448473645"/>
                    </a:ext>
                  </a:extLst>
                </a:gridCol>
                <a:gridCol w="658368">
                  <a:extLst>
                    <a:ext uri="{9D8B030D-6E8A-4147-A177-3AD203B41FA5}">
                      <a16:colId xmlns:a16="http://schemas.microsoft.com/office/drawing/2014/main" val="3571166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2910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- 2019-01-11 12:45:00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additional resources to enhance and aid your teaching in this new year?
Oxford Fajar’s Companion Website is every teacher’s best companion, complete with additional ready-to-use teaching resources!
Discover more at https://cw.oxfordfajar.com.my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5277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- 2019-01-10 13:00:00 </a:t>
                      </a:r>
                      <a:r>
                        <a:rPr kumimoji="0" lang="en-US" sz="1000" b="0" i="0" u="none" strike="noStrike" kern="1200" cap="none" spc="0" normalizeH="0" baseline="0" noProof="0">
                          <a:ln>
                            <a:noFill/>
                          </a:ln>
                          <a:solidFill>
                            <a:prstClr val="black"/>
                          </a:solidFill>
                          <a:effectLst/>
                          <a:uLnTx/>
                          <a:uFillTx/>
                          <a:latin typeface="+mn-lt"/>
                          <a:ea typeface="+mn-ea"/>
                          <a:cs typeface="+mn-cs"/>
                        </a:rPr>
                        <a:t> 
 Our words have an incredible ability to expand and contract. 
The ’-hood’ in ’neighbourhood’ is a noun-forming suffix –  not unlike the ’-dom’ of freedom – that denotes the condition, quality, or status of being something. 
’Neighbourhood’, for instance, is literally the ‘condition of being a neighbour’, first referring to actual people living by each other in the early 1400s before extending by the 1600s to the local area those folks call home.
Read more about ‘-hood’ here:
http://bit.ly/2DLq4KZ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5679528"/>
                  </a:ext>
                </a:extLst>
              </a:tr>
            </a:tbl>
          </a:graphicData>
        </a:graphic>
      </p:graphicFrame>
      <p:sp>
        <p:nvSpPr>
          <p:cNvPr id="4" name="Text Placeholder 3">
            <a:extLst>
              <a:ext uri="{FF2B5EF4-FFF2-40B4-BE49-F238E27FC236}">
                <a16:creationId xmlns:a16="http://schemas.microsoft.com/office/drawing/2014/main" id="{004BC18C-8A5C-4ED7-9792-EFA47989BD95}"/>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0865540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95CB4-AFF9-43EA-A8A5-1D732AAA06D3}"/>
              </a:ext>
            </a:extLst>
          </p:cNvPr>
          <p:cNvSpPr>
            <a:spLocks noGrp="1"/>
          </p:cNvSpPr>
          <p:nvPr>
            <p:ph type="title"/>
          </p:nvPr>
        </p:nvSpPr>
        <p:spPr/>
        <p:txBody>
          <a:bodyPr/>
          <a:lstStyle/>
          <a:p>
            <a:r>
              <a:rPr lang="en-US"/>
              <a:t>Facebook Own Posts Table | Oxford Fajar Pre-University - 6 of 6</a:t>
            </a:r>
          </a:p>
        </p:txBody>
      </p:sp>
      <p:graphicFrame>
        <p:nvGraphicFramePr>
          <p:cNvPr id="5" name="Table Placeholder 4">
            <a:extLst>
              <a:ext uri="{FF2B5EF4-FFF2-40B4-BE49-F238E27FC236}">
                <a16:creationId xmlns:a16="http://schemas.microsoft.com/office/drawing/2014/main" id="{1E43304C-39C2-4B77-846C-A3551451C884}"/>
              </a:ext>
            </a:extLst>
          </p:cNvPr>
          <p:cNvGraphicFramePr>
            <a:graphicFrameLocks noGrp="1"/>
          </p:cNvGraphicFramePr>
          <p:nvPr>
            <p:ph type="tbl" sz="quarter" idx="13"/>
            <p:extLst>
              <p:ext uri="{D42A27DB-BD31-4B8C-83A1-F6EECF244321}">
                <p14:modId xmlns:p14="http://schemas.microsoft.com/office/powerpoint/2010/main" val="922681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93619404"/>
                    </a:ext>
                  </a:extLst>
                </a:gridCol>
                <a:gridCol w="658368">
                  <a:extLst>
                    <a:ext uri="{9D8B030D-6E8A-4147-A177-3AD203B41FA5}">
                      <a16:colId xmlns:a16="http://schemas.microsoft.com/office/drawing/2014/main" val="494447973"/>
                    </a:ext>
                  </a:extLst>
                </a:gridCol>
                <a:gridCol w="658368">
                  <a:extLst>
                    <a:ext uri="{9D8B030D-6E8A-4147-A177-3AD203B41FA5}">
                      <a16:colId xmlns:a16="http://schemas.microsoft.com/office/drawing/2014/main" val="2464831179"/>
                    </a:ext>
                  </a:extLst>
                </a:gridCol>
                <a:gridCol w="658368">
                  <a:extLst>
                    <a:ext uri="{9D8B030D-6E8A-4147-A177-3AD203B41FA5}">
                      <a16:colId xmlns:a16="http://schemas.microsoft.com/office/drawing/2014/main" val="95851984"/>
                    </a:ext>
                  </a:extLst>
                </a:gridCol>
                <a:gridCol w="658368">
                  <a:extLst>
                    <a:ext uri="{9D8B030D-6E8A-4147-A177-3AD203B41FA5}">
                      <a16:colId xmlns:a16="http://schemas.microsoft.com/office/drawing/2014/main" val="3587023881"/>
                    </a:ext>
                  </a:extLst>
                </a:gridCol>
                <a:gridCol w="658368">
                  <a:extLst>
                    <a:ext uri="{9D8B030D-6E8A-4147-A177-3AD203B41FA5}">
                      <a16:colId xmlns:a16="http://schemas.microsoft.com/office/drawing/2014/main" val="1267323678"/>
                    </a:ext>
                  </a:extLst>
                </a:gridCol>
                <a:gridCol w="658368">
                  <a:extLst>
                    <a:ext uri="{9D8B030D-6E8A-4147-A177-3AD203B41FA5}">
                      <a16:colId xmlns:a16="http://schemas.microsoft.com/office/drawing/2014/main" val="2631169917"/>
                    </a:ext>
                  </a:extLst>
                </a:gridCol>
                <a:gridCol w="658368">
                  <a:extLst>
                    <a:ext uri="{9D8B030D-6E8A-4147-A177-3AD203B41FA5}">
                      <a16:colId xmlns:a16="http://schemas.microsoft.com/office/drawing/2014/main" val="3282943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9014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- 2019-01-09 16:45:00 </a:t>
                      </a:r>
                      <a:r>
                        <a:rPr kumimoji="0" lang="en-US" sz="1000" b="0" i="0" u="none" strike="noStrike" kern="1200" cap="none" spc="0" normalizeH="0" baseline="0" noProof="0">
                          <a:ln>
                            <a:noFill/>
                          </a:ln>
                          <a:solidFill>
                            <a:prstClr val="black"/>
                          </a:solidFill>
                          <a:effectLst/>
                          <a:uLnTx/>
                          <a:uFillTx/>
                          <a:latin typeface="+mn-lt"/>
                          <a:ea typeface="+mn-ea"/>
                          <a:cs typeface="+mn-cs"/>
                        </a:rPr>
                        <a:t> 
 Interpersonal skills are an incredible asset to success. With them, you’ll find doors swing open for you where none existed before.
So, what are interpersonal skills? How can you use them to succeed?
Spend a couple of minutes to understand interpersonal skills at http://bit.ly/2S9Vf6z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3951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- 2019-01-01 00:00:01 </a:t>
                      </a:r>
                      <a:r>
                        <a:rPr kumimoji="0" lang="en-US" sz="1000" b="0" i="0" u="none" strike="noStrike" kern="1200" cap="none" spc="0" normalizeH="0" baseline="0" noProof="0">
                          <a:ln>
                            <a:noFill/>
                          </a:ln>
                          <a:solidFill>
                            <a:prstClr val="black"/>
                          </a:solidFill>
                          <a:effectLst/>
                          <a:uLnTx/>
                          <a:uFillTx/>
                          <a:latin typeface="+mn-lt"/>
                          <a:ea typeface="+mn-ea"/>
                          <a:cs typeface="+mn-cs"/>
                        </a:rPr>
                        <a:t> 
 The start of every year takes you a step closer to the attainment of your dreams.
 May this year be the year you realise your dreams.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7772023"/>
                  </a:ext>
                </a:extLst>
              </a:tr>
            </a:tbl>
          </a:graphicData>
        </a:graphic>
      </p:graphicFrame>
      <p:sp>
        <p:nvSpPr>
          <p:cNvPr id="4" name="Text Placeholder 3">
            <a:extLst>
              <a:ext uri="{FF2B5EF4-FFF2-40B4-BE49-F238E27FC236}">
                <a16:creationId xmlns:a16="http://schemas.microsoft.com/office/drawing/2014/main" id="{905980DD-ED24-43EC-943C-3E08F7AA34A4}"/>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8508088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802</Words>
  <Application>Microsoft Office PowerPoint</Application>
  <PresentationFormat>On-screen Show (4:3)</PresentationFormat>
  <Paragraphs>343</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3</vt:lpstr>
      <vt:lpstr>Facebook (FB) Custom Own Posts Table (new) | Oxford Fajar Pre-University - 2 of 3</vt:lpstr>
      <vt:lpstr>Facebook (FB) Custom Own Posts Table (new) | Oxford Fajar Pre-University - 3 of 3</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6</vt:lpstr>
      <vt:lpstr>Facebook Own Posts Table | Oxford Fajar Pre-University - 2 of 6</vt:lpstr>
      <vt:lpstr>Facebook Own Posts Table | Oxford Fajar Pre-University - 3 of 6</vt:lpstr>
      <vt:lpstr>Facebook Own Posts Table | Oxford Fajar Pre-University - 4 of 6</vt:lpstr>
      <vt:lpstr>Facebook Own Posts Table | Oxford Fajar Pre-University - 5 of 6</vt:lpstr>
      <vt:lpstr>Facebook Own Posts Table | Oxford Fajar Pre-University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2019-02-10T07:06:21Z</dcterms:created>
  <dcterms:modified xsi:type="dcterms:W3CDTF">2019-02-10T07:06:53Z</dcterms:modified>
</cp:coreProperties>
</file>