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4816</c:v>
                </c:pt>
                <c:pt idx="1">
                  <c:v>2181</c:v>
                </c:pt>
                <c:pt idx="2">
                  <c:v>2663</c:v>
                </c:pt>
                <c:pt idx="3">
                  <c:v>6353</c:v>
                </c:pt>
                <c:pt idx="4">
                  <c:v>4120</c:v>
                </c:pt>
                <c:pt idx="5">
                  <c:v>4946</c:v>
                </c:pt>
                <c:pt idx="6">
                  <c:v>3159</c:v>
                </c:pt>
                <c:pt idx="7">
                  <c:v>5790</c:v>
                </c:pt>
                <c:pt idx="8">
                  <c:v>2730</c:v>
                </c:pt>
                <c:pt idx="9">
                  <c:v>2344</c:v>
                </c:pt>
                <c:pt idx="10">
                  <c:v>4291</c:v>
                </c:pt>
                <c:pt idx="11">
                  <c:v>2369</c:v>
                </c:pt>
                <c:pt idx="12">
                  <c:v>1307</c:v>
                </c:pt>
                <c:pt idx="13">
                  <c:v>3566</c:v>
                </c:pt>
                <c:pt idx="14">
                  <c:v>2225</c:v>
                </c:pt>
                <c:pt idx="15">
                  <c:v>2788</c:v>
                </c:pt>
                <c:pt idx="16">
                  <c:v>3058</c:v>
                </c:pt>
                <c:pt idx="17">
                  <c:v>1990</c:v>
                </c:pt>
                <c:pt idx="18">
                  <c:v>3808</c:v>
                </c:pt>
                <c:pt idx="19">
                  <c:v>3028</c:v>
                </c:pt>
                <c:pt idx="20">
                  <c:v>3504</c:v>
                </c:pt>
                <c:pt idx="21">
                  <c:v>3954</c:v>
                </c:pt>
                <c:pt idx="22">
                  <c:v>1673</c:v>
                </c:pt>
                <c:pt idx="23">
                  <c:v>1695</c:v>
                </c:pt>
                <c:pt idx="24">
                  <c:v>3732</c:v>
                </c:pt>
                <c:pt idx="25">
                  <c:v>2573</c:v>
                </c:pt>
                <c:pt idx="26">
                  <c:v>1264</c:v>
                </c:pt>
                <c:pt idx="27">
                  <c:v>1205</c:v>
                </c:pt>
                <c:pt idx="28">
                  <c:v>4374</c:v>
                </c:pt>
                <c:pt idx="29">
                  <c:v>1714</c:v>
                </c:pt>
                <c:pt idx="30">
                  <c:v>786</c:v>
                </c:pt>
              </c:numCache>
            </c:numRef>
          </c:val>
          <c:smooth val="0"/>
          <c:extLst>
            <c:ext xmlns:c16="http://schemas.microsoft.com/office/drawing/2014/chart" uri="{C3380CC4-5D6E-409C-BE32-E72D297353CC}">
              <c16:uniqueId val="{00000000-3679-4865-A658-301C017268CB}"/>
            </c:ext>
          </c:extLst>
        </c:ser>
        <c:dLbls>
          <c:showLegendKey val="0"/>
          <c:showVal val="0"/>
          <c:showCatName val="0"/>
          <c:showSerName val="0"/>
          <c:showPercent val="0"/>
          <c:showBubbleSize val="0"/>
        </c:dLbls>
        <c:smooth val="0"/>
        <c:axId val="469786192"/>
        <c:axId val="469781272"/>
      </c:lineChart>
      <c:dateAx>
        <c:axId val="469786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781272"/>
        <c:crosses val="autoZero"/>
        <c:auto val="1"/>
        <c:lblOffset val="100"/>
        <c:baseTimeUnit val="days"/>
      </c:dateAx>
      <c:valAx>
        <c:axId val="46978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78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190</c:v>
                </c:pt>
                <c:pt idx="1">
                  <c:v>117</c:v>
                </c:pt>
                <c:pt idx="2">
                  <c:v>225</c:v>
                </c:pt>
                <c:pt idx="3">
                  <c:v>389</c:v>
                </c:pt>
                <c:pt idx="4">
                  <c:v>134</c:v>
                </c:pt>
                <c:pt idx="5">
                  <c:v>147</c:v>
                </c:pt>
                <c:pt idx="6">
                  <c:v>367</c:v>
                </c:pt>
                <c:pt idx="7">
                  <c:v>563</c:v>
                </c:pt>
                <c:pt idx="8">
                  <c:v>181</c:v>
                </c:pt>
                <c:pt idx="9">
                  <c:v>251</c:v>
                </c:pt>
                <c:pt idx="10">
                  <c:v>273</c:v>
                </c:pt>
                <c:pt idx="11">
                  <c:v>97</c:v>
                </c:pt>
                <c:pt idx="12">
                  <c:v>69</c:v>
                </c:pt>
                <c:pt idx="13">
                  <c:v>138</c:v>
                </c:pt>
                <c:pt idx="14">
                  <c:v>99</c:v>
                </c:pt>
                <c:pt idx="15">
                  <c:v>105</c:v>
                </c:pt>
                <c:pt idx="16">
                  <c:v>146</c:v>
                </c:pt>
                <c:pt idx="17">
                  <c:v>119</c:v>
                </c:pt>
                <c:pt idx="18">
                  <c:v>185</c:v>
                </c:pt>
                <c:pt idx="19">
                  <c:v>84</c:v>
                </c:pt>
                <c:pt idx="20">
                  <c:v>166</c:v>
                </c:pt>
                <c:pt idx="21">
                  <c:v>215</c:v>
                </c:pt>
                <c:pt idx="22">
                  <c:v>117</c:v>
                </c:pt>
                <c:pt idx="23">
                  <c:v>142</c:v>
                </c:pt>
                <c:pt idx="24">
                  <c:v>276</c:v>
                </c:pt>
                <c:pt idx="25">
                  <c:v>147</c:v>
                </c:pt>
                <c:pt idx="26">
                  <c:v>77</c:v>
                </c:pt>
                <c:pt idx="27">
                  <c:v>88</c:v>
                </c:pt>
                <c:pt idx="28">
                  <c:v>198</c:v>
                </c:pt>
                <c:pt idx="29">
                  <c:v>109</c:v>
                </c:pt>
                <c:pt idx="30">
                  <c:v>57</c:v>
                </c:pt>
              </c:numCache>
            </c:numRef>
          </c:val>
          <c:smooth val="0"/>
          <c:extLst>
            <c:ext xmlns:c16="http://schemas.microsoft.com/office/drawing/2014/chart" uri="{C3380CC4-5D6E-409C-BE32-E72D297353CC}">
              <c16:uniqueId val="{00000000-86E4-48E3-B935-22E217588F8E}"/>
            </c:ext>
          </c:extLst>
        </c:ser>
        <c:dLbls>
          <c:showLegendKey val="0"/>
          <c:showVal val="0"/>
          <c:showCatName val="0"/>
          <c:showSerName val="0"/>
          <c:showPercent val="0"/>
          <c:showBubbleSize val="0"/>
        </c:dLbls>
        <c:smooth val="0"/>
        <c:axId val="469795376"/>
        <c:axId val="469798656"/>
      </c:lineChart>
      <c:dateAx>
        <c:axId val="469795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798656"/>
        <c:crosses val="autoZero"/>
        <c:auto val="1"/>
        <c:lblOffset val="100"/>
        <c:baseTimeUnit val="days"/>
      </c:dateAx>
      <c:valAx>
        <c:axId val="46979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79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66</c:v>
                </c:pt>
                <c:pt idx="1">
                  <c:v>0</c:v>
                </c:pt>
                <c:pt idx="2">
                  <c:v>263</c:v>
                </c:pt>
                <c:pt idx="3">
                  <c:v>0</c:v>
                </c:pt>
                <c:pt idx="4">
                  <c:v>362</c:v>
                </c:pt>
                <c:pt idx="5">
                  <c:v>0</c:v>
                </c:pt>
                <c:pt idx="6">
                  <c:v>0</c:v>
                </c:pt>
                <c:pt idx="7">
                  <c:v>305</c:v>
                </c:pt>
                <c:pt idx="8">
                  <c:v>0</c:v>
                </c:pt>
                <c:pt idx="9">
                  <c:v>6</c:v>
                </c:pt>
                <c:pt idx="10">
                  <c:v>14</c:v>
                </c:pt>
                <c:pt idx="11">
                  <c:v>0</c:v>
                </c:pt>
                <c:pt idx="12">
                  <c:v>0</c:v>
                </c:pt>
                <c:pt idx="13">
                  <c:v>116</c:v>
                </c:pt>
                <c:pt idx="14">
                  <c:v>0</c:v>
                </c:pt>
                <c:pt idx="15">
                  <c:v>124</c:v>
                </c:pt>
                <c:pt idx="16">
                  <c:v>5</c:v>
                </c:pt>
                <c:pt idx="17">
                  <c:v>0</c:v>
                </c:pt>
                <c:pt idx="18">
                  <c:v>93</c:v>
                </c:pt>
                <c:pt idx="19">
                  <c:v>0</c:v>
                </c:pt>
                <c:pt idx="20">
                  <c:v>157</c:v>
                </c:pt>
                <c:pt idx="21">
                  <c:v>0</c:v>
                </c:pt>
                <c:pt idx="22">
                  <c:v>0</c:v>
                </c:pt>
                <c:pt idx="23">
                  <c:v>0</c:v>
                </c:pt>
                <c:pt idx="24">
                  <c:v>83</c:v>
                </c:pt>
                <c:pt idx="25">
                  <c:v>0</c:v>
                </c:pt>
                <c:pt idx="26">
                  <c:v>0</c:v>
                </c:pt>
                <c:pt idx="27">
                  <c:v>118</c:v>
                </c:pt>
                <c:pt idx="28">
                  <c:v>0</c:v>
                </c:pt>
                <c:pt idx="29">
                  <c:v>0</c:v>
                </c:pt>
                <c:pt idx="30">
                  <c:v>17</c:v>
                </c:pt>
              </c:numCache>
            </c:numRef>
          </c:val>
          <c:smooth val="0"/>
          <c:extLst>
            <c:ext xmlns:c16="http://schemas.microsoft.com/office/drawing/2014/chart" uri="{C3380CC4-5D6E-409C-BE32-E72D297353CC}">
              <c16:uniqueId val="{00000000-612C-4D7A-86CC-E3D591645954}"/>
            </c:ext>
          </c:extLst>
        </c:ser>
        <c:dLbls>
          <c:showLegendKey val="0"/>
          <c:showVal val="0"/>
          <c:showCatName val="0"/>
          <c:showSerName val="0"/>
          <c:showPercent val="0"/>
          <c:showBubbleSize val="0"/>
        </c:dLbls>
        <c:smooth val="0"/>
        <c:axId val="469792752"/>
        <c:axId val="469796360"/>
      </c:lineChart>
      <c:dateAx>
        <c:axId val="469792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796360"/>
        <c:crosses val="autoZero"/>
        <c:auto val="1"/>
        <c:lblOffset val="100"/>
        <c:baseTimeUnit val="days"/>
      </c:dateAx>
      <c:valAx>
        <c:axId val="46979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79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1756</c:v>
                </c:pt>
              </c:numCache>
            </c:numRef>
          </c:val>
          <c:extLst>
            <c:ext xmlns:c16="http://schemas.microsoft.com/office/drawing/2014/chart" uri="{C3380CC4-5D6E-409C-BE32-E72D297353CC}">
              <c16:uniqueId val="{00000000-2277-4CAD-B075-9746ECE427E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69</c:v>
                </c:pt>
              </c:numCache>
            </c:numRef>
          </c:val>
          <c:extLst>
            <c:ext xmlns:c16="http://schemas.microsoft.com/office/drawing/2014/chart" uri="{C3380CC4-5D6E-409C-BE32-E72D297353CC}">
              <c16:uniqueId val="{00000001-2277-4CAD-B075-9746ECE427E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2277-4CAD-B075-9746ECE427E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5</c:v>
                </c:pt>
              </c:numCache>
            </c:numRef>
          </c:val>
          <c:extLst>
            <c:ext xmlns:c16="http://schemas.microsoft.com/office/drawing/2014/chart" uri="{C3380CC4-5D6E-409C-BE32-E72D297353CC}">
              <c16:uniqueId val="{00000003-2277-4CAD-B075-9746ECE427E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2277-4CAD-B075-9746ECE427E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2277-4CAD-B075-9746ECE427E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64</c:v>
                </c:pt>
              </c:numCache>
            </c:numRef>
          </c:val>
          <c:extLst>
            <c:ext xmlns:c16="http://schemas.microsoft.com/office/drawing/2014/chart" uri="{C3380CC4-5D6E-409C-BE32-E72D297353CC}">
              <c16:uniqueId val="{00000006-2277-4CAD-B075-9746ECE427E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205</c:v>
                </c:pt>
              </c:numCache>
            </c:numRef>
          </c:val>
          <c:extLst>
            <c:ext xmlns:c16="http://schemas.microsoft.com/office/drawing/2014/chart" uri="{C3380CC4-5D6E-409C-BE32-E72D297353CC}">
              <c16:uniqueId val="{00000007-2277-4CAD-B075-9746ECE427E5}"/>
            </c:ext>
          </c:extLst>
        </c:ser>
        <c:dLbls>
          <c:showLegendKey val="0"/>
          <c:showVal val="0"/>
          <c:showCatName val="0"/>
          <c:showSerName val="0"/>
          <c:showPercent val="0"/>
          <c:showBubbleSize val="0"/>
        </c:dLbls>
        <c:gapWidth val="150"/>
        <c:overlap val="100"/>
        <c:axId val="469806200"/>
        <c:axId val="469811448"/>
      </c:barChart>
      <c:catAx>
        <c:axId val="469806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11448"/>
        <c:crosses val="autoZero"/>
        <c:auto val="1"/>
        <c:lblAlgn val="ctr"/>
        <c:lblOffset val="100"/>
        <c:noMultiLvlLbl val="0"/>
      </c:catAx>
      <c:valAx>
        <c:axId val="4698114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0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0.157922003680083</c:v>
                </c:pt>
                <c:pt idx="1">
                  <c:v>0.26903906961787899</c:v>
                </c:pt>
                <c:pt idx="2">
                  <c:v>0.13398360040731</c:v>
                </c:pt>
                <c:pt idx="3">
                  <c:v>7.5673937510048805E-2</c:v>
                </c:pt>
                <c:pt idx="4">
                  <c:v>7.5388105829179805E-2</c:v>
                </c:pt>
                <c:pt idx="5">
                  <c:v>0.24974543115922601</c:v>
                </c:pt>
              </c:numCache>
            </c:numRef>
          </c:val>
          <c:extLst>
            <c:ext xmlns:c16="http://schemas.microsoft.com/office/drawing/2014/chart" uri="{C3380CC4-5D6E-409C-BE32-E72D297353CC}">
              <c16:uniqueId val="{00000000-1898-467A-A483-94B158A96FE6}"/>
            </c:ext>
          </c:extLst>
        </c:ser>
        <c:dLbls>
          <c:showLegendKey val="0"/>
          <c:showVal val="0"/>
          <c:showCatName val="0"/>
          <c:showSerName val="0"/>
          <c:showPercent val="0"/>
          <c:showBubbleSize val="0"/>
        </c:dLbls>
        <c:gapWidth val="219"/>
        <c:overlap val="-27"/>
        <c:axId val="469805872"/>
        <c:axId val="469806856"/>
      </c:barChart>
      <c:catAx>
        <c:axId val="46980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06856"/>
        <c:crosses val="autoZero"/>
        <c:auto val="1"/>
        <c:lblAlgn val="ctr"/>
        <c:lblOffset val="100"/>
        <c:noMultiLvlLbl val="0"/>
      </c:catAx>
      <c:valAx>
        <c:axId val="46980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0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217</c:v>
                </c:pt>
                <c:pt idx="1">
                  <c:v>11024</c:v>
                </c:pt>
                <c:pt idx="2">
                  <c:v>20621</c:v>
                </c:pt>
                <c:pt idx="3">
                  <c:v>25590</c:v>
                </c:pt>
                <c:pt idx="4">
                  <c:v>13311</c:v>
                </c:pt>
                <c:pt idx="5">
                  <c:v>7863</c:v>
                </c:pt>
                <c:pt idx="6">
                  <c:v>2474</c:v>
                </c:pt>
              </c:numCache>
            </c:numRef>
          </c:val>
          <c:extLst>
            <c:ext xmlns:c16="http://schemas.microsoft.com/office/drawing/2014/chart" uri="{C3380CC4-5D6E-409C-BE32-E72D297353CC}">
              <c16:uniqueId val="{00000000-4C93-48AB-AD23-B03C9FD5F89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48</c:v>
                </c:pt>
                <c:pt idx="1">
                  <c:v>4982</c:v>
                </c:pt>
                <c:pt idx="2">
                  <c:v>2833</c:v>
                </c:pt>
                <c:pt idx="3">
                  <c:v>1909</c:v>
                </c:pt>
                <c:pt idx="4">
                  <c:v>960</c:v>
                </c:pt>
                <c:pt idx="5">
                  <c:v>705</c:v>
                </c:pt>
                <c:pt idx="6">
                  <c:v>466</c:v>
                </c:pt>
              </c:numCache>
            </c:numRef>
          </c:val>
          <c:extLst>
            <c:ext xmlns:c16="http://schemas.microsoft.com/office/drawing/2014/chart" uri="{C3380CC4-5D6E-409C-BE32-E72D297353CC}">
              <c16:uniqueId val="{00000001-4C93-48AB-AD23-B03C9FD5F894}"/>
            </c:ext>
          </c:extLst>
        </c:ser>
        <c:dLbls>
          <c:showLegendKey val="0"/>
          <c:showVal val="0"/>
          <c:showCatName val="0"/>
          <c:showSerName val="0"/>
          <c:showPercent val="0"/>
          <c:showBubbleSize val="0"/>
        </c:dLbls>
        <c:gapWidth val="219"/>
        <c:overlap val="-27"/>
        <c:axId val="354064040"/>
        <c:axId val="354065352"/>
      </c:barChart>
      <c:catAx>
        <c:axId val="354064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65352"/>
        <c:crosses val="autoZero"/>
        <c:auto val="1"/>
        <c:lblAlgn val="ctr"/>
        <c:lblOffset val="100"/>
        <c:noMultiLvlLbl val="0"/>
      </c:catAx>
      <c:valAx>
        <c:axId val="354065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6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7.7597077176759705E-2</c:v>
                </c:pt>
                <c:pt idx="1">
                  <c:v>0</c:v>
                </c:pt>
                <c:pt idx="2">
                  <c:v>0.30255394289159698</c:v>
                </c:pt>
                <c:pt idx="3">
                  <c:v>0</c:v>
                </c:pt>
                <c:pt idx="4">
                  <c:v>0.39688088195751497</c:v>
                </c:pt>
                <c:pt idx="5">
                  <c:v>0</c:v>
                </c:pt>
                <c:pt idx="6">
                  <c:v>0</c:v>
                </c:pt>
                <c:pt idx="7">
                  <c:v>0.46182927353181302</c:v>
                </c:pt>
                <c:pt idx="8">
                  <c:v>0</c:v>
                </c:pt>
                <c:pt idx="9">
                  <c:v>1.0733414191720201E-2</c:v>
                </c:pt>
                <c:pt idx="10">
                  <c:v>2.0387141079016301E-2</c:v>
                </c:pt>
                <c:pt idx="11">
                  <c:v>0</c:v>
                </c:pt>
                <c:pt idx="12">
                  <c:v>0</c:v>
                </c:pt>
                <c:pt idx="13">
                  <c:v>0.14149274849664001</c:v>
                </c:pt>
                <c:pt idx="14">
                  <c:v>0</c:v>
                </c:pt>
                <c:pt idx="15">
                  <c:v>0.133890317052271</c:v>
                </c:pt>
                <c:pt idx="16">
                  <c:v>1.39196727806152E-2</c:v>
                </c:pt>
                <c:pt idx="17">
                  <c:v>0</c:v>
                </c:pt>
                <c:pt idx="18">
                  <c:v>0.10380437690620201</c:v>
                </c:pt>
                <c:pt idx="19">
                  <c:v>0</c:v>
                </c:pt>
                <c:pt idx="20">
                  <c:v>0.202134713695964</c:v>
                </c:pt>
                <c:pt idx="21">
                  <c:v>0</c:v>
                </c:pt>
                <c:pt idx="22">
                  <c:v>0</c:v>
                </c:pt>
                <c:pt idx="23">
                  <c:v>0</c:v>
                </c:pt>
                <c:pt idx="24">
                  <c:v>0.102542191839351</c:v>
                </c:pt>
                <c:pt idx="25">
                  <c:v>0</c:v>
                </c:pt>
                <c:pt idx="26">
                  <c:v>0</c:v>
                </c:pt>
                <c:pt idx="27">
                  <c:v>0.12913416078803899</c:v>
                </c:pt>
                <c:pt idx="28">
                  <c:v>0</c:v>
                </c:pt>
                <c:pt idx="29">
                  <c:v>0</c:v>
                </c:pt>
                <c:pt idx="30">
                  <c:v>2.6128038050955E-2</c:v>
                </c:pt>
              </c:numCache>
            </c:numRef>
          </c:val>
          <c:smooth val="0"/>
          <c:extLst>
            <c:ext xmlns:c16="http://schemas.microsoft.com/office/drawing/2014/chart" uri="{C3380CC4-5D6E-409C-BE32-E72D297353CC}">
              <c16:uniqueId val="{00000000-FE1A-40D6-8699-68C468E3F13F}"/>
            </c:ext>
          </c:extLst>
        </c:ser>
        <c:dLbls>
          <c:showLegendKey val="0"/>
          <c:showVal val="0"/>
          <c:showCatName val="0"/>
          <c:showSerName val="0"/>
          <c:showPercent val="0"/>
          <c:showBubbleSize val="0"/>
        </c:dLbls>
        <c:smooth val="0"/>
        <c:axId val="354071912"/>
        <c:axId val="354073552"/>
      </c:lineChart>
      <c:dateAx>
        <c:axId val="354071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73552"/>
        <c:crosses val="autoZero"/>
        <c:auto val="1"/>
        <c:lblOffset val="100"/>
        <c:baseTimeUnit val="days"/>
      </c:dateAx>
      <c:valAx>
        <c:axId val="35407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7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92813</c:v>
                </c:pt>
                <c:pt idx="1">
                  <c:v>92849</c:v>
                </c:pt>
                <c:pt idx="2">
                  <c:v>92904</c:v>
                </c:pt>
                <c:pt idx="3">
                  <c:v>92949</c:v>
                </c:pt>
                <c:pt idx="4">
                  <c:v>93002</c:v>
                </c:pt>
                <c:pt idx="5">
                  <c:v>93046</c:v>
                </c:pt>
                <c:pt idx="6">
                  <c:v>93089</c:v>
                </c:pt>
                <c:pt idx="7">
                  <c:v>93127</c:v>
                </c:pt>
                <c:pt idx="8">
                  <c:v>93151</c:v>
                </c:pt>
                <c:pt idx="9">
                  <c:v>93183</c:v>
                </c:pt>
                <c:pt idx="10">
                  <c:v>93209</c:v>
                </c:pt>
                <c:pt idx="11">
                  <c:v>93237</c:v>
                </c:pt>
                <c:pt idx="12">
                  <c:v>93268</c:v>
                </c:pt>
                <c:pt idx="13">
                  <c:v>93315</c:v>
                </c:pt>
                <c:pt idx="14">
                  <c:v>93339</c:v>
                </c:pt>
                <c:pt idx="15">
                  <c:v>93381</c:v>
                </c:pt>
                <c:pt idx="16">
                  <c:v>93406</c:v>
                </c:pt>
                <c:pt idx="17">
                  <c:v>93432</c:v>
                </c:pt>
                <c:pt idx="18">
                  <c:v>93458</c:v>
                </c:pt>
                <c:pt idx="19">
                  <c:v>93489</c:v>
                </c:pt>
                <c:pt idx="20">
                  <c:v>93516</c:v>
                </c:pt>
                <c:pt idx="21">
                  <c:v>93541</c:v>
                </c:pt>
                <c:pt idx="22">
                  <c:v>93568</c:v>
                </c:pt>
                <c:pt idx="23">
                  <c:v>93604</c:v>
                </c:pt>
                <c:pt idx="24">
                  <c:v>93636</c:v>
                </c:pt>
                <c:pt idx="25">
                  <c:v>93653</c:v>
                </c:pt>
                <c:pt idx="26">
                  <c:v>93683</c:v>
                </c:pt>
                <c:pt idx="27">
                  <c:v>93720</c:v>
                </c:pt>
                <c:pt idx="28">
                  <c:v>93744</c:v>
                </c:pt>
                <c:pt idx="29">
                  <c:v>93760</c:v>
                </c:pt>
                <c:pt idx="30">
                  <c:v>93778</c:v>
                </c:pt>
              </c:numCache>
            </c:numRef>
          </c:val>
          <c:smooth val="0"/>
          <c:extLst>
            <c:ext xmlns:c16="http://schemas.microsoft.com/office/drawing/2014/chart" uri="{C3380CC4-5D6E-409C-BE32-E72D297353CC}">
              <c16:uniqueId val="{00000000-4D45-49E5-8F9F-673C12A9738C}"/>
            </c:ext>
          </c:extLst>
        </c:ser>
        <c:dLbls>
          <c:showLegendKey val="0"/>
          <c:showVal val="0"/>
          <c:showCatName val="0"/>
          <c:showSerName val="0"/>
          <c:showPercent val="0"/>
          <c:showBubbleSize val="0"/>
        </c:dLbls>
        <c:smooth val="0"/>
        <c:axId val="354071256"/>
        <c:axId val="354071584"/>
      </c:lineChart>
      <c:dateAx>
        <c:axId val="354071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71584"/>
        <c:crosses val="autoZero"/>
        <c:auto val="1"/>
        <c:lblOffset val="100"/>
        <c:baseTimeUnit val="days"/>
      </c:dateAx>
      <c:valAx>
        <c:axId val="35407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7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49</c:v>
                </c:pt>
                <c:pt idx="1">
                  <c:v>44</c:v>
                </c:pt>
                <c:pt idx="2">
                  <c:v>54</c:v>
                </c:pt>
                <c:pt idx="3">
                  <c:v>83</c:v>
                </c:pt>
                <c:pt idx="4">
                  <c:v>52</c:v>
                </c:pt>
                <c:pt idx="5">
                  <c:v>56</c:v>
                </c:pt>
                <c:pt idx="6">
                  <c:v>59</c:v>
                </c:pt>
                <c:pt idx="7">
                  <c:v>73</c:v>
                </c:pt>
                <c:pt idx="8">
                  <c:v>52</c:v>
                </c:pt>
                <c:pt idx="9">
                  <c:v>42</c:v>
                </c:pt>
                <c:pt idx="10">
                  <c:v>48</c:v>
                </c:pt>
                <c:pt idx="11">
                  <c:v>40</c:v>
                </c:pt>
                <c:pt idx="12">
                  <c:v>31</c:v>
                </c:pt>
                <c:pt idx="13">
                  <c:v>69</c:v>
                </c:pt>
                <c:pt idx="14">
                  <c:v>75</c:v>
                </c:pt>
                <c:pt idx="15">
                  <c:v>62</c:v>
                </c:pt>
                <c:pt idx="16">
                  <c:v>90</c:v>
                </c:pt>
                <c:pt idx="17">
                  <c:v>47</c:v>
                </c:pt>
                <c:pt idx="18">
                  <c:v>54</c:v>
                </c:pt>
                <c:pt idx="19">
                  <c:v>48</c:v>
                </c:pt>
                <c:pt idx="20">
                  <c:v>45</c:v>
                </c:pt>
                <c:pt idx="21">
                  <c:v>58</c:v>
                </c:pt>
                <c:pt idx="22">
                  <c:v>68</c:v>
                </c:pt>
                <c:pt idx="23">
                  <c:v>57</c:v>
                </c:pt>
                <c:pt idx="24">
                  <c:v>56</c:v>
                </c:pt>
                <c:pt idx="25">
                  <c:v>86</c:v>
                </c:pt>
                <c:pt idx="26">
                  <c:v>53</c:v>
                </c:pt>
                <c:pt idx="27">
                  <c:v>42</c:v>
                </c:pt>
                <c:pt idx="28">
                  <c:v>55</c:v>
                </c:pt>
                <c:pt idx="29">
                  <c:v>43</c:v>
                </c:pt>
                <c:pt idx="30">
                  <c:v>49</c:v>
                </c:pt>
              </c:numCache>
            </c:numRef>
          </c:val>
          <c:smooth val="0"/>
          <c:extLst>
            <c:ext xmlns:c16="http://schemas.microsoft.com/office/drawing/2014/chart" uri="{C3380CC4-5D6E-409C-BE32-E72D297353CC}">
              <c16:uniqueId val="{00000000-4062-4F37-BC6D-0B085801264E}"/>
            </c:ext>
          </c:extLst>
        </c:ser>
        <c:dLbls>
          <c:showLegendKey val="0"/>
          <c:showVal val="0"/>
          <c:showCatName val="0"/>
          <c:showSerName val="0"/>
          <c:showPercent val="0"/>
          <c:showBubbleSize val="0"/>
        </c:dLbls>
        <c:smooth val="0"/>
        <c:axId val="14773928"/>
        <c:axId val="14767696"/>
      </c:lineChart>
      <c:dateAx>
        <c:axId val="14773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767696"/>
        <c:crosses val="autoZero"/>
        <c:auto val="1"/>
        <c:lblOffset val="100"/>
        <c:baseTimeUnit val="days"/>
      </c:dateAx>
      <c:valAx>
        <c:axId val="1476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77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CCCDA-699D-42BE-BE15-9EAF67B23674}"/>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280C945B-FE7F-42E6-83EF-99D13ED0AACB}"/>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923608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2FCD1-76E1-4E02-ACB1-406D966AB21D}"/>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1C1B9285-4552-4BE6-A639-6F2729296FA9}"/>
              </a:ext>
            </a:extLst>
          </p:cNvPr>
          <p:cNvGraphicFramePr>
            <a:graphicFrameLocks noGrp="1"/>
          </p:cNvGraphicFramePr>
          <p:nvPr>
            <p:ph type="tbl" sz="quarter" idx="13"/>
            <p:extLst>
              <p:ext uri="{D42A27DB-BD31-4B8C-83A1-F6EECF244321}">
                <p14:modId xmlns:p14="http://schemas.microsoft.com/office/powerpoint/2010/main" val="3753664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92361973"/>
                    </a:ext>
                  </a:extLst>
                </a:gridCol>
                <a:gridCol w="740664">
                  <a:extLst>
                    <a:ext uri="{9D8B030D-6E8A-4147-A177-3AD203B41FA5}">
                      <a16:colId xmlns:a16="http://schemas.microsoft.com/office/drawing/2014/main" val="2604295327"/>
                    </a:ext>
                  </a:extLst>
                </a:gridCol>
                <a:gridCol w="740664">
                  <a:extLst>
                    <a:ext uri="{9D8B030D-6E8A-4147-A177-3AD203B41FA5}">
                      <a16:colId xmlns:a16="http://schemas.microsoft.com/office/drawing/2014/main" val="2038633640"/>
                    </a:ext>
                  </a:extLst>
                </a:gridCol>
                <a:gridCol w="740664">
                  <a:extLst>
                    <a:ext uri="{9D8B030D-6E8A-4147-A177-3AD203B41FA5}">
                      <a16:colId xmlns:a16="http://schemas.microsoft.com/office/drawing/2014/main" val="2462340954"/>
                    </a:ext>
                  </a:extLst>
                </a:gridCol>
                <a:gridCol w="740664">
                  <a:extLst>
                    <a:ext uri="{9D8B030D-6E8A-4147-A177-3AD203B41FA5}">
                      <a16:colId xmlns:a16="http://schemas.microsoft.com/office/drawing/2014/main" val="2033122198"/>
                    </a:ext>
                  </a:extLst>
                </a:gridCol>
                <a:gridCol w="740664">
                  <a:extLst>
                    <a:ext uri="{9D8B030D-6E8A-4147-A177-3AD203B41FA5}">
                      <a16:colId xmlns:a16="http://schemas.microsoft.com/office/drawing/2014/main" val="3864611530"/>
                    </a:ext>
                  </a:extLst>
                </a:gridCol>
                <a:gridCol w="740664">
                  <a:extLst>
                    <a:ext uri="{9D8B030D-6E8A-4147-A177-3AD203B41FA5}">
                      <a16:colId xmlns:a16="http://schemas.microsoft.com/office/drawing/2014/main" val="3678741675"/>
                    </a:ext>
                  </a:extLst>
                </a:gridCol>
                <a:gridCol w="740664">
                  <a:extLst>
                    <a:ext uri="{9D8B030D-6E8A-4147-A177-3AD203B41FA5}">
                      <a16:colId xmlns:a16="http://schemas.microsoft.com/office/drawing/2014/main" val="1797565875"/>
                    </a:ext>
                  </a:extLst>
                </a:gridCol>
                <a:gridCol w="740664">
                  <a:extLst>
                    <a:ext uri="{9D8B030D-6E8A-4147-A177-3AD203B41FA5}">
                      <a16:colId xmlns:a16="http://schemas.microsoft.com/office/drawing/2014/main" val="287949984"/>
                    </a:ext>
                  </a:extLst>
                </a:gridCol>
                <a:gridCol w="740664">
                  <a:extLst>
                    <a:ext uri="{9D8B030D-6E8A-4147-A177-3AD203B41FA5}">
                      <a16:colId xmlns:a16="http://schemas.microsoft.com/office/drawing/2014/main" val="26075324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84831121"/>
                  </a:ext>
                </a:extLst>
              </a:tr>
              <a:tr h="370840">
                <a:tc>
                  <a:txBody>
                    <a:bodyPr/>
                    <a:lstStyle/>
                    <a:p>
                      <a:r>
                        <a:rPr lang="en-US" sz="1000"/>
                        <a:t>SCS Dairy MY</a:t>
                      </a:r>
                    </a:p>
                  </a:txBody>
                  <a:tcPr/>
                </a:tc>
                <a:tc>
                  <a:txBody>
                    <a:bodyPr/>
                    <a:lstStyle/>
                    <a:p>
                      <a:r>
                        <a:rPr lang="en-US" sz="1000"/>
                        <a:t>93778</a:t>
                      </a:r>
                    </a:p>
                  </a:txBody>
                  <a:tcPr/>
                </a:tc>
                <a:tc>
                  <a:txBody>
                    <a:bodyPr/>
                    <a:lstStyle/>
                    <a:p>
                      <a:r>
                        <a:rPr lang="en-US" sz="1000"/>
                        <a:t>1017</a:t>
                      </a:r>
                    </a:p>
                  </a:txBody>
                  <a:tcPr/>
                </a:tc>
                <a:tc>
                  <a:txBody>
                    <a:bodyPr/>
                    <a:lstStyle/>
                    <a:p>
                      <a:r>
                        <a:rPr lang="en-US" sz="1000"/>
                        <a:t>16</a:t>
                      </a:r>
                    </a:p>
                  </a:txBody>
                  <a:tcPr/>
                </a:tc>
                <a:tc>
                  <a:txBody>
                    <a:bodyPr/>
                    <a:lstStyle/>
                    <a:p>
                      <a:r>
                        <a:rPr lang="en-US" sz="1000"/>
                        <a:t>1830</a:t>
                      </a:r>
                    </a:p>
                  </a:txBody>
                  <a:tcPr/>
                </a:tc>
                <a:tc>
                  <a:txBody>
                    <a:bodyPr/>
                    <a:lstStyle/>
                    <a:p>
                      <a:r>
                        <a:rPr lang="en-US" sz="1000"/>
                        <a:t>64</a:t>
                      </a:r>
                    </a:p>
                  </a:txBody>
                  <a:tcPr/>
                </a:tc>
                <a:tc>
                  <a:txBody>
                    <a:bodyPr/>
                    <a:lstStyle/>
                    <a:p>
                      <a:r>
                        <a:rPr lang="en-US" sz="1000"/>
                        <a:t>205</a:t>
                      </a:r>
                    </a:p>
                  </a:txBody>
                  <a:tcPr/>
                </a:tc>
                <a:tc>
                  <a:txBody>
                    <a:bodyPr/>
                    <a:lstStyle/>
                    <a:p>
                      <a:r>
                        <a:rPr lang="en-US" sz="1000"/>
                        <a:t>0</a:t>
                      </a:r>
                    </a:p>
                  </a:txBody>
                  <a:tcPr/>
                </a:tc>
                <a:tc>
                  <a:txBody>
                    <a:bodyPr/>
                    <a:lstStyle/>
                    <a:p>
                      <a:r>
                        <a:rPr lang="en-US" sz="1000"/>
                        <a:t>0.1407 %</a:t>
                      </a:r>
                    </a:p>
                  </a:txBody>
                  <a:tcPr/>
                </a:tc>
                <a:tc>
                  <a:txBody>
                    <a:bodyPr/>
                    <a:lstStyle/>
                    <a:p>
                      <a:r>
                        <a:rPr lang="en-US" sz="1000"/>
                        <a:t>0.0 %</a:t>
                      </a:r>
                    </a:p>
                  </a:txBody>
                  <a:tcPr/>
                </a:tc>
                <a:extLst>
                  <a:ext uri="{0D108BD9-81ED-4DB2-BD59-A6C34878D82A}">
                    <a16:rowId xmlns:a16="http://schemas.microsoft.com/office/drawing/2014/main" val="22246394"/>
                  </a:ext>
                </a:extLst>
              </a:tr>
            </a:tbl>
          </a:graphicData>
        </a:graphic>
      </p:graphicFrame>
      <p:sp>
        <p:nvSpPr>
          <p:cNvPr id="4" name="Text Placeholder 3">
            <a:extLst>
              <a:ext uri="{FF2B5EF4-FFF2-40B4-BE49-F238E27FC236}">
                <a16:creationId xmlns:a16="http://schemas.microsoft.com/office/drawing/2014/main" id="{E4BAD378-F79F-4AC7-8CC8-2A3808F95D17}"/>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00498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A04C0-FE00-4BAB-888B-353931175644}"/>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D8150826-C96C-44EC-BF39-525B3436B660}"/>
              </a:ext>
            </a:extLst>
          </p:cNvPr>
          <p:cNvGraphicFramePr>
            <a:graphicFrameLocks noGrp="1"/>
          </p:cNvGraphicFramePr>
          <p:nvPr>
            <p:ph type="chart" sz="quarter" idx="13"/>
            <p:extLst>
              <p:ext uri="{D42A27DB-BD31-4B8C-83A1-F6EECF244321}">
                <p14:modId xmlns:p14="http://schemas.microsoft.com/office/powerpoint/2010/main" val="4124102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FDE30D-73F6-4B27-891E-866158593A28}"/>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08B14BF0-1A9A-4F21-B61B-9DA45BE291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46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2404E-17BC-4627-B810-4CEE3E360B61}"/>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CE4367BE-0B1C-4D05-856F-33254900737B}"/>
              </a:ext>
            </a:extLst>
          </p:cNvPr>
          <p:cNvGraphicFramePr>
            <a:graphicFrameLocks noGrp="1"/>
          </p:cNvGraphicFramePr>
          <p:nvPr>
            <p:ph type="chart" sz="quarter" idx="13"/>
            <p:extLst>
              <p:ext uri="{D42A27DB-BD31-4B8C-83A1-F6EECF244321}">
                <p14:modId xmlns:p14="http://schemas.microsoft.com/office/powerpoint/2010/main" val="4018475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208BA3-381E-4B3E-9DDC-3A2347D4C3C1}"/>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B0EAD014-21A6-406C-8E73-F662252040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0203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82311-EC8B-4ED1-AFFE-ACF7D60E96F6}"/>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45400E92-C05B-48AD-9EAD-8BBC05202A59}"/>
              </a:ext>
            </a:extLst>
          </p:cNvPr>
          <p:cNvGraphicFramePr>
            <a:graphicFrameLocks noGrp="1"/>
          </p:cNvGraphicFramePr>
          <p:nvPr>
            <p:ph type="chart" sz="quarter" idx="13"/>
            <p:extLst>
              <p:ext uri="{D42A27DB-BD31-4B8C-83A1-F6EECF244321}">
                <p14:modId xmlns:p14="http://schemas.microsoft.com/office/powerpoint/2010/main" val="1574827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D05258-50F1-45EA-A7FF-23F5BBDAA4A6}"/>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1962A4B2-9F9E-4320-8A20-8D7C4A789B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2559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23ED9-DDC7-427D-9BA7-19C7E4D3C05E}"/>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6CEA5448-F2D6-4A05-8329-76BD26DE1249}"/>
              </a:ext>
            </a:extLst>
          </p:cNvPr>
          <p:cNvGraphicFramePr>
            <a:graphicFrameLocks noGrp="1"/>
          </p:cNvGraphicFramePr>
          <p:nvPr>
            <p:ph type="chart" sz="quarter" idx="13"/>
            <p:extLst>
              <p:ext uri="{D42A27DB-BD31-4B8C-83A1-F6EECF244321}">
                <p14:modId xmlns:p14="http://schemas.microsoft.com/office/powerpoint/2010/main" val="1238942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DE6FD7-207E-4DF3-82FA-B131B671110B}"/>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928C3596-DB8B-40B4-8B7E-496B1F8EF2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4204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9EB4D-F6C5-4B28-824E-11925C6A192A}"/>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77A9D180-898C-4F42-987C-8EEBE9C191D2}"/>
              </a:ext>
            </a:extLst>
          </p:cNvPr>
          <p:cNvGraphicFramePr>
            <a:graphicFrameLocks noGrp="1"/>
          </p:cNvGraphicFramePr>
          <p:nvPr>
            <p:ph type="chart" sz="quarter" idx="13"/>
            <p:extLst>
              <p:ext uri="{D42A27DB-BD31-4B8C-83A1-F6EECF244321}">
                <p14:modId xmlns:p14="http://schemas.microsoft.com/office/powerpoint/2010/main" val="144751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207BE5-0664-4EC1-B685-02EDB1146838}"/>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2A4DFDF7-1920-4E1C-A5B2-6AEBEB99E6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7148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E0D8A-E2D7-4016-9A98-A42DFDD7B9D2}"/>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74387D10-93FE-4D48-B17F-EA801575BA77}"/>
              </a:ext>
            </a:extLst>
          </p:cNvPr>
          <p:cNvGraphicFramePr>
            <a:graphicFrameLocks noGrp="1"/>
          </p:cNvGraphicFramePr>
          <p:nvPr>
            <p:ph type="tbl" sz="quarter" idx="13"/>
            <p:extLst>
              <p:ext uri="{D42A27DB-BD31-4B8C-83A1-F6EECF244321}">
                <p14:modId xmlns:p14="http://schemas.microsoft.com/office/powerpoint/2010/main" val="3600297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39033591"/>
                    </a:ext>
                  </a:extLst>
                </a:gridCol>
                <a:gridCol w="822960">
                  <a:extLst>
                    <a:ext uri="{9D8B030D-6E8A-4147-A177-3AD203B41FA5}">
                      <a16:colId xmlns:a16="http://schemas.microsoft.com/office/drawing/2014/main" val="1063290770"/>
                    </a:ext>
                  </a:extLst>
                </a:gridCol>
                <a:gridCol w="822960">
                  <a:extLst>
                    <a:ext uri="{9D8B030D-6E8A-4147-A177-3AD203B41FA5}">
                      <a16:colId xmlns:a16="http://schemas.microsoft.com/office/drawing/2014/main" val="3984147407"/>
                    </a:ext>
                  </a:extLst>
                </a:gridCol>
                <a:gridCol w="822960">
                  <a:extLst>
                    <a:ext uri="{9D8B030D-6E8A-4147-A177-3AD203B41FA5}">
                      <a16:colId xmlns:a16="http://schemas.microsoft.com/office/drawing/2014/main" val="2080208185"/>
                    </a:ext>
                  </a:extLst>
                </a:gridCol>
                <a:gridCol w="822960">
                  <a:extLst>
                    <a:ext uri="{9D8B030D-6E8A-4147-A177-3AD203B41FA5}">
                      <a16:colId xmlns:a16="http://schemas.microsoft.com/office/drawing/2014/main" val="1466709408"/>
                    </a:ext>
                  </a:extLst>
                </a:gridCol>
                <a:gridCol w="822960">
                  <a:extLst>
                    <a:ext uri="{9D8B030D-6E8A-4147-A177-3AD203B41FA5}">
                      <a16:colId xmlns:a16="http://schemas.microsoft.com/office/drawing/2014/main" val="712687187"/>
                    </a:ext>
                  </a:extLst>
                </a:gridCol>
                <a:gridCol w="822960">
                  <a:extLst>
                    <a:ext uri="{9D8B030D-6E8A-4147-A177-3AD203B41FA5}">
                      <a16:colId xmlns:a16="http://schemas.microsoft.com/office/drawing/2014/main" val="4236056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6787944"/>
                  </a:ext>
                </a:extLst>
              </a:tr>
            </a:tbl>
          </a:graphicData>
        </a:graphic>
      </p:graphicFrame>
      <p:sp>
        <p:nvSpPr>
          <p:cNvPr id="4" name="Text Placeholder 3">
            <a:extLst>
              <a:ext uri="{FF2B5EF4-FFF2-40B4-BE49-F238E27FC236}">
                <a16:creationId xmlns:a16="http://schemas.microsoft.com/office/drawing/2014/main" id="{FCF52485-D44D-4A2F-8110-4503BE61C393}"/>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297174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75649-B190-4746-A613-C68F3425C838}"/>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7871DE8A-F84A-49FC-AAE9-F78346A6E3F1}"/>
              </a:ext>
            </a:extLst>
          </p:cNvPr>
          <p:cNvGraphicFramePr>
            <a:graphicFrameLocks noGrp="1"/>
          </p:cNvGraphicFramePr>
          <p:nvPr>
            <p:ph type="tbl" sz="quarter" idx="13"/>
            <p:extLst>
              <p:ext uri="{D42A27DB-BD31-4B8C-83A1-F6EECF244321}">
                <p14:modId xmlns:p14="http://schemas.microsoft.com/office/powerpoint/2010/main" val="3840560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60830032"/>
                    </a:ext>
                  </a:extLst>
                </a:gridCol>
                <a:gridCol w="822960">
                  <a:extLst>
                    <a:ext uri="{9D8B030D-6E8A-4147-A177-3AD203B41FA5}">
                      <a16:colId xmlns:a16="http://schemas.microsoft.com/office/drawing/2014/main" val="1835057030"/>
                    </a:ext>
                  </a:extLst>
                </a:gridCol>
                <a:gridCol w="822960">
                  <a:extLst>
                    <a:ext uri="{9D8B030D-6E8A-4147-A177-3AD203B41FA5}">
                      <a16:colId xmlns:a16="http://schemas.microsoft.com/office/drawing/2014/main" val="1117265352"/>
                    </a:ext>
                  </a:extLst>
                </a:gridCol>
                <a:gridCol w="822960">
                  <a:extLst>
                    <a:ext uri="{9D8B030D-6E8A-4147-A177-3AD203B41FA5}">
                      <a16:colId xmlns:a16="http://schemas.microsoft.com/office/drawing/2014/main" val="2871563590"/>
                    </a:ext>
                  </a:extLst>
                </a:gridCol>
                <a:gridCol w="822960">
                  <a:extLst>
                    <a:ext uri="{9D8B030D-6E8A-4147-A177-3AD203B41FA5}">
                      <a16:colId xmlns:a16="http://schemas.microsoft.com/office/drawing/2014/main" val="129383626"/>
                    </a:ext>
                  </a:extLst>
                </a:gridCol>
                <a:gridCol w="822960">
                  <a:extLst>
                    <a:ext uri="{9D8B030D-6E8A-4147-A177-3AD203B41FA5}">
                      <a16:colId xmlns:a16="http://schemas.microsoft.com/office/drawing/2014/main" val="1249115451"/>
                    </a:ext>
                  </a:extLst>
                </a:gridCol>
                <a:gridCol w="822960">
                  <a:extLst>
                    <a:ext uri="{9D8B030D-6E8A-4147-A177-3AD203B41FA5}">
                      <a16:colId xmlns:a16="http://schemas.microsoft.com/office/drawing/2014/main" val="2977822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6078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- 2019-01-08 04:25:40 </a:t>
                      </a:r>
                      <a:r>
                        <a:rPr kumimoji="0" lang="en-US" sz="1000" b="0" i="0" u="none" strike="noStrike" kern="1200" cap="none" spc="0" normalizeH="0" baseline="0" noProof="0">
                          <a:ln>
                            <a:noFill/>
                          </a:ln>
                          <a:solidFill>
                            <a:prstClr val="black"/>
                          </a:solidFill>
                          <a:effectLst/>
                          <a:uLnTx/>
                          <a:uFillTx/>
                          <a:latin typeface="+mn-lt"/>
                          <a:ea typeface="+mn-ea"/>
                          <a:cs typeface="+mn-cs"/>
                        </a:rPr>
                        <a:t> 
 Gooey Butter Cookie's are absolutely delicious! These cookies stay super light and fluffy and have a sweet vanilla taste. 
Gooey Butter Cookie
Ingredients:
113g SCS butter softened
227g SCS cream cheese
1 egg
1/4 tsp vanilla extract
1 box yellow cake mix
200g powdered sugar
Instructions:
1. Combine butter, cream cheese, egg and vanilla in a bowl and use mixer until light and fluffy.
2. Stir in the dry cake mix until the dough becomes thick but smooth.
3. Pour powdered sugar into a separate bowl, set aside.
4. Scoop a spoonful of the cookie dough and roll into a ball, then dip in the powdered sugar until fully covered.  Tip - If you want easier dough to work with for rolling, chill in the refrigerator for 30 minutes
5. Place cookie balls on a baking sheet and bake at 176°C for 12 minutes.
Source: https://howtonestforless.com/gooey-butter-cookie-recipe/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0187010"/>
                  </a:ext>
                </a:extLst>
              </a:tr>
            </a:tbl>
          </a:graphicData>
        </a:graphic>
      </p:graphicFrame>
      <p:sp>
        <p:nvSpPr>
          <p:cNvPr id="4" name="Text Placeholder 3">
            <a:extLst>
              <a:ext uri="{FF2B5EF4-FFF2-40B4-BE49-F238E27FC236}">
                <a16:creationId xmlns:a16="http://schemas.microsoft.com/office/drawing/2014/main" id="{7C04BD36-E2FA-45DF-BDAF-49DE3EF3EA78}"/>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4234382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5BD17-A6F5-4EB2-BA3A-50723F50A209}"/>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3CAF15D2-D6EE-442A-8747-C9E6761BBB4C}"/>
              </a:ext>
            </a:extLst>
          </p:cNvPr>
          <p:cNvGraphicFramePr>
            <a:graphicFrameLocks noGrp="1"/>
          </p:cNvGraphicFramePr>
          <p:nvPr>
            <p:ph type="tbl" sz="quarter" idx="13"/>
            <p:extLst>
              <p:ext uri="{D42A27DB-BD31-4B8C-83A1-F6EECF244321}">
                <p14:modId xmlns:p14="http://schemas.microsoft.com/office/powerpoint/2010/main" val="3158376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54718149"/>
                    </a:ext>
                  </a:extLst>
                </a:gridCol>
                <a:gridCol w="822960">
                  <a:extLst>
                    <a:ext uri="{9D8B030D-6E8A-4147-A177-3AD203B41FA5}">
                      <a16:colId xmlns:a16="http://schemas.microsoft.com/office/drawing/2014/main" val="4229066379"/>
                    </a:ext>
                  </a:extLst>
                </a:gridCol>
                <a:gridCol w="822960">
                  <a:extLst>
                    <a:ext uri="{9D8B030D-6E8A-4147-A177-3AD203B41FA5}">
                      <a16:colId xmlns:a16="http://schemas.microsoft.com/office/drawing/2014/main" val="3230283883"/>
                    </a:ext>
                  </a:extLst>
                </a:gridCol>
                <a:gridCol w="822960">
                  <a:extLst>
                    <a:ext uri="{9D8B030D-6E8A-4147-A177-3AD203B41FA5}">
                      <a16:colId xmlns:a16="http://schemas.microsoft.com/office/drawing/2014/main" val="751729725"/>
                    </a:ext>
                  </a:extLst>
                </a:gridCol>
                <a:gridCol w="822960">
                  <a:extLst>
                    <a:ext uri="{9D8B030D-6E8A-4147-A177-3AD203B41FA5}">
                      <a16:colId xmlns:a16="http://schemas.microsoft.com/office/drawing/2014/main" val="2505754662"/>
                    </a:ext>
                  </a:extLst>
                </a:gridCol>
                <a:gridCol w="822960">
                  <a:extLst>
                    <a:ext uri="{9D8B030D-6E8A-4147-A177-3AD203B41FA5}">
                      <a16:colId xmlns:a16="http://schemas.microsoft.com/office/drawing/2014/main" val="3611457478"/>
                    </a:ext>
                  </a:extLst>
                </a:gridCol>
                <a:gridCol w="822960">
                  <a:extLst>
                    <a:ext uri="{9D8B030D-6E8A-4147-A177-3AD203B41FA5}">
                      <a16:colId xmlns:a16="http://schemas.microsoft.com/office/drawing/2014/main" val="4169770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7157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- 2019-01-05 13:36:00 </a:t>
                      </a:r>
                      <a:r>
                        <a:rPr kumimoji="0" lang="en-US" sz="1000" b="0" i="0" u="none" strike="noStrike" kern="1200" cap="none" spc="0" normalizeH="0" baseline="0" noProof="0">
                          <a:ln>
                            <a:noFill/>
                          </a:ln>
                          <a:solidFill>
                            <a:prstClr val="black"/>
                          </a:solidFill>
                          <a:effectLst/>
                          <a:uLnTx/>
                          <a:uFillTx/>
                          <a:latin typeface="+mn-lt"/>
                          <a:ea typeface="+mn-ea"/>
                          <a:cs typeface="+mn-cs"/>
                        </a:rPr>
                        <a:t> 
 Add SCS portion butter to make your meal more delicious!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62010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- 2019-01-03 19:11:50 </a:t>
                      </a:r>
                      <a:r>
                        <a:rPr kumimoji="0" lang="en-US" sz="1000" b="0" i="0" u="none" strike="noStrike" kern="1200" cap="none" spc="0" normalizeH="0" baseline="0" noProof="0">
                          <a:ln>
                            <a:noFill/>
                          </a:ln>
                          <a:solidFill>
                            <a:prstClr val="black"/>
                          </a:solidFill>
                          <a:effectLst/>
                          <a:uLnTx/>
                          <a:uFillTx/>
                          <a:latin typeface="+mn-lt"/>
                          <a:ea typeface="+mn-ea"/>
                          <a:cs typeface="+mn-cs"/>
                        </a:rPr>
                        <a:t> 
 You already know it's easier to work with chilled dough when making cookies. But did you know that 20 minutes of chilling in the freezer is equal to one hour in the fridge?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6844028"/>
                  </a:ext>
                </a:extLst>
              </a:tr>
            </a:tbl>
          </a:graphicData>
        </a:graphic>
      </p:graphicFrame>
      <p:sp>
        <p:nvSpPr>
          <p:cNvPr id="4" name="Text Placeholder 3">
            <a:extLst>
              <a:ext uri="{FF2B5EF4-FFF2-40B4-BE49-F238E27FC236}">
                <a16:creationId xmlns:a16="http://schemas.microsoft.com/office/drawing/2014/main" id="{AF267D22-D5B8-481C-82B2-D9937C93D907}"/>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821422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8B368-6899-4C19-B930-6557CFEE885D}"/>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07A662BF-13D7-417B-B8C5-5C6BA2C0E368}"/>
              </a:ext>
            </a:extLst>
          </p:cNvPr>
          <p:cNvGraphicFramePr>
            <a:graphicFrameLocks noGrp="1"/>
          </p:cNvGraphicFramePr>
          <p:nvPr>
            <p:ph type="tbl" sz="quarter" idx="13"/>
            <p:extLst>
              <p:ext uri="{D42A27DB-BD31-4B8C-83A1-F6EECF244321}">
                <p14:modId xmlns:p14="http://schemas.microsoft.com/office/powerpoint/2010/main" val="798179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81765361"/>
                    </a:ext>
                  </a:extLst>
                </a:gridCol>
                <a:gridCol w="822960">
                  <a:extLst>
                    <a:ext uri="{9D8B030D-6E8A-4147-A177-3AD203B41FA5}">
                      <a16:colId xmlns:a16="http://schemas.microsoft.com/office/drawing/2014/main" val="3124112513"/>
                    </a:ext>
                  </a:extLst>
                </a:gridCol>
                <a:gridCol w="822960">
                  <a:extLst>
                    <a:ext uri="{9D8B030D-6E8A-4147-A177-3AD203B41FA5}">
                      <a16:colId xmlns:a16="http://schemas.microsoft.com/office/drawing/2014/main" val="3074868721"/>
                    </a:ext>
                  </a:extLst>
                </a:gridCol>
                <a:gridCol w="822960">
                  <a:extLst>
                    <a:ext uri="{9D8B030D-6E8A-4147-A177-3AD203B41FA5}">
                      <a16:colId xmlns:a16="http://schemas.microsoft.com/office/drawing/2014/main" val="435576277"/>
                    </a:ext>
                  </a:extLst>
                </a:gridCol>
                <a:gridCol w="822960">
                  <a:extLst>
                    <a:ext uri="{9D8B030D-6E8A-4147-A177-3AD203B41FA5}">
                      <a16:colId xmlns:a16="http://schemas.microsoft.com/office/drawing/2014/main" val="985430679"/>
                    </a:ext>
                  </a:extLst>
                </a:gridCol>
                <a:gridCol w="822960">
                  <a:extLst>
                    <a:ext uri="{9D8B030D-6E8A-4147-A177-3AD203B41FA5}">
                      <a16:colId xmlns:a16="http://schemas.microsoft.com/office/drawing/2014/main" val="2217755447"/>
                    </a:ext>
                  </a:extLst>
                </a:gridCol>
                <a:gridCol w="822960">
                  <a:extLst>
                    <a:ext uri="{9D8B030D-6E8A-4147-A177-3AD203B41FA5}">
                      <a16:colId xmlns:a16="http://schemas.microsoft.com/office/drawing/2014/main" val="2671991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9547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- 2019-01-21 12:32:00 </a:t>
                      </a:r>
                      <a:r>
                        <a:rPr kumimoji="0" lang="en-US" sz="1000" b="0" i="0" u="none" strike="noStrike" kern="1200" cap="none" spc="0" normalizeH="0" baseline="0" noProof="0">
                          <a:ln>
                            <a:noFill/>
                          </a:ln>
                          <a:solidFill>
                            <a:prstClr val="black"/>
                          </a:solidFill>
                          <a:effectLst/>
                          <a:uLnTx/>
                          <a:uFillTx/>
                          <a:latin typeface="+mn-lt"/>
                          <a:ea typeface="+mn-ea"/>
                          <a:cs typeface="+mn-cs"/>
                        </a:rPr>
                        <a:t> 
 With a soft pillowy centre and a buttery garlic crust, this bread is probably one of the best you have ever had!
Garlic and Herb Butter Quick Bread
Ingredients:
110g SCS unsalted butter
1⁄2 tsp garlic powder
2 tsp dried parsley
320g plain flour
1 tbsp sugar
4 tsp baking powder
1 tsp salt
415ml buttermilk
Instructions:
1. Grease a 20cm baking tin. A glass pyrex works but a metal tin would be best to stop the quick bread from sticking.
2. Put the butter in a bowl and melt in the microwave.
3. Mix in the garlic and 1 teaspoon of dried parsley.
4. Pour the butter into the baking dish.
5. Put the flour, sugar, baking powder, salt and the other teaspoon of dried parsley in a mixing bowl.
6. Stir in the buttermilk to get a thick batter.
7. Put the batter in the baking dish and pat it down and into the sides of the dish.
8. Use a knife and score the bread so it makes 9 pieces.
9. Bake the bread in a preheated oven at 220°C for about 20-25 minutes. The bread will have risen and be golden whe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8488695"/>
                  </a:ext>
                </a:extLst>
              </a:tr>
            </a:tbl>
          </a:graphicData>
        </a:graphic>
      </p:graphicFrame>
      <p:sp>
        <p:nvSpPr>
          <p:cNvPr id="4" name="Text Placeholder 3">
            <a:extLst>
              <a:ext uri="{FF2B5EF4-FFF2-40B4-BE49-F238E27FC236}">
                <a16:creationId xmlns:a16="http://schemas.microsoft.com/office/drawing/2014/main" id="{D54CD815-9BB2-4E9D-A412-342A55B898CC}"/>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4044374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6DC4F-75AA-4E50-9F1D-631879E5983F}"/>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4B3CD371-1513-464A-AAA3-113370EE5693}"/>
              </a:ext>
            </a:extLst>
          </p:cNvPr>
          <p:cNvGraphicFramePr>
            <a:graphicFrameLocks noGrp="1"/>
          </p:cNvGraphicFramePr>
          <p:nvPr>
            <p:ph type="tbl" sz="quarter" idx="13"/>
            <p:extLst>
              <p:ext uri="{D42A27DB-BD31-4B8C-83A1-F6EECF244321}">
                <p14:modId xmlns:p14="http://schemas.microsoft.com/office/powerpoint/2010/main" val="3931686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44468927"/>
                    </a:ext>
                  </a:extLst>
                </a:gridCol>
                <a:gridCol w="822960">
                  <a:extLst>
                    <a:ext uri="{9D8B030D-6E8A-4147-A177-3AD203B41FA5}">
                      <a16:colId xmlns:a16="http://schemas.microsoft.com/office/drawing/2014/main" val="96397861"/>
                    </a:ext>
                  </a:extLst>
                </a:gridCol>
                <a:gridCol w="822960">
                  <a:extLst>
                    <a:ext uri="{9D8B030D-6E8A-4147-A177-3AD203B41FA5}">
                      <a16:colId xmlns:a16="http://schemas.microsoft.com/office/drawing/2014/main" val="1576927174"/>
                    </a:ext>
                  </a:extLst>
                </a:gridCol>
                <a:gridCol w="822960">
                  <a:extLst>
                    <a:ext uri="{9D8B030D-6E8A-4147-A177-3AD203B41FA5}">
                      <a16:colId xmlns:a16="http://schemas.microsoft.com/office/drawing/2014/main" val="564912867"/>
                    </a:ext>
                  </a:extLst>
                </a:gridCol>
                <a:gridCol w="822960">
                  <a:extLst>
                    <a:ext uri="{9D8B030D-6E8A-4147-A177-3AD203B41FA5}">
                      <a16:colId xmlns:a16="http://schemas.microsoft.com/office/drawing/2014/main" val="4018495821"/>
                    </a:ext>
                  </a:extLst>
                </a:gridCol>
                <a:gridCol w="822960">
                  <a:extLst>
                    <a:ext uri="{9D8B030D-6E8A-4147-A177-3AD203B41FA5}">
                      <a16:colId xmlns:a16="http://schemas.microsoft.com/office/drawing/2014/main" val="1351683963"/>
                    </a:ext>
                  </a:extLst>
                </a:gridCol>
                <a:gridCol w="822960">
                  <a:extLst>
                    <a:ext uri="{9D8B030D-6E8A-4147-A177-3AD203B41FA5}">
                      <a16:colId xmlns:a16="http://schemas.microsoft.com/office/drawing/2014/main" val="2181824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6651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- 2019-01-25 02:30:04 </a:t>
                      </a:r>
                      <a:r>
                        <a:rPr kumimoji="0" lang="en-US" sz="1000" b="0" i="0" u="none" strike="noStrike" kern="1200" cap="none" spc="0" normalizeH="0" baseline="0" noProof="0">
                          <a:ln>
                            <a:noFill/>
                          </a:ln>
                          <a:solidFill>
                            <a:prstClr val="black"/>
                          </a:solidFill>
                          <a:effectLst/>
                          <a:uLnTx/>
                          <a:uFillTx/>
                          <a:latin typeface="+mn-lt"/>
                          <a:ea typeface="+mn-ea"/>
                          <a:cs typeface="+mn-cs"/>
                        </a:rPr>
                        <a:t> 
 What a berry tasty pie filled with strawberries and blueberries!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25196205"/>
                  </a:ext>
                </a:extLst>
              </a:tr>
            </a:tbl>
          </a:graphicData>
        </a:graphic>
      </p:graphicFrame>
      <p:sp>
        <p:nvSpPr>
          <p:cNvPr id="4" name="Text Placeholder 3">
            <a:extLst>
              <a:ext uri="{FF2B5EF4-FFF2-40B4-BE49-F238E27FC236}">
                <a16:creationId xmlns:a16="http://schemas.microsoft.com/office/drawing/2014/main" id="{22D9D66A-06DC-43A7-8DD0-0EBED51F35E5}"/>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097920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C2A95-2769-43CC-A6B5-CA78A4BF362F}"/>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167C6A4C-D4C5-4882-BF61-310D3929C0B3}"/>
              </a:ext>
            </a:extLst>
          </p:cNvPr>
          <p:cNvGraphicFramePr>
            <a:graphicFrameLocks noGrp="1"/>
          </p:cNvGraphicFramePr>
          <p:nvPr>
            <p:ph type="chart" sz="quarter" idx="13"/>
            <p:extLst>
              <p:ext uri="{D42A27DB-BD31-4B8C-83A1-F6EECF244321}">
                <p14:modId xmlns:p14="http://schemas.microsoft.com/office/powerpoint/2010/main" val="1217293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B056E8-B086-4B61-92B9-95ED10185948}"/>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995826C8-C161-432E-A379-569F5279E0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6445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08D3A-74D4-4CA7-800E-D65217666927}"/>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DB00B1A3-922C-45A3-B5C5-0E648061766A}"/>
              </a:ext>
            </a:extLst>
          </p:cNvPr>
          <p:cNvGraphicFramePr>
            <a:graphicFrameLocks noGrp="1"/>
          </p:cNvGraphicFramePr>
          <p:nvPr>
            <p:ph type="chart" sz="quarter" idx="13"/>
            <p:extLst>
              <p:ext uri="{D42A27DB-BD31-4B8C-83A1-F6EECF244321}">
                <p14:modId xmlns:p14="http://schemas.microsoft.com/office/powerpoint/2010/main" val="1538536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F08A71-F09D-4EB3-9A9A-5E5668715581}"/>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B522953C-85D5-44AB-A149-ED83E4B2F8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7756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33C59-7DAA-44E5-9F1B-81450AC10A13}"/>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39F56ACC-29E9-4EE3-A935-3DD6BF75F813}"/>
              </a:ext>
            </a:extLst>
          </p:cNvPr>
          <p:cNvGraphicFramePr>
            <a:graphicFrameLocks noGrp="1"/>
          </p:cNvGraphicFramePr>
          <p:nvPr>
            <p:ph type="chart" sz="quarter" idx="13"/>
            <p:extLst>
              <p:ext uri="{D42A27DB-BD31-4B8C-83A1-F6EECF244321}">
                <p14:modId xmlns:p14="http://schemas.microsoft.com/office/powerpoint/2010/main" val="3174600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14EABA-43D4-41CC-8BD9-4F8F1757E413}"/>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0AF9BDE5-5E93-4A3B-9357-7993132502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2444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67D77-7FF1-41B2-B9F8-0FCB8271B64C}"/>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524F503C-17FC-4358-A9E5-4C2C3AC0AE3E}"/>
              </a:ext>
            </a:extLst>
          </p:cNvPr>
          <p:cNvGraphicFramePr>
            <a:graphicFrameLocks noGrp="1"/>
          </p:cNvGraphicFramePr>
          <p:nvPr>
            <p:ph type="chart" sz="quarter" idx="13"/>
            <p:extLst>
              <p:ext uri="{D42A27DB-BD31-4B8C-83A1-F6EECF244321}">
                <p14:modId xmlns:p14="http://schemas.microsoft.com/office/powerpoint/2010/main" val="2697281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6D1FF9-04EF-47F1-A30A-40757B242F87}"/>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109B687A-9D75-45DB-9B49-4883F22E19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234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56211-6BDA-427A-BD91-42BA216BF01F}"/>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0A816715-5E91-4679-B43B-80F169B62716}"/>
              </a:ext>
            </a:extLst>
          </p:cNvPr>
          <p:cNvGraphicFramePr>
            <a:graphicFrameLocks noGrp="1"/>
          </p:cNvGraphicFramePr>
          <p:nvPr>
            <p:ph type="tbl" sz="quarter" idx="13"/>
            <p:extLst>
              <p:ext uri="{D42A27DB-BD31-4B8C-83A1-F6EECF244321}">
                <p14:modId xmlns:p14="http://schemas.microsoft.com/office/powerpoint/2010/main" val="2873464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36922661"/>
                    </a:ext>
                  </a:extLst>
                </a:gridCol>
                <a:gridCol w="1645920">
                  <a:extLst>
                    <a:ext uri="{9D8B030D-6E8A-4147-A177-3AD203B41FA5}">
                      <a16:colId xmlns:a16="http://schemas.microsoft.com/office/drawing/2014/main" val="3744721098"/>
                    </a:ext>
                  </a:extLst>
                </a:gridCol>
                <a:gridCol w="1645920">
                  <a:extLst>
                    <a:ext uri="{9D8B030D-6E8A-4147-A177-3AD203B41FA5}">
                      <a16:colId xmlns:a16="http://schemas.microsoft.com/office/drawing/2014/main" val="1124751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1890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19.1 %</a:t>
                      </a:r>
                    </a:p>
                  </a:txBody>
                  <a:tcPr/>
                </a:tc>
                <a:extLst>
                  <a:ext uri="{0D108BD9-81ED-4DB2-BD59-A6C34878D82A}">
                    <a16:rowId xmlns:a16="http://schemas.microsoft.com/office/drawing/2014/main" val="33242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extLst>
                  <a:ext uri="{0D108BD9-81ED-4DB2-BD59-A6C34878D82A}">
                    <a16:rowId xmlns:a16="http://schemas.microsoft.com/office/drawing/2014/main" val="935446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2463823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305557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572386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2857895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06081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673306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09697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420264878"/>
                  </a:ext>
                </a:extLst>
              </a:tr>
            </a:tbl>
          </a:graphicData>
        </a:graphic>
      </p:graphicFrame>
      <p:sp>
        <p:nvSpPr>
          <p:cNvPr id="4" name="Text Placeholder 3">
            <a:extLst>
              <a:ext uri="{FF2B5EF4-FFF2-40B4-BE49-F238E27FC236}">
                <a16:creationId xmlns:a16="http://schemas.microsoft.com/office/drawing/2014/main" id="{4D7055FB-DD22-4484-A775-DC022AB6AFC4}"/>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510340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38C22-F17D-4594-8D29-EED60E8A15B5}"/>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D29F4E17-691F-4499-8AE3-8CBCA398C602}"/>
              </a:ext>
            </a:extLst>
          </p:cNvPr>
          <p:cNvGraphicFramePr>
            <a:graphicFrameLocks noGrp="1"/>
          </p:cNvGraphicFramePr>
          <p:nvPr>
            <p:ph type="tbl" sz="quarter" idx="13"/>
            <p:extLst>
              <p:ext uri="{D42A27DB-BD31-4B8C-83A1-F6EECF244321}">
                <p14:modId xmlns:p14="http://schemas.microsoft.com/office/powerpoint/2010/main" val="4135503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48289049"/>
                    </a:ext>
                  </a:extLst>
                </a:gridCol>
                <a:gridCol w="1645920">
                  <a:extLst>
                    <a:ext uri="{9D8B030D-6E8A-4147-A177-3AD203B41FA5}">
                      <a16:colId xmlns:a16="http://schemas.microsoft.com/office/drawing/2014/main" val="2387737377"/>
                    </a:ext>
                  </a:extLst>
                </a:gridCol>
                <a:gridCol w="1645920">
                  <a:extLst>
                    <a:ext uri="{9D8B030D-6E8A-4147-A177-3AD203B41FA5}">
                      <a16:colId xmlns:a16="http://schemas.microsoft.com/office/drawing/2014/main" val="1213628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6451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842282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914645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403270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712883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627612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578114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029295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179846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389947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39113924"/>
                  </a:ext>
                </a:extLst>
              </a:tr>
            </a:tbl>
          </a:graphicData>
        </a:graphic>
      </p:graphicFrame>
      <p:sp>
        <p:nvSpPr>
          <p:cNvPr id="4" name="Text Placeholder 3">
            <a:extLst>
              <a:ext uri="{FF2B5EF4-FFF2-40B4-BE49-F238E27FC236}">
                <a16:creationId xmlns:a16="http://schemas.microsoft.com/office/drawing/2014/main" id="{F523BB15-252B-402E-BC36-4B3EFD155A91}"/>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952344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61C9A-8AE8-4525-BC77-AF4E939AE775}"/>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C2E6FE3E-EBD6-46F9-940E-C15E69043862}"/>
              </a:ext>
            </a:extLst>
          </p:cNvPr>
          <p:cNvGraphicFramePr>
            <a:graphicFrameLocks noGrp="1"/>
          </p:cNvGraphicFramePr>
          <p:nvPr>
            <p:ph type="tbl" sz="quarter" idx="13"/>
            <p:extLst>
              <p:ext uri="{D42A27DB-BD31-4B8C-83A1-F6EECF244321}">
                <p14:modId xmlns:p14="http://schemas.microsoft.com/office/powerpoint/2010/main" val="2167182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05705760"/>
                    </a:ext>
                  </a:extLst>
                </a:gridCol>
                <a:gridCol w="1645920">
                  <a:extLst>
                    <a:ext uri="{9D8B030D-6E8A-4147-A177-3AD203B41FA5}">
                      <a16:colId xmlns:a16="http://schemas.microsoft.com/office/drawing/2014/main" val="737963509"/>
                    </a:ext>
                  </a:extLst>
                </a:gridCol>
                <a:gridCol w="1645920">
                  <a:extLst>
                    <a:ext uri="{9D8B030D-6E8A-4147-A177-3AD203B41FA5}">
                      <a16:colId xmlns:a16="http://schemas.microsoft.com/office/drawing/2014/main" val="3466190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91287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027346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629735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598436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480681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315194223"/>
                  </a:ext>
                </a:extLst>
              </a:tr>
            </a:tbl>
          </a:graphicData>
        </a:graphic>
      </p:graphicFrame>
      <p:sp>
        <p:nvSpPr>
          <p:cNvPr id="4" name="Text Placeholder 3">
            <a:extLst>
              <a:ext uri="{FF2B5EF4-FFF2-40B4-BE49-F238E27FC236}">
                <a16:creationId xmlns:a16="http://schemas.microsoft.com/office/drawing/2014/main" id="{10F9A596-4103-4D94-9B9F-97DD7DEBB0E0}"/>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4202913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54B96-9860-4841-A51E-6E39AEC6EA6E}"/>
              </a:ext>
            </a:extLst>
          </p:cNvPr>
          <p:cNvSpPr>
            <a:spLocks noGrp="1"/>
          </p:cNvSpPr>
          <p:nvPr>
            <p:ph type="title"/>
          </p:nvPr>
        </p:nvSpPr>
        <p:spPr/>
        <p:txBody>
          <a:bodyPr/>
          <a:lstStyle/>
          <a:p>
            <a:r>
              <a:rPr lang="en-US"/>
              <a:t>Facebook Own Posts Table | SCS Dairy MY - 1 of 9</a:t>
            </a:r>
          </a:p>
        </p:txBody>
      </p:sp>
      <p:graphicFrame>
        <p:nvGraphicFramePr>
          <p:cNvPr id="5" name="Table Placeholder 4">
            <a:extLst>
              <a:ext uri="{FF2B5EF4-FFF2-40B4-BE49-F238E27FC236}">
                <a16:creationId xmlns:a16="http://schemas.microsoft.com/office/drawing/2014/main" id="{72B8AD78-701E-4CBD-B268-3DFD8469E9B2}"/>
              </a:ext>
            </a:extLst>
          </p:cNvPr>
          <p:cNvGraphicFramePr>
            <a:graphicFrameLocks noGrp="1"/>
          </p:cNvGraphicFramePr>
          <p:nvPr>
            <p:ph type="tbl" sz="quarter" idx="13"/>
            <p:extLst>
              <p:ext uri="{D42A27DB-BD31-4B8C-83A1-F6EECF244321}">
                <p14:modId xmlns:p14="http://schemas.microsoft.com/office/powerpoint/2010/main" val="2965848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89454499"/>
                    </a:ext>
                  </a:extLst>
                </a:gridCol>
                <a:gridCol w="658368">
                  <a:extLst>
                    <a:ext uri="{9D8B030D-6E8A-4147-A177-3AD203B41FA5}">
                      <a16:colId xmlns:a16="http://schemas.microsoft.com/office/drawing/2014/main" val="314942705"/>
                    </a:ext>
                  </a:extLst>
                </a:gridCol>
                <a:gridCol w="658368">
                  <a:extLst>
                    <a:ext uri="{9D8B030D-6E8A-4147-A177-3AD203B41FA5}">
                      <a16:colId xmlns:a16="http://schemas.microsoft.com/office/drawing/2014/main" val="884076894"/>
                    </a:ext>
                  </a:extLst>
                </a:gridCol>
                <a:gridCol w="658368">
                  <a:extLst>
                    <a:ext uri="{9D8B030D-6E8A-4147-A177-3AD203B41FA5}">
                      <a16:colId xmlns:a16="http://schemas.microsoft.com/office/drawing/2014/main" val="1702853638"/>
                    </a:ext>
                  </a:extLst>
                </a:gridCol>
                <a:gridCol w="658368">
                  <a:extLst>
                    <a:ext uri="{9D8B030D-6E8A-4147-A177-3AD203B41FA5}">
                      <a16:colId xmlns:a16="http://schemas.microsoft.com/office/drawing/2014/main" val="3221117430"/>
                    </a:ext>
                  </a:extLst>
                </a:gridCol>
                <a:gridCol w="658368">
                  <a:extLst>
                    <a:ext uri="{9D8B030D-6E8A-4147-A177-3AD203B41FA5}">
                      <a16:colId xmlns:a16="http://schemas.microsoft.com/office/drawing/2014/main" val="254865867"/>
                    </a:ext>
                  </a:extLst>
                </a:gridCol>
                <a:gridCol w="658368">
                  <a:extLst>
                    <a:ext uri="{9D8B030D-6E8A-4147-A177-3AD203B41FA5}">
                      <a16:colId xmlns:a16="http://schemas.microsoft.com/office/drawing/2014/main" val="1726219176"/>
                    </a:ext>
                  </a:extLst>
                </a:gridCol>
                <a:gridCol w="658368">
                  <a:extLst>
                    <a:ext uri="{9D8B030D-6E8A-4147-A177-3AD203B41FA5}">
                      <a16:colId xmlns:a16="http://schemas.microsoft.com/office/drawing/2014/main" val="465824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4488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- 2019-01-31 19:06:24 </a:t>
                      </a:r>
                      <a:r>
                        <a:rPr kumimoji="0" lang="en-US" sz="1000" b="0" i="0" u="none" strike="noStrike" kern="1200" cap="none" spc="0" normalizeH="0" baseline="0" noProof="0">
                          <a:ln>
                            <a:noFill/>
                          </a:ln>
                          <a:solidFill>
                            <a:prstClr val="black"/>
                          </a:solidFill>
                          <a:effectLst/>
                          <a:uLnTx/>
                          <a:uFillTx/>
                          <a:latin typeface="+mn-lt"/>
                          <a:ea typeface="+mn-ea"/>
                          <a:cs typeface="+mn-cs"/>
                        </a:rPr>
                        <a:t> 
 This delicious burger is the perfect snack to curb those hunger pangs!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3733345"/>
                  </a:ext>
                </a:extLst>
              </a:tr>
            </a:tbl>
          </a:graphicData>
        </a:graphic>
      </p:graphicFrame>
      <p:sp>
        <p:nvSpPr>
          <p:cNvPr id="4" name="Text Placeholder 3">
            <a:extLst>
              <a:ext uri="{FF2B5EF4-FFF2-40B4-BE49-F238E27FC236}">
                <a16:creationId xmlns:a16="http://schemas.microsoft.com/office/drawing/2014/main" id="{A9FB984E-0CCE-4261-BE41-55298BAEB368}"/>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4025119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5A8C4-F281-4583-B361-177F265C5316}"/>
              </a:ext>
            </a:extLst>
          </p:cNvPr>
          <p:cNvSpPr>
            <a:spLocks noGrp="1"/>
          </p:cNvSpPr>
          <p:nvPr>
            <p:ph type="title"/>
          </p:nvPr>
        </p:nvSpPr>
        <p:spPr/>
        <p:txBody>
          <a:bodyPr/>
          <a:lstStyle/>
          <a:p>
            <a:r>
              <a:rPr lang="en-US"/>
              <a:t>Facebook Own Posts Table | SCS Dairy MY - 2 of 9</a:t>
            </a:r>
          </a:p>
        </p:txBody>
      </p:sp>
      <p:graphicFrame>
        <p:nvGraphicFramePr>
          <p:cNvPr id="5" name="Table Placeholder 4">
            <a:extLst>
              <a:ext uri="{FF2B5EF4-FFF2-40B4-BE49-F238E27FC236}">
                <a16:creationId xmlns:a16="http://schemas.microsoft.com/office/drawing/2014/main" id="{89E40329-6811-426A-82B0-80860275E102}"/>
              </a:ext>
            </a:extLst>
          </p:cNvPr>
          <p:cNvGraphicFramePr>
            <a:graphicFrameLocks noGrp="1"/>
          </p:cNvGraphicFramePr>
          <p:nvPr>
            <p:ph type="tbl" sz="quarter" idx="13"/>
            <p:extLst>
              <p:ext uri="{D42A27DB-BD31-4B8C-83A1-F6EECF244321}">
                <p14:modId xmlns:p14="http://schemas.microsoft.com/office/powerpoint/2010/main" val="3332531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54183819"/>
                    </a:ext>
                  </a:extLst>
                </a:gridCol>
                <a:gridCol w="658368">
                  <a:extLst>
                    <a:ext uri="{9D8B030D-6E8A-4147-A177-3AD203B41FA5}">
                      <a16:colId xmlns:a16="http://schemas.microsoft.com/office/drawing/2014/main" val="1888507967"/>
                    </a:ext>
                  </a:extLst>
                </a:gridCol>
                <a:gridCol w="658368">
                  <a:extLst>
                    <a:ext uri="{9D8B030D-6E8A-4147-A177-3AD203B41FA5}">
                      <a16:colId xmlns:a16="http://schemas.microsoft.com/office/drawing/2014/main" val="227016761"/>
                    </a:ext>
                  </a:extLst>
                </a:gridCol>
                <a:gridCol w="658368">
                  <a:extLst>
                    <a:ext uri="{9D8B030D-6E8A-4147-A177-3AD203B41FA5}">
                      <a16:colId xmlns:a16="http://schemas.microsoft.com/office/drawing/2014/main" val="3033623184"/>
                    </a:ext>
                  </a:extLst>
                </a:gridCol>
                <a:gridCol w="658368">
                  <a:extLst>
                    <a:ext uri="{9D8B030D-6E8A-4147-A177-3AD203B41FA5}">
                      <a16:colId xmlns:a16="http://schemas.microsoft.com/office/drawing/2014/main" val="960435510"/>
                    </a:ext>
                  </a:extLst>
                </a:gridCol>
                <a:gridCol w="658368">
                  <a:extLst>
                    <a:ext uri="{9D8B030D-6E8A-4147-A177-3AD203B41FA5}">
                      <a16:colId xmlns:a16="http://schemas.microsoft.com/office/drawing/2014/main" val="1741497229"/>
                    </a:ext>
                  </a:extLst>
                </a:gridCol>
                <a:gridCol w="658368">
                  <a:extLst>
                    <a:ext uri="{9D8B030D-6E8A-4147-A177-3AD203B41FA5}">
                      <a16:colId xmlns:a16="http://schemas.microsoft.com/office/drawing/2014/main" val="1493181443"/>
                    </a:ext>
                  </a:extLst>
                </a:gridCol>
                <a:gridCol w="658368">
                  <a:extLst>
                    <a:ext uri="{9D8B030D-6E8A-4147-A177-3AD203B41FA5}">
                      <a16:colId xmlns:a16="http://schemas.microsoft.com/office/drawing/2014/main" val="2919506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7926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- 2019-01-31 19:03:15 </a:t>
                      </a:r>
                      <a:r>
                        <a:rPr kumimoji="0" lang="en-US" sz="1000" b="0" i="0" u="none" strike="noStrike" kern="1200" cap="none" spc="0" normalizeH="0" baseline="0" noProof="0">
                          <a:ln>
                            <a:noFill/>
                          </a:ln>
                          <a:solidFill>
                            <a:prstClr val="black"/>
                          </a:solidFill>
                          <a:effectLst/>
                          <a:uLnTx/>
                          <a:uFillTx/>
                          <a:latin typeface="+mn-lt"/>
                          <a:ea typeface="+mn-ea"/>
                          <a:cs typeface="+mn-cs"/>
                        </a:rPr>
                        <a:t> 
 These donuts are easy to make and super delicious! The best part, they are baked, not fried!
Cake Donuts with Chocolate Glaze
Ingredients:
2 tbsp SCS unsalted butter, melted
250g all-purpose flour, sifted
175g sugar
2 tsp baking powder
1⁄4 tsp nutmeg
1 tsp salt
2 eggs
177ml buttermilk
Chocolate Glaze:
300g confectioners’ sugar
4 tbsp cocoa powder
2 tbsp milk (start with 2, increase if not smooth enough)
2 tsp vanilla
Instructions:
1. Preheat oven to 218°C , spray donut pan with non-stick cooking spray.
2. In a large bowl, sift together all-purpose flour, granulated sugar, baking powder, nutmeg and salt. Add
buttermilk, eggs and butter and beat until just combined.
3. Fill each donut pan cavity about 2/3 full. Do not overfill.
4. Bake donuts 7-9 minutes or until the tops spring back when pressed. Let donuts cool in pan 4-5 minutes
before attempting to remove them.
5. For chocolate glaze, sift together the sugar and cocoa powder in a medium bowl. Using an electric mixer,
slowly add 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5331146"/>
                  </a:ext>
                </a:extLst>
              </a:tr>
            </a:tbl>
          </a:graphicData>
        </a:graphic>
      </p:graphicFrame>
      <p:sp>
        <p:nvSpPr>
          <p:cNvPr id="4" name="Text Placeholder 3">
            <a:extLst>
              <a:ext uri="{FF2B5EF4-FFF2-40B4-BE49-F238E27FC236}">
                <a16:creationId xmlns:a16="http://schemas.microsoft.com/office/drawing/2014/main" id="{4B0DD3B3-5C9A-4FB8-80D0-9B347709E393}"/>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695451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87412-FEA4-4F51-88E7-D86E8F7E5D9F}"/>
              </a:ext>
            </a:extLst>
          </p:cNvPr>
          <p:cNvSpPr>
            <a:spLocks noGrp="1"/>
          </p:cNvSpPr>
          <p:nvPr>
            <p:ph type="title"/>
          </p:nvPr>
        </p:nvSpPr>
        <p:spPr/>
        <p:txBody>
          <a:bodyPr/>
          <a:lstStyle/>
          <a:p>
            <a:r>
              <a:rPr lang="en-US"/>
              <a:t>Facebook Own Posts Table | SCS Dairy MY - 3 of 9</a:t>
            </a:r>
          </a:p>
        </p:txBody>
      </p:sp>
      <p:graphicFrame>
        <p:nvGraphicFramePr>
          <p:cNvPr id="5" name="Table Placeholder 4">
            <a:extLst>
              <a:ext uri="{FF2B5EF4-FFF2-40B4-BE49-F238E27FC236}">
                <a16:creationId xmlns:a16="http://schemas.microsoft.com/office/drawing/2014/main" id="{3F52D108-00E3-4BEA-8530-E6CFFD880FC9}"/>
              </a:ext>
            </a:extLst>
          </p:cNvPr>
          <p:cNvGraphicFramePr>
            <a:graphicFrameLocks noGrp="1"/>
          </p:cNvGraphicFramePr>
          <p:nvPr>
            <p:ph type="tbl" sz="quarter" idx="13"/>
            <p:extLst>
              <p:ext uri="{D42A27DB-BD31-4B8C-83A1-F6EECF244321}">
                <p14:modId xmlns:p14="http://schemas.microsoft.com/office/powerpoint/2010/main" val="598470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77536249"/>
                    </a:ext>
                  </a:extLst>
                </a:gridCol>
                <a:gridCol w="658368">
                  <a:extLst>
                    <a:ext uri="{9D8B030D-6E8A-4147-A177-3AD203B41FA5}">
                      <a16:colId xmlns:a16="http://schemas.microsoft.com/office/drawing/2014/main" val="2403982354"/>
                    </a:ext>
                  </a:extLst>
                </a:gridCol>
                <a:gridCol w="658368">
                  <a:extLst>
                    <a:ext uri="{9D8B030D-6E8A-4147-A177-3AD203B41FA5}">
                      <a16:colId xmlns:a16="http://schemas.microsoft.com/office/drawing/2014/main" val="4211765007"/>
                    </a:ext>
                  </a:extLst>
                </a:gridCol>
                <a:gridCol w="658368">
                  <a:extLst>
                    <a:ext uri="{9D8B030D-6E8A-4147-A177-3AD203B41FA5}">
                      <a16:colId xmlns:a16="http://schemas.microsoft.com/office/drawing/2014/main" val="4280400932"/>
                    </a:ext>
                  </a:extLst>
                </a:gridCol>
                <a:gridCol w="658368">
                  <a:extLst>
                    <a:ext uri="{9D8B030D-6E8A-4147-A177-3AD203B41FA5}">
                      <a16:colId xmlns:a16="http://schemas.microsoft.com/office/drawing/2014/main" val="3210238584"/>
                    </a:ext>
                  </a:extLst>
                </a:gridCol>
                <a:gridCol w="658368">
                  <a:extLst>
                    <a:ext uri="{9D8B030D-6E8A-4147-A177-3AD203B41FA5}">
                      <a16:colId xmlns:a16="http://schemas.microsoft.com/office/drawing/2014/main" val="2927192561"/>
                    </a:ext>
                  </a:extLst>
                </a:gridCol>
                <a:gridCol w="658368">
                  <a:extLst>
                    <a:ext uri="{9D8B030D-6E8A-4147-A177-3AD203B41FA5}">
                      <a16:colId xmlns:a16="http://schemas.microsoft.com/office/drawing/2014/main" val="3017007104"/>
                    </a:ext>
                  </a:extLst>
                </a:gridCol>
                <a:gridCol w="658368">
                  <a:extLst>
                    <a:ext uri="{9D8B030D-6E8A-4147-A177-3AD203B41FA5}">
                      <a16:colId xmlns:a16="http://schemas.microsoft.com/office/drawing/2014/main" val="1245066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572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- 2019-01-28 20:04:44 </a:t>
                      </a:r>
                      <a:r>
                        <a:rPr kumimoji="0" lang="en-US" sz="1000" b="0" i="0" u="none" strike="noStrike" kern="1200" cap="none" spc="0" normalizeH="0" baseline="0" noProof="0">
                          <a:ln>
                            <a:noFill/>
                          </a:ln>
                          <a:solidFill>
                            <a:prstClr val="black"/>
                          </a:solidFill>
                          <a:effectLst/>
                          <a:uLnTx/>
                          <a:uFillTx/>
                          <a:latin typeface="+mn-lt"/>
                          <a:ea typeface="+mn-ea"/>
                          <a:cs typeface="+mn-cs"/>
                        </a:rPr>
                        <a:t> 
 We've all been there: watching a pie through the oven window hoping the filling is as warm as the quickly browning top and sides. Cover the pie loosely with aluminum foil to help the center even out without burning the edges.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6529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- 2019-01-25 11:43:00 </a:t>
                      </a:r>
                      <a:r>
                        <a:rPr kumimoji="0" lang="en-US" sz="1000" b="0" i="0" u="none" strike="noStrike" kern="1200" cap="none" spc="0" normalizeH="0" baseline="0" noProof="0">
                          <a:ln>
                            <a:noFill/>
                          </a:ln>
                          <a:solidFill>
                            <a:prstClr val="black"/>
                          </a:solidFill>
                          <a:effectLst/>
                          <a:uLnTx/>
                          <a:uFillTx/>
                          <a:latin typeface="+mn-lt"/>
                          <a:ea typeface="+mn-ea"/>
                          <a:cs typeface="+mn-cs"/>
                        </a:rPr>
                        <a:t> 
 Complete the following sentence:
I love SCS Butter because......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4017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- 2019-01-25 02:30:04 </a:t>
                      </a:r>
                      <a:r>
                        <a:rPr kumimoji="0" lang="en-US" sz="1000" b="0" i="0" u="none" strike="noStrike" kern="1200" cap="none" spc="0" normalizeH="0" baseline="0" noProof="0">
                          <a:ln>
                            <a:noFill/>
                          </a:ln>
                          <a:solidFill>
                            <a:prstClr val="black"/>
                          </a:solidFill>
                          <a:effectLst/>
                          <a:uLnTx/>
                          <a:uFillTx/>
                          <a:latin typeface="+mn-lt"/>
                          <a:ea typeface="+mn-ea"/>
                          <a:cs typeface="+mn-cs"/>
                        </a:rPr>
                        <a:t> 
 What a berry tasty pie filled with strawberries and blueberries!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355779"/>
                  </a:ext>
                </a:extLst>
              </a:tr>
            </a:tbl>
          </a:graphicData>
        </a:graphic>
      </p:graphicFrame>
      <p:sp>
        <p:nvSpPr>
          <p:cNvPr id="4" name="Text Placeholder 3">
            <a:extLst>
              <a:ext uri="{FF2B5EF4-FFF2-40B4-BE49-F238E27FC236}">
                <a16:creationId xmlns:a16="http://schemas.microsoft.com/office/drawing/2014/main" id="{163C46B0-1ADF-4676-B634-6CAF293D628A}"/>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412638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F5261-0547-441F-B57E-D4DB8372E1C0}"/>
              </a:ext>
            </a:extLst>
          </p:cNvPr>
          <p:cNvSpPr>
            <a:spLocks noGrp="1"/>
          </p:cNvSpPr>
          <p:nvPr>
            <p:ph type="title"/>
          </p:nvPr>
        </p:nvSpPr>
        <p:spPr/>
        <p:txBody>
          <a:bodyPr/>
          <a:lstStyle/>
          <a:p>
            <a:r>
              <a:rPr lang="en-US"/>
              <a:t>Facebook Own Posts Table | SCS Dairy MY - 4 of 9</a:t>
            </a:r>
          </a:p>
        </p:txBody>
      </p:sp>
      <p:graphicFrame>
        <p:nvGraphicFramePr>
          <p:cNvPr id="5" name="Table Placeholder 4">
            <a:extLst>
              <a:ext uri="{FF2B5EF4-FFF2-40B4-BE49-F238E27FC236}">
                <a16:creationId xmlns:a16="http://schemas.microsoft.com/office/drawing/2014/main" id="{FBDA448F-CDD0-4C16-8EFB-86E4B830F4FE}"/>
              </a:ext>
            </a:extLst>
          </p:cNvPr>
          <p:cNvGraphicFramePr>
            <a:graphicFrameLocks noGrp="1"/>
          </p:cNvGraphicFramePr>
          <p:nvPr>
            <p:ph type="tbl" sz="quarter" idx="13"/>
            <p:extLst>
              <p:ext uri="{D42A27DB-BD31-4B8C-83A1-F6EECF244321}">
                <p14:modId xmlns:p14="http://schemas.microsoft.com/office/powerpoint/2010/main" val="968861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63915176"/>
                    </a:ext>
                  </a:extLst>
                </a:gridCol>
                <a:gridCol w="658368">
                  <a:extLst>
                    <a:ext uri="{9D8B030D-6E8A-4147-A177-3AD203B41FA5}">
                      <a16:colId xmlns:a16="http://schemas.microsoft.com/office/drawing/2014/main" val="1497398196"/>
                    </a:ext>
                  </a:extLst>
                </a:gridCol>
                <a:gridCol w="658368">
                  <a:extLst>
                    <a:ext uri="{9D8B030D-6E8A-4147-A177-3AD203B41FA5}">
                      <a16:colId xmlns:a16="http://schemas.microsoft.com/office/drawing/2014/main" val="2229619498"/>
                    </a:ext>
                  </a:extLst>
                </a:gridCol>
                <a:gridCol w="658368">
                  <a:extLst>
                    <a:ext uri="{9D8B030D-6E8A-4147-A177-3AD203B41FA5}">
                      <a16:colId xmlns:a16="http://schemas.microsoft.com/office/drawing/2014/main" val="2572647674"/>
                    </a:ext>
                  </a:extLst>
                </a:gridCol>
                <a:gridCol w="658368">
                  <a:extLst>
                    <a:ext uri="{9D8B030D-6E8A-4147-A177-3AD203B41FA5}">
                      <a16:colId xmlns:a16="http://schemas.microsoft.com/office/drawing/2014/main" val="2262007019"/>
                    </a:ext>
                  </a:extLst>
                </a:gridCol>
                <a:gridCol w="658368">
                  <a:extLst>
                    <a:ext uri="{9D8B030D-6E8A-4147-A177-3AD203B41FA5}">
                      <a16:colId xmlns:a16="http://schemas.microsoft.com/office/drawing/2014/main" val="218386377"/>
                    </a:ext>
                  </a:extLst>
                </a:gridCol>
                <a:gridCol w="658368">
                  <a:extLst>
                    <a:ext uri="{9D8B030D-6E8A-4147-A177-3AD203B41FA5}">
                      <a16:colId xmlns:a16="http://schemas.microsoft.com/office/drawing/2014/main" val="1137247291"/>
                    </a:ext>
                  </a:extLst>
                </a:gridCol>
                <a:gridCol w="658368">
                  <a:extLst>
                    <a:ext uri="{9D8B030D-6E8A-4147-A177-3AD203B41FA5}">
                      <a16:colId xmlns:a16="http://schemas.microsoft.com/office/drawing/2014/main" val="186992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9535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- 2019-01-21 12:32:00 </a:t>
                      </a:r>
                      <a:r>
                        <a:rPr kumimoji="0" lang="en-US" sz="1000" b="0" i="0" u="none" strike="noStrike" kern="1200" cap="none" spc="0" normalizeH="0" baseline="0" noProof="0">
                          <a:ln>
                            <a:noFill/>
                          </a:ln>
                          <a:solidFill>
                            <a:prstClr val="black"/>
                          </a:solidFill>
                          <a:effectLst/>
                          <a:uLnTx/>
                          <a:uFillTx/>
                          <a:latin typeface="+mn-lt"/>
                          <a:ea typeface="+mn-ea"/>
                          <a:cs typeface="+mn-cs"/>
                        </a:rPr>
                        <a:t> 
 With a soft pillowy centre and a buttery garlic crust, this bread is probably one of the best you have ever had!
Garlic and Herb Butter Quick Bread
Ingredients:
110g SCS unsalted butter
1⁄2 tsp garlic powder
2 tsp dried parsley
320g plain flour
1 tbsp sugar
4 tsp baking powder
1 tsp salt
415ml buttermilk
Instructions:
1. Grease a 20cm baking tin. A glass pyrex works but a metal tin would be best to stop the quick bread from sticking.
2. Put the butter in a bowl and melt in the microwave.
3. Mix in the garlic and 1 teaspoon of dried parsley.
4. Pour the butter into the baking dish.
5. Put the flour, sugar, baking powder, salt and the other teaspoon of dried parsley in a mixing bowl.
6. Stir in the buttermilk to get a thick batter.
7. Put the batter in the baking dish and pat it down and into the sides of the dish.
8. Use a knife and score the bread so it makes 9 pieces.
9. Bake the bread in a preheated oven at 220°C for about 20-25 minutes. The bread will have risen and be golden whe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1276756"/>
                  </a:ext>
                </a:extLst>
              </a:tr>
            </a:tbl>
          </a:graphicData>
        </a:graphic>
      </p:graphicFrame>
      <p:sp>
        <p:nvSpPr>
          <p:cNvPr id="4" name="Text Placeholder 3">
            <a:extLst>
              <a:ext uri="{FF2B5EF4-FFF2-40B4-BE49-F238E27FC236}">
                <a16:creationId xmlns:a16="http://schemas.microsoft.com/office/drawing/2014/main" id="{EF1FCEBD-DFE6-465B-A0B6-DE5E422FAC07}"/>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407483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CFBE1-AC6E-4A4E-A3B1-E4194FEB22EF}"/>
              </a:ext>
            </a:extLst>
          </p:cNvPr>
          <p:cNvSpPr>
            <a:spLocks noGrp="1"/>
          </p:cNvSpPr>
          <p:nvPr>
            <p:ph type="title"/>
          </p:nvPr>
        </p:nvSpPr>
        <p:spPr/>
        <p:txBody>
          <a:bodyPr/>
          <a:lstStyle/>
          <a:p>
            <a:r>
              <a:rPr lang="en-US"/>
              <a:t>Facebook Own Posts Table | SCS Dairy MY - 5 of 9</a:t>
            </a:r>
          </a:p>
        </p:txBody>
      </p:sp>
      <p:graphicFrame>
        <p:nvGraphicFramePr>
          <p:cNvPr id="5" name="Table Placeholder 4">
            <a:extLst>
              <a:ext uri="{FF2B5EF4-FFF2-40B4-BE49-F238E27FC236}">
                <a16:creationId xmlns:a16="http://schemas.microsoft.com/office/drawing/2014/main" id="{A68FE9DB-361B-411D-A44B-AFF4374CC8B5}"/>
              </a:ext>
            </a:extLst>
          </p:cNvPr>
          <p:cNvGraphicFramePr>
            <a:graphicFrameLocks noGrp="1"/>
          </p:cNvGraphicFramePr>
          <p:nvPr>
            <p:ph type="tbl" sz="quarter" idx="13"/>
            <p:extLst>
              <p:ext uri="{D42A27DB-BD31-4B8C-83A1-F6EECF244321}">
                <p14:modId xmlns:p14="http://schemas.microsoft.com/office/powerpoint/2010/main" val="4005804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35578784"/>
                    </a:ext>
                  </a:extLst>
                </a:gridCol>
                <a:gridCol w="658368">
                  <a:extLst>
                    <a:ext uri="{9D8B030D-6E8A-4147-A177-3AD203B41FA5}">
                      <a16:colId xmlns:a16="http://schemas.microsoft.com/office/drawing/2014/main" val="1784898656"/>
                    </a:ext>
                  </a:extLst>
                </a:gridCol>
                <a:gridCol w="658368">
                  <a:extLst>
                    <a:ext uri="{9D8B030D-6E8A-4147-A177-3AD203B41FA5}">
                      <a16:colId xmlns:a16="http://schemas.microsoft.com/office/drawing/2014/main" val="2793367114"/>
                    </a:ext>
                  </a:extLst>
                </a:gridCol>
                <a:gridCol w="658368">
                  <a:extLst>
                    <a:ext uri="{9D8B030D-6E8A-4147-A177-3AD203B41FA5}">
                      <a16:colId xmlns:a16="http://schemas.microsoft.com/office/drawing/2014/main" val="3872022351"/>
                    </a:ext>
                  </a:extLst>
                </a:gridCol>
                <a:gridCol w="658368">
                  <a:extLst>
                    <a:ext uri="{9D8B030D-6E8A-4147-A177-3AD203B41FA5}">
                      <a16:colId xmlns:a16="http://schemas.microsoft.com/office/drawing/2014/main" val="739729665"/>
                    </a:ext>
                  </a:extLst>
                </a:gridCol>
                <a:gridCol w="658368">
                  <a:extLst>
                    <a:ext uri="{9D8B030D-6E8A-4147-A177-3AD203B41FA5}">
                      <a16:colId xmlns:a16="http://schemas.microsoft.com/office/drawing/2014/main" val="4156225986"/>
                    </a:ext>
                  </a:extLst>
                </a:gridCol>
                <a:gridCol w="658368">
                  <a:extLst>
                    <a:ext uri="{9D8B030D-6E8A-4147-A177-3AD203B41FA5}">
                      <a16:colId xmlns:a16="http://schemas.microsoft.com/office/drawing/2014/main" val="1889796777"/>
                    </a:ext>
                  </a:extLst>
                </a:gridCol>
                <a:gridCol w="658368">
                  <a:extLst>
                    <a:ext uri="{9D8B030D-6E8A-4147-A177-3AD203B41FA5}">
                      <a16:colId xmlns:a16="http://schemas.microsoft.com/office/drawing/2014/main" val="2245417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3456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- 2019-01-19 17:11:00 </a:t>
                      </a:r>
                      <a:r>
                        <a:rPr kumimoji="0" lang="en-US" sz="1000" b="0" i="0" u="none" strike="noStrike" kern="1200" cap="none" spc="0" normalizeH="0" baseline="0" noProof="0">
                          <a:ln>
                            <a:noFill/>
                          </a:ln>
                          <a:solidFill>
                            <a:prstClr val="black"/>
                          </a:solidFill>
                          <a:effectLst/>
                          <a:uLnTx/>
                          <a:uFillTx/>
                          <a:latin typeface="+mn-lt"/>
                          <a:ea typeface="+mn-ea"/>
                          <a:cs typeface="+mn-cs"/>
                        </a:rPr>
                        <a:t> 
 Air pockets interrupt that sweet perfection. To prevent air bubbles, pour the batter into the pan and tap the cake pan on the countertop to release large air bubbles.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1190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- 2019-01-17 14:29:00 </a:t>
                      </a:r>
                      <a:r>
                        <a:rPr kumimoji="0" lang="en-US" sz="1000" b="0" i="0" u="none" strike="noStrike" kern="1200" cap="none" spc="0" normalizeH="0" baseline="0" noProof="0">
                          <a:ln>
                            <a:noFill/>
                          </a:ln>
                          <a:solidFill>
                            <a:prstClr val="black"/>
                          </a:solidFill>
                          <a:effectLst/>
                          <a:uLnTx/>
                          <a:uFillTx/>
                          <a:latin typeface="+mn-lt"/>
                          <a:ea typeface="+mn-ea"/>
                          <a:cs typeface="+mn-cs"/>
                        </a:rPr>
                        <a:t> 
 Cheese slices or cream cheese? Which one is your favourite? Tell us in the comments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239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- 2019-01-16 03:10:05 </a:t>
                      </a:r>
                      <a:r>
                        <a:rPr kumimoji="0" lang="en-US" sz="1000" b="0" i="0" u="none" strike="noStrike" kern="1200" cap="none" spc="0" normalizeH="0" baseline="0" noProof="0">
                          <a:ln>
                            <a:noFill/>
                          </a:ln>
                          <a:solidFill>
                            <a:prstClr val="black"/>
                          </a:solidFill>
                          <a:effectLst/>
                          <a:uLnTx/>
                          <a:uFillTx/>
                          <a:latin typeface="+mn-lt"/>
                          <a:ea typeface="+mn-ea"/>
                          <a:cs typeface="+mn-cs"/>
                        </a:rPr>
                        <a:t> 
 Baked potatoes topped with bacon, veggies and cream cheese! A perfect alternative to sour cream.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4731930"/>
                  </a:ext>
                </a:extLst>
              </a:tr>
            </a:tbl>
          </a:graphicData>
        </a:graphic>
      </p:graphicFrame>
      <p:sp>
        <p:nvSpPr>
          <p:cNvPr id="4" name="Text Placeholder 3">
            <a:extLst>
              <a:ext uri="{FF2B5EF4-FFF2-40B4-BE49-F238E27FC236}">
                <a16:creationId xmlns:a16="http://schemas.microsoft.com/office/drawing/2014/main" id="{54578A24-FA00-409F-8645-4AB06EF00FBF}"/>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558109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895F2-17D5-4E42-8506-E99482482B8E}"/>
              </a:ext>
            </a:extLst>
          </p:cNvPr>
          <p:cNvSpPr>
            <a:spLocks noGrp="1"/>
          </p:cNvSpPr>
          <p:nvPr>
            <p:ph type="title"/>
          </p:nvPr>
        </p:nvSpPr>
        <p:spPr/>
        <p:txBody>
          <a:bodyPr/>
          <a:lstStyle/>
          <a:p>
            <a:r>
              <a:rPr lang="en-US"/>
              <a:t>Facebook Own Posts Table | SCS Dairy MY - 6 of 9</a:t>
            </a:r>
          </a:p>
        </p:txBody>
      </p:sp>
      <p:graphicFrame>
        <p:nvGraphicFramePr>
          <p:cNvPr id="5" name="Table Placeholder 4">
            <a:extLst>
              <a:ext uri="{FF2B5EF4-FFF2-40B4-BE49-F238E27FC236}">
                <a16:creationId xmlns:a16="http://schemas.microsoft.com/office/drawing/2014/main" id="{07C21464-44C2-4504-A0D1-3B8FAB61134E}"/>
              </a:ext>
            </a:extLst>
          </p:cNvPr>
          <p:cNvGraphicFramePr>
            <a:graphicFrameLocks noGrp="1"/>
          </p:cNvGraphicFramePr>
          <p:nvPr>
            <p:ph type="tbl" sz="quarter" idx="13"/>
            <p:extLst>
              <p:ext uri="{D42A27DB-BD31-4B8C-83A1-F6EECF244321}">
                <p14:modId xmlns:p14="http://schemas.microsoft.com/office/powerpoint/2010/main" val="4841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318107"/>
                    </a:ext>
                  </a:extLst>
                </a:gridCol>
                <a:gridCol w="658368">
                  <a:extLst>
                    <a:ext uri="{9D8B030D-6E8A-4147-A177-3AD203B41FA5}">
                      <a16:colId xmlns:a16="http://schemas.microsoft.com/office/drawing/2014/main" val="1392632501"/>
                    </a:ext>
                  </a:extLst>
                </a:gridCol>
                <a:gridCol w="658368">
                  <a:extLst>
                    <a:ext uri="{9D8B030D-6E8A-4147-A177-3AD203B41FA5}">
                      <a16:colId xmlns:a16="http://schemas.microsoft.com/office/drawing/2014/main" val="89039431"/>
                    </a:ext>
                  </a:extLst>
                </a:gridCol>
                <a:gridCol w="658368">
                  <a:extLst>
                    <a:ext uri="{9D8B030D-6E8A-4147-A177-3AD203B41FA5}">
                      <a16:colId xmlns:a16="http://schemas.microsoft.com/office/drawing/2014/main" val="1049173930"/>
                    </a:ext>
                  </a:extLst>
                </a:gridCol>
                <a:gridCol w="658368">
                  <a:extLst>
                    <a:ext uri="{9D8B030D-6E8A-4147-A177-3AD203B41FA5}">
                      <a16:colId xmlns:a16="http://schemas.microsoft.com/office/drawing/2014/main" val="2238010652"/>
                    </a:ext>
                  </a:extLst>
                </a:gridCol>
                <a:gridCol w="658368">
                  <a:extLst>
                    <a:ext uri="{9D8B030D-6E8A-4147-A177-3AD203B41FA5}">
                      <a16:colId xmlns:a16="http://schemas.microsoft.com/office/drawing/2014/main" val="3649538375"/>
                    </a:ext>
                  </a:extLst>
                </a:gridCol>
                <a:gridCol w="658368">
                  <a:extLst>
                    <a:ext uri="{9D8B030D-6E8A-4147-A177-3AD203B41FA5}">
                      <a16:colId xmlns:a16="http://schemas.microsoft.com/office/drawing/2014/main" val="1721114034"/>
                    </a:ext>
                  </a:extLst>
                </a:gridCol>
                <a:gridCol w="658368">
                  <a:extLst>
                    <a:ext uri="{9D8B030D-6E8A-4147-A177-3AD203B41FA5}">
                      <a16:colId xmlns:a16="http://schemas.microsoft.com/office/drawing/2014/main" val="2491723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7860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- 2019-01-14 03:08:16 </a:t>
                      </a:r>
                      <a:r>
                        <a:rPr kumimoji="0" lang="en-US" sz="1000" b="0" i="0" u="none" strike="noStrike" kern="1200" cap="none" spc="0" normalizeH="0" baseline="0" noProof="0">
                          <a:ln>
                            <a:noFill/>
                          </a:ln>
                          <a:solidFill>
                            <a:prstClr val="black"/>
                          </a:solidFill>
                          <a:effectLst/>
                          <a:uLnTx/>
                          <a:uFillTx/>
                          <a:latin typeface="+mn-lt"/>
                          <a:ea typeface="+mn-ea"/>
                          <a:cs typeface="+mn-cs"/>
                        </a:rPr>
                        <a:t> 
 Sweet and tart lemon curd in adorable mini parfait form is paired with sweet meringue for the ultimate treat.
Lemon Meringue Parfaits
Ingredients:
Lemon Curd
6 tablespoons SCS unsalted butter, room
temperature
150g granulated sugar
2 eggs
5 egg yolks (save 4 of the whites for meringue)
177ml freshly squeezed lemon juice
1 tablespoon lemon zest
Meringue
4 egg whites, room temperature
150g granulated sugar
A pinch cream of tartar
1 teaspoon vanilla extract
4-5 graham crackers, crushed
A pinch salt
Instructions:
1. Prepare lemon curd: In a medium-sized bowl, cream butter and sugar until light and fluffy, about two minutes.
Beat in eggs, egg yolks, lemon juice, lemon zest, and salt until combined. Pour mixture into a saucepan and heat
on low, stirring frequently until thickened, about 10-15 minutes. Remove from heat and allow to cool to room
temperature.
2. Prepare meringue: Add 1-inch water to a pot and bring to a simmer. Whisk all ingredients together in a heat-
safe bowl. Place bowl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6986786"/>
                  </a:ext>
                </a:extLst>
              </a:tr>
            </a:tbl>
          </a:graphicData>
        </a:graphic>
      </p:graphicFrame>
      <p:sp>
        <p:nvSpPr>
          <p:cNvPr id="4" name="Text Placeholder 3">
            <a:extLst>
              <a:ext uri="{FF2B5EF4-FFF2-40B4-BE49-F238E27FC236}">
                <a16:creationId xmlns:a16="http://schemas.microsoft.com/office/drawing/2014/main" id="{F6FC1038-8200-4E78-9ABE-316C345F7898}"/>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248363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73CD1-8D18-4816-AD29-A993CEF1D975}"/>
              </a:ext>
            </a:extLst>
          </p:cNvPr>
          <p:cNvSpPr>
            <a:spLocks noGrp="1"/>
          </p:cNvSpPr>
          <p:nvPr>
            <p:ph type="title"/>
          </p:nvPr>
        </p:nvSpPr>
        <p:spPr/>
        <p:txBody>
          <a:bodyPr/>
          <a:lstStyle/>
          <a:p>
            <a:r>
              <a:rPr lang="en-US"/>
              <a:t>Facebook Own Posts Table | SCS Dairy MY - 7 of 9</a:t>
            </a:r>
          </a:p>
        </p:txBody>
      </p:sp>
      <p:graphicFrame>
        <p:nvGraphicFramePr>
          <p:cNvPr id="5" name="Table Placeholder 4">
            <a:extLst>
              <a:ext uri="{FF2B5EF4-FFF2-40B4-BE49-F238E27FC236}">
                <a16:creationId xmlns:a16="http://schemas.microsoft.com/office/drawing/2014/main" id="{32BB4E83-0130-487C-88B8-7DA024773C84}"/>
              </a:ext>
            </a:extLst>
          </p:cNvPr>
          <p:cNvGraphicFramePr>
            <a:graphicFrameLocks noGrp="1"/>
          </p:cNvGraphicFramePr>
          <p:nvPr>
            <p:ph type="tbl" sz="quarter" idx="13"/>
            <p:extLst>
              <p:ext uri="{D42A27DB-BD31-4B8C-83A1-F6EECF244321}">
                <p14:modId xmlns:p14="http://schemas.microsoft.com/office/powerpoint/2010/main" val="397448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8184326"/>
                    </a:ext>
                  </a:extLst>
                </a:gridCol>
                <a:gridCol w="658368">
                  <a:extLst>
                    <a:ext uri="{9D8B030D-6E8A-4147-A177-3AD203B41FA5}">
                      <a16:colId xmlns:a16="http://schemas.microsoft.com/office/drawing/2014/main" val="979102618"/>
                    </a:ext>
                  </a:extLst>
                </a:gridCol>
                <a:gridCol w="658368">
                  <a:extLst>
                    <a:ext uri="{9D8B030D-6E8A-4147-A177-3AD203B41FA5}">
                      <a16:colId xmlns:a16="http://schemas.microsoft.com/office/drawing/2014/main" val="489166997"/>
                    </a:ext>
                  </a:extLst>
                </a:gridCol>
                <a:gridCol w="658368">
                  <a:extLst>
                    <a:ext uri="{9D8B030D-6E8A-4147-A177-3AD203B41FA5}">
                      <a16:colId xmlns:a16="http://schemas.microsoft.com/office/drawing/2014/main" val="1090518913"/>
                    </a:ext>
                  </a:extLst>
                </a:gridCol>
                <a:gridCol w="658368">
                  <a:extLst>
                    <a:ext uri="{9D8B030D-6E8A-4147-A177-3AD203B41FA5}">
                      <a16:colId xmlns:a16="http://schemas.microsoft.com/office/drawing/2014/main" val="89292288"/>
                    </a:ext>
                  </a:extLst>
                </a:gridCol>
                <a:gridCol w="658368">
                  <a:extLst>
                    <a:ext uri="{9D8B030D-6E8A-4147-A177-3AD203B41FA5}">
                      <a16:colId xmlns:a16="http://schemas.microsoft.com/office/drawing/2014/main" val="3852509310"/>
                    </a:ext>
                  </a:extLst>
                </a:gridCol>
                <a:gridCol w="658368">
                  <a:extLst>
                    <a:ext uri="{9D8B030D-6E8A-4147-A177-3AD203B41FA5}">
                      <a16:colId xmlns:a16="http://schemas.microsoft.com/office/drawing/2014/main" val="3311535323"/>
                    </a:ext>
                  </a:extLst>
                </a:gridCol>
                <a:gridCol w="658368">
                  <a:extLst>
                    <a:ext uri="{9D8B030D-6E8A-4147-A177-3AD203B41FA5}">
                      <a16:colId xmlns:a16="http://schemas.microsoft.com/office/drawing/2014/main" val="2748784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5633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- 2019-01-11 12:22:00 </a:t>
                      </a:r>
                      <a:r>
                        <a:rPr kumimoji="0" lang="en-US" sz="1000" b="0" i="0" u="none" strike="noStrike" kern="1200" cap="none" spc="0" normalizeH="0" baseline="0" noProof="0">
                          <a:ln>
                            <a:noFill/>
                          </a:ln>
                          <a:solidFill>
                            <a:prstClr val="black"/>
                          </a:solidFill>
                          <a:effectLst/>
                          <a:uLnTx/>
                          <a:uFillTx/>
                          <a:latin typeface="+mn-lt"/>
                          <a:ea typeface="+mn-ea"/>
                          <a:cs typeface="+mn-cs"/>
                        </a:rPr>
                        <a:t> 
 Don't just throw everything in the bowl and fire up the mixer. While some recipes do need to be well blended, cakes, muffins, and quick breads will get tough if they are overmixed.
For better results with these sweet treats, get all the dry ingredients in a bowl first, make a well in the center, and pour in all the wet ingredients at once.Mix until the ingredients are combined, but don't pound out all the lumps.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8936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- 2019-01-10 23:17:36 </a:t>
                      </a:r>
                      <a:r>
                        <a:rPr kumimoji="0" lang="en-US" sz="1000" b="0" i="0" u="none" strike="noStrike" kern="1200" cap="none" spc="0" normalizeH="0" baseline="0" noProof="0">
                          <a:ln>
                            <a:noFill/>
                          </a:ln>
                          <a:solidFill>
                            <a:prstClr val="black"/>
                          </a:solidFill>
                          <a:effectLst/>
                          <a:uLnTx/>
                          <a:uFillTx/>
                          <a:latin typeface="+mn-lt"/>
                          <a:ea typeface="+mn-ea"/>
                          <a:cs typeface="+mn-cs"/>
                        </a:rPr>
                        <a:t> 
 Have you made a resolution to eat healthy in 2019? What’s on your healthy food list besides SCS Butter? :)
Tell us in the comments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7991132"/>
                  </a:ext>
                </a:extLst>
              </a:tr>
            </a:tbl>
          </a:graphicData>
        </a:graphic>
      </p:graphicFrame>
      <p:sp>
        <p:nvSpPr>
          <p:cNvPr id="4" name="Text Placeholder 3">
            <a:extLst>
              <a:ext uri="{FF2B5EF4-FFF2-40B4-BE49-F238E27FC236}">
                <a16:creationId xmlns:a16="http://schemas.microsoft.com/office/drawing/2014/main" id="{0C926F2F-1295-49DE-8729-387923A15A6F}"/>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41029979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FB90F-918E-44B2-99F1-53C261BB50EA}"/>
              </a:ext>
            </a:extLst>
          </p:cNvPr>
          <p:cNvSpPr>
            <a:spLocks noGrp="1"/>
          </p:cNvSpPr>
          <p:nvPr>
            <p:ph type="title"/>
          </p:nvPr>
        </p:nvSpPr>
        <p:spPr/>
        <p:txBody>
          <a:bodyPr/>
          <a:lstStyle/>
          <a:p>
            <a:r>
              <a:rPr lang="en-US"/>
              <a:t>Facebook Own Posts Table | SCS Dairy MY - 8 of 9</a:t>
            </a:r>
          </a:p>
        </p:txBody>
      </p:sp>
      <p:graphicFrame>
        <p:nvGraphicFramePr>
          <p:cNvPr id="5" name="Table Placeholder 4">
            <a:extLst>
              <a:ext uri="{FF2B5EF4-FFF2-40B4-BE49-F238E27FC236}">
                <a16:creationId xmlns:a16="http://schemas.microsoft.com/office/drawing/2014/main" id="{C0C6024B-C95B-414D-990D-E201B725FA17}"/>
              </a:ext>
            </a:extLst>
          </p:cNvPr>
          <p:cNvGraphicFramePr>
            <a:graphicFrameLocks noGrp="1"/>
          </p:cNvGraphicFramePr>
          <p:nvPr>
            <p:ph type="tbl" sz="quarter" idx="13"/>
            <p:extLst>
              <p:ext uri="{D42A27DB-BD31-4B8C-83A1-F6EECF244321}">
                <p14:modId xmlns:p14="http://schemas.microsoft.com/office/powerpoint/2010/main" val="3826578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14426392"/>
                    </a:ext>
                  </a:extLst>
                </a:gridCol>
                <a:gridCol w="658368">
                  <a:extLst>
                    <a:ext uri="{9D8B030D-6E8A-4147-A177-3AD203B41FA5}">
                      <a16:colId xmlns:a16="http://schemas.microsoft.com/office/drawing/2014/main" val="2020055685"/>
                    </a:ext>
                  </a:extLst>
                </a:gridCol>
                <a:gridCol w="658368">
                  <a:extLst>
                    <a:ext uri="{9D8B030D-6E8A-4147-A177-3AD203B41FA5}">
                      <a16:colId xmlns:a16="http://schemas.microsoft.com/office/drawing/2014/main" val="2014969898"/>
                    </a:ext>
                  </a:extLst>
                </a:gridCol>
                <a:gridCol w="658368">
                  <a:extLst>
                    <a:ext uri="{9D8B030D-6E8A-4147-A177-3AD203B41FA5}">
                      <a16:colId xmlns:a16="http://schemas.microsoft.com/office/drawing/2014/main" val="4092802789"/>
                    </a:ext>
                  </a:extLst>
                </a:gridCol>
                <a:gridCol w="658368">
                  <a:extLst>
                    <a:ext uri="{9D8B030D-6E8A-4147-A177-3AD203B41FA5}">
                      <a16:colId xmlns:a16="http://schemas.microsoft.com/office/drawing/2014/main" val="536751920"/>
                    </a:ext>
                  </a:extLst>
                </a:gridCol>
                <a:gridCol w="658368">
                  <a:extLst>
                    <a:ext uri="{9D8B030D-6E8A-4147-A177-3AD203B41FA5}">
                      <a16:colId xmlns:a16="http://schemas.microsoft.com/office/drawing/2014/main" val="2985504240"/>
                    </a:ext>
                  </a:extLst>
                </a:gridCol>
                <a:gridCol w="658368">
                  <a:extLst>
                    <a:ext uri="{9D8B030D-6E8A-4147-A177-3AD203B41FA5}">
                      <a16:colId xmlns:a16="http://schemas.microsoft.com/office/drawing/2014/main" val="1824138486"/>
                    </a:ext>
                  </a:extLst>
                </a:gridCol>
                <a:gridCol w="658368">
                  <a:extLst>
                    <a:ext uri="{9D8B030D-6E8A-4147-A177-3AD203B41FA5}">
                      <a16:colId xmlns:a16="http://schemas.microsoft.com/office/drawing/2014/main" val="3133441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4362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- 2019-01-08 04:25:40 </a:t>
                      </a:r>
                      <a:r>
                        <a:rPr kumimoji="0" lang="en-US" sz="1000" b="0" i="0" u="none" strike="noStrike" kern="1200" cap="none" spc="0" normalizeH="0" baseline="0" noProof="0">
                          <a:ln>
                            <a:noFill/>
                          </a:ln>
                          <a:solidFill>
                            <a:prstClr val="black"/>
                          </a:solidFill>
                          <a:effectLst/>
                          <a:uLnTx/>
                          <a:uFillTx/>
                          <a:latin typeface="+mn-lt"/>
                          <a:ea typeface="+mn-ea"/>
                          <a:cs typeface="+mn-cs"/>
                        </a:rPr>
                        <a:t> 
 Gooey Butter Cookie's are absolutely delicious! These cookies stay super light and fluffy and have a sweet vanilla taste. 
Gooey Butter Cookie
Ingredients:
113g SCS butter softened
227g SCS cream cheese
1 egg
1/4 tsp vanilla extract
1 box yellow cake mix
200g powdered sugar
Instructions:
1. Combine butter, cream cheese, egg and vanilla in a bowl and use mixer until light and fluffy.
2. Stir in the dry cake mix until the dough becomes thick but smooth.
3. Pour powdered sugar into a separate bowl, set aside.
4. Scoop a spoonful of the cookie dough and roll into a ball, then dip in the powdered sugar until fully covered.  Tip - If you want easier dough to work with for rolling, chill in the refrigerator for 30 minutes
5. Place cookie balls on a baking sheet and bake at 176°C for 12 minutes.
Source: https://howtonestforless.com/gooey-butter-cookie-recipe/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7714262"/>
                  </a:ext>
                </a:extLst>
              </a:tr>
            </a:tbl>
          </a:graphicData>
        </a:graphic>
      </p:graphicFrame>
      <p:sp>
        <p:nvSpPr>
          <p:cNvPr id="4" name="Text Placeholder 3">
            <a:extLst>
              <a:ext uri="{FF2B5EF4-FFF2-40B4-BE49-F238E27FC236}">
                <a16:creationId xmlns:a16="http://schemas.microsoft.com/office/drawing/2014/main" id="{D2F4EC4A-EF50-49C1-AC69-75A21561155E}"/>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5202321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2C9D0-E6EE-4E64-84A5-0542BF035274}"/>
              </a:ext>
            </a:extLst>
          </p:cNvPr>
          <p:cNvSpPr>
            <a:spLocks noGrp="1"/>
          </p:cNvSpPr>
          <p:nvPr>
            <p:ph type="title"/>
          </p:nvPr>
        </p:nvSpPr>
        <p:spPr/>
        <p:txBody>
          <a:bodyPr/>
          <a:lstStyle/>
          <a:p>
            <a:r>
              <a:rPr lang="en-US"/>
              <a:t>Facebook Own Posts Table | SCS Dairy MY - 9 of 9</a:t>
            </a:r>
          </a:p>
        </p:txBody>
      </p:sp>
      <p:graphicFrame>
        <p:nvGraphicFramePr>
          <p:cNvPr id="5" name="Table Placeholder 4">
            <a:extLst>
              <a:ext uri="{FF2B5EF4-FFF2-40B4-BE49-F238E27FC236}">
                <a16:creationId xmlns:a16="http://schemas.microsoft.com/office/drawing/2014/main" id="{8F66F747-6410-4CC2-B60A-686F6ACE33A9}"/>
              </a:ext>
            </a:extLst>
          </p:cNvPr>
          <p:cNvGraphicFramePr>
            <a:graphicFrameLocks noGrp="1"/>
          </p:cNvGraphicFramePr>
          <p:nvPr>
            <p:ph type="tbl" sz="quarter" idx="13"/>
            <p:extLst>
              <p:ext uri="{D42A27DB-BD31-4B8C-83A1-F6EECF244321}">
                <p14:modId xmlns:p14="http://schemas.microsoft.com/office/powerpoint/2010/main" val="1201063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34414225"/>
                    </a:ext>
                  </a:extLst>
                </a:gridCol>
                <a:gridCol w="658368">
                  <a:extLst>
                    <a:ext uri="{9D8B030D-6E8A-4147-A177-3AD203B41FA5}">
                      <a16:colId xmlns:a16="http://schemas.microsoft.com/office/drawing/2014/main" val="1267931597"/>
                    </a:ext>
                  </a:extLst>
                </a:gridCol>
                <a:gridCol w="658368">
                  <a:extLst>
                    <a:ext uri="{9D8B030D-6E8A-4147-A177-3AD203B41FA5}">
                      <a16:colId xmlns:a16="http://schemas.microsoft.com/office/drawing/2014/main" val="3495597521"/>
                    </a:ext>
                  </a:extLst>
                </a:gridCol>
                <a:gridCol w="658368">
                  <a:extLst>
                    <a:ext uri="{9D8B030D-6E8A-4147-A177-3AD203B41FA5}">
                      <a16:colId xmlns:a16="http://schemas.microsoft.com/office/drawing/2014/main" val="738295646"/>
                    </a:ext>
                  </a:extLst>
                </a:gridCol>
                <a:gridCol w="658368">
                  <a:extLst>
                    <a:ext uri="{9D8B030D-6E8A-4147-A177-3AD203B41FA5}">
                      <a16:colId xmlns:a16="http://schemas.microsoft.com/office/drawing/2014/main" val="3082126218"/>
                    </a:ext>
                  </a:extLst>
                </a:gridCol>
                <a:gridCol w="658368">
                  <a:extLst>
                    <a:ext uri="{9D8B030D-6E8A-4147-A177-3AD203B41FA5}">
                      <a16:colId xmlns:a16="http://schemas.microsoft.com/office/drawing/2014/main" val="1943878186"/>
                    </a:ext>
                  </a:extLst>
                </a:gridCol>
                <a:gridCol w="658368">
                  <a:extLst>
                    <a:ext uri="{9D8B030D-6E8A-4147-A177-3AD203B41FA5}">
                      <a16:colId xmlns:a16="http://schemas.microsoft.com/office/drawing/2014/main" val="575865177"/>
                    </a:ext>
                  </a:extLst>
                </a:gridCol>
                <a:gridCol w="658368">
                  <a:extLst>
                    <a:ext uri="{9D8B030D-6E8A-4147-A177-3AD203B41FA5}">
                      <a16:colId xmlns:a16="http://schemas.microsoft.com/office/drawing/2014/main" val="1374606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3975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- 2019-01-05 13:36:00 </a:t>
                      </a:r>
                      <a:r>
                        <a:rPr kumimoji="0" lang="en-US" sz="1000" b="0" i="0" u="none" strike="noStrike" kern="1200" cap="none" spc="0" normalizeH="0" baseline="0" noProof="0">
                          <a:ln>
                            <a:noFill/>
                          </a:ln>
                          <a:solidFill>
                            <a:prstClr val="black"/>
                          </a:solidFill>
                          <a:effectLst/>
                          <a:uLnTx/>
                          <a:uFillTx/>
                          <a:latin typeface="+mn-lt"/>
                          <a:ea typeface="+mn-ea"/>
                          <a:cs typeface="+mn-cs"/>
                        </a:rPr>
                        <a:t> 
 Add SCS portion butter to make your meal more delicious!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67946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- 2019-01-03 19:11:50 </a:t>
                      </a:r>
                      <a:r>
                        <a:rPr kumimoji="0" lang="en-US" sz="1000" b="0" i="0" u="none" strike="noStrike" kern="1200" cap="none" spc="0" normalizeH="0" baseline="0" noProof="0">
                          <a:ln>
                            <a:noFill/>
                          </a:ln>
                          <a:solidFill>
                            <a:prstClr val="black"/>
                          </a:solidFill>
                          <a:effectLst/>
                          <a:uLnTx/>
                          <a:uFillTx/>
                          <a:latin typeface="+mn-lt"/>
                          <a:ea typeface="+mn-ea"/>
                          <a:cs typeface="+mn-cs"/>
                        </a:rPr>
                        <a:t> 
 You already know it's easier to work with chilled dough when making cookies. But did you know that 20 minutes of chilling in the freezer is equal to one hour in the fridge?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838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- 2019-01-01 02:52:25 </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very Happy New Year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56751268"/>
                  </a:ext>
                </a:extLst>
              </a:tr>
            </a:tbl>
          </a:graphicData>
        </a:graphic>
      </p:graphicFrame>
      <p:sp>
        <p:nvSpPr>
          <p:cNvPr id="4" name="Text Placeholder 3">
            <a:extLst>
              <a:ext uri="{FF2B5EF4-FFF2-40B4-BE49-F238E27FC236}">
                <a16:creationId xmlns:a16="http://schemas.microsoft.com/office/drawing/2014/main" id="{7DD87521-2F3F-4F28-B26E-4666B5D700DB}"/>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7664786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1041</Words>
  <Application>Microsoft Office PowerPoint</Application>
  <PresentationFormat>On-screen Show (4:3)</PresentationFormat>
  <Paragraphs>439</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9</vt:lpstr>
      <vt:lpstr>Facebook Own Posts Table | SCS Dairy MY - 2 of 9</vt:lpstr>
      <vt:lpstr>Facebook Own Posts Table | SCS Dairy MY - 3 of 9</vt:lpstr>
      <vt:lpstr>Facebook Own Posts Table | SCS Dairy MY - 4 of 9</vt:lpstr>
      <vt:lpstr>Facebook Own Posts Table | SCS Dairy MY - 5 of 9</vt:lpstr>
      <vt:lpstr>Facebook Own Posts Table | SCS Dairy MY - 6 of 9</vt:lpstr>
      <vt:lpstr>Facebook Own Posts Table | SCS Dairy MY - 7 of 9</vt:lpstr>
      <vt:lpstr>Facebook Own Posts Table | SCS Dairy MY - 8 of 9</vt:lpstr>
      <vt:lpstr>Facebook Own Posts Table | SCS Dairy MY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2019-02-10T07:00:46Z</dcterms:created>
  <dcterms:modified xsi:type="dcterms:W3CDTF">2019-02-10T07:01:26Z</dcterms:modified>
</cp:coreProperties>
</file>