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Lst>
  <p:sldSz cx="9144000" cy="6858000" type="screen4x3"/>
  <p:notesSz cx="6858000" cy="9144000"/>
  <p:embeddedFontLst>
    <p:embeddedFont>
      <p:font typeface="Calibri" panose="020F0502020204030204" pitchFamily="34"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43435</c:v>
                </c:pt>
                <c:pt idx="1">
                  <c:v>43436</c:v>
                </c:pt>
                <c:pt idx="2">
                  <c:v>43437</c:v>
                </c:pt>
                <c:pt idx="3">
                  <c:v>43438</c:v>
                </c:pt>
                <c:pt idx="4">
                  <c:v>43439</c:v>
                </c:pt>
                <c:pt idx="5">
                  <c:v>43440</c:v>
                </c:pt>
                <c:pt idx="6">
                  <c:v>43441</c:v>
                </c:pt>
                <c:pt idx="7">
                  <c:v>43442</c:v>
                </c:pt>
                <c:pt idx="8">
                  <c:v>43443</c:v>
                </c:pt>
                <c:pt idx="9">
                  <c:v>43444</c:v>
                </c:pt>
                <c:pt idx="10">
                  <c:v>43445</c:v>
                </c:pt>
                <c:pt idx="11">
                  <c:v>43446</c:v>
                </c:pt>
                <c:pt idx="12">
                  <c:v>43447</c:v>
                </c:pt>
                <c:pt idx="13">
                  <c:v>43448</c:v>
                </c:pt>
                <c:pt idx="14">
                  <c:v>43449</c:v>
                </c:pt>
                <c:pt idx="15">
                  <c:v>43450</c:v>
                </c:pt>
                <c:pt idx="16">
                  <c:v>43451</c:v>
                </c:pt>
                <c:pt idx="17">
                  <c:v>43452</c:v>
                </c:pt>
                <c:pt idx="18">
                  <c:v>43453</c:v>
                </c:pt>
                <c:pt idx="19">
                  <c:v>43454</c:v>
                </c:pt>
                <c:pt idx="20">
                  <c:v>43455</c:v>
                </c:pt>
                <c:pt idx="21">
                  <c:v>43456</c:v>
                </c:pt>
                <c:pt idx="22">
                  <c:v>43457</c:v>
                </c:pt>
                <c:pt idx="23">
                  <c:v>43458</c:v>
                </c:pt>
                <c:pt idx="24">
                  <c:v>43459</c:v>
                </c:pt>
                <c:pt idx="25">
                  <c:v>43460</c:v>
                </c:pt>
                <c:pt idx="26">
                  <c:v>43461</c:v>
                </c:pt>
                <c:pt idx="27">
                  <c:v>43462</c:v>
                </c:pt>
                <c:pt idx="28">
                  <c:v>43463</c:v>
                </c:pt>
                <c:pt idx="29">
                  <c:v>43464</c:v>
                </c:pt>
                <c:pt idx="30">
                  <c:v>43465</c:v>
                </c:pt>
              </c:numCache>
            </c:numRef>
          </c:cat>
          <c:val>
            <c:numRef>
              <c:f>Sheet1!$B$2:$B$32</c:f>
              <c:numCache>
                <c:formatCode>General</c:formatCode>
                <c:ptCount val="31"/>
                <c:pt idx="0">
                  <c:v>2307</c:v>
                </c:pt>
                <c:pt idx="1">
                  <c:v>3900</c:v>
                </c:pt>
                <c:pt idx="2">
                  <c:v>1974</c:v>
                </c:pt>
                <c:pt idx="3">
                  <c:v>2678</c:v>
                </c:pt>
                <c:pt idx="4">
                  <c:v>3745</c:v>
                </c:pt>
                <c:pt idx="5">
                  <c:v>4655</c:v>
                </c:pt>
                <c:pt idx="6">
                  <c:v>3230</c:v>
                </c:pt>
                <c:pt idx="7">
                  <c:v>4150</c:v>
                </c:pt>
                <c:pt idx="8">
                  <c:v>3063</c:v>
                </c:pt>
                <c:pt idx="9">
                  <c:v>3103</c:v>
                </c:pt>
                <c:pt idx="10">
                  <c:v>4203</c:v>
                </c:pt>
                <c:pt idx="11">
                  <c:v>4451</c:v>
                </c:pt>
                <c:pt idx="12">
                  <c:v>4127</c:v>
                </c:pt>
                <c:pt idx="13">
                  <c:v>9282</c:v>
                </c:pt>
                <c:pt idx="14">
                  <c:v>3434</c:v>
                </c:pt>
                <c:pt idx="15">
                  <c:v>598457</c:v>
                </c:pt>
                <c:pt idx="16">
                  <c:v>284807</c:v>
                </c:pt>
                <c:pt idx="17">
                  <c:v>236121</c:v>
                </c:pt>
                <c:pt idx="18">
                  <c:v>130211</c:v>
                </c:pt>
                <c:pt idx="19">
                  <c:v>135556</c:v>
                </c:pt>
                <c:pt idx="20">
                  <c:v>100393</c:v>
                </c:pt>
                <c:pt idx="21">
                  <c:v>204765</c:v>
                </c:pt>
                <c:pt idx="22">
                  <c:v>168136</c:v>
                </c:pt>
                <c:pt idx="23">
                  <c:v>146423</c:v>
                </c:pt>
                <c:pt idx="24">
                  <c:v>213402</c:v>
                </c:pt>
                <c:pt idx="25">
                  <c:v>215315</c:v>
                </c:pt>
                <c:pt idx="26">
                  <c:v>154123</c:v>
                </c:pt>
                <c:pt idx="27">
                  <c:v>103422</c:v>
                </c:pt>
                <c:pt idx="28">
                  <c:v>93567</c:v>
                </c:pt>
                <c:pt idx="29">
                  <c:v>127993</c:v>
                </c:pt>
                <c:pt idx="30">
                  <c:v>239059</c:v>
                </c:pt>
              </c:numCache>
            </c:numRef>
          </c:val>
          <c:smooth val="0"/>
          <c:extLst>
            <c:ext xmlns:c16="http://schemas.microsoft.com/office/drawing/2014/chart" uri="{C3380CC4-5D6E-409C-BE32-E72D297353CC}">
              <c16:uniqueId val="{00000000-2F7A-42DF-8B24-7D01B63DFC7F}"/>
            </c:ext>
          </c:extLst>
        </c:ser>
        <c:dLbls>
          <c:showLegendKey val="0"/>
          <c:showVal val="0"/>
          <c:showCatName val="0"/>
          <c:showSerName val="0"/>
          <c:showPercent val="0"/>
          <c:showBubbleSize val="0"/>
        </c:dLbls>
        <c:smooth val="0"/>
        <c:axId val="502311408"/>
        <c:axId val="502301896"/>
      </c:lineChart>
      <c:dateAx>
        <c:axId val="502311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301896"/>
        <c:crosses val="autoZero"/>
        <c:auto val="1"/>
        <c:lblOffset val="100"/>
        <c:baseTimeUnit val="days"/>
      </c:dateAx>
      <c:valAx>
        <c:axId val="502301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311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43435</c:v>
                </c:pt>
                <c:pt idx="1">
                  <c:v>43436</c:v>
                </c:pt>
                <c:pt idx="2">
                  <c:v>43437</c:v>
                </c:pt>
                <c:pt idx="3">
                  <c:v>43438</c:v>
                </c:pt>
                <c:pt idx="4">
                  <c:v>43439</c:v>
                </c:pt>
                <c:pt idx="5">
                  <c:v>43440</c:v>
                </c:pt>
                <c:pt idx="6">
                  <c:v>43441</c:v>
                </c:pt>
                <c:pt idx="7">
                  <c:v>43442</c:v>
                </c:pt>
                <c:pt idx="8">
                  <c:v>43443</c:v>
                </c:pt>
                <c:pt idx="9">
                  <c:v>43444</c:v>
                </c:pt>
                <c:pt idx="10">
                  <c:v>43445</c:v>
                </c:pt>
                <c:pt idx="11">
                  <c:v>43446</c:v>
                </c:pt>
                <c:pt idx="12">
                  <c:v>43447</c:v>
                </c:pt>
                <c:pt idx="13">
                  <c:v>43448</c:v>
                </c:pt>
                <c:pt idx="14">
                  <c:v>43449</c:v>
                </c:pt>
                <c:pt idx="15">
                  <c:v>43450</c:v>
                </c:pt>
                <c:pt idx="16">
                  <c:v>43451</c:v>
                </c:pt>
                <c:pt idx="17">
                  <c:v>43452</c:v>
                </c:pt>
                <c:pt idx="18">
                  <c:v>43453</c:v>
                </c:pt>
                <c:pt idx="19">
                  <c:v>43454</c:v>
                </c:pt>
                <c:pt idx="20">
                  <c:v>43455</c:v>
                </c:pt>
                <c:pt idx="21">
                  <c:v>43456</c:v>
                </c:pt>
                <c:pt idx="22">
                  <c:v>43457</c:v>
                </c:pt>
                <c:pt idx="23">
                  <c:v>43458</c:v>
                </c:pt>
                <c:pt idx="24">
                  <c:v>43459</c:v>
                </c:pt>
                <c:pt idx="25">
                  <c:v>43460</c:v>
                </c:pt>
                <c:pt idx="26">
                  <c:v>43461</c:v>
                </c:pt>
                <c:pt idx="27">
                  <c:v>43462</c:v>
                </c:pt>
                <c:pt idx="28">
                  <c:v>43463</c:v>
                </c:pt>
                <c:pt idx="29">
                  <c:v>43464</c:v>
                </c:pt>
                <c:pt idx="30">
                  <c:v>43465</c:v>
                </c:pt>
              </c:numCache>
            </c:numRef>
          </c:cat>
          <c:val>
            <c:numRef>
              <c:f>Sheet1!$B$2:$B$32</c:f>
              <c:numCache>
                <c:formatCode>General</c:formatCode>
                <c:ptCount val="31"/>
                <c:pt idx="0">
                  <c:v>131</c:v>
                </c:pt>
                <c:pt idx="1">
                  <c:v>356</c:v>
                </c:pt>
                <c:pt idx="2">
                  <c:v>90</c:v>
                </c:pt>
                <c:pt idx="3">
                  <c:v>159</c:v>
                </c:pt>
                <c:pt idx="4">
                  <c:v>362</c:v>
                </c:pt>
                <c:pt idx="5">
                  <c:v>381</c:v>
                </c:pt>
                <c:pt idx="6">
                  <c:v>245</c:v>
                </c:pt>
                <c:pt idx="7">
                  <c:v>338</c:v>
                </c:pt>
                <c:pt idx="8">
                  <c:v>115</c:v>
                </c:pt>
                <c:pt idx="9">
                  <c:v>229</c:v>
                </c:pt>
                <c:pt idx="10">
                  <c:v>276</c:v>
                </c:pt>
                <c:pt idx="11">
                  <c:v>363</c:v>
                </c:pt>
                <c:pt idx="12">
                  <c:v>243</c:v>
                </c:pt>
                <c:pt idx="13">
                  <c:v>831</c:v>
                </c:pt>
                <c:pt idx="14">
                  <c:v>224</c:v>
                </c:pt>
                <c:pt idx="15">
                  <c:v>1789</c:v>
                </c:pt>
                <c:pt idx="16">
                  <c:v>940</c:v>
                </c:pt>
                <c:pt idx="17">
                  <c:v>797</c:v>
                </c:pt>
                <c:pt idx="18">
                  <c:v>553</c:v>
                </c:pt>
                <c:pt idx="19">
                  <c:v>681</c:v>
                </c:pt>
                <c:pt idx="20">
                  <c:v>485</c:v>
                </c:pt>
                <c:pt idx="21">
                  <c:v>773</c:v>
                </c:pt>
                <c:pt idx="22">
                  <c:v>485</c:v>
                </c:pt>
                <c:pt idx="23">
                  <c:v>511</c:v>
                </c:pt>
                <c:pt idx="24">
                  <c:v>466</c:v>
                </c:pt>
                <c:pt idx="25">
                  <c:v>559</c:v>
                </c:pt>
                <c:pt idx="26">
                  <c:v>520</c:v>
                </c:pt>
                <c:pt idx="27">
                  <c:v>445</c:v>
                </c:pt>
                <c:pt idx="28">
                  <c:v>380</c:v>
                </c:pt>
                <c:pt idx="29">
                  <c:v>525</c:v>
                </c:pt>
                <c:pt idx="30">
                  <c:v>500</c:v>
                </c:pt>
              </c:numCache>
            </c:numRef>
          </c:val>
          <c:smooth val="0"/>
          <c:extLst>
            <c:ext xmlns:c16="http://schemas.microsoft.com/office/drawing/2014/chart" uri="{C3380CC4-5D6E-409C-BE32-E72D297353CC}">
              <c16:uniqueId val="{00000000-B040-440A-945B-561E3BB6FABF}"/>
            </c:ext>
          </c:extLst>
        </c:ser>
        <c:dLbls>
          <c:showLegendKey val="0"/>
          <c:showVal val="0"/>
          <c:showCatName val="0"/>
          <c:showSerName val="0"/>
          <c:showPercent val="0"/>
          <c:showBubbleSize val="0"/>
        </c:dLbls>
        <c:smooth val="0"/>
        <c:axId val="502317640"/>
        <c:axId val="502316656"/>
      </c:lineChart>
      <c:dateAx>
        <c:axId val="502317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316656"/>
        <c:crosses val="autoZero"/>
        <c:auto val="1"/>
        <c:lblOffset val="100"/>
        <c:baseTimeUnit val="days"/>
      </c:dateAx>
      <c:valAx>
        <c:axId val="502316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317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43435</c:v>
                </c:pt>
                <c:pt idx="1">
                  <c:v>43436</c:v>
                </c:pt>
                <c:pt idx="2">
                  <c:v>43437</c:v>
                </c:pt>
                <c:pt idx="3">
                  <c:v>43438</c:v>
                </c:pt>
                <c:pt idx="4">
                  <c:v>43439</c:v>
                </c:pt>
                <c:pt idx="5">
                  <c:v>43440</c:v>
                </c:pt>
                <c:pt idx="6">
                  <c:v>43441</c:v>
                </c:pt>
                <c:pt idx="7">
                  <c:v>43442</c:v>
                </c:pt>
                <c:pt idx="8">
                  <c:v>43443</c:v>
                </c:pt>
                <c:pt idx="9">
                  <c:v>43444</c:v>
                </c:pt>
                <c:pt idx="10">
                  <c:v>43445</c:v>
                </c:pt>
                <c:pt idx="11">
                  <c:v>43446</c:v>
                </c:pt>
                <c:pt idx="12">
                  <c:v>43447</c:v>
                </c:pt>
                <c:pt idx="13">
                  <c:v>43448</c:v>
                </c:pt>
                <c:pt idx="14">
                  <c:v>43449</c:v>
                </c:pt>
                <c:pt idx="15">
                  <c:v>43450</c:v>
                </c:pt>
                <c:pt idx="16">
                  <c:v>43451</c:v>
                </c:pt>
                <c:pt idx="17">
                  <c:v>43452</c:v>
                </c:pt>
                <c:pt idx="18">
                  <c:v>43453</c:v>
                </c:pt>
                <c:pt idx="19">
                  <c:v>43454</c:v>
                </c:pt>
                <c:pt idx="20">
                  <c:v>43455</c:v>
                </c:pt>
                <c:pt idx="21">
                  <c:v>43456</c:v>
                </c:pt>
                <c:pt idx="22">
                  <c:v>43457</c:v>
                </c:pt>
                <c:pt idx="23">
                  <c:v>43458</c:v>
                </c:pt>
                <c:pt idx="24">
                  <c:v>43459</c:v>
                </c:pt>
                <c:pt idx="25">
                  <c:v>43460</c:v>
                </c:pt>
                <c:pt idx="26">
                  <c:v>43461</c:v>
                </c:pt>
                <c:pt idx="27">
                  <c:v>43462</c:v>
                </c:pt>
                <c:pt idx="28">
                  <c:v>43463</c:v>
                </c:pt>
                <c:pt idx="29">
                  <c:v>43464</c:v>
                </c:pt>
                <c:pt idx="30">
                  <c:v>43465</c:v>
                </c:pt>
              </c:numCache>
            </c:numRef>
          </c:cat>
          <c:val>
            <c:numRef>
              <c:f>Sheet1!$B$2:$B$32</c:f>
              <c:numCache>
                <c:formatCode>General</c:formatCode>
                <c:ptCount val="31"/>
                <c:pt idx="0">
                  <c:v>259</c:v>
                </c:pt>
                <c:pt idx="1">
                  <c:v>0</c:v>
                </c:pt>
                <c:pt idx="2">
                  <c:v>0</c:v>
                </c:pt>
                <c:pt idx="3">
                  <c:v>192</c:v>
                </c:pt>
                <c:pt idx="4">
                  <c:v>191</c:v>
                </c:pt>
                <c:pt idx="5">
                  <c:v>0</c:v>
                </c:pt>
                <c:pt idx="6">
                  <c:v>278</c:v>
                </c:pt>
                <c:pt idx="7">
                  <c:v>66</c:v>
                </c:pt>
                <c:pt idx="8">
                  <c:v>147</c:v>
                </c:pt>
                <c:pt idx="9">
                  <c:v>0</c:v>
                </c:pt>
                <c:pt idx="10">
                  <c:v>295</c:v>
                </c:pt>
                <c:pt idx="11">
                  <c:v>0</c:v>
                </c:pt>
                <c:pt idx="12">
                  <c:v>174</c:v>
                </c:pt>
                <c:pt idx="13">
                  <c:v>0</c:v>
                </c:pt>
                <c:pt idx="14">
                  <c:v>331</c:v>
                </c:pt>
                <c:pt idx="15">
                  <c:v>38</c:v>
                </c:pt>
                <c:pt idx="16">
                  <c:v>418</c:v>
                </c:pt>
                <c:pt idx="17">
                  <c:v>0</c:v>
                </c:pt>
                <c:pt idx="18">
                  <c:v>394</c:v>
                </c:pt>
                <c:pt idx="19">
                  <c:v>0</c:v>
                </c:pt>
                <c:pt idx="20">
                  <c:v>128</c:v>
                </c:pt>
                <c:pt idx="21">
                  <c:v>0</c:v>
                </c:pt>
                <c:pt idx="22">
                  <c:v>200</c:v>
                </c:pt>
                <c:pt idx="23">
                  <c:v>154</c:v>
                </c:pt>
                <c:pt idx="24">
                  <c:v>221</c:v>
                </c:pt>
                <c:pt idx="25">
                  <c:v>0</c:v>
                </c:pt>
                <c:pt idx="26">
                  <c:v>232</c:v>
                </c:pt>
                <c:pt idx="27">
                  <c:v>0</c:v>
                </c:pt>
                <c:pt idx="28">
                  <c:v>322</c:v>
                </c:pt>
                <c:pt idx="29">
                  <c:v>71</c:v>
                </c:pt>
                <c:pt idx="30">
                  <c:v>252</c:v>
                </c:pt>
              </c:numCache>
            </c:numRef>
          </c:val>
          <c:smooth val="0"/>
          <c:extLst>
            <c:ext xmlns:c16="http://schemas.microsoft.com/office/drawing/2014/chart" uri="{C3380CC4-5D6E-409C-BE32-E72D297353CC}">
              <c16:uniqueId val="{00000000-096F-48C8-B5A2-AC6AA746D2EB}"/>
            </c:ext>
          </c:extLst>
        </c:ser>
        <c:dLbls>
          <c:showLegendKey val="0"/>
          <c:showVal val="0"/>
          <c:showCatName val="0"/>
          <c:showSerName val="0"/>
          <c:showPercent val="0"/>
          <c:showBubbleSize val="0"/>
        </c:dLbls>
        <c:smooth val="0"/>
        <c:axId val="502319608"/>
        <c:axId val="502322232"/>
      </c:lineChart>
      <c:dateAx>
        <c:axId val="502319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322232"/>
        <c:crosses val="autoZero"/>
        <c:auto val="1"/>
        <c:lblOffset val="100"/>
        <c:baseTimeUnit val="days"/>
      </c:dateAx>
      <c:valAx>
        <c:axId val="502322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319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Buttercup Malaysia</c:v>
                </c:pt>
              </c:strCache>
            </c:strRef>
          </c:cat>
          <c:val>
            <c:numRef>
              <c:f>Sheet1!$B$2</c:f>
              <c:numCache>
                <c:formatCode>General</c:formatCode>
                <c:ptCount val="1"/>
                <c:pt idx="0">
                  <c:v>4638</c:v>
                </c:pt>
              </c:numCache>
            </c:numRef>
          </c:val>
          <c:extLst>
            <c:ext xmlns:c16="http://schemas.microsoft.com/office/drawing/2014/chart" uri="{C3380CC4-5D6E-409C-BE32-E72D297353CC}">
              <c16:uniqueId val="{00000000-E2D9-497E-BA67-33AA10E94BE1}"/>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Buttercup Malaysia</c:v>
                </c:pt>
              </c:strCache>
            </c:strRef>
          </c:cat>
          <c:val>
            <c:numRef>
              <c:f>Sheet1!$C$2</c:f>
              <c:numCache>
                <c:formatCode>General</c:formatCode>
                <c:ptCount val="1"/>
                <c:pt idx="0">
                  <c:v>148</c:v>
                </c:pt>
              </c:numCache>
            </c:numRef>
          </c:val>
          <c:extLst>
            <c:ext xmlns:c16="http://schemas.microsoft.com/office/drawing/2014/chart" uri="{C3380CC4-5D6E-409C-BE32-E72D297353CC}">
              <c16:uniqueId val="{00000001-E2D9-497E-BA67-33AA10E94BE1}"/>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Buttercup Malaysia</c:v>
                </c:pt>
              </c:strCache>
            </c:strRef>
          </c:cat>
          <c:val>
            <c:numRef>
              <c:f>Sheet1!$D$2</c:f>
              <c:numCache>
                <c:formatCode>General</c:formatCode>
                <c:ptCount val="1"/>
                <c:pt idx="0">
                  <c:v>7</c:v>
                </c:pt>
              </c:numCache>
            </c:numRef>
          </c:val>
          <c:extLst>
            <c:ext xmlns:c16="http://schemas.microsoft.com/office/drawing/2014/chart" uri="{C3380CC4-5D6E-409C-BE32-E72D297353CC}">
              <c16:uniqueId val="{00000002-E2D9-497E-BA67-33AA10E94BE1}"/>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Buttercup Malaysia</c:v>
                </c:pt>
              </c:strCache>
            </c:strRef>
          </c:cat>
          <c:val>
            <c:numRef>
              <c:f>Sheet1!$E$2</c:f>
              <c:numCache>
                <c:formatCode>General</c:formatCode>
                <c:ptCount val="1"/>
                <c:pt idx="0">
                  <c:v>14</c:v>
                </c:pt>
              </c:numCache>
            </c:numRef>
          </c:val>
          <c:extLst>
            <c:ext xmlns:c16="http://schemas.microsoft.com/office/drawing/2014/chart" uri="{C3380CC4-5D6E-409C-BE32-E72D297353CC}">
              <c16:uniqueId val="{00000003-E2D9-497E-BA67-33AA10E94BE1}"/>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Buttercup Malaysia</c:v>
                </c:pt>
              </c:strCache>
            </c:strRef>
          </c:cat>
          <c:val>
            <c:numRef>
              <c:f>Sheet1!$F$2</c:f>
              <c:numCache>
                <c:formatCode>General</c:formatCode>
                <c:ptCount val="1"/>
                <c:pt idx="0">
                  <c:v>1</c:v>
                </c:pt>
              </c:numCache>
            </c:numRef>
          </c:val>
          <c:extLst>
            <c:ext xmlns:c16="http://schemas.microsoft.com/office/drawing/2014/chart" uri="{C3380CC4-5D6E-409C-BE32-E72D297353CC}">
              <c16:uniqueId val="{00000004-E2D9-497E-BA67-33AA10E94BE1}"/>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Buttercup Malaysia</c:v>
                </c:pt>
              </c:strCache>
            </c:strRef>
          </c:cat>
          <c:val>
            <c:numRef>
              <c:f>Sheet1!$G$2</c:f>
              <c:numCache>
                <c:formatCode>General</c:formatCode>
                <c:ptCount val="1"/>
                <c:pt idx="0">
                  <c:v>5</c:v>
                </c:pt>
              </c:numCache>
            </c:numRef>
          </c:val>
          <c:extLst>
            <c:ext xmlns:c16="http://schemas.microsoft.com/office/drawing/2014/chart" uri="{C3380CC4-5D6E-409C-BE32-E72D297353CC}">
              <c16:uniqueId val="{00000005-E2D9-497E-BA67-33AA10E94BE1}"/>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Buttercup Malaysia</c:v>
                </c:pt>
              </c:strCache>
            </c:strRef>
          </c:cat>
          <c:val>
            <c:numRef>
              <c:f>Sheet1!$H$2</c:f>
              <c:numCache>
                <c:formatCode>General</c:formatCode>
                <c:ptCount val="1"/>
                <c:pt idx="0">
                  <c:v>111</c:v>
                </c:pt>
              </c:numCache>
            </c:numRef>
          </c:val>
          <c:extLst>
            <c:ext xmlns:c16="http://schemas.microsoft.com/office/drawing/2014/chart" uri="{C3380CC4-5D6E-409C-BE32-E72D297353CC}">
              <c16:uniqueId val="{00000006-E2D9-497E-BA67-33AA10E94BE1}"/>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Buttercup Malaysia</c:v>
                </c:pt>
              </c:strCache>
            </c:strRef>
          </c:cat>
          <c:val>
            <c:numRef>
              <c:f>Sheet1!$I$2</c:f>
              <c:numCache>
                <c:formatCode>General</c:formatCode>
                <c:ptCount val="1"/>
                <c:pt idx="0">
                  <c:v>675</c:v>
                </c:pt>
              </c:numCache>
            </c:numRef>
          </c:val>
          <c:extLst>
            <c:ext xmlns:c16="http://schemas.microsoft.com/office/drawing/2014/chart" uri="{C3380CC4-5D6E-409C-BE32-E72D297353CC}">
              <c16:uniqueId val="{00000007-E2D9-497E-BA67-33AA10E94BE1}"/>
            </c:ext>
          </c:extLst>
        </c:ser>
        <c:dLbls>
          <c:showLegendKey val="0"/>
          <c:showVal val="0"/>
          <c:showCatName val="0"/>
          <c:showSerName val="0"/>
          <c:showPercent val="0"/>
          <c:showBubbleSize val="0"/>
        </c:dLbls>
        <c:gapWidth val="150"/>
        <c:overlap val="100"/>
        <c:axId val="502312720"/>
        <c:axId val="502313048"/>
      </c:barChart>
      <c:catAx>
        <c:axId val="502312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313048"/>
        <c:crosses val="autoZero"/>
        <c:auto val="1"/>
        <c:lblAlgn val="ctr"/>
        <c:lblOffset val="100"/>
        <c:noMultiLvlLbl val="0"/>
      </c:catAx>
      <c:valAx>
        <c:axId val="5023130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312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0.237268602584775</c:v>
                </c:pt>
                <c:pt idx="1">
                  <c:v>0.19562554172295701</c:v>
                </c:pt>
                <c:pt idx="2">
                  <c:v>0.221289288533147</c:v>
                </c:pt>
                <c:pt idx="3">
                  <c:v>0.16051947297316899</c:v>
                </c:pt>
                <c:pt idx="4">
                  <c:v>0.146174406949549</c:v>
                </c:pt>
                <c:pt idx="5">
                  <c:v>0.21208907741251301</c:v>
                </c:pt>
                <c:pt idx="6">
                  <c:v>8.7523061055506293E-2</c:v>
                </c:pt>
              </c:numCache>
            </c:numRef>
          </c:val>
          <c:extLst>
            <c:ext xmlns:c16="http://schemas.microsoft.com/office/drawing/2014/chart" uri="{C3380CC4-5D6E-409C-BE32-E72D297353CC}">
              <c16:uniqueId val="{00000000-E64A-4B27-8F6E-C7148C41104C}"/>
            </c:ext>
          </c:extLst>
        </c:ser>
        <c:dLbls>
          <c:showLegendKey val="0"/>
          <c:showVal val="0"/>
          <c:showCatName val="0"/>
          <c:showSerName val="0"/>
          <c:showPercent val="0"/>
          <c:showBubbleSize val="0"/>
        </c:dLbls>
        <c:gapWidth val="219"/>
        <c:overlap val="-27"/>
        <c:axId val="502259912"/>
        <c:axId val="502261880"/>
      </c:barChart>
      <c:catAx>
        <c:axId val="502259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261880"/>
        <c:crosses val="autoZero"/>
        <c:auto val="1"/>
        <c:lblAlgn val="ctr"/>
        <c:lblOffset val="100"/>
        <c:noMultiLvlLbl val="0"/>
      </c:catAx>
      <c:valAx>
        <c:axId val="502261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259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236</c:v>
                </c:pt>
                <c:pt idx="1">
                  <c:v>16413</c:v>
                </c:pt>
                <c:pt idx="2">
                  <c:v>46648</c:v>
                </c:pt>
                <c:pt idx="3">
                  <c:v>45613</c:v>
                </c:pt>
                <c:pt idx="4">
                  <c:v>12852</c:v>
                </c:pt>
                <c:pt idx="5">
                  <c:v>4240</c:v>
                </c:pt>
                <c:pt idx="6">
                  <c:v>942</c:v>
                </c:pt>
              </c:numCache>
            </c:numRef>
          </c:val>
          <c:extLst>
            <c:ext xmlns:c16="http://schemas.microsoft.com/office/drawing/2014/chart" uri="{C3380CC4-5D6E-409C-BE32-E72D297353CC}">
              <c16:uniqueId val="{00000000-54FA-4132-BA5F-7A2D178916E1}"/>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68</c:v>
                </c:pt>
                <c:pt idx="1">
                  <c:v>2296</c:v>
                </c:pt>
                <c:pt idx="2">
                  <c:v>4444</c:v>
                </c:pt>
                <c:pt idx="3">
                  <c:v>3049</c:v>
                </c:pt>
                <c:pt idx="4">
                  <c:v>804</c:v>
                </c:pt>
                <c:pt idx="5">
                  <c:v>265</c:v>
                </c:pt>
                <c:pt idx="6">
                  <c:v>137</c:v>
                </c:pt>
              </c:numCache>
            </c:numRef>
          </c:val>
          <c:extLst>
            <c:ext xmlns:c16="http://schemas.microsoft.com/office/drawing/2014/chart" uri="{C3380CC4-5D6E-409C-BE32-E72D297353CC}">
              <c16:uniqueId val="{00000001-54FA-4132-BA5F-7A2D178916E1}"/>
            </c:ext>
          </c:extLst>
        </c:ser>
        <c:dLbls>
          <c:showLegendKey val="0"/>
          <c:showVal val="0"/>
          <c:showCatName val="0"/>
          <c:showSerName val="0"/>
          <c:showPercent val="0"/>
          <c:showBubbleSize val="0"/>
        </c:dLbls>
        <c:gapWidth val="219"/>
        <c:overlap val="-27"/>
        <c:axId val="452239720"/>
        <c:axId val="452246608"/>
      </c:barChart>
      <c:catAx>
        <c:axId val="45223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2246608"/>
        <c:crosses val="autoZero"/>
        <c:auto val="1"/>
        <c:lblAlgn val="ctr"/>
        <c:lblOffset val="100"/>
        <c:noMultiLvlLbl val="0"/>
      </c:catAx>
      <c:valAx>
        <c:axId val="452246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2239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43435</c:v>
                </c:pt>
                <c:pt idx="1">
                  <c:v>43436</c:v>
                </c:pt>
                <c:pt idx="2">
                  <c:v>43437</c:v>
                </c:pt>
                <c:pt idx="3">
                  <c:v>43438</c:v>
                </c:pt>
                <c:pt idx="4">
                  <c:v>43439</c:v>
                </c:pt>
                <c:pt idx="5">
                  <c:v>43440</c:v>
                </c:pt>
                <c:pt idx="6">
                  <c:v>43441</c:v>
                </c:pt>
                <c:pt idx="7">
                  <c:v>43442</c:v>
                </c:pt>
                <c:pt idx="8">
                  <c:v>43443</c:v>
                </c:pt>
                <c:pt idx="9">
                  <c:v>43444</c:v>
                </c:pt>
                <c:pt idx="10">
                  <c:v>43445</c:v>
                </c:pt>
                <c:pt idx="11">
                  <c:v>43446</c:v>
                </c:pt>
                <c:pt idx="12">
                  <c:v>43447</c:v>
                </c:pt>
                <c:pt idx="13">
                  <c:v>43448</c:v>
                </c:pt>
                <c:pt idx="14">
                  <c:v>43449</c:v>
                </c:pt>
                <c:pt idx="15">
                  <c:v>43450</c:v>
                </c:pt>
                <c:pt idx="16">
                  <c:v>43451</c:v>
                </c:pt>
                <c:pt idx="17">
                  <c:v>43452</c:v>
                </c:pt>
                <c:pt idx="18">
                  <c:v>43453</c:v>
                </c:pt>
                <c:pt idx="19">
                  <c:v>43454</c:v>
                </c:pt>
                <c:pt idx="20">
                  <c:v>43455</c:v>
                </c:pt>
                <c:pt idx="21">
                  <c:v>43456</c:v>
                </c:pt>
                <c:pt idx="22">
                  <c:v>43457</c:v>
                </c:pt>
                <c:pt idx="23">
                  <c:v>43458</c:v>
                </c:pt>
                <c:pt idx="24">
                  <c:v>43459</c:v>
                </c:pt>
                <c:pt idx="25">
                  <c:v>43460</c:v>
                </c:pt>
                <c:pt idx="26">
                  <c:v>43461</c:v>
                </c:pt>
                <c:pt idx="27">
                  <c:v>43462</c:v>
                </c:pt>
                <c:pt idx="28">
                  <c:v>43463</c:v>
                </c:pt>
                <c:pt idx="29">
                  <c:v>43464</c:v>
                </c:pt>
                <c:pt idx="30">
                  <c:v>43465</c:v>
                </c:pt>
              </c:numCache>
            </c:numRef>
          </c:cat>
          <c:val>
            <c:numRef>
              <c:f>Sheet1!$B$2:$B$32</c:f>
              <c:numCache>
                <c:formatCode>General</c:formatCode>
                <c:ptCount val="31"/>
                <c:pt idx="0">
                  <c:v>0.21614990287859101</c:v>
                </c:pt>
                <c:pt idx="1">
                  <c:v>0</c:v>
                </c:pt>
                <c:pt idx="2">
                  <c:v>0</c:v>
                </c:pt>
                <c:pt idx="3">
                  <c:v>0.14076597110286099</c:v>
                </c:pt>
                <c:pt idx="4">
                  <c:v>0.15420172355969</c:v>
                </c:pt>
                <c:pt idx="5">
                  <c:v>0</c:v>
                </c:pt>
                <c:pt idx="6">
                  <c:v>0.24553555165353999</c:v>
                </c:pt>
                <c:pt idx="7">
                  <c:v>4.8800740023162099E-2</c:v>
                </c:pt>
                <c:pt idx="8">
                  <c:v>0.108493828958386</c:v>
                </c:pt>
                <c:pt idx="9">
                  <c:v>0</c:v>
                </c:pt>
                <c:pt idx="10">
                  <c:v>0.28450640685143802</c:v>
                </c:pt>
                <c:pt idx="11">
                  <c:v>0</c:v>
                </c:pt>
                <c:pt idx="12">
                  <c:v>0.12871416728478599</c:v>
                </c:pt>
                <c:pt idx="13">
                  <c:v>0</c:v>
                </c:pt>
                <c:pt idx="14">
                  <c:v>0.33211243859190098</c:v>
                </c:pt>
                <c:pt idx="15">
                  <c:v>2.76054455373618E-2</c:v>
                </c:pt>
                <c:pt idx="16">
                  <c:v>0.40883015031588099</c:v>
                </c:pt>
                <c:pt idx="17">
                  <c:v>0</c:v>
                </c:pt>
                <c:pt idx="18">
                  <c:v>0.35627730129014501</c:v>
                </c:pt>
                <c:pt idx="19">
                  <c:v>0</c:v>
                </c:pt>
                <c:pt idx="20">
                  <c:v>0.11311807061178</c:v>
                </c:pt>
                <c:pt idx="21">
                  <c:v>0</c:v>
                </c:pt>
                <c:pt idx="22">
                  <c:v>0.16232825091309599</c:v>
                </c:pt>
                <c:pt idx="23">
                  <c:v>0.113736797113838</c:v>
                </c:pt>
                <c:pt idx="24">
                  <c:v>0.16221892312705899</c:v>
                </c:pt>
                <c:pt idx="25">
                  <c:v>0</c:v>
                </c:pt>
                <c:pt idx="26">
                  <c:v>0.19178716690549599</c:v>
                </c:pt>
                <c:pt idx="27">
                  <c:v>0</c:v>
                </c:pt>
                <c:pt idx="28">
                  <c:v>0.251705157785863</c:v>
                </c:pt>
                <c:pt idx="29">
                  <c:v>5.1334702258726897E-2</c:v>
                </c:pt>
                <c:pt idx="30">
                  <c:v>0.18791286624940401</c:v>
                </c:pt>
              </c:numCache>
            </c:numRef>
          </c:val>
          <c:smooth val="0"/>
          <c:extLst>
            <c:ext xmlns:c16="http://schemas.microsoft.com/office/drawing/2014/chart" uri="{C3380CC4-5D6E-409C-BE32-E72D297353CC}">
              <c16:uniqueId val="{00000000-2EAB-4108-8948-D318F51C261B}"/>
            </c:ext>
          </c:extLst>
        </c:ser>
        <c:dLbls>
          <c:showLegendKey val="0"/>
          <c:showVal val="0"/>
          <c:showCatName val="0"/>
          <c:showSerName val="0"/>
          <c:showPercent val="0"/>
          <c:showBubbleSize val="0"/>
        </c:dLbls>
        <c:smooth val="0"/>
        <c:axId val="452243328"/>
        <c:axId val="452236768"/>
      </c:lineChart>
      <c:dateAx>
        <c:axId val="452243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2236768"/>
        <c:crosses val="autoZero"/>
        <c:auto val="1"/>
        <c:lblOffset val="100"/>
        <c:baseTimeUnit val="days"/>
      </c:dateAx>
      <c:valAx>
        <c:axId val="452236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2243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43435</c:v>
                </c:pt>
                <c:pt idx="1">
                  <c:v>43436</c:v>
                </c:pt>
                <c:pt idx="2">
                  <c:v>43437</c:v>
                </c:pt>
                <c:pt idx="3">
                  <c:v>43438</c:v>
                </c:pt>
                <c:pt idx="4">
                  <c:v>43439</c:v>
                </c:pt>
                <c:pt idx="5">
                  <c:v>43440</c:v>
                </c:pt>
                <c:pt idx="6">
                  <c:v>43441</c:v>
                </c:pt>
                <c:pt idx="7">
                  <c:v>43442</c:v>
                </c:pt>
                <c:pt idx="8">
                  <c:v>43443</c:v>
                </c:pt>
                <c:pt idx="9">
                  <c:v>43444</c:v>
                </c:pt>
                <c:pt idx="10">
                  <c:v>43445</c:v>
                </c:pt>
                <c:pt idx="11">
                  <c:v>43446</c:v>
                </c:pt>
                <c:pt idx="12">
                  <c:v>43447</c:v>
                </c:pt>
                <c:pt idx="13">
                  <c:v>43448</c:v>
                </c:pt>
                <c:pt idx="14">
                  <c:v>43449</c:v>
                </c:pt>
                <c:pt idx="15">
                  <c:v>43450</c:v>
                </c:pt>
                <c:pt idx="16">
                  <c:v>43451</c:v>
                </c:pt>
                <c:pt idx="17">
                  <c:v>43452</c:v>
                </c:pt>
                <c:pt idx="18">
                  <c:v>43453</c:v>
                </c:pt>
                <c:pt idx="19">
                  <c:v>43454</c:v>
                </c:pt>
                <c:pt idx="20">
                  <c:v>43455</c:v>
                </c:pt>
                <c:pt idx="21">
                  <c:v>43456</c:v>
                </c:pt>
                <c:pt idx="22">
                  <c:v>43457</c:v>
                </c:pt>
                <c:pt idx="23">
                  <c:v>43458</c:v>
                </c:pt>
                <c:pt idx="24">
                  <c:v>43459</c:v>
                </c:pt>
                <c:pt idx="25">
                  <c:v>43460</c:v>
                </c:pt>
                <c:pt idx="26">
                  <c:v>43461</c:v>
                </c:pt>
                <c:pt idx="27">
                  <c:v>43462</c:v>
                </c:pt>
                <c:pt idx="28">
                  <c:v>43463</c:v>
                </c:pt>
                <c:pt idx="29">
                  <c:v>43464</c:v>
                </c:pt>
                <c:pt idx="30">
                  <c:v>43465</c:v>
                </c:pt>
              </c:numCache>
            </c:numRef>
          </c:cat>
          <c:val>
            <c:numRef>
              <c:f>Sheet1!$B$2:$B$32</c:f>
              <c:numCache>
                <c:formatCode>General</c:formatCode>
                <c:ptCount val="31"/>
                <c:pt idx="0">
                  <c:v>136963</c:v>
                </c:pt>
                <c:pt idx="1">
                  <c:v>137030</c:v>
                </c:pt>
                <c:pt idx="2">
                  <c:v>137083</c:v>
                </c:pt>
                <c:pt idx="3">
                  <c:v>137132</c:v>
                </c:pt>
                <c:pt idx="4">
                  <c:v>137184</c:v>
                </c:pt>
                <c:pt idx="5">
                  <c:v>137229</c:v>
                </c:pt>
                <c:pt idx="6">
                  <c:v>137273</c:v>
                </c:pt>
                <c:pt idx="7">
                  <c:v>137314</c:v>
                </c:pt>
                <c:pt idx="8">
                  <c:v>137357</c:v>
                </c:pt>
                <c:pt idx="9">
                  <c:v>137409</c:v>
                </c:pt>
                <c:pt idx="10">
                  <c:v>137453</c:v>
                </c:pt>
                <c:pt idx="11">
                  <c:v>137490</c:v>
                </c:pt>
                <c:pt idx="12">
                  <c:v>137539</c:v>
                </c:pt>
                <c:pt idx="13">
                  <c:v>137582</c:v>
                </c:pt>
                <c:pt idx="14">
                  <c:v>137626</c:v>
                </c:pt>
                <c:pt idx="15">
                  <c:v>137682</c:v>
                </c:pt>
                <c:pt idx="16">
                  <c:v>137738</c:v>
                </c:pt>
                <c:pt idx="17">
                  <c:v>137788</c:v>
                </c:pt>
                <c:pt idx="18">
                  <c:v>137841</c:v>
                </c:pt>
                <c:pt idx="19">
                  <c:v>137893</c:v>
                </c:pt>
                <c:pt idx="20">
                  <c:v>137925</c:v>
                </c:pt>
                <c:pt idx="21">
                  <c:v>137971</c:v>
                </c:pt>
                <c:pt idx="22">
                  <c:v>138013</c:v>
                </c:pt>
                <c:pt idx="23">
                  <c:v>138063</c:v>
                </c:pt>
                <c:pt idx="24">
                  <c:v>138108</c:v>
                </c:pt>
                <c:pt idx="25">
                  <c:v>138153</c:v>
                </c:pt>
                <c:pt idx="26">
                  <c:v>138195</c:v>
                </c:pt>
                <c:pt idx="27">
                  <c:v>138230</c:v>
                </c:pt>
                <c:pt idx="28">
                  <c:v>138285</c:v>
                </c:pt>
                <c:pt idx="29">
                  <c:v>138331</c:v>
                </c:pt>
                <c:pt idx="30">
                  <c:v>138393</c:v>
                </c:pt>
              </c:numCache>
            </c:numRef>
          </c:val>
          <c:smooth val="0"/>
          <c:extLst>
            <c:ext xmlns:c16="http://schemas.microsoft.com/office/drawing/2014/chart" uri="{C3380CC4-5D6E-409C-BE32-E72D297353CC}">
              <c16:uniqueId val="{00000000-88EA-48F9-8C49-9639C2734915}"/>
            </c:ext>
          </c:extLst>
        </c:ser>
        <c:dLbls>
          <c:showLegendKey val="0"/>
          <c:showVal val="0"/>
          <c:showCatName val="0"/>
          <c:showSerName val="0"/>
          <c:showPercent val="0"/>
          <c:showBubbleSize val="0"/>
        </c:dLbls>
        <c:smooth val="0"/>
        <c:axId val="452250872"/>
        <c:axId val="452251856"/>
      </c:lineChart>
      <c:dateAx>
        <c:axId val="452250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2251856"/>
        <c:crosses val="autoZero"/>
        <c:auto val="1"/>
        <c:lblOffset val="100"/>
        <c:baseTimeUnit val="days"/>
      </c:dateAx>
      <c:valAx>
        <c:axId val="452251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2250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43435</c:v>
                </c:pt>
                <c:pt idx="1">
                  <c:v>43436</c:v>
                </c:pt>
                <c:pt idx="2">
                  <c:v>43437</c:v>
                </c:pt>
                <c:pt idx="3">
                  <c:v>43438</c:v>
                </c:pt>
                <c:pt idx="4">
                  <c:v>43439</c:v>
                </c:pt>
                <c:pt idx="5">
                  <c:v>43440</c:v>
                </c:pt>
                <c:pt idx="6">
                  <c:v>43441</c:v>
                </c:pt>
                <c:pt idx="7">
                  <c:v>43442</c:v>
                </c:pt>
                <c:pt idx="8">
                  <c:v>43443</c:v>
                </c:pt>
                <c:pt idx="9">
                  <c:v>43444</c:v>
                </c:pt>
                <c:pt idx="10">
                  <c:v>43445</c:v>
                </c:pt>
                <c:pt idx="11">
                  <c:v>43446</c:v>
                </c:pt>
                <c:pt idx="12">
                  <c:v>43447</c:v>
                </c:pt>
                <c:pt idx="13">
                  <c:v>43448</c:v>
                </c:pt>
                <c:pt idx="14">
                  <c:v>43449</c:v>
                </c:pt>
                <c:pt idx="15">
                  <c:v>43450</c:v>
                </c:pt>
                <c:pt idx="16">
                  <c:v>43451</c:v>
                </c:pt>
                <c:pt idx="17">
                  <c:v>43452</c:v>
                </c:pt>
                <c:pt idx="18">
                  <c:v>43453</c:v>
                </c:pt>
                <c:pt idx="19">
                  <c:v>43454</c:v>
                </c:pt>
                <c:pt idx="20">
                  <c:v>43455</c:v>
                </c:pt>
                <c:pt idx="21">
                  <c:v>43456</c:v>
                </c:pt>
                <c:pt idx="22">
                  <c:v>43457</c:v>
                </c:pt>
                <c:pt idx="23">
                  <c:v>43458</c:v>
                </c:pt>
                <c:pt idx="24">
                  <c:v>43459</c:v>
                </c:pt>
                <c:pt idx="25">
                  <c:v>43460</c:v>
                </c:pt>
                <c:pt idx="26">
                  <c:v>43461</c:v>
                </c:pt>
                <c:pt idx="27">
                  <c:v>43462</c:v>
                </c:pt>
                <c:pt idx="28">
                  <c:v>43463</c:v>
                </c:pt>
                <c:pt idx="29">
                  <c:v>43464</c:v>
                </c:pt>
                <c:pt idx="30">
                  <c:v>43465</c:v>
                </c:pt>
              </c:numCache>
            </c:numRef>
          </c:cat>
          <c:val>
            <c:numRef>
              <c:f>Sheet1!$B$2:$B$32</c:f>
              <c:numCache>
                <c:formatCode>General</c:formatCode>
                <c:ptCount val="31"/>
                <c:pt idx="0">
                  <c:v>23</c:v>
                </c:pt>
                <c:pt idx="1">
                  <c:v>56</c:v>
                </c:pt>
                <c:pt idx="2">
                  <c:v>69</c:v>
                </c:pt>
                <c:pt idx="3">
                  <c:v>68</c:v>
                </c:pt>
                <c:pt idx="4">
                  <c:v>72</c:v>
                </c:pt>
                <c:pt idx="5">
                  <c:v>103</c:v>
                </c:pt>
                <c:pt idx="6">
                  <c:v>49</c:v>
                </c:pt>
                <c:pt idx="7">
                  <c:v>58</c:v>
                </c:pt>
                <c:pt idx="8">
                  <c:v>33</c:v>
                </c:pt>
                <c:pt idx="9">
                  <c:v>63</c:v>
                </c:pt>
                <c:pt idx="10">
                  <c:v>62</c:v>
                </c:pt>
                <c:pt idx="11">
                  <c:v>68</c:v>
                </c:pt>
                <c:pt idx="12">
                  <c:v>67</c:v>
                </c:pt>
                <c:pt idx="13">
                  <c:v>87</c:v>
                </c:pt>
                <c:pt idx="14">
                  <c:v>47</c:v>
                </c:pt>
                <c:pt idx="15">
                  <c:v>135</c:v>
                </c:pt>
                <c:pt idx="16">
                  <c:v>100</c:v>
                </c:pt>
                <c:pt idx="17">
                  <c:v>76</c:v>
                </c:pt>
                <c:pt idx="18">
                  <c:v>74</c:v>
                </c:pt>
                <c:pt idx="19">
                  <c:v>62</c:v>
                </c:pt>
                <c:pt idx="20">
                  <c:v>63</c:v>
                </c:pt>
                <c:pt idx="21">
                  <c:v>86</c:v>
                </c:pt>
                <c:pt idx="22">
                  <c:v>62</c:v>
                </c:pt>
                <c:pt idx="23">
                  <c:v>50</c:v>
                </c:pt>
                <c:pt idx="24">
                  <c:v>71</c:v>
                </c:pt>
                <c:pt idx="25">
                  <c:v>51</c:v>
                </c:pt>
                <c:pt idx="26">
                  <c:v>53</c:v>
                </c:pt>
                <c:pt idx="27">
                  <c:v>62</c:v>
                </c:pt>
                <c:pt idx="28">
                  <c:v>69</c:v>
                </c:pt>
                <c:pt idx="29">
                  <c:v>45</c:v>
                </c:pt>
                <c:pt idx="30">
                  <c:v>46</c:v>
                </c:pt>
              </c:numCache>
            </c:numRef>
          </c:val>
          <c:smooth val="0"/>
          <c:extLst>
            <c:ext xmlns:c16="http://schemas.microsoft.com/office/drawing/2014/chart" uri="{C3380CC4-5D6E-409C-BE32-E72D297353CC}">
              <c16:uniqueId val="{00000000-2664-471D-B167-3326B15C35D5}"/>
            </c:ext>
          </c:extLst>
        </c:ser>
        <c:dLbls>
          <c:showLegendKey val="0"/>
          <c:showVal val="0"/>
          <c:showCatName val="0"/>
          <c:showSerName val="0"/>
          <c:showPercent val="0"/>
          <c:showBubbleSize val="0"/>
        </c:dLbls>
        <c:smooth val="0"/>
        <c:axId val="355108088"/>
        <c:axId val="355112024"/>
      </c:lineChart>
      <c:dateAx>
        <c:axId val="355108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112024"/>
        <c:crosses val="autoZero"/>
        <c:auto val="1"/>
        <c:lblOffset val="100"/>
        <c:baseTimeUnit val="days"/>
      </c:dateAx>
      <c:valAx>
        <c:axId val="355112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108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29A9F-38C0-449A-AEA1-F169868FDBB7}"/>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DD574064-E8DA-4B4F-80F6-C96C004E6430}"/>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31854295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CF84D-6D4A-4734-93C1-03583D7B917F}"/>
              </a:ext>
            </a:extLst>
          </p:cNvPr>
          <p:cNvSpPr>
            <a:spLocks noGrp="1"/>
          </p:cNvSpPr>
          <p:nvPr>
            <p:ph type="title"/>
          </p:nvPr>
        </p:nvSpPr>
        <p:spPr/>
        <p:txBody>
          <a:bodyPr/>
          <a:lstStyle/>
          <a:p>
            <a:r>
              <a:rPr lang="en-US"/>
              <a:t>Facebook Key Metrics Table | Buttercup Malaysia</a:t>
            </a:r>
          </a:p>
        </p:txBody>
      </p:sp>
      <p:graphicFrame>
        <p:nvGraphicFramePr>
          <p:cNvPr id="5" name="Table Placeholder 4">
            <a:extLst>
              <a:ext uri="{FF2B5EF4-FFF2-40B4-BE49-F238E27FC236}">
                <a16:creationId xmlns:a16="http://schemas.microsoft.com/office/drawing/2014/main" id="{A55A46FD-0E8B-4A20-8055-3AB5B3A1E81A}"/>
              </a:ext>
            </a:extLst>
          </p:cNvPr>
          <p:cNvGraphicFramePr>
            <a:graphicFrameLocks noGrp="1"/>
          </p:cNvGraphicFramePr>
          <p:nvPr>
            <p:ph type="tbl" sz="quarter" idx="13"/>
            <p:extLst>
              <p:ext uri="{D42A27DB-BD31-4B8C-83A1-F6EECF244321}">
                <p14:modId xmlns:p14="http://schemas.microsoft.com/office/powerpoint/2010/main" val="9183889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737147963"/>
                    </a:ext>
                  </a:extLst>
                </a:gridCol>
                <a:gridCol w="740664">
                  <a:extLst>
                    <a:ext uri="{9D8B030D-6E8A-4147-A177-3AD203B41FA5}">
                      <a16:colId xmlns:a16="http://schemas.microsoft.com/office/drawing/2014/main" val="157153819"/>
                    </a:ext>
                  </a:extLst>
                </a:gridCol>
                <a:gridCol w="740664">
                  <a:extLst>
                    <a:ext uri="{9D8B030D-6E8A-4147-A177-3AD203B41FA5}">
                      <a16:colId xmlns:a16="http://schemas.microsoft.com/office/drawing/2014/main" val="501530913"/>
                    </a:ext>
                  </a:extLst>
                </a:gridCol>
                <a:gridCol w="740664">
                  <a:extLst>
                    <a:ext uri="{9D8B030D-6E8A-4147-A177-3AD203B41FA5}">
                      <a16:colId xmlns:a16="http://schemas.microsoft.com/office/drawing/2014/main" val="4251935730"/>
                    </a:ext>
                  </a:extLst>
                </a:gridCol>
                <a:gridCol w="740664">
                  <a:extLst>
                    <a:ext uri="{9D8B030D-6E8A-4147-A177-3AD203B41FA5}">
                      <a16:colId xmlns:a16="http://schemas.microsoft.com/office/drawing/2014/main" val="1802929868"/>
                    </a:ext>
                  </a:extLst>
                </a:gridCol>
                <a:gridCol w="740664">
                  <a:extLst>
                    <a:ext uri="{9D8B030D-6E8A-4147-A177-3AD203B41FA5}">
                      <a16:colId xmlns:a16="http://schemas.microsoft.com/office/drawing/2014/main" val="3541935346"/>
                    </a:ext>
                  </a:extLst>
                </a:gridCol>
                <a:gridCol w="740664">
                  <a:extLst>
                    <a:ext uri="{9D8B030D-6E8A-4147-A177-3AD203B41FA5}">
                      <a16:colId xmlns:a16="http://schemas.microsoft.com/office/drawing/2014/main" val="3604014584"/>
                    </a:ext>
                  </a:extLst>
                </a:gridCol>
                <a:gridCol w="740664">
                  <a:extLst>
                    <a:ext uri="{9D8B030D-6E8A-4147-A177-3AD203B41FA5}">
                      <a16:colId xmlns:a16="http://schemas.microsoft.com/office/drawing/2014/main" val="2770501236"/>
                    </a:ext>
                  </a:extLst>
                </a:gridCol>
                <a:gridCol w="740664">
                  <a:extLst>
                    <a:ext uri="{9D8B030D-6E8A-4147-A177-3AD203B41FA5}">
                      <a16:colId xmlns:a16="http://schemas.microsoft.com/office/drawing/2014/main" val="1298264767"/>
                    </a:ext>
                  </a:extLst>
                </a:gridCol>
                <a:gridCol w="740664">
                  <a:extLst>
                    <a:ext uri="{9D8B030D-6E8A-4147-A177-3AD203B41FA5}">
                      <a16:colId xmlns:a16="http://schemas.microsoft.com/office/drawing/2014/main" val="50866361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231041697"/>
                  </a:ext>
                </a:extLst>
              </a:tr>
              <a:tr h="370840">
                <a:tc>
                  <a:txBody>
                    <a:bodyPr/>
                    <a:lstStyle/>
                    <a:p>
                      <a:r>
                        <a:rPr lang="en-US" sz="1000"/>
                        <a:t>Buttercup Malaysia</a:t>
                      </a:r>
                    </a:p>
                  </a:txBody>
                  <a:tcPr/>
                </a:tc>
                <a:tc>
                  <a:txBody>
                    <a:bodyPr/>
                    <a:lstStyle/>
                    <a:p>
                      <a:r>
                        <a:rPr lang="en-US" sz="1000"/>
                        <a:t>138393</a:t>
                      </a:r>
                    </a:p>
                  </a:txBody>
                  <a:tcPr/>
                </a:tc>
                <a:tc>
                  <a:txBody>
                    <a:bodyPr/>
                    <a:lstStyle/>
                    <a:p>
                      <a:r>
                        <a:rPr lang="en-US" sz="1000"/>
                        <a:t>1472</a:t>
                      </a:r>
                    </a:p>
                  </a:txBody>
                  <a:tcPr/>
                </a:tc>
                <a:tc>
                  <a:txBody>
                    <a:bodyPr/>
                    <a:lstStyle/>
                    <a:p>
                      <a:r>
                        <a:rPr lang="en-US" sz="1000"/>
                        <a:t>23</a:t>
                      </a:r>
                    </a:p>
                  </a:txBody>
                  <a:tcPr/>
                </a:tc>
                <a:tc>
                  <a:txBody>
                    <a:bodyPr/>
                    <a:lstStyle/>
                    <a:p>
                      <a:r>
                        <a:rPr lang="en-US" sz="1000"/>
                        <a:t>4813</a:t>
                      </a:r>
                    </a:p>
                  </a:txBody>
                  <a:tcPr/>
                </a:tc>
                <a:tc>
                  <a:txBody>
                    <a:bodyPr/>
                    <a:lstStyle/>
                    <a:p>
                      <a:r>
                        <a:rPr lang="en-US" sz="1000"/>
                        <a:t>111</a:t>
                      </a:r>
                    </a:p>
                  </a:txBody>
                  <a:tcPr/>
                </a:tc>
                <a:tc>
                  <a:txBody>
                    <a:bodyPr/>
                    <a:lstStyle/>
                    <a:p>
                      <a:r>
                        <a:rPr lang="en-US" sz="1000"/>
                        <a:t>675</a:t>
                      </a:r>
                    </a:p>
                  </a:txBody>
                  <a:tcPr/>
                </a:tc>
                <a:tc>
                  <a:txBody>
                    <a:bodyPr/>
                    <a:lstStyle/>
                    <a:p>
                      <a:r>
                        <a:rPr lang="en-US" sz="1000"/>
                        <a:t>0</a:t>
                      </a:r>
                    </a:p>
                  </a:txBody>
                  <a:tcPr/>
                </a:tc>
                <a:tc>
                  <a:txBody>
                    <a:bodyPr/>
                    <a:lstStyle/>
                    <a:p>
                      <a:r>
                        <a:rPr lang="en-US" sz="1000"/>
                        <a:t>0.1768 %</a:t>
                      </a:r>
                    </a:p>
                  </a:txBody>
                  <a:tcPr/>
                </a:tc>
                <a:tc>
                  <a:txBody>
                    <a:bodyPr/>
                    <a:lstStyle/>
                    <a:p>
                      <a:r>
                        <a:rPr lang="en-US" sz="1000"/>
                        <a:t>0.0 %</a:t>
                      </a:r>
                    </a:p>
                  </a:txBody>
                  <a:tcPr/>
                </a:tc>
                <a:extLst>
                  <a:ext uri="{0D108BD9-81ED-4DB2-BD59-A6C34878D82A}">
                    <a16:rowId xmlns:a16="http://schemas.microsoft.com/office/drawing/2014/main" val="1267585335"/>
                  </a:ext>
                </a:extLst>
              </a:tr>
            </a:tbl>
          </a:graphicData>
        </a:graphic>
      </p:graphicFrame>
      <p:sp>
        <p:nvSpPr>
          <p:cNvPr id="4" name="Text Placeholder 3">
            <a:extLst>
              <a:ext uri="{FF2B5EF4-FFF2-40B4-BE49-F238E27FC236}">
                <a16:creationId xmlns:a16="http://schemas.microsoft.com/office/drawing/2014/main" id="{5A097697-E38C-4524-BBC0-01EF16CD067B}"/>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4072112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8CF1C-668E-4669-936A-07143D1FBB6B}"/>
              </a:ext>
            </a:extLst>
          </p:cNvPr>
          <p:cNvSpPr>
            <a:spLocks noGrp="1"/>
          </p:cNvSpPr>
          <p:nvPr>
            <p:ph type="title"/>
          </p:nvPr>
        </p:nvSpPr>
        <p:spPr/>
        <p:txBody>
          <a:bodyPr/>
          <a:lstStyle/>
          <a:p>
            <a:r>
              <a:rPr lang="en-US"/>
              <a:t>Facebook Reach | Buttercup Malaysia</a:t>
            </a:r>
          </a:p>
        </p:txBody>
      </p:sp>
      <p:graphicFrame>
        <p:nvGraphicFramePr>
          <p:cNvPr id="6" name="Chart Placeholder 5">
            <a:extLst>
              <a:ext uri="{FF2B5EF4-FFF2-40B4-BE49-F238E27FC236}">
                <a16:creationId xmlns:a16="http://schemas.microsoft.com/office/drawing/2014/main" id="{0D71F141-AD8B-449B-B3EE-CE4448F36930}"/>
              </a:ext>
            </a:extLst>
          </p:cNvPr>
          <p:cNvGraphicFramePr>
            <a:graphicFrameLocks noGrp="1"/>
          </p:cNvGraphicFramePr>
          <p:nvPr>
            <p:ph type="chart" sz="quarter" idx="13"/>
            <p:extLst>
              <p:ext uri="{D42A27DB-BD31-4B8C-83A1-F6EECF244321}">
                <p14:modId xmlns:p14="http://schemas.microsoft.com/office/powerpoint/2010/main" val="3253398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5ABD01-FEF5-4F22-AF5F-362F7025D996}"/>
              </a:ext>
            </a:extLst>
          </p:cNvPr>
          <p:cNvSpPr>
            <a:spLocks noGrp="1"/>
          </p:cNvSpPr>
          <p:nvPr>
            <p:ph type="body" sz="quarter" idx="14"/>
          </p:nvPr>
        </p:nvSpPr>
        <p:spPr/>
        <p:txBody>
          <a:bodyPr/>
          <a:lstStyle/>
          <a:p>
            <a:r>
              <a:rPr lang="en-US"/>
              <a:t>12/01/2018 - 12/31/2018</a:t>
            </a:r>
          </a:p>
        </p:txBody>
      </p:sp>
      <p:sp>
        <p:nvSpPr>
          <p:cNvPr id="5" name="Footer Placeholder 4">
            <a:extLst>
              <a:ext uri="{FF2B5EF4-FFF2-40B4-BE49-F238E27FC236}">
                <a16:creationId xmlns:a16="http://schemas.microsoft.com/office/drawing/2014/main" id="{712752DF-7609-4396-ACA0-920FD801A4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94801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7B72B-4233-49D9-9368-737FC35E14E6}"/>
              </a:ext>
            </a:extLst>
          </p:cNvPr>
          <p:cNvSpPr>
            <a:spLocks noGrp="1"/>
          </p:cNvSpPr>
          <p:nvPr>
            <p:ph type="title"/>
          </p:nvPr>
        </p:nvSpPr>
        <p:spPr/>
        <p:txBody>
          <a:bodyPr/>
          <a:lstStyle/>
          <a:p>
            <a:r>
              <a:rPr lang="en-US"/>
              <a:t>Facebook Engaged Users | Buttercup Malaysia</a:t>
            </a:r>
          </a:p>
        </p:txBody>
      </p:sp>
      <p:graphicFrame>
        <p:nvGraphicFramePr>
          <p:cNvPr id="6" name="Chart Placeholder 5">
            <a:extLst>
              <a:ext uri="{FF2B5EF4-FFF2-40B4-BE49-F238E27FC236}">
                <a16:creationId xmlns:a16="http://schemas.microsoft.com/office/drawing/2014/main" id="{72442AE1-5EE6-4F01-B9C8-BE2D9DAD2870}"/>
              </a:ext>
            </a:extLst>
          </p:cNvPr>
          <p:cNvGraphicFramePr>
            <a:graphicFrameLocks noGrp="1"/>
          </p:cNvGraphicFramePr>
          <p:nvPr>
            <p:ph type="chart" sz="quarter" idx="13"/>
            <p:extLst>
              <p:ext uri="{D42A27DB-BD31-4B8C-83A1-F6EECF244321}">
                <p14:modId xmlns:p14="http://schemas.microsoft.com/office/powerpoint/2010/main" val="33559720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32C1BE-1738-4939-9BF7-C5ACC3CF5DF5}"/>
              </a:ext>
            </a:extLst>
          </p:cNvPr>
          <p:cNvSpPr>
            <a:spLocks noGrp="1"/>
          </p:cNvSpPr>
          <p:nvPr>
            <p:ph type="body" sz="quarter" idx="14"/>
          </p:nvPr>
        </p:nvSpPr>
        <p:spPr/>
        <p:txBody>
          <a:bodyPr/>
          <a:lstStyle/>
          <a:p>
            <a:r>
              <a:rPr lang="en-US"/>
              <a:t>12/01/2018 - 12/31/2018</a:t>
            </a:r>
          </a:p>
        </p:txBody>
      </p:sp>
      <p:sp>
        <p:nvSpPr>
          <p:cNvPr id="5" name="Footer Placeholder 4">
            <a:extLst>
              <a:ext uri="{FF2B5EF4-FFF2-40B4-BE49-F238E27FC236}">
                <a16:creationId xmlns:a16="http://schemas.microsoft.com/office/drawing/2014/main" id="{AA48C0D4-910C-4938-8C37-AE58C1059F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32400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CAC8F-49FB-44C7-8A69-42B968E5EDF2}"/>
              </a:ext>
            </a:extLst>
          </p:cNvPr>
          <p:cNvSpPr>
            <a:spLocks noGrp="1"/>
          </p:cNvSpPr>
          <p:nvPr>
            <p:ph type="title"/>
          </p:nvPr>
        </p:nvSpPr>
        <p:spPr/>
        <p:txBody>
          <a:bodyPr/>
          <a:lstStyle/>
          <a:p>
            <a:r>
              <a:rPr lang="en-US"/>
              <a:t>Facebook Average Reactions Per Post | Buttercup Malaysia</a:t>
            </a:r>
          </a:p>
        </p:txBody>
      </p:sp>
      <p:graphicFrame>
        <p:nvGraphicFramePr>
          <p:cNvPr id="6" name="Chart Placeholder 5">
            <a:extLst>
              <a:ext uri="{FF2B5EF4-FFF2-40B4-BE49-F238E27FC236}">
                <a16:creationId xmlns:a16="http://schemas.microsoft.com/office/drawing/2014/main" id="{74BEB706-2513-4C21-8E54-259EC5D8524F}"/>
              </a:ext>
            </a:extLst>
          </p:cNvPr>
          <p:cNvGraphicFramePr>
            <a:graphicFrameLocks noGrp="1"/>
          </p:cNvGraphicFramePr>
          <p:nvPr>
            <p:ph type="chart" sz="quarter" idx="13"/>
            <p:extLst>
              <p:ext uri="{D42A27DB-BD31-4B8C-83A1-F6EECF244321}">
                <p14:modId xmlns:p14="http://schemas.microsoft.com/office/powerpoint/2010/main" val="41437564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1D8408-A547-4068-A756-ECF4C7CDA052}"/>
              </a:ext>
            </a:extLst>
          </p:cNvPr>
          <p:cNvSpPr>
            <a:spLocks noGrp="1"/>
          </p:cNvSpPr>
          <p:nvPr>
            <p:ph type="body" sz="quarter" idx="14"/>
          </p:nvPr>
        </p:nvSpPr>
        <p:spPr/>
        <p:txBody>
          <a:bodyPr/>
          <a:lstStyle/>
          <a:p>
            <a:r>
              <a:rPr lang="en-US"/>
              <a:t>12/01/2018 - 12/31/2018</a:t>
            </a:r>
          </a:p>
        </p:txBody>
      </p:sp>
      <p:sp>
        <p:nvSpPr>
          <p:cNvPr id="5" name="Footer Placeholder 4">
            <a:extLst>
              <a:ext uri="{FF2B5EF4-FFF2-40B4-BE49-F238E27FC236}">
                <a16:creationId xmlns:a16="http://schemas.microsoft.com/office/drawing/2014/main" id="{FAB33C4E-DBD5-411A-8FB1-A49A812AB6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312644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5FFE4-CACB-49E4-A5D4-1AA758486498}"/>
              </a:ext>
            </a:extLst>
          </p:cNvPr>
          <p:cNvSpPr>
            <a:spLocks noGrp="1"/>
          </p:cNvSpPr>
          <p:nvPr>
            <p:ph type="title"/>
          </p:nvPr>
        </p:nvSpPr>
        <p:spPr/>
        <p:txBody>
          <a:bodyPr/>
          <a:lstStyle/>
          <a:p>
            <a:r>
              <a:rPr lang="en-US"/>
              <a:t>Facebook Interactions Distribution | Buttercup Malaysia</a:t>
            </a:r>
          </a:p>
        </p:txBody>
      </p:sp>
      <p:graphicFrame>
        <p:nvGraphicFramePr>
          <p:cNvPr id="6" name="Chart Placeholder 5">
            <a:extLst>
              <a:ext uri="{FF2B5EF4-FFF2-40B4-BE49-F238E27FC236}">
                <a16:creationId xmlns:a16="http://schemas.microsoft.com/office/drawing/2014/main" id="{3FA2096E-E0D7-46F0-BA34-47EA5DC28E7A}"/>
              </a:ext>
            </a:extLst>
          </p:cNvPr>
          <p:cNvGraphicFramePr>
            <a:graphicFrameLocks noGrp="1"/>
          </p:cNvGraphicFramePr>
          <p:nvPr>
            <p:ph type="chart" sz="quarter" idx="13"/>
            <p:extLst>
              <p:ext uri="{D42A27DB-BD31-4B8C-83A1-F6EECF244321}">
                <p14:modId xmlns:p14="http://schemas.microsoft.com/office/powerpoint/2010/main" val="19359130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80A877-C5CB-4809-8EFC-AA672CDC28A5}"/>
              </a:ext>
            </a:extLst>
          </p:cNvPr>
          <p:cNvSpPr>
            <a:spLocks noGrp="1"/>
          </p:cNvSpPr>
          <p:nvPr>
            <p:ph type="body" sz="quarter" idx="14"/>
          </p:nvPr>
        </p:nvSpPr>
        <p:spPr/>
        <p:txBody>
          <a:bodyPr/>
          <a:lstStyle/>
          <a:p>
            <a:r>
              <a:rPr lang="en-US"/>
              <a:t>12/01/2018 - 12/31/2018</a:t>
            </a:r>
          </a:p>
        </p:txBody>
      </p:sp>
      <p:sp>
        <p:nvSpPr>
          <p:cNvPr id="5" name="Footer Placeholder 4">
            <a:extLst>
              <a:ext uri="{FF2B5EF4-FFF2-40B4-BE49-F238E27FC236}">
                <a16:creationId xmlns:a16="http://schemas.microsoft.com/office/drawing/2014/main" id="{F0DD7A19-DCBF-4902-A94F-AE1ED13B74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86446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8CF47-827F-4284-9970-4FF8BD53C0DD}"/>
              </a:ext>
            </a:extLst>
          </p:cNvPr>
          <p:cNvSpPr>
            <a:spLocks noGrp="1"/>
          </p:cNvSpPr>
          <p:nvPr>
            <p:ph type="title"/>
          </p:nvPr>
        </p:nvSpPr>
        <p:spPr/>
        <p:txBody>
          <a:bodyPr/>
          <a:lstStyle/>
          <a:p>
            <a:r>
              <a:rPr lang="en-US"/>
              <a:t>Facebook Interaction Rate By Weekday | Buttercup Malaysia</a:t>
            </a:r>
          </a:p>
        </p:txBody>
      </p:sp>
      <p:graphicFrame>
        <p:nvGraphicFramePr>
          <p:cNvPr id="6" name="Chart Placeholder 5">
            <a:extLst>
              <a:ext uri="{FF2B5EF4-FFF2-40B4-BE49-F238E27FC236}">
                <a16:creationId xmlns:a16="http://schemas.microsoft.com/office/drawing/2014/main" id="{169591C2-5DB6-4C22-9478-FF696BB29337}"/>
              </a:ext>
            </a:extLst>
          </p:cNvPr>
          <p:cNvGraphicFramePr>
            <a:graphicFrameLocks noGrp="1"/>
          </p:cNvGraphicFramePr>
          <p:nvPr>
            <p:ph type="chart" sz="quarter" idx="13"/>
            <p:extLst>
              <p:ext uri="{D42A27DB-BD31-4B8C-83A1-F6EECF244321}">
                <p14:modId xmlns:p14="http://schemas.microsoft.com/office/powerpoint/2010/main" val="17530256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81A1D1-E555-4EC2-862E-214BDA0CA746}"/>
              </a:ext>
            </a:extLst>
          </p:cNvPr>
          <p:cNvSpPr>
            <a:spLocks noGrp="1"/>
          </p:cNvSpPr>
          <p:nvPr>
            <p:ph type="body" sz="quarter" idx="14"/>
          </p:nvPr>
        </p:nvSpPr>
        <p:spPr/>
        <p:txBody>
          <a:bodyPr/>
          <a:lstStyle/>
          <a:p>
            <a:r>
              <a:rPr lang="en-US"/>
              <a:t>12/01/2018 - 12/31/2018</a:t>
            </a:r>
          </a:p>
        </p:txBody>
      </p:sp>
      <p:sp>
        <p:nvSpPr>
          <p:cNvPr id="5" name="Footer Placeholder 4">
            <a:extLst>
              <a:ext uri="{FF2B5EF4-FFF2-40B4-BE49-F238E27FC236}">
                <a16:creationId xmlns:a16="http://schemas.microsoft.com/office/drawing/2014/main" id="{5CE3073D-E967-47C5-97C0-5B3A401FF8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792451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417A5-59DB-4671-BC17-9D5CCE289BB1}"/>
              </a:ext>
            </a:extLst>
          </p:cNvPr>
          <p:cNvSpPr>
            <a:spLocks noGrp="1"/>
          </p:cNvSpPr>
          <p:nvPr>
            <p:ph type="title"/>
          </p:nvPr>
        </p:nvSpPr>
        <p:spPr/>
        <p:txBody>
          <a:bodyPr/>
          <a:lstStyle/>
          <a:p>
            <a:r>
              <a:rPr lang="en-US"/>
              <a:t>Facebook (FB) Custom Own Posts Table (new) | Buttercup Malaysia - 1 of 6</a:t>
            </a:r>
          </a:p>
        </p:txBody>
      </p:sp>
      <p:graphicFrame>
        <p:nvGraphicFramePr>
          <p:cNvPr id="5" name="Table Placeholder 4">
            <a:extLst>
              <a:ext uri="{FF2B5EF4-FFF2-40B4-BE49-F238E27FC236}">
                <a16:creationId xmlns:a16="http://schemas.microsoft.com/office/drawing/2014/main" id="{4A10EBAD-D3AA-4B75-9156-281F9FB8461C}"/>
              </a:ext>
            </a:extLst>
          </p:cNvPr>
          <p:cNvGraphicFramePr>
            <a:graphicFrameLocks noGrp="1"/>
          </p:cNvGraphicFramePr>
          <p:nvPr>
            <p:ph type="tbl" sz="quarter" idx="13"/>
            <p:extLst>
              <p:ext uri="{D42A27DB-BD31-4B8C-83A1-F6EECF244321}">
                <p14:modId xmlns:p14="http://schemas.microsoft.com/office/powerpoint/2010/main" val="2303507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34157564"/>
                    </a:ext>
                  </a:extLst>
                </a:gridCol>
                <a:gridCol w="822960">
                  <a:extLst>
                    <a:ext uri="{9D8B030D-6E8A-4147-A177-3AD203B41FA5}">
                      <a16:colId xmlns:a16="http://schemas.microsoft.com/office/drawing/2014/main" val="3270560558"/>
                    </a:ext>
                  </a:extLst>
                </a:gridCol>
                <a:gridCol w="822960">
                  <a:extLst>
                    <a:ext uri="{9D8B030D-6E8A-4147-A177-3AD203B41FA5}">
                      <a16:colId xmlns:a16="http://schemas.microsoft.com/office/drawing/2014/main" val="600746959"/>
                    </a:ext>
                  </a:extLst>
                </a:gridCol>
                <a:gridCol w="822960">
                  <a:extLst>
                    <a:ext uri="{9D8B030D-6E8A-4147-A177-3AD203B41FA5}">
                      <a16:colId xmlns:a16="http://schemas.microsoft.com/office/drawing/2014/main" val="2579566505"/>
                    </a:ext>
                  </a:extLst>
                </a:gridCol>
                <a:gridCol w="822960">
                  <a:extLst>
                    <a:ext uri="{9D8B030D-6E8A-4147-A177-3AD203B41FA5}">
                      <a16:colId xmlns:a16="http://schemas.microsoft.com/office/drawing/2014/main" val="2052437826"/>
                    </a:ext>
                  </a:extLst>
                </a:gridCol>
                <a:gridCol w="822960">
                  <a:extLst>
                    <a:ext uri="{9D8B030D-6E8A-4147-A177-3AD203B41FA5}">
                      <a16:colId xmlns:a16="http://schemas.microsoft.com/office/drawing/2014/main" val="206856498"/>
                    </a:ext>
                  </a:extLst>
                </a:gridCol>
                <a:gridCol w="822960">
                  <a:extLst>
                    <a:ext uri="{9D8B030D-6E8A-4147-A177-3AD203B41FA5}">
                      <a16:colId xmlns:a16="http://schemas.microsoft.com/office/drawing/2014/main" val="26993570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62808107"/>
                  </a:ext>
                </a:extLst>
              </a:tr>
            </a:tbl>
          </a:graphicData>
        </a:graphic>
      </p:graphicFrame>
      <p:sp>
        <p:nvSpPr>
          <p:cNvPr id="4" name="Text Placeholder 3">
            <a:extLst>
              <a:ext uri="{FF2B5EF4-FFF2-40B4-BE49-F238E27FC236}">
                <a16:creationId xmlns:a16="http://schemas.microsoft.com/office/drawing/2014/main" id="{AAA2C6E8-AE9D-493D-BE66-553DD1CB2815}"/>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7214879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17A40-32FA-418A-B585-484F2FC5A390}"/>
              </a:ext>
            </a:extLst>
          </p:cNvPr>
          <p:cNvSpPr>
            <a:spLocks noGrp="1"/>
          </p:cNvSpPr>
          <p:nvPr>
            <p:ph type="title"/>
          </p:nvPr>
        </p:nvSpPr>
        <p:spPr/>
        <p:txBody>
          <a:bodyPr/>
          <a:lstStyle/>
          <a:p>
            <a:r>
              <a:rPr lang="en-US"/>
              <a:t>Facebook (FB) Custom Own Posts Table (new) | Buttercup Malaysia - 2 of 6</a:t>
            </a:r>
          </a:p>
        </p:txBody>
      </p:sp>
      <p:graphicFrame>
        <p:nvGraphicFramePr>
          <p:cNvPr id="5" name="Table Placeholder 4">
            <a:extLst>
              <a:ext uri="{FF2B5EF4-FFF2-40B4-BE49-F238E27FC236}">
                <a16:creationId xmlns:a16="http://schemas.microsoft.com/office/drawing/2014/main" id="{983B6CBA-6480-4417-8DD4-5ECB7CD35956}"/>
              </a:ext>
            </a:extLst>
          </p:cNvPr>
          <p:cNvGraphicFramePr>
            <a:graphicFrameLocks noGrp="1"/>
          </p:cNvGraphicFramePr>
          <p:nvPr>
            <p:ph type="tbl" sz="quarter" idx="13"/>
            <p:extLst>
              <p:ext uri="{D42A27DB-BD31-4B8C-83A1-F6EECF244321}">
                <p14:modId xmlns:p14="http://schemas.microsoft.com/office/powerpoint/2010/main" val="3518509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45885039"/>
                    </a:ext>
                  </a:extLst>
                </a:gridCol>
                <a:gridCol w="822960">
                  <a:extLst>
                    <a:ext uri="{9D8B030D-6E8A-4147-A177-3AD203B41FA5}">
                      <a16:colId xmlns:a16="http://schemas.microsoft.com/office/drawing/2014/main" val="839630013"/>
                    </a:ext>
                  </a:extLst>
                </a:gridCol>
                <a:gridCol w="822960">
                  <a:extLst>
                    <a:ext uri="{9D8B030D-6E8A-4147-A177-3AD203B41FA5}">
                      <a16:colId xmlns:a16="http://schemas.microsoft.com/office/drawing/2014/main" val="3465498332"/>
                    </a:ext>
                  </a:extLst>
                </a:gridCol>
                <a:gridCol w="822960">
                  <a:extLst>
                    <a:ext uri="{9D8B030D-6E8A-4147-A177-3AD203B41FA5}">
                      <a16:colId xmlns:a16="http://schemas.microsoft.com/office/drawing/2014/main" val="4097084972"/>
                    </a:ext>
                  </a:extLst>
                </a:gridCol>
                <a:gridCol w="822960">
                  <a:extLst>
                    <a:ext uri="{9D8B030D-6E8A-4147-A177-3AD203B41FA5}">
                      <a16:colId xmlns:a16="http://schemas.microsoft.com/office/drawing/2014/main" val="86362556"/>
                    </a:ext>
                  </a:extLst>
                </a:gridCol>
                <a:gridCol w="822960">
                  <a:extLst>
                    <a:ext uri="{9D8B030D-6E8A-4147-A177-3AD203B41FA5}">
                      <a16:colId xmlns:a16="http://schemas.microsoft.com/office/drawing/2014/main" val="1256317118"/>
                    </a:ext>
                  </a:extLst>
                </a:gridCol>
                <a:gridCol w="822960">
                  <a:extLst>
                    <a:ext uri="{9D8B030D-6E8A-4147-A177-3AD203B41FA5}">
                      <a16:colId xmlns:a16="http://schemas.microsoft.com/office/drawing/2014/main" val="28524727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67260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- 2018-12-17 09:59:00 </a:t>
                      </a:r>
                      <a:r>
                        <a:rPr kumimoji="0" lang="en-US" sz="1000" b="0" i="0" u="none" strike="noStrike" kern="1200" cap="none" spc="0" normalizeH="0" baseline="0" noProof="0">
                          <a:ln>
                            <a:noFill/>
                          </a:ln>
                          <a:solidFill>
                            <a:prstClr val="black"/>
                          </a:solidFill>
                          <a:effectLst/>
                          <a:uLnTx/>
                          <a:uFillTx/>
                          <a:latin typeface="+mn-lt"/>
                          <a:ea typeface="+mn-ea"/>
                          <a:cs typeface="+mn-cs"/>
                        </a:rPr>
                        <a:t> 
 ​Gabungan kek keju dan coklat putih pasti mencairkan hati kanak-kanak. Resipi ini mudah untuk diajarkan kepada mereka kerana tidak memerlukan ketuhar!​
​#ResipiButtercup​
​Kek Keju Coklat Putih​
​Bahan-bahan:​
100g Buttercup, dicairkan dan disejukkan​
500g biskut marie​
1kg keju krim, suhu bilik ​
1 cawan gula ​
1 sudu kecil ekstrak vanila ​
1 cawan krim tebal (thickened cream)​
200g coklat putih cair,
2 sachet gelatine ​
¼ cawan air panas ​
½ cawan cip coklat
Arahan:​
1. Lapik tin dengan kertas pembakar dan ketepikan.​
2. Kisarkan biskut dan Buttercup cair dalam pemproses makanan sehingga menjadi serbuk halus. Tekan ke dalam tin dan simpan di dalam peti ais.​
3. Dalam pemproses makanan, gabungkan keju krim, gula, ekstrak vanila, krim tebal dan coklat cair sehingga halus.​
4. Larutkan gelatin di dalam air panas kemudian tambah campuran keju krim dan sebatikan.​
5. Tuangkan campuran di atas biskut dan taburkan cip coklat di atasnya.​
6. Sejukkan selama 3 jam atau semalaman. Potong 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31606926"/>
                  </a:ext>
                </a:extLst>
              </a:tr>
            </a:tbl>
          </a:graphicData>
        </a:graphic>
      </p:graphicFrame>
      <p:sp>
        <p:nvSpPr>
          <p:cNvPr id="4" name="Text Placeholder 3">
            <a:extLst>
              <a:ext uri="{FF2B5EF4-FFF2-40B4-BE49-F238E27FC236}">
                <a16:creationId xmlns:a16="http://schemas.microsoft.com/office/drawing/2014/main" id="{5B3F214D-B399-4E49-8B7F-095CB655BAF4}"/>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5202669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C380B-62CB-4FA0-BEDB-B0473688D65E}"/>
              </a:ext>
            </a:extLst>
          </p:cNvPr>
          <p:cNvSpPr>
            <a:spLocks noGrp="1"/>
          </p:cNvSpPr>
          <p:nvPr>
            <p:ph type="title"/>
          </p:nvPr>
        </p:nvSpPr>
        <p:spPr/>
        <p:txBody>
          <a:bodyPr/>
          <a:lstStyle/>
          <a:p>
            <a:r>
              <a:rPr lang="en-US"/>
              <a:t>Facebook (FB) Custom Own Posts Table (new) | Buttercup Malaysia - 3 of 6</a:t>
            </a:r>
          </a:p>
        </p:txBody>
      </p:sp>
      <p:graphicFrame>
        <p:nvGraphicFramePr>
          <p:cNvPr id="5" name="Table Placeholder 4">
            <a:extLst>
              <a:ext uri="{FF2B5EF4-FFF2-40B4-BE49-F238E27FC236}">
                <a16:creationId xmlns:a16="http://schemas.microsoft.com/office/drawing/2014/main" id="{015C060D-CA25-40F5-984B-3F202152091A}"/>
              </a:ext>
            </a:extLst>
          </p:cNvPr>
          <p:cNvGraphicFramePr>
            <a:graphicFrameLocks noGrp="1"/>
          </p:cNvGraphicFramePr>
          <p:nvPr>
            <p:ph type="tbl" sz="quarter" idx="13"/>
            <p:extLst>
              <p:ext uri="{D42A27DB-BD31-4B8C-83A1-F6EECF244321}">
                <p14:modId xmlns:p14="http://schemas.microsoft.com/office/powerpoint/2010/main" val="3704443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84186346"/>
                    </a:ext>
                  </a:extLst>
                </a:gridCol>
                <a:gridCol w="822960">
                  <a:extLst>
                    <a:ext uri="{9D8B030D-6E8A-4147-A177-3AD203B41FA5}">
                      <a16:colId xmlns:a16="http://schemas.microsoft.com/office/drawing/2014/main" val="2060897515"/>
                    </a:ext>
                  </a:extLst>
                </a:gridCol>
                <a:gridCol w="822960">
                  <a:extLst>
                    <a:ext uri="{9D8B030D-6E8A-4147-A177-3AD203B41FA5}">
                      <a16:colId xmlns:a16="http://schemas.microsoft.com/office/drawing/2014/main" val="2432628315"/>
                    </a:ext>
                  </a:extLst>
                </a:gridCol>
                <a:gridCol w="822960">
                  <a:extLst>
                    <a:ext uri="{9D8B030D-6E8A-4147-A177-3AD203B41FA5}">
                      <a16:colId xmlns:a16="http://schemas.microsoft.com/office/drawing/2014/main" val="1506453825"/>
                    </a:ext>
                  </a:extLst>
                </a:gridCol>
                <a:gridCol w="822960">
                  <a:extLst>
                    <a:ext uri="{9D8B030D-6E8A-4147-A177-3AD203B41FA5}">
                      <a16:colId xmlns:a16="http://schemas.microsoft.com/office/drawing/2014/main" val="1394984484"/>
                    </a:ext>
                  </a:extLst>
                </a:gridCol>
                <a:gridCol w="822960">
                  <a:extLst>
                    <a:ext uri="{9D8B030D-6E8A-4147-A177-3AD203B41FA5}">
                      <a16:colId xmlns:a16="http://schemas.microsoft.com/office/drawing/2014/main" val="473814952"/>
                    </a:ext>
                  </a:extLst>
                </a:gridCol>
                <a:gridCol w="822960">
                  <a:extLst>
                    <a:ext uri="{9D8B030D-6E8A-4147-A177-3AD203B41FA5}">
                      <a16:colId xmlns:a16="http://schemas.microsoft.com/office/drawing/2014/main" val="29063410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55144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- 2018-12-19 10:01:00 </a:t>
                      </a:r>
                      <a:r>
                        <a:rPr kumimoji="0" lang="en-US" sz="1000" b="0" i="0" u="none" strike="noStrike" kern="1200" cap="none" spc="0" normalizeH="0" baseline="0" noProof="0">
                          <a:ln>
                            <a:noFill/>
                          </a:ln>
                          <a:solidFill>
                            <a:prstClr val="black"/>
                          </a:solidFill>
                          <a:effectLst/>
                          <a:uLnTx/>
                          <a:uFillTx/>
                          <a:latin typeface="+mn-lt"/>
                          <a:ea typeface="+mn-ea"/>
                          <a:cs typeface="+mn-cs"/>
                        </a:rPr>
                        <a:t> 
 Kanak-kanak mana yang tidak mengenali Doraemon? Mereka pasti tidak sabar untuk belajar membuat dorayaki yang gebu ini!​
#ResipiButtercup​
Dorayaki Doraemon​
Bahan-bahan:​
Untuk membuat inti:​
100g kacang merah kering, rendam selama ​
4 jam kemudian ditapis​
150ml susu cair​
75g gula pasir​
Untuk membuat dorayaki:​
75g Buttercup, dicairkan​
300g tepung gandum​
6 sudu besar gula pasir​
2 sudu kecil serbuk penaik​
1 sudu kecil garam​
4 biji telur ayam, dipukul​
250ml susu cair​
2 sudu besar Buttercup
Arahan:​
Inti:​
1. Rebus kacang merah sampai masak, angkat, tapiskan dan kisar halus.​
2. Masak kembali sambil tambahkan susu cair dan gula pasir sehingga kental.​
3. Angkat dan ketepikan.​
Dorayaki:​
1. Campur tepung gandum, gula pasir, serbuk penaik, dan garam. Kacau dan sebatikan.​
2. Tambahkan telur, Buttercup, dan susu cair sedikit demi sedikit, sambil kacau sebati.​
3. Panaskan loyang dorayaki dan sapukan sedikit Buttercup.​
4. Tuang 2 sudu besar adunan ke dalam loyang hingga ¾ 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0183958"/>
                  </a:ext>
                </a:extLst>
              </a:tr>
            </a:tbl>
          </a:graphicData>
        </a:graphic>
      </p:graphicFrame>
      <p:sp>
        <p:nvSpPr>
          <p:cNvPr id="4" name="Text Placeholder 3">
            <a:extLst>
              <a:ext uri="{FF2B5EF4-FFF2-40B4-BE49-F238E27FC236}">
                <a16:creationId xmlns:a16="http://schemas.microsoft.com/office/drawing/2014/main" id="{50991BF3-7F77-4B9E-BCB8-EC3A112E3F75}"/>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184091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BE47C-BAD0-460F-94EB-6FAEF7ACC911}"/>
              </a:ext>
            </a:extLst>
          </p:cNvPr>
          <p:cNvSpPr>
            <a:spLocks noGrp="1"/>
          </p:cNvSpPr>
          <p:nvPr>
            <p:ph type="title"/>
          </p:nvPr>
        </p:nvSpPr>
        <p:spPr/>
        <p:txBody>
          <a:bodyPr/>
          <a:lstStyle/>
          <a:p>
            <a:r>
              <a:rPr lang="en-US"/>
              <a:t>Facebook (FB) Custom Own Posts Table (new) | Buttercup Malaysia - 4 of 6</a:t>
            </a:r>
          </a:p>
        </p:txBody>
      </p:sp>
      <p:graphicFrame>
        <p:nvGraphicFramePr>
          <p:cNvPr id="5" name="Table Placeholder 4">
            <a:extLst>
              <a:ext uri="{FF2B5EF4-FFF2-40B4-BE49-F238E27FC236}">
                <a16:creationId xmlns:a16="http://schemas.microsoft.com/office/drawing/2014/main" id="{035EEA2A-0A07-4184-A0E5-7C8841BFD143}"/>
              </a:ext>
            </a:extLst>
          </p:cNvPr>
          <p:cNvGraphicFramePr>
            <a:graphicFrameLocks noGrp="1"/>
          </p:cNvGraphicFramePr>
          <p:nvPr>
            <p:ph type="tbl" sz="quarter" idx="13"/>
            <p:extLst>
              <p:ext uri="{D42A27DB-BD31-4B8C-83A1-F6EECF244321}">
                <p14:modId xmlns:p14="http://schemas.microsoft.com/office/powerpoint/2010/main" val="194317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11027371"/>
                    </a:ext>
                  </a:extLst>
                </a:gridCol>
                <a:gridCol w="822960">
                  <a:extLst>
                    <a:ext uri="{9D8B030D-6E8A-4147-A177-3AD203B41FA5}">
                      <a16:colId xmlns:a16="http://schemas.microsoft.com/office/drawing/2014/main" val="1532677387"/>
                    </a:ext>
                  </a:extLst>
                </a:gridCol>
                <a:gridCol w="822960">
                  <a:extLst>
                    <a:ext uri="{9D8B030D-6E8A-4147-A177-3AD203B41FA5}">
                      <a16:colId xmlns:a16="http://schemas.microsoft.com/office/drawing/2014/main" val="2021152610"/>
                    </a:ext>
                  </a:extLst>
                </a:gridCol>
                <a:gridCol w="822960">
                  <a:extLst>
                    <a:ext uri="{9D8B030D-6E8A-4147-A177-3AD203B41FA5}">
                      <a16:colId xmlns:a16="http://schemas.microsoft.com/office/drawing/2014/main" val="2294162801"/>
                    </a:ext>
                  </a:extLst>
                </a:gridCol>
                <a:gridCol w="822960">
                  <a:extLst>
                    <a:ext uri="{9D8B030D-6E8A-4147-A177-3AD203B41FA5}">
                      <a16:colId xmlns:a16="http://schemas.microsoft.com/office/drawing/2014/main" val="202283447"/>
                    </a:ext>
                  </a:extLst>
                </a:gridCol>
                <a:gridCol w="822960">
                  <a:extLst>
                    <a:ext uri="{9D8B030D-6E8A-4147-A177-3AD203B41FA5}">
                      <a16:colId xmlns:a16="http://schemas.microsoft.com/office/drawing/2014/main" val="3541498311"/>
                    </a:ext>
                  </a:extLst>
                </a:gridCol>
                <a:gridCol w="822960">
                  <a:extLst>
                    <a:ext uri="{9D8B030D-6E8A-4147-A177-3AD203B41FA5}">
                      <a16:colId xmlns:a16="http://schemas.microsoft.com/office/drawing/2014/main" val="29680647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30441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- 2018-12-15 12:56:00 </a:t>
                      </a:r>
                      <a:r>
                        <a:rPr kumimoji="0" lang="en-US" sz="1000" b="0" i="0" u="none" strike="noStrike" kern="1200" cap="none" spc="0" normalizeH="0" baseline="0" noProof="0">
                          <a:ln>
                            <a:noFill/>
                          </a:ln>
                          <a:solidFill>
                            <a:prstClr val="black"/>
                          </a:solidFill>
                          <a:effectLst/>
                          <a:uLnTx/>
                          <a:uFillTx/>
                          <a:latin typeface="+mn-lt"/>
                          <a:ea typeface="+mn-ea"/>
                          <a:cs typeface="+mn-cs"/>
                        </a:rPr>
                        <a:t> 
 Ajarkan anak anda resipi yang berkhasiat ini. Ia sangat bagus untuk tumbesaran mereka. Mudah-mudahan, setelah mereka dewasa nanti, anak-anak akan mengingati memori anda mengajar mereka membuat sup cendawan yang digemari.​
​#ResipiButtercup​
Sup Cendawan​
​Bahan-bahan:​
2 sudu besar Buttercup​
150g cendawan segar yang dicincang (cendawan Enoki, butang)​
1 ulas bawang putih (dicincang)​
1 biji bawang merah (dicincang)​
2 - 4 sudu besar tepung gandum​
1 cawan stok ayam buatan sendiri​
1 gelas susu​
1 cawan air​
Sedikit garam (jika perlu)​
Arahan:​
1. Cairkan 1 sudu besar Buttercup dalam kuali. Tumis bawang putih, bawang merah dan cendawan sehingga naik bau. Ketepikan.​
2. Dalam periuk, cairkan baki Buttercup dan tumis tepung gandum. Kacau rata sehingga adunan itu menjadi warna kecoklatan.​
3. Tambahkan stok ayam yang telah dibuat sendiri dan biarkan sehingga mendidih.​
4. Kemudian, tambahkan cendawan yang telah ditumis. Biarkan sehingga mendidih kira-kira 10 minit.​
5. Tutup api, tamb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52110060"/>
                  </a:ext>
                </a:extLst>
              </a:tr>
            </a:tbl>
          </a:graphicData>
        </a:graphic>
      </p:graphicFrame>
      <p:sp>
        <p:nvSpPr>
          <p:cNvPr id="4" name="Text Placeholder 3">
            <a:extLst>
              <a:ext uri="{FF2B5EF4-FFF2-40B4-BE49-F238E27FC236}">
                <a16:creationId xmlns:a16="http://schemas.microsoft.com/office/drawing/2014/main" id="{A940A7E9-FADD-4E7A-BE57-9911FAA54B2C}"/>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3810225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8FF3D-06DE-453B-A4CA-E21A399EF9F3}"/>
              </a:ext>
            </a:extLst>
          </p:cNvPr>
          <p:cNvSpPr>
            <a:spLocks noGrp="1"/>
          </p:cNvSpPr>
          <p:nvPr>
            <p:ph type="title"/>
          </p:nvPr>
        </p:nvSpPr>
        <p:spPr/>
        <p:txBody>
          <a:bodyPr/>
          <a:lstStyle/>
          <a:p>
            <a:r>
              <a:rPr lang="en-US"/>
              <a:t>Facebook (FB) Custom Own Posts Table (new) | Buttercup Malaysia - 5 of 6</a:t>
            </a:r>
          </a:p>
        </p:txBody>
      </p:sp>
      <p:graphicFrame>
        <p:nvGraphicFramePr>
          <p:cNvPr id="5" name="Table Placeholder 4">
            <a:extLst>
              <a:ext uri="{FF2B5EF4-FFF2-40B4-BE49-F238E27FC236}">
                <a16:creationId xmlns:a16="http://schemas.microsoft.com/office/drawing/2014/main" id="{19256F52-9B3A-4AB2-ACAC-DF16185AD396}"/>
              </a:ext>
            </a:extLst>
          </p:cNvPr>
          <p:cNvGraphicFramePr>
            <a:graphicFrameLocks noGrp="1"/>
          </p:cNvGraphicFramePr>
          <p:nvPr>
            <p:ph type="tbl" sz="quarter" idx="13"/>
            <p:extLst>
              <p:ext uri="{D42A27DB-BD31-4B8C-83A1-F6EECF244321}">
                <p14:modId xmlns:p14="http://schemas.microsoft.com/office/powerpoint/2010/main" val="1847815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22522633"/>
                    </a:ext>
                  </a:extLst>
                </a:gridCol>
                <a:gridCol w="822960">
                  <a:extLst>
                    <a:ext uri="{9D8B030D-6E8A-4147-A177-3AD203B41FA5}">
                      <a16:colId xmlns:a16="http://schemas.microsoft.com/office/drawing/2014/main" val="2063134537"/>
                    </a:ext>
                  </a:extLst>
                </a:gridCol>
                <a:gridCol w="822960">
                  <a:extLst>
                    <a:ext uri="{9D8B030D-6E8A-4147-A177-3AD203B41FA5}">
                      <a16:colId xmlns:a16="http://schemas.microsoft.com/office/drawing/2014/main" val="3200783315"/>
                    </a:ext>
                  </a:extLst>
                </a:gridCol>
                <a:gridCol w="822960">
                  <a:extLst>
                    <a:ext uri="{9D8B030D-6E8A-4147-A177-3AD203B41FA5}">
                      <a16:colId xmlns:a16="http://schemas.microsoft.com/office/drawing/2014/main" val="4293255485"/>
                    </a:ext>
                  </a:extLst>
                </a:gridCol>
                <a:gridCol w="822960">
                  <a:extLst>
                    <a:ext uri="{9D8B030D-6E8A-4147-A177-3AD203B41FA5}">
                      <a16:colId xmlns:a16="http://schemas.microsoft.com/office/drawing/2014/main" val="3447858234"/>
                    </a:ext>
                  </a:extLst>
                </a:gridCol>
                <a:gridCol w="822960">
                  <a:extLst>
                    <a:ext uri="{9D8B030D-6E8A-4147-A177-3AD203B41FA5}">
                      <a16:colId xmlns:a16="http://schemas.microsoft.com/office/drawing/2014/main" val="3306233452"/>
                    </a:ext>
                  </a:extLst>
                </a:gridCol>
                <a:gridCol w="822960">
                  <a:extLst>
                    <a:ext uri="{9D8B030D-6E8A-4147-A177-3AD203B41FA5}">
                      <a16:colId xmlns:a16="http://schemas.microsoft.com/office/drawing/2014/main" val="2057579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45909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- 2018-12-11 09:54:00 </a:t>
                      </a:r>
                      <a:r>
                        <a:rPr kumimoji="0" lang="en-US" sz="1000" b="0" i="0" u="none" strike="noStrike" kern="1200" cap="none" spc="0" normalizeH="0" baseline="0" noProof="0">
                          <a:ln>
                            <a:noFill/>
                          </a:ln>
                          <a:solidFill>
                            <a:prstClr val="black"/>
                          </a:solidFill>
                          <a:effectLst/>
                          <a:uLnTx/>
                          <a:uFillTx/>
                          <a:latin typeface="+mn-lt"/>
                          <a:ea typeface="+mn-ea"/>
                          <a:cs typeface="+mn-cs"/>
                        </a:rPr>
                        <a:t> 
 Muffin ini sungguh lazat sehingga kanak-kanak terlupa ia mengandungi sayur.​
#ResipiButtercup​
Muffin Bayam Berkrim​
Bahan-bahan:​
25g Buttercup​
200ml susu​
100g bayam​
1 2/3 cawan tepung gandum, diayak​
1 sudu besar serbuk penaik​
1 sudu kecil soda bikarbonat​
1 sudu kecil serbuk buah pala​
1/3 cawan keju parmesan, diparut​
1 biji telur​
120g krim keju​
8 biji tomato ceri
Arahan:​
1. Panaskan Buttercup dan susu di dalam periuk. Masukkan bayam dan layurkan.​
2. Kisarkan campuran bayam dan susu sehingga halus. Biarkan sejuk.​
3. Di dalam mangkuk besar, ayak tepung gandum, serbuk penaik, soda bikarbonat dan serbuk buah pala. Adun rata.​
4. Masukkan kisaran bayam, telur, keju parmesan dan krim keju ke dalam bancuhan tepung. Gaul hingga sebati.​
5. Tuang adunan ke dalam acuan. Letakkan tomato ceri dan bakar dalam ketuhar pada suhu 190°C selama 20 minit atau sehingga masak.​
​
Sumber: https://www.rasa.my/aneka-resipi-enak-mudah-yang-boleh-pancing-selera-anak-anak-pasti-laris-kalau-buat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32071408"/>
                  </a:ext>
                </a:extLst>
              </a:tr>
            </a:tbl>
          </a:graphicData>
        </a:graphic>
      </p:graphicFrame>
      <p:sp>
        <p:nvSpPr>
          <p:cNvPr id="4" name="Text Placeholder 3">
            <a:extLst>
              <a:ext uri="{FF2B5EF4-FFF2-40B4-BE49-F238E27FC236}">
                <a16:creationId xmlns:a16="http://schemas.microsoft.com/office/drawing/2014/main" id="{01428B69-1055-4627-8034-8619B57C6423}"/>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2605860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37926-87E9-4CF4-A2EB-96AF27B5BB74}"/>
              </a:ext>
            </a:extLst>
          </p:cNvPr>
          <p:cNvSpPr>
            <a:spLocks noGrp="1"/>
          </p:cNvSpPr>
          <p:nvPr>
            <p:ph type="title"/>
          </p:nvPr>
        </p:nvSpPr>
        <p:spPr/>
        <p:txBody>
          <a:bodyPr/>
          <a:lstStyle/>
          <a:p>
            <a:r>
              <a:rPr lang="en-US"/>
              <a:t>Facebook (FB) Custom Own Posts Table (new) | Buttercup Malaysia - 6 of 6</a:t>
            </a:r>
          </a:p>
        </p:txBody>
      </p:sp>
      <p:graphicFrame>
        <p:nvGraphicFramePr>
          <p:cNvPr id="5" name="Table Placeholder 4">
            <a:extLst>
              <a:ext uri="{FF2B5EF4-FFF2-40B4-BE49-F238E27FC236}">
                <a16:creationId xmlns:a16="http://schemas.microsoft.com/office/drawing/2014/main" id="{D23FAF0A-6028-4551-8844-739A263199A4}"/>
              </a:ext>
            </a:extLst>
          </p:cNvPr>
          <p:cNvGraphicFramePr>
            <a:graphicFrameLocks noGrp="1"/>
          </p:cNvGraphicFramePr>
          <p:nvPr>
            <p:ph type="tbl" sz="quarter" idx="13"/>
            <p:extLst>
              <p:ext uri="{D42A27DB-BD31-4B8C-83A1-F6EECF244321}">
                <p14:modId xmlns:p14="http://schemas.microsoft.com/office/powerpoint/2010/main" val="3649138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45704729"/>
                    </a:ext>
                  </a:extLst>
                </a:gridCol>
                <a:gridCol w="822960">
                  <a:extLst>
                    <a:ext uri="{9D8B030D-6E8A-4147-A177-3AD203B41FA5}">
                      <a16:colId xmlns:a16="http://schemas.microsoft.com/office/drawing/2014/main" val="2535794198"/>
                    </a:ext>
                  </a:extLst>
                </a:gridCol>
                <a:gridCol w="822960">
                  <a:extLst>
                    <a:ext uri="{9D8B030D-6E8A-4147-A177-3AD203B41FA5}">
                      <a16:colId xmlns:a16="http://schemas.microsoft.com/office/drawing/2014/main" val="1607473105"/>
                    </a:ext>
                  </a:extLst>
                </a:gridCol>
                <a:gridCol w="822960">
                  <a:extLst>
                    <a:ext uri="{9D8B030D-6E8A-4147-A177-3AD203B41FA5}">
                      <a16:colId xmlns:a16="http://schemas.microsoft.com/office/drawing/2014/main" val="3448570338"/>
                    </a:ext>
                  </a:extLst>
                </a:gridCol>
                <a:gridCol w="822960">
                  <a:extLst>
                    <a:ext uri="{9D8B030D-6E8A-4147-A177-3AD203B41FA5}">
                      <a16:colId xmlns:a16="http://schemas.microsoft.com/office/drawing/2014/main" val="3065472560"/>
                    </a:ext>
                  </a:extLst>
                </a:gridCol>
                <a:gridCol w="822960">
                  <a:extLst>
                    <a:ext uri="{9D8B030D-6E8A-4147-A177-3AD203B41FA5}">
                      <a16:colId xmlns:a16="http://schemas.microsoft.com/office/drawing/2014/main" val="3852534150"/>
                    </a:ext>
                  </a:extLst>
                </a:gridCol>
                <a:gridCol w="822960">
                  <a:extLst>
                    <a:ext uri="{9D8B030D-6E8A-4147-A177-3AD203B41FA5}">
                      <a16:colId xmlns:a16="http://schemas.microsoft.com/office/drawing/2014/main" val="3355425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04478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- 2018-12-21 10:03:01 </a:t>
                      </a:r>
                      <a:r>
                        <a:rPr kumimoji="0" lang="en-US" sz="1000" b="0" i="0" u="none" strike="noStrike" kern="1200" cap="none" spc="0" normalizeH="0" baseline="0" noProof="0">
                          <a:ln>
                            <a:noFill/>
                          </a:ln>
                          <a:solidFill>
                            <a:prstClr val="black"/>
                          </a:solidFill>
                          <a:effectLst/>
                          <a:uLnTx/>
                          <a:uFillTx/>
                          <a:latin typeface="+mn-lt"/>
                          <a:ea typeface="+mn-ea"/>
                          <a:cs typeface="+mn-cs"/>
                        </a:rPr>
                        <a:t> 
 Jimat dan mudah, resipi ini boleh dibuat bersama anak-anak dengan kerap di rumah.​
#ResipiButtercup​
Pizza Mudah​
Bahan-bahan:​
1 sudu besar Buttercup​
1 cawan air suam​
2 sudu kecil gula​
1 paket yis aktif​
2 ½ cawan tepung roti​
1 sudu kecil garam​
1 balang kecil sos marinara​
Keju mozarella​
Topping kesukaan anda
Arahan:​
1. Panaskan ketuhar ke 230°C.​
2. Di dalam mangkuk besar, masukkan air suam, gula dan yis aktif. Kacau dan ketepikan selama 10 minit untuk membenarkan yis itu kembang.​
3. Sementara itu, hiris bahan-bahan topping anda. Kebiasaannya seperti peperoni, cendawan, buah zaitun hitam, sosej dan lada benggala.​
4. Masukkan tepung roti, garam dan Buttercup ke dalam mangkuk tadi. Kacau betul-betul hingga ia membentuk seperti sebiji bola doh.​
5. Potong menjadi beberapa keping dan leperkan seperti bentuk kerak pizza.​
6. Letakkan sos marinara dan ratakan ke seluruh permukaan doh. Kemudian taburkan keju dan topping.​
7. Bakar selama 10 ke 15 minit atau sampai kerak menjadi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23839450"/>
                  </a:ext>
                </a:extLst>
              </a:tr>
            </a:tbl>
          </a:graphicData>
        </a:graphic>
      </p:graphicFrame>
      <p:sp>
        <p:nvSpPr>
          <p:cNvPr id="4" name="Text Placeholder 3">
            <a:extLst>
              <a:ext uri="{FF2B5EF4-FFF2-40B4-BE49-F238E27FC236}">
                <a16:creationId xmlns:a16="http://schemas.microsoft.com/office/drawing/2014/main" id="{FD22E158-335E-4515-8682-5A1764608928}"/>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5854595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F9924-A8C6-4BCC-BC37-217806863DD7}"/>
              </a:ext>
            </a:extLst>
          </p:cNvPr>
          <p:cNvSpPr>
            <a:spLocks noGrp="1"/>
          </p:cNvSpPr>
          <p:nvPr>
            <p:ph type="title"/>
          </p:nvPr>
        </p:nvSpPr>
        <p:spPr/>
        <p:txBody>
          <a:bodyPr/>
          <a:lstStyle/>
          <a:p>
            <a:r>
              <a:rPr lang="en-US"/>
              <a:t>Facebook Fan Demographics | Buttercup Malaysia</a:t>
            </a:r>
          </a:p>
        </p:txBody>
      </p:sp>
      <p:graphicFrame>
        <p:nvGraphicFramePr>
          <p:cNvPr id="6" name="Chart Placeholder 5">
            <a:extLst>
              <a:ext uri="{FF2B5EF4-FFF2-40B4-BE49-F238E27FC236}">
                <a16:creationId xmlns:a16="http://schemas.microsoft.com/office/drawing/2014/main" id="{6CEEAA6F-553C-4ED4-884D-1502F2CCFC2C}"/>
              </a:ext>
            </a:extLst>
          </p:cNvPr>
          <p:cNvGraphicFramePr>
            <a:graphicFrameLocks noGrp="1"/>
          </p:cNvGraphicFramePr>
          <p:nvPr>
            <p:ph type="chart" sz="quarter" idx="13"/>
            <p:extLst>
              <p:ext uri="{D42A27DB-BD31-4B8C-83A1-F6EECF244321}">
                <p14:modId xmlns:p14="http://schemas.microsoft.com/office/powerpoint/2010/main" val="39616164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5210C8-0D29-4ADC-895F-6B8A58F6B037}"/>
              </a:ext>
            </a:extLst>
          </p:cNvPr>
          <p:cNvSpPr>
            <a:spLocks noGrp="1"/>
          </p:cNvSpPr>
          <p:nvPr>
            <p:ph type="body" sz="quarter" idx="14"/>
          </p:nvPr>
        </p:nvSpPr>
        <p:spPr/>
        <p:txBody>
          <a:bodyPr/>
          <a:lstStyle/>
          <a:p>
            <a:r>
              <a:rPr lang="en-US"/>
              <a:t>12/01/2018 - 12/31/2018</a:t>
            </a:r>
          </a:p>
        </p:txBody>
      </p:sp>
      <p:sp>
        <p:nvSpPr>
          <p:cNvPr id="5" name="Footer Placeholder 4">
            <a:extLst>
              <a:ext uri="{FF2B5EF4-FFF2-40B4-BE49-F238E27FC236}">
                <a16:creationId xmlns:a16="http://schemas.microsoft.com/office/drawing/2014/main" id="{001E2F1E-4841-492F-940E-34626AF715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76549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797EE-4272-435C-ABAE-B25F8FBA9281}"/>
              </a:ext>
            </a:extLst>
          </p:cNvPr>
          <p:cNvSpPr>
            <a:spLocks noGrp="1"/>
          </p:cNvSpPr>
          <p:nvPr>
            <p:ph type="title"/>
          </p:nvPr>
        </p:nvSpPr>
        <p:spPr/>
        <p:txBody>
          <a:bodyPr/>
          <a:lstStyle/>
          <a:p>
            <a:r>
              <a:rPr lang="en-US"/>
              <a:t>Facebook Interaction Rate | Buttercup Malaysia</a:t>
            </a:r>
          </a:p>
        </p:txBody>
      </p:sp>
      <p:graphicFrame>
        <p:nvGraphicFramePr>
          <p:cNvPr id="6" name="Chart Placeholder 5">
            <a:extLst>
              <a:ext uri="{FF2B5EF4-FFF2-40B4-BE49-F238E27FC236}">
                <a16:creationId xmlns:a16="http://schemas.microsoft.com/office/drawing/2014/main" id="{8AAE9E99-4A50-45AF-969B-3541723ECA87}"/>
              </a:ext>
            </a:extLst>
          </p:cNvPr>
          <p:cNvGraphicFramePr>
            <a:graphicFrameLocks noGrp="1"/>
          </p:cNvGraphicFramePr>
          <p:nvPr>
            <p:ph type="chart" sz="quarter" idx="13"/>
            <p:extLst>
              <p:ext uri="{D42A27DB-BD31-4B8C-83A1-F6EECF244321}">
                <p14:modId xmlns:p14="http://schemas.microsoft.com/office/powerpoint/2010/main" val="22442990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0E22C7-4F3B-4A84-A0E3-91D4A7624D16}"/>
              </a:ext>
            </a:extLst>
          </p:cNvPr>
          <p:cNvSpPr>
            <a:spLocks noGrp="1"/>
          </p:cNvSpPr>
          <p:nvPr>
            <p:ph type="body" sz="quarter" idx="14"/>
          </p:nvPr>
        </p:nvSpPr>
        <p:spPr/>
        <p:txBody>
          <a:bodyPr/>
          <a:lstStyle/>
          <a:p>
            <a:r>
              <a:rPr lang="en-US"/>
              <a:t>12/01/2018 - 12/31/2018</a:t>
            </a:r>
          </a:p>
        </p:txBody>
      </p:sp>
      <p:sp>
        <p:nvSpPr>
          <p:cNvPr id="5" name="Footer Placeholder 4">
            <a:extLst>
              <a:ext uri="{FF2B5EF4-FFF2-40B4-BE49-F238E27FC236}">
                <a16:creationId xmlns:a16="http://schemas.microsoft.com/office/drawing/2014/main" id="{652AB99B-F1FF-4E6C-B2DC-EF01FDF9BB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57104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EA5A3-4F12-4E0C-9177-17C75B6A3FC0}"/>
              </a:ext>
            </a:extLst>
          </p:cNvPr>
          <p:cNvSpPr>
            <a:spLocks noGrp="1"/>
          </p:cNvSpPr>
          <p:nvPr>
            <p:ph type="title"/>
          </p:nvPr>
        </p:nvSpPr>
        <p:spPr/>
        <p:txBody>
          <a:bodyPr/>
          <a:lstStyle/>
          <a:p>
            <a:r>
              <a:rPr lang="en-US"/>
              <a:t>Facebook Fans Total | Buttercup Malaysia</a:t>
            </a:r>
          </a:p>
        </p:txBody>
      </p:sp>
      <p:graphicFrame>
        <p:nvGraphicFramePr>
          <p:cNvPr id="6" name="Chart Placeholder 5">
            <a:extLst>
              <a:ext uri="{FF2B5EF4-FFF2-40B4-BE49-F238E27FC236}">
                <a16:creationId xmlns:a16="http://schemas.microsoft.com/office/drawing/2014/main" id="{07C62BE5-BAA4-4B93-9AC3-887F8201EE07}"/>
              </a:ext>
            </a:extLst>
          </p:cNvPr>
          <p:cNvGraphicFramePr>
            <a:graphicFrameLocks noGrp="1"/>
          </p:cNvGraphicFramePr>
          <p:nvPr>
            <p:ph type="chart" sz="quarter" idx="13"/>
            <p:extLst>
              <p:ext uri="{D42A27DB-BD31-4B8C-83A1-F6EECF244321}">
                <p14:modId xmlns:p14="http://schemas.microsoft.com/office/powerpoint/2010/main" val="167244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612EDC-03AD-4DB6-ADFF-03B6C8311F32}"/>
              </a:ext>
            </a:extLst>
          </p:cNvPr>
          <p:cNvSpPr>
            <a:spLocks noGrp="1"/>
          </p:cNvSpPr>
          <p:nvPr>
            <p:ph type="body" sz="quarter" idx="14"/>
          </p:nvPr>
        </p:nvSpPr>
        <p:spPr/>
        <p:txBody>
          <a:bodyPr/>
          <a:lstStyle/>
          <a:p>
            <a:r>
              <a:rPr lang="en-US"/>
              <a:t>12/01/2018 - 12/31/2018</a:t>
            </a:r>
          </a:p>
        </p:txBody>
      </p:sp>
      <p:sp>
        <p:nvSpPr>
          <p:cNvPr id="5" name="Footer Placeholder 4">
            <a:extLst>
              <a:ext uri="{FF2B5EF4-FFF2-40B4-BE49-F238E27FC236}">
                <a16:creationId xmlns:a16="http://schemas.microsoft.com/office/drawing/2014/main" id="{2F25F337-9427-430C-8ADB-AEF89A5E63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523993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E8FA5-B553-49A9-AFCB-5EC7E6B5B845}"/>
              </a:ext>
            </a:extLst>
          </p:cNvPr>
          <p:cNvSpPr>
            <a:spLocks noGrp="1"/>
          </p:cNvSpPr>
          <p:nvPr>
            <p:ph type="title"/>
          </p:nvPr>
        </p:nvSpPr>
        <p:spPr/>
        <p:txBody>
          <a:bodyPr/>
          <a:lstStyle/>
          <a:p>
            <a:r>
              <a:rPr lang="en-US"/>
              <a:t>Facebook Page Views | Buttercup Malaysia</a:t>
            </a:r>
          </a:p>
        </p:txBody>
      </p:sp>
      <p:graphicFrame>
        <p:nvGraphicFramePr>
          <p:cNvPr id="6" name="Chart Placeholder 5">
            <a:extLst>
              <a:ext uri="{FF2B5EF4-FFF2-40B4-BE49-F238E27FC236}">
                <a16:creationId xmlns:a16="http://schemas.microsoft.com/office/drawing/2014/main" id="{2F0A08C9-0504-4E78-B56E-D6AE0DFD8FB0}"/>
              </a:ext>
            </a:extLst>
          </p:cNvPr>
          <p:cNvGraphicFramePr>
            <a:graphicFrameLocks noGrp="1"/>
          </p:cNvGraphicFramePr>
          <p:nvPr>
            <p:ph type="chart" sz="quarter" idx="13"/>
            <p:extLst>
              <p:ext uri="{D42A27DB-BD31-4B8C-83A1-F6EECF244321}">
                <p14:modId xmlns:p14="http://schemas.microsoft.com/office/powerpoint/2010/main" val="2554436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47B970-3D15-4AB0-A251-208458E52E1A}"/>
              </a:ext>
            </a:extLst>
          </p:cNvPr>
          <p:cNvSpPr>
            <a:spLocks noGrp="1"/>
          </p:cNvSpPr>
          <p:nvPr>
            <p:ph type="body" sz="quarter" idx="14"/>
          </p:nvPr>
        </p:nvSpPr>
        <p:spPr/>
        <p:txBody>
          <a:bodyPr/>
          <a:lstStyle/>
          <a:p>
            <a:r>
              <a:rPr lang="en-US"/>
              <a:t>12/01/2018 - 12/31/2018</a:t>
            </a:r>
          </a:p>
        </p:txBody>
      </p:sp>
      <p:sp>
        <p:nvSpPr>
          <p:cNvPr id="5" name="Footer Placeholder 4">
            <a:extLst>
              <a:ext uri="{FF2B5EF4-FFF2-40B4-BE49-F238E27FC236}">
                <a16:creationId xmlns:a16="http://schemas.microsoft.com/office/drawing/2014/main" id="{E4368F8F-6592-4FAF-80B8-1988EDE965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400879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0BED1-FAB6-4C01-86C9-F31EF66DE2AD}"/>
              </a:ext>
            </a:extLst>
          </p:cNvPr>
          <p:cNvSpPr>
            <a:spLocks noGrp="1"/>
          </p:cNvSpPr>
          <p:nvPr>
            <p:ph type="title"/>
          </p:nvPr>
        </p:nvSpPr>
        <p:spPr/>
        <p:txBody>
          <a:bodyPr/>
          <a:lstStyle/>
          <a:p>
            <a:r>
              <a:rPr lang="en-US"/>
              <a:t>Facebook Fans By City Table | Buttercup Malaysia - 1 of 3</a:t>
            </a:r>
          </a:p>
        </p:txBody>
      </p:sp>
      <p:graphicFrame>
        <p:nvGraphicFramePr>
          <p:cNvPr id="5" name="Table Placeholder 4">
            <a:extLst>
              <a:ext uri="{FF2B5EF4-FFF2-40B4-BE49-F238E27FC236}">
                <a16:creationId xmlns:a16="http://schemas.microsoft.com/office/drawing/2014/main" id="{C384AC6C-AE9B-4005-9175-98CECB6F0D9F}"/>
              </a:ext>
            </a:extLst>
          </p:cNvPr>
          <p:cNvGraphicFramePr>
            <a:graphicFrameLocks noGrp="1"/>
          </p:cNvGraphicFramePr>
          <p:nvPr>
            <p:ph type="tbl" sz="quarter" idx="13"/>
            <p:extLst>
              <p:ext uri="{D42A27DB-BD31-4B8C-83A1-F6EECF244321}">
                <p14:modId xmlns:p14="http://schemas.microsoft.com/office/powerpoint/2010/main" val="4235272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831555193"/>
                    </a:ext>
                  </a:extLst>
                </a:gridCol>
                <a:gridCol w="1645920">
                  <a:extLst>
                    <a:ext uri="{9D8B030D-6E8A-4147-A177-3AD203B41FA5}">
                      <a16:colId xmlns:a16="http://schemas.microsoft.com/office/drawing/2014/main" val="1956113621"/>
                    </a:ext>
                  </a:extLst>
                </a:gridCol>
                <a:gridCol w="1645920">
                  <a:extLst>
                    <a:ext uri="{9D8B030D-6E8A-4147-A177-3AD203B41FA5}">
                      <a16:colId xmlns:a16="http://schemas.microsoft.com/office/drawing/2014/main" val="7352391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988975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13.0 %</a:t>
                      </a:r>
                    </a:p>
                  </a:txBody>
                  <a:tcPr/>
                </a:tc>
                <a:extLst>
                  <a:ext uri="{0D108BD9-81ED-4DB2-BD59-A6C34878D82A}">
                    <a16:rowId xmlns:a16="http://schemas.microsoft.com/office/drawing/2014/main" val="4030755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5.3 %</a:t>
                      </a:r>
                    </a:p>
                  </a:txBody>
                  <a:tcPr/>
                </a:tc>
                <a:extLst>
                  <a:ext uri="{0D108BD9-81ED-4DB2-BD59-A6C34878D82A}">
                    <a16:rowId xmlns:a16="http://schemas.microsoft.com/office/drawing/2014/main" val="2377171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extLst>
                  <a:ext uri="{0D108BD9-81ED-4DB2-BD59-A6C34878D82A}">
                    <a16:rowId xmlns:a16="http://schemas.microsoft.com/office/drawing/2014/main" val="2661899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4266497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3661118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3320849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272445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2440637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2992844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3761646588"/>
                  </a:ext>
                </a:extLst>
              </a:tr>
            </a:tbl>
          </a:graphicData>
        </a:graphic>
      </p:graphicFrame>
      <p:sp>
        <p:nvSpPr>
          <p:cNvPr id="4" name="Text Placeholder 3">
            <a:extLst>
              <a:ext uri="{FF2B5EF4-FFF2-40B4-BE49-F238E27FC236}">
                <a16:creationId xmlns:a16="http://schemas.microsoft.com/office/drawing/2014/main" id="{B44ED234-27A5-4CFB-97B0-3BB2DF50668D}"/>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9545716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D45DE-9E5E-408C-AED7-87E0CDE65999}"/>
              </a:ext>
            </a:extLst>
          </p:cNvPr>
          <p:cNvSpPr>
            <a:spLocks noGrp="1"/>
          </p:cNvSpPr>
          <p:nvPr>
            <p:ph type="title"/>
          </p:nvPr>
        </p:nvSpPr>
        <p:spPr/>
        <p:txBody>
          <a:bodyPr/>
          <a:lstStyle/>
          <a:p>
            <a:r>
              <a:rPr lang="en-US"/>
              <a:t>Facebook Fans By City Table | Buttercup Malaysia - 2 of 3</a:t>
            </a:r>
          </a:p>
        </p:txBody>
      </p:sp>
      <p:graphicFrame>
        <p:nvGraphicFramePr>
          <p:cNvPr id="5" name="Table Placeholder 4">
            <a:extLst>
              <a:ext uri="{FF2B5EF4-FFF2-40B4-BE49-F238E27FC236}">
                <a16:creationId xmlns:a16="http://schemas.microsoft.com/office/drawing/2014/main" id="{184925DD-D2F6-4254-A655-E1A7F752A6BC}"/>
              </a:ext>
            </a:extLst>
          </p:cNvPr>
          <p:cNvGraphicFramePr>
            <a:graphicFrameLocks noGrp="1"/>
          </p:cNvGraphicFramePr>
          <p:nvPr>
            <p:ph type="tbl" sz="quarter" idx="13"/>
            <p:extLst>
              <p:ext uri="{D42A27DB-BD31-4B8C-83A1-F6EECF244321}">
                <p14:modId xmlns:p14="http://schemas.microsoft.com/office/powerpoint/2010/main" val="2051681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908810298"/>
                    </a:ext>
                  </a:extLst>
                </a:gridCol>
                <a:gridCol w="1645920">
                  <a:extLst>
                    <a:ext uri="{9D8B030D-6E8A-4147-A177-3AD203B41FA5}">
                      <a16:colId xmlns:a16="http://schemas.microsoft.com/office/drawing/2014/main" val="1067238070"/>
                    </a:ext>
                  </a:extLst>
                </a:gridCol>
                <a:gridCol w="1645920">
                  <a:extLst>
                    <a:ext uri="{9D8B030D-6E8A-4147-A177-3AD203B41FA5}">
                      <a16:colId xmlns:a16="http://schemas.microsoft.com/office/drawing/2014/main" val="39555338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469980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2325739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1736001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1843566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1254163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1981297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1042173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943415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266513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667361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266228239"/>
                  </a:ext>
                </a:extLst>
              </a:tr>
            </a:tbl>
          </a:graphicData>
        </a:graphic>
      </p:graphicFrame>
      <p:sp>
        <p:nvSpPr>
          <p:cNvPr id="4" name="Text Placeholder 3">
            <a:extLst>
              <a:ext uri="{FF2B5EF4-FFF2-40B4-BE49-F238E27FC236}">
                <a16:creationId xmlns:a16="http://schemas.microsoft.com/office/drawing/2014/main" id="{664E69B0-5D36-4FC8-AB84-1E65BB008017}"/>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5665606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8345B-6BDA-44BC-933B-BE6308A02B7F}"/>
              </a:ext>
            </a:extLst>
          </p:cNvPr>
          <p:cNvSpPr>
            <a:spLocks noGrp="1"/>
          </p:cNvSpPr>
          <p:nvPr>
            <p:ph type="title"/>
          </p:nvPr>
        </p:nvSpPr>
        <p:spPr/>
        <p:txBody>
          <a:bodyPr/>
          <a:lstStyle/>
          <a:p>
            <a:r>
              <a:rPr lang="en-US"/>
              <a:t>Facebook Fans By City Table | Buttercup Malaysia - 3 of 3</a:t>
            </a:r>
          </a:p>
        </p:txBody>
      </p:sp>
      <p:graphicFrame>
        <p:nvGraphicFramePr>
          <p:cNvPr id="5" name="Table Placeholder 4">
            <a:extLst>
              <a:ext uri="{FF2B5EF4-FFF2-40B4-BE49-F238E27FC236}">
                <a16:creationId xmlns:a16="http://schemas.microsoft.com/office/drawing/2014/main" id="{CCBC0B7D-6467-4011-A65D-EFFCD6E9F51E}"/>
              </a:ext>
            </a:extLst>
          </p:cNvPr>
          <p:cNvGraphicFramePr>
            <a:graphicFrameLocks noGrp="1"/>
          </p:cNvGraphicFramePr>
          <p:nvPr>
            <p:ph type="tbl" sz="quarter" idx="13"/>
            <p:extLst>
              <p:ext uri="{D42A27DB-BD31-4B8C-83A1-F6EECF244321}">
                <p14:modId xmlns:p14="http://schemas.microsoft.com/office/powerpoint/2010/main" val="3462060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056447392"/>
                    </a:ext>
                  </a:extLst>
                </a:gridCol>
                <a:gridCol w="1645920">
                  <a:extLst>
                    <a:ext uri="{9D8B030D-6E8A-4147-A177-3AD203B41FA5}">
                      <a16:colId xmlns:a16="http://schemas.microsoft.com/office/drawing/2014/main" val="3071128399"/>
                    </a:ext>
                  </a:extLst>
                </a:gridCol>
                <a:gridCol w="1645920">
                  <a:extLst>
                    <a:ext uri="{9D8B030D-6E8A-4147-A177-3AD203B41FA5}">
                      <a16:colId xmlns:a16="http://schemas.microsoft.com/office/drawing/2014/main" val="10715645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573974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257571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3216162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2694451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Ampang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2823810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2642474446"/>
                  </a:ext>
                </a:extLst>
              </a:tr>
            </a:tbl>
          </a:graphicData>
        </a:graphic>
      </p:graphicFrame>
      <p:sp>
        <p:nvSpPr>
          <p:cNvPr id="4" name="Text Placeholder 3">
            <a:extLst>
              <a:ext uri="{FF2B5EF4-FFF2-40B4-BE49-F238E27FC236}">
                <a16:creationId xmlns:a16="http://schemas.microsoft.com/office/drawing/2014/main" id="{E3F3B30D-A0FF-45F8-B88D-343AD9E26DFA}"/>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7122927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65EAE-0717-4641-AC40-3B1F8EB98FB3}"/>
              </a:ext>
            </a:extLst>
          </p:cNvPr>
          <p:cNvSpPr>
            <a:spLocks noGrp="1"/>
          </p:cNvSpPr>
          <p:nvPr>
            <p:ph type="title"/>
          </p:nvPr>
        </p:nvSpPr>
        <p:spPr/>
        <p:txBody>
          <a:bodyPr/>
          <a:lstStyle/>
          <a:p>
            <a:r>
              <a:rPr lang="en-US"/>
              <a:t>Facebook Own Posts Table | Buttercup Malaysia - 1 of 23</a:t>
            </a:r>
          </a:p>
        </p:txBody>
      </p:sp>
      <p:graphicFrame>
        <p:nvGraphicFramePr>
          <p:cNvPr id="5" name="Table Placeholder 4">
            <a:extLst>
              <a:ext uri="{FF2B5EF4-FFF2-40B4-BE49-F238E27FC236}">
                <a16:creationId xmlns:a16="http://schemas.microsoft.com/office/drawing/2014/main" id="{57F7EACC-1B22-464C-9C20-3D37B478FACF}"/>
              </a:ext>
            </a:extLst>
          </p:cNvPr>
          <p:cNvGraphicFramePr>
            <a:graphicFrameLocks noGrp="1"/>
          </p:cNvGraphicFramePr>
          <p:nvPr>
            <p:ph type="tbl" sz="quarter" idx="13"/>
            <p:extLst>
              <p:ext uri="{D42A27DB-BD31-4B8C-83A1-F6EECF244321}">
                <p14:modId xmlns:p14="http://schemas.microsoft.com/office/powerpoint/2010/main" val="8806298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93799915"/>
                    </a:ext>
                  </a:extLst>
                </a:gridCol>
                <a:gridCol w="658368">
                  <a:extLst>
                    <a:ext uri="{9D8B030D-6E8A-4147-A177-3AD203B41FA5}">
                      <a16:colId xmlns:a16="http://schemas.microsoft.com/office/drawing/2014/main" val="2668136795"/>
                    </a:ext>
                  </a:extLst>
                </a:gridCol>
                <a:gridCol w="658368">
                  <a:extLst>
                    <a:ext uri="{9D8B030D-6E8A-4147-A177-3AD203B41FA5}">
                      <a16:colId xmlns:a16="http://schemas.microsoft.com/office/drawing/2014/main" val="3615937452"/>
                    </a:ext>
                  </a:extLst>
                </a:gridCol>
                <a:gridCol w="658368">
                  <a:extLst>
                    <a:ext uri="{9D8B030D-6E8A-4147-A177-3AD203B41FA5}">
                      <a16:colId xmlns:a16="http://schemas.microsoft.com/office/drawing/2014/main" val="2242935667"/>
                    </a:ext>
                  </a:extLst>
                </a:gridCol>
                <a:gridCol w="658368">
                  <a:extLst>
                    <a:ext uri="{9D8B030D-6E8A-4147-A177-3AD203B41FA5}">
                      <a16:colId xmlns:a16="http://schemas.microsoft.com/office/drawing/2014/main" val="611008840"/>
                    </a:ext>
                  </a:extLst>
                </a:gridCol>
                <a:gridCol w="658368">
                  <a:extLst>
                    <a:ext uri="{9D8B030D-6E8A-4147-A177-3AD203B41FA5}">
                      <a16:colId xmlns:a16="http://schemas.microsoft.com/office/drawing/2014/main" val="878261030"/>
                    </a:ext>
                  </a:extLst>
                </a:gridCol>
                <a:gridCol w="658368">
                  <a:extLst>
                    <a:ext uri="{9D8B030D-6E8A-4147-A177-3AD203B41FA5}">
                      <a16:colId xmlns:a16="http://schemas.microsoft.com/office/drawing/2014/main" val="895060856"/>
                    </a:ext>
                  </a:extLst>
                </a:gridCol>
                <a:gridCol w="658368">
                  <a:extLst>
                    <a:ext uri="{9D8B030D-6E8A-4147-A177-3AD203B41FA5}">
                      <a16:colId xmlns:a16="http://schemas.microsoft.com/office/drawing/2014/main" val="29805107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20326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- 2018-12-31 00:00:00 </a:t>
                      </a:r>
                      <a:r>
                        <a:rPr kumimoji="0" lang="en-US" sz="1000" b="0" i="0" u="none" strike="noStrike" kern="1200" cap="none" spc="0" normalizeH="0" baseline="0" noProof="0">
                          <a:ln>
                            <a:noFill/>
                          </a:ln>
                          <a:solidFill>
                            <a:prstClr val="black"/>
                          </a:solidFill>
                          <a:effectLst/>
                          <a:uLnTx/>
                          <a:uFillTx/>
                          <a:latin typeface="+mn-lt"/>
                          <a:ea typeface="+mn-ea"/>
                          <a:cs typeface="+mn-cs"/>
                        </a:rPr>
                        <a:t> 
 Tahun 2018 telah pun melabuhkan tirainya. Apakah yang Famili Buttercup harapkan untuk tahun baru nanti? Kongsikan di ruangan komen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41297613"/>
                  </a:ext>
                </a:extLst>
              </a:tr>
            </a:tbl>
          </a:graphicData>
        </a:graphic>
      </p:graphicFrame>
      <p:sp>
        <p:nvSpPr>
          <p:cNvPr id="4" name="Text Placeholder 3">
            <a:extLst>
              <a:ext uri="{FF2B5EF4-FFF2-40B4-BE49-F238E27FC236}">
                <a16:creationId xmlns:a16="http://schemas.microsoft.com/office/drawing/2014/main" id="{CC87250B-678A-4DF4-92A0-2AE7DF5112EF}"/>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42663499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293D0-D525-40D8-BCD4-D1406B407E27}"/>
              </a:ext>
            </a:extLst>
          </p:cNvPr>
          <p:cNvSpPr>
            <a:spLocks noGrp="1"/>
          </p:cNvSpPr>
          <p:nvPr>
            <p:ph type="title"/>
          </p:nvPr>
        </p:nvSpPr>
        <p:spPr/>
        <p:txBody>
          <a:bodyPr/>
          <a:lstStyle/>
          <a:p>
            <a:r>
              <a:rPr lang="en-US"/>
              <a:t>Facebook Own Posts Table | Buttercup Malaysia - 2 of 23</a:t>
            </a:r>
          </a:p>
        </p:txBody>
      </p:sp>
      <p:graphicFrame>
        <p:nvGraphicFramePr>
          <p:cNvPr id="5" name="Table Placeholder 4">
            <a:extLst>
              <a:ext uri="{FF2B5EF4-FFF2-40B4-BE49-F238E27FC236}">
                <a16:creationId xmlns:a16="http://schemas.microsoft.com/office/drawing/2014/main" id="{AA6962CA-51A9-4867-9970-3E91ED5F0BCB}"/>
              </a:ext>
            </a:extLst>
          </p:cNvPr>
          <p:cNvGraphicFramePr>
            <a:graphicFrameLocks noGrp="1"/>
          </p:cNvGraphicFramePr>
          <p:nvPr>
            <p:ph type="tbl" sz="quarter" idx="13"/>
            <p:extLst>
              <p:ext uri="{D42A27DB-BD31-4B8C-83A1-F6EECF244321}">
                <p14:modId xmlns:p14="http://schemas.microsoft.com/office/powerpoint/2010/main" val="5883115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40691681"/>
                    </a:ext>
                  </a:extLst>
                </a:gridCol>
                <a:gridCol w="658368">
                  <a:extLst>
                    <a:ext uri="{9D8B030D-6E8A-4147-A177-3AD203B41FA5}">
                      <a16:colId xmlns:a16="http://schemas.microsoft.com/office/drawing/2014/main" val="631968647"/>
                    </a:ext>
                  </a:extLst>
                </a:gridCol>
                <a:gridCol w="658368">
                  <a:extLst>
                    <a:ext uri="{9D8B030D-6E8A-4147-A177-3AD203B41FA5}">
                      <a16:colId xmlns:a16="http://schemas.microsoft.com/office/drawing/2014/main" val="189559376"/>
                    </a:ext>
                  </a:extLst>
                </a:gridCol>
                <a:gridCol w="658368">
                  <a:extLst>
                    <a:ext uri="{9D8B030D-6E8A-4147-A177-3AD203B41FA5}">
                      <a16:colId xmlns:a16="http://schemas.microsoft.com/office/drawing/2014/main" val="2897424888"/>
                    </a:ext>
                  </a:extLst>
                </a:gridCol>
                <a:gridCol w="658368">
                  <a:extLst>
                    <a:ext uri="{9D8B030D-6E8A-4147-A177-3AD203B41FA5}">
                      <a16:colId xmlns:a16="http://schemas.microsoft.com/office/drawing/2014/main" val="1941423621"/>
                    </a:ext>
                  </a:extLst>
                </a:gridCol>
                <a:gridCol w="658368">
                  <a:extLst>
                    <a:ext uri="{9D8B030D-6E8A-4147-A177-3AD203B41FA5}">
                      <a16:colId xmlns:a16="http://schemas.microsoft.com/office/drawing/2014/main" val="1349461437"/>
                    </a:ext>
                  </a:extLst>
                </a:gridCol>
                <a:gridCol w="658368">
                  <a:extLst>
                    <a:ext uri="{9D8B030D-6E8A-4147-A177-3AD203B41FA5}">
                      <a16:colId xmlns:a16="http://schemas.microsoft.com/office/drawing/2014/main" val="1648905948"/>
                    </a:ext>
                  </a:extLst>
                </a:gridCol>
                <a:gridCol w="658368">
                  <a:extLst>
                    <a:ext uri="{9D8B030D-6E8A-4147-A177-3AD203B41FA5}">
                      <a16:colId xmlns:a16="http://schemas.microsoft.com/office/drawing/2014/main" val="42704593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97585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- 2018-12-30 13:11:00 </a:t>
                      </a:r>
                      <a:r>
                        <a:rPr kumimoji="0" lang="en-US" sz="1000" b="0" i="0" u="none" strike="noStrike" kern="1200" cap="none" spc="0" normalizeH="0" baseline="0" noProof="0">
                          <a:ln>
                            <a:noFill/>
                          </a:ln>
                          <a:solidFill>
                            <a:prstClr val="black"/>
                          </a:solidFill>
                          <a:effectLst/>
                          <a:uLnTx/>
                          <a:uFillTx/>
                          <a:latin typeface="+mn-lt"/>
                          <a:ea typeface="+mn-ea"/>
                          <a:cs typeface="+mn-cs"/>
                        </a:rPr>
                        <a:t> 
 Masih sempat jika anda ingin membeli Buttercup di mana-mana kedai ramuan bakeri dan menyertai peraduan Beli, Adun &amp; Menang! Sampai hari esok sahaja!​
​1) Beli produk Buttercup sebanyak RM20 dari ​mana-mana kedai ramuan bakeri di seluruh ​semenanjung Malaysia.​
2) Jawab soalan: Siapakah penganjur bagi ​Peraduan Beli, Adun dan Menang?​
3) Ambil gambar resit bercetak asal dengan​ jelas dan penuh. Hantarkan gambar resit ​berserta nama penuh, nombor mykad dan​
jawapan anda melalui Whatsapp ke 018-228 8504. Sila simpan resit asal pembelian​ untuk pengesahan, ya!​
​Lihat terma dan syarat serta senarai kedai terlibat:​
https://docs.google.com/document/d/1T-wjBvbl7PP3wDYZxgX4-emjf1hrAcdjzjXbPUuTBqA/edit?usp=sharing​
​Promosi ini hanya terbuka untuk pembelian di ​kedai ramuan bakeri di Semenanjung ​Malaysia sahaja.​
​Untuk sebarang pertanyaan, sila hubungi ​Talian Bantuan Peraduan di 018-228 8504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84506198"/>
                  </a:ext>
                </a:extLst>
              </a:tr>
            </a:tbl>
          </a:graphicData>
        </a:graphic>
      </p:graphicFrame>
      <p:sp>
        <p:nvSpPr>
          <p:cNvPr id="4" name="Text Placeholder 3">
            <a:extLst>
              <a:ext uri="{FF2B5EF4-FFF2-40B4-BE49-F238E27FC236}">
                <a16:creationId xmlns:a16="http://schemas.microsoft.com/office/drawing/2014/main" id="{39D16BB8-E99A-42D4-B460-5F020AAC9BBD}"/>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6453792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231CF-C73F-4C6F-B387-6DE5CDC4FEED}"/>
              </a:ext>
            </a:extLst>
          </p:cNvPr>
          <p:cNvSpPr>
            <a:spLocks noGrp="1"/>
          </p:cNvSpPr>
          <p:nvPr>
            <p:ph type="title"/>
          </p:nvPr>
        </p:nvSpPr>
        <p:spPr/>
        <p:txBody>
          <a:bodyPr/>
          <a:lstStyle/>
          <a:p>
            <a:r>
              <a:rPr lang="en-US"/>
              <a:t>Facebook Own Posts Table | Buttercup Malaysia - 3 of 23</a:t>
            </a:r>
          </a:p>
        </p:txBody>
      </p:sp>
      <p:graphicFrame>
        <p:nvGraphicFramePr>
          <p:cNvPr id="5" name="Table Placeholder 4">
            <a:extLst>
              <a:ext uri="{FF2B5EF4-FFF2-40B4-BE49-F238E27FC236}">
                <a16:creationId xmlns:a16="http://schemas.microsoft.com/office/drawing/2014/main" id="{5328D5D1-E45F-46A1-8F18-567EFCDDD534}"/>
              </a:ext>
            </a:extLst>
          </p:cNvPr>
          <p:cNvGraphicFramePr>
            <a:graphicFrameLocks noGrp="1"/>
          </p:cNvGraphicFramePr>
          <p:nvPr>
            <p:ph type="tbl" sz="quarter" idx="13"/>
            <p:extLst>
              <p:ext uri="{D42A27DB-BD31-4B8C-83A1-F6EECF244321}">
                <p14:modId xmlns:p14="http://schemas.microsoft.com/office/powerpoint/2010/main" val="6318110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53471651"/>
                    </a:ext>
                  </a:extLst>
                </a:gridCol>
                <a:gridCol w="658368">
                  <a:extLst>
                    <a:ext uri="{9D8B030D-6E8A-4147-A177-3AD203B41FA5}">
                      <a16:colId xmlns:a16="http://schemas.microsoft.com/office/drawing/2014/main" val="2972956670"/>
                    </a:ext>
                  </a:extLst>
                </a:gridCol>
                <a:gridCol w="658368">
                  <a:extLst>
                    <a:ext uri="{9D8B030D-6E8A-4147-A177-3AD203B41FA5}">
                      <a16:colId xmlns:a16="http://schemas.microsoft.com/office/drawing/2014/main" val="3217857655"/>
                    </a:ext>
                  </a:extLst>
                </a:gridCol>
                <a:gridCol w="658368">
                  <a:extLst>
                    <a:ext uri="{9D8B030D-6E8A-4147-A177-3AD203B41FA5}">
                      <a16:colId xmlns:a16="http://schemas.microsoft.com/office/drawing/2014/main" val="2572346640"/>
                    </a:ext>
                  </a:extLst>
                </a:gridCol>
                <a:gridCol w="658368">
                  <a:extLst>
                    <a:ext uri="{9D8B030D-6E8A-4147-A177-3AD203B41FA5}">
                      <a16:colId xmlns:a16="http://schemas.microsoft.com/office/drawing/2014/main" val="1166354927"/>
                    </a:ext>
                  </a:extLst>
                </a:gridCol>
                <a:gridCol w="658368">
                  <a:extLst>
                    <a:ext uri="{9D8B030D-6E8A-4147-A177-3AD203B41FA5}">
                      <a16:colId xmlns:a16="http://schemas.microsoft.com/office/drawing/2014/main" val="1045856708"/>
                    </a:ext>
                  </a:extLst>
                </a:gridCol>
                <a:gridCol w="658368">
                  <a:extLst>
                    <a:ext uri="{9D8B030D-6E8A-4147-A177-3AD203B41FA5}">
                      <a16:colId xmlns:a16="http://schemas.microsoft.com/office/drawing/2014/main" val="26724047"/>
                    </a:ext>
                  </a:extLst>
                </a:gridCol>
                <a:gridCol w="658368">
                  <a:extLst>
                    <a:ext uri="{9D8B030D-6E8A-4147-A177-3AD203B41FA5}">
                      <a16:colId xmlns:a16="http://schemas.microsoft.com/office/drawing/2014/main" val="18229662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98983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- 2018-12-29 13:07:00 </a:t>
                      </a:r>
                      <a:r>
                        <a:rPr kumimoji="0" lang="en-US" sz="1000" b="0" i="0" u="none" strike="noStrike" kern="1200" cap="none" spc="0" normalizeH="0" baseline="0" noProof="0">
                          <a:ln>
                            <a:noFill/>
                          </a:ln>
                          <a:solidFill>
                            <a:prstClr val="black"/>
                          </a:solidFill>
                          <a:effectLst/>
                          <a:uLnTx/>
                          <a:uFillTx/>
                          <a:latin typeface="+mn-lt"/>
                          <a:ea typeface="+mn-ea"/>
                          <a:cs typeface="+mn-cs"/>
                        </a:rPr>
                        <a:t> 
 Hidangan ini pasti membuat anak-anak menjilat jari!​
​#ResipiButtercup​
​Nachos Coklat Kayu Manis​
​Bahan-bahan: ​
2 sudu besar Buttercup, dicairkan​
4 keping tortilla​
¼ cawan gula kulit kayu manis (campuran gula halus dengan serbuk kayu manis)​
½ cawan cip coklat​
¼ cawan krim putar
Arahan:​
1. Sapu Buttercup pada kedua-dua belah tortila.​
2. Taburkan gula kulit kayu manis di kedua-dua belah tortila.​
3. Potong tortila kepada lapan bahagian.​
4. Susun dalam dulang pembakar yang dilapisi kertas aluminium dan bakar pada suhu 180°C selama lapan hingga 10 minit. Terbalikkan selepas empat minit.​
5. Sementara itu, pukul krim putar hingga kembang. Cairkan cip coklat.​
6. Keluarkan nachos dan hias dengan coklat. Letak krim putar di atasnya dan hidangkan.​
​Sumber: http://www.karangkraf.com/cmlink/pa-ma/bayi/pemakanan/5-resipi-makanan-jejari-untuk-anak-mudah-sihat-1.482126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18639260"/>
                  </a:ext>
                </a:extLst>
              </a:tr>
            </a:tbl>
          </a:graphicData>
        </a:graphic>
      </p:graphicFrame>
      <p:sp>
        <p:nvSpPr>
          <p:cNvPr id="4" name="Text Placeholder 3">
            <a:extLst>
              <a:ext uri="{FF2B5EF4-FFF2-40B4-BE49-F238E27FC236}">
                <a16:creationId xmlns:a16="http://schemas.microsoft.com/office/drawing/2014/main" id="{F869D462-DDC0-4764-A785-64F195D90FA3}"/>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9544030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2F1FB-0BF5-4C54-9D9A-5F18D84A4460}"/>
              </a:ext>
            </a:extLst>
          </p:cNvPr>
          <p:cNvSpPr>
            <a:spLocks noGrp="1"/>
          </p:cNvSpPr>
          <p:nvPr>
            <p:ph type="title"/>
          </p:nvPr>
        </p:nvSpPr>
        <p:spPr/>
        <p:txBody>
          <a:bodyPr/>
          <a:lstStyle/>
          <a:p>
            <a:r>
              <a:rPr lang="en-US"/>
              <a:t>Facebook Own Posts Table | Buttercup Malaysia - 4 of 23</a:t>
            </a:r>
          </a:p>
        </p:txBody>
      </p:sp>
      <p:graphicFrame>
        <p:nvGraphicFramePr>
          <p:cNvPr id="5" name="Table Placeholder 4">
            <a:extLst>
              <a:ext uri="{FF2B5EF4-FFF2-40B4-BE49-F238E27FC236}">
                <a16:creationId xmlns:a16="http://schemas.microsoft.com/office/drawing/2014/main" id="{FB525384-C7AE-4FFF-A88A-2CD439114E7A}"/>
              </a:ext>
            </a:extLst>
          </p:cNvPr>
          <p:cNvGraphicFramePr>
            <a:graphicFrameLocks noGrp="1"/>
          </p:cNvGraphicFramePr>
          <p:nvPr>
            <p:ph type="tbl" sz="quarter" idx="13"/>
            <p:extLst>
              <p:ext uri="{D42A27DB-BD31-4B8C-83A1-F6EECF244321}">
                <p14:modId xmlns:p14="http://schemas.microsoft.com/office/powerpoint/2010/main" val="2016078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63969826"/>
                    </a:ext>
                  </a:extLst>
                </a:gridCol>
                <a:gridCol w="658368">
                  <a:extLst>
                    <a:ext uri="{9D8B030D-6E8A-4147-A177-3AD203B41FA5}">
                      <a16:colId xmlns:a16="http://schemas.microsoft.com/office/drawing/2014/main" val="2701361488"/>
                    </a:ext>
                  </a:extLst>
                </a:gridCol>
                <a:gridCol w="658368">
                  <a:extLst>
                    <a:ext uri="{9D8B030D-6E8A-4147-A177-3AD203B41FA5}">
                      <a16:colId xmlns:a16="http://schemas.microsoft.com/office/drawing/2014/main" val="198735459"/>
                    </a:ext>
                  </a:extLst>
                </a:gridCol>
                <a:gridCol w="658368">
                  <a:extLst>
                    <a:ext uri="{9D8B030D-6E8A-4147-A177-3AD203B41FA5}">
                      <a16:colId xmlns:a16="http://schemas.microsoft.com/office/drawing/2014/main" val="3274365843"/>
                    </a:ext>
                  </a:extLst>
                </a:gridCol>
                <a:gridCol w="658368">
                  <a:extLst>
                    <a:ext uri="{9D8B030D-6E8A-4147-A177-3AD203B41FA5}">
                      <a16:colId xmlns:a16="http://schemas.microsoft.com/office/drawing/2014/main" val="1320803149"/>
                    </a:ext>
                  </a:extLst>
                </a:gridCol>
                <a:gridCol w="658368">
                  <a:extLst>
                    <a:ext uri="{9D8B030D-6E8A-4147-A177-3AD203B41FA5}">
                      <a16:colId xmlns:a16="http://schemas.microsoft.com/office/drawing/2014/main" val="3530657216"/>
                    </a:ext>
                  </a:extLst>
                </a:gridCol>
                <a:gridCol w="658368">
                  <a:extLst>
                    <a:ext uri="{9D8B030D-6E8A-4147-A177-3AD203B41FA5}">
                      <a16:colId xmlns:a16="http://schemas.microsoft.com/office/drawing/2014/main" val="710681836"/>
                    </a:ext>
                  </a:extLst>
                </a:gridCol>
                <a:gridCol w="658368">
                  <a:extLst>
                    <a:ext uri="{9D8B030D-6E8A-4147-A177-3AD203B41FA5}">
                      <a16:colId xmlns:a16="http://schemas.microsoft.com/office/drawing/2014/main" val="7051361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40128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- 2018-12-27 09:05:00 </a:t>
                      </a:r>
                      <a:r>
                        <a:rPr kumimoji="0" lang="en-US" sz="1000" b="0" i="0" u="none" strike="noStrike" kern="1200" cap="none" spc="0" normalizeH="0" baseline="0" noProof="0">
                          <a:ln>
                            <a:noFill/>
                          </a:ln>
                          <a:solidFill>
                            <a:prstClr val="black"/>
                          </a:solidFill>
                          <a:effectLst/>
                          <a:uLnTx/>
                          <a:uFillTx/>
                          <a:latin typeface="+mn-lt"/>
                          <a:ea typeface="+mn-ea"/>
                          <a:cs typeface="+mn-cs"/>
                        </a:rPr>
                        <a:t> 
 Kombinasi delima dan madu ini memberikan sensasi yang berlainan sedikit pada kanak-kanak.​
#ResipiButtercup​
Biskut Delima Madu​
Bahan-bahan: ​
340g Buttercup​
250g gula perang​
5g soda bikarbonat​
4g garam​
5g madu​
2g serbuk kayu manis​
60g telur (1 biji)​
750g tepung gandum​
1 biji buah delima
Arahan:​
1. Pukul Buttercup dan gula perang sehingga sebati. ​
2. Masukkan soda bikarbonat, garam dan madu. ​
3. Kemudian masukkan serbuk kayu manis dan tepung gandum. ​
4. Tambahkan telur diikuti dengan buah delima. ​
5. Bakar di dalam ketuhar pada suhu 160°C selama 25 minit.​
​Sumber: https://www.nona.my/bukan-je-kanak-kanak-orang-dewasa-pun-confirm-suka-4-resipi-kek-biskut-raya-ni/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66253564"/>
                  </a:ext>
                </a:extLst>
              </a:tr>
            </a:tbl>
          </a:graphicData>
        </a:graphic>
      </p:graphicFrame>
      <p:sp>
        <p:nvSpPr>
          <p:cNvPr id="4" name="Text Placeholder 3">
            <a:extLst>
              <a:ext uri="{FF2B5EF4-FFF2-40B4-BE49-F238E27FC236}">
                <a16:creationId xmlns:a16="http://schemas.microsoft.com/office/drawing/2014/main" id="{CB44712E-61C7-448B-902F-23193874EA18}"/>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5592797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68494-C50F-4ED2-A424-C4086DB50C10}"/>
              </a:ext>
            </a:extLst>
          </p:cNvPr>
          <p:cNvSpPr>
            <a:spLocks noGrp="1"/>
          </p:cNvSpPr>
          <p:nvPr>
            <p:ph type="title"/>
          </p:nvPr>
        </p:nvSpPr>
        <p:spPr/>
        <p:txBody>
          <a:bodyPr/>
          <a:lstStyle/>
          <a:p>
            <a:r>
              <a:rPr lang="en-US"/>
              <a:t>Facebook Own Posts Table | Buttercup Malaysia - 5 of 23</a:t>
            </a:r>
          </a:p>
        </p:txBody>
      </p:sp>
      <p:graphicFrame>
        <p:nvGraphicFramePr>
          <p:cNvPr id="5" name="Table Placeholder 4">
            <a:extLst>
              <a:ext uri="{FF2B5EF4-FFF2-40B4-BE49-F238E27FC236}">
                <a16:creationId xmlns:a16="http://schemas.microsoft.com/office/drawing/2014/main" id="{C7E6FCD4-B8BF-417C-970A-B6238C081955}"/>
              </a:ext>
            </a:extLst>
          </p:cNvPr>
          <p:cNvGraphicFramePr>
            <a:graphicFrameLocks noGrp="1"/>
          </p:cNvGraphicFramePr>
          <p:nvPr>
            <p:ph type="tbl" sz="quarter" idx="13"/>
            <p:extLst>
              <p:ext uri="{D42A27DB-BD31-4B8C-83A1-F6EECF244321}">
                <p14:modId xmlns:p14="http://schemas.microsoft.com/office/powerpoint/2010/main" val="41257279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75884400"/>
                    </a:ext>
                  </a:extLst>
                </a:gridCol>
                <a:gridCol w="658368">
                  <a:extLst>
                    <a:ext uri="{9D8B030D-6E8A-4147-A177-3AD203B41FA5}">
                      <a16:colId xmlns:a16="http://schemas.microsoft.com/office/drawing/2014/main" val="781223003"/>
                    </a:ext>
                  </a:extLst>
                </a:gridCol>
                <a:gridCol w="658368">
                  <a:extLst>
                    <a:ext uri="{9D8B030D-6E8A-4147-A177-3AD203B41FA5}">
                      <a16:colId xmlns:a16="http://schemas.microsoft.com/office/drawing/2014/main" val="300142153"/>
                    </a:ext>
                  </a:extLst>
                </a:gridCol>
                <a:gridCol w="658368">
                  <a:extLst>
                    <a:ext uri="{9D8B030D-6E8A-4147-A177-3AD203B41FA5}">
                      <a16:colId xmlns:a16="http://schemas.microsoft.com/office/drawing/2014/main" val="1254141818"/>
                    </a:ext>
                  </a:extLst>
                </a:gridCol>
                <a:gridCol w="658368">
                  <a:extLst>
                    <a:ext uri="{9D8B030D-6E8A-4147-A177-3AD203B41FA5}">
                      <a16:colId xmlns:a16="http://schemas.microsoft.com/office/drawing/2014/main" val="1076305224"/>
                    </a:ext>
                  </a:extLst>
                </a:gridCol>
                <a:gridCol w="658368">
                  <a:extLst>
                    <a:ext uri="{9D8B030D-6E8A-4147-A177-3AD203B41FA5}">
                      <a16:colId xmlns:a16="http://schemas.microsoft.com/office/drawing/2014/main" val="3469504943"/>
                    </a:ext>
                  </a:extLst>
                </a:gridCol>
                <a:gridCol w="658368">
                  <a:extLst>
                    <a:ext uri="{9D8B030D-6E8A-4147-A177-3AD203B41FA5}">
                      <a16:colId xmlns:a16="http://schemas.microsoft.com/office/drawing/2014/main" val="2074010169"/>
                    </a:ext>
                  </a:extLst>
                </a:gridCol>
                <a:gridCol w="658368">
                  <a:extLst>
                    <a:ext uri="{9D8B030D-6E8A-4147-A177-3AD203B41FA5}">
                      <a16:colId xmlns:a16="http://schemas.microsoft.com/office/drawing/2014/main" val="22625878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08685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mn-lt"/>
                          <a:ea typeface="+mn-ea"/>
                          <a:cs typeface="+mn-cs"/>
                        </a:rPr>
                        <a:t> Buttercup Malaysia - 2018-12-25 00:00:01 </a:t>
                      </a:r>
                      <a:r>
                        <a:rPr kumimoji="0" lang="sv-SE" sz="1000" b="0" i="0" u="none" strike="noStrike" kern="1200" cap="none" spc="0" normalizeH="0" baseline="0" noProof="0">
                          <a:ln>
                            <a:noFill/>
                          </a:ln>
                          <a:solidFill>
                            <a:prstClr val="black"/>
                          </a:solidFill>
                          <a:effectLst/>
                          <a:uLnTx/>
                          <a:uFillTx/>
                          <a:latin typeface="+mn-lt"/>
                          <a:ea typeface="+mn-ea"/>
                          <a:cs typeface="+mn-cs"/>
                        </a:rPr>
                        <a:t> 
 Selamat menyambut Hari Natal kepada Famili Buttercup yang beragama Kristian! Semoga anda berbahagia di samping keluarga dan rakan-rakan.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13046147"/>
                  </a:ext>
                </a:extLst>
              </a:tr>
            </a:tbl>
          </a:graphicData>
        </a:graphic>
      </p:graphicFrame>
      <p:sp>
        <p:nvSpPr>
          <p:cNvPr id="4" name="Text Placeholder 3">
            <a:extLst>
              <a:ext uri="{FF2B5EF4-FFF2-40B4-BE49-F238E27FC236}">
                <a16:creationId xmlns:a16="http://schemas.microsoft.com/office/drawing/2014/main" id="{C1454451-E7D0-429B-A040-F312B8B4532A}"/>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0888951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B532A-4B5B-4790-9F87-B135A91C6959}"/>
              </a:ext>
            </a:extLst>
          </p:cNvPr>
          <p:cNvSpPr>
            <a:spLocks noGrp="1"/>
          </p:cNvSpPr>
          <p:nvPr>
            <p:ph type="title"/>
          </p:nvPr>
        </p:nvSpPr>
        <p:spPr/>
        <p:txBody>
          <a:bodyPr/>
          <a:lstStyle/>
          <a:p>
            <a:r>
              <a:rPr lang="en-US"/>
              <a:t>Facebook Own Posts Table | Buttercup Malaysia - 6 of 23</a:t>
            </a:r>
          </a:p>
        </p:txBody>
      </p:sp>
      <p:graphicFrame>
        <p:nvGraphicFramePr>
          <p:cNvPr id="5" name="Table Placeholder 4">
            <a:extLst>
              <a:ext uri="{FF2B5EF4-FFF2-40B4-BE49-F238E27FC236}">
                <a16:creationId xmlns:a16="http://schemas.microsoft.com/office/drawing/2014/main" id="{18B5F63F-F5DF-4D84-86B8-49B1FB58FC02}"/>
              </a:ext>
            </a:extLst>
          </p:cNvPr>
          <p:cNvGraphicFramePr>
            <a:graphicFrameLocks noGrp="1"/>
          </p:cNvGraphicFramePr>
          <p:nvPr>
            <p:ph type="tbl" sz="quarter" idx="13"/>
            <p:extLst>
              <p:ext uri="{D42A27DB-BD31-4B8C-83A1-F6EECF244321}">
                <p14:modId xmlns:p14="http://schemas.microsoft.com/office/powerpoint/2010/main" val="40129989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73769483"/>
                    </a:ext>
                  </a:extLst>
                </a:gridCol>
                <a:gridCol w="658368">
                  <a:extLst>
                    <a:ext uri="{9D8B030D-6E8A-4147-A177-3AD203B41FA5}">
                      <a16:colId xmlns:a16="http://schemas.microsoft.com/office/drawing/2014/main" val="3071664981"/>
                    </a:ext>
                  </a:extLst>
                </a:gridCol>
                <a:gridCol w="658368">
                  <a:extLst>
                    <a:ext uri="{9D8B030D-6E8A-4147-A177-3AD203B41FA5}">
                      <a16:colId xmlns:a16="http://schemas.microsoft.com/office/drawing/2014/main" val="3417270721"/>
                    </a:ext>
                  </a:extLst>
                </a:gridCol>
                <a:gridCol w="658368">
                  <a:extLst>
                    <a:ext uri="{9D8B030D-6E8A-4147-A177-3AD203B41FA5}">
                      <a16:colId xmlns:a16="http://schemas.microsoft.com/office/drawing/2014/main" val="2866929541"/>
                    </a:ext>
                  </a:extLst>
                </a:gridCol>
                <a:gridCol w="658368">
                  <a:extLst>
                    <a:ext uri="{9D8B030D-6E8A-4147-A177-3AD203B41FA5}">
                      <a16:colId xmlns:a16="http://schemas.microsoft.com/office/drawing/2014/main" val="1202751780"/>
                    </a:ext>
                  </a:extLst>
                </a:gridCol>
                <a:gridCol w="658368">
                  <a:extLst>
                    <a:ext uri="{9D8B030D-6E8A-4147-A177-3AD203B41FA5}">
                      <a16:colId xmlns:a16="http://schemas.microsoft.com/office/drawing/2014/main" val="182746258"/>
                    </a:ext>
                  </a:extLst>
                </a:gridCol>
                <a:gridCol w="658368">
                  <a:extLst>
                    <a:ext uri="{9D8B030D-6E8A-4147-A177-3AD203B41FA5}">
                      <a16:colId xmlns:a16="http://schemas.microsoft.com/office/drawing/2014/main" val="1331917998"/>
                    </a:ext>
                  </a:extLst>
                </a:gridCol>
                <a:gridCol w="658368">
                  <a:extLst>
                    <a:ext uri="{9D8B030D-6E8A-4147-A177-3AD203B41FA5}">
                      <a16:colId xmlns:a16="http://schemas.microsoft.com/office/drawing/2014/main" val="39098069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6581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- 2018-12-24 09:57:00 </a:t>
                      </a:r>
                      <a:r>
                        <a:rPr kumimoji="0" lang="en-US" sz="1000" b="0" i="0" u="none" strike="noStrike" kern="1200" cap="none" spc="0" normalizeH="0" baseline="0" noProof="0">
                          <a:ln>
                            <a:noFill/>
                          </a:ln>
                          <a:solidFill>
                            <a:prstClr val="black"/>
                          </a:solidFill>
                          <a:effectLst/>
                          <a:uLnTx/>
                          <a:uFillTx/>
                          <a:latin typeface="+mn-lt"/>
                          <a:ea typeface="+mn-ea"/>
                          <a:cs typeface="+mn-cs"/>
                        </a:rPr>
                        <a:t> 
 Jom sertai peraduan Beli, Adun &amp; Menang Buttercup dan jadilah salah seorang pemenang hadiah-hadiah lumayan ini! ​
​1) Beli produk Buttercup sebanyak RM20 dari ​mana-mana kedai ramuan bakeri di seluruh ​semenanjung Malaysia.​
2) Jawab soalan: Siapakah penganjur bagi ​Peraduan Beli, Adun dan Menang?​
3) Ambil gambar resit bercetak asal dengan​ jelas dan penuh. Hantarkan gambar resit ​berserta nama penuh, nombor mykad dan​ jawapan anda melalui Whatsapp ke 018-228 8504. Sila simpan resit asal pembelian​ untuk pengesahan, ya!​
​Lihat terma dan syarat serta senarai kedai terlibat:​
https://docs.google.com/document/d/1T-wjBvbl7PP3wDYZxgX4-emjf1hrAcdjzjXbPUuTBqA/edit?usp=sharing​
​Promosi ini hanya terbuka untuk pembelian di ​kedai ramuan bakeri di Semenanjung ​Malaysia sahaja.​
Untuk sebarang pertanyaan, sila hubungi ​Talian Bantuan Peraduan di 
018-228 8504.​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53473916"/>
                  </a:ext>
                </a:extLst>
              </a:tr>
            </a:tbl>
          </a:graphicData>
        </a:graphic>
      </p:graphicFrame>
      <p:sp>
        <p:nvSpPr>
          <p:cNvPr id="4" name="Text Placeholder 3">
            <a:extLst>
              <a:ext uri="{FF2B5EF4-FFF2-40B4-BE49-F238E27FC236}">
                <a16:creationId xmlns:a16="http://schemas.microsoft.com/office/drawing/2014/main" id="{0CE8D88D-4476-483D-A236-C0BB8FF6897B}"/>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8238522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C2269-42AF-4323-BA32-5D9052BC32BB}"/>
              </a:ext>
            </a:extLst>
          </p:cNvPr>
          <p:cNvSpPr>
            <a:spLocks noGrp="1"/>
          </p:cNvSpPr>
          <p:nvPr>
            <p:ph type="title"/>
          </p:nvPr>
        </p:nvSpPr>
        <p:spPr/>
        <p:txBody>
          <a:bodyPr/>
          <a:lstStyle/>
          <a:p>
            <a:r>
              <a:rPr lang="en-US"/>
              <a:t>Facebook Own Posts Table | Buttercup Malaysia - 7 of 23</a:t>
            </a:r>
          </a:p>
        </p:txBody>
      </p:sp>
      <p:graphicFrame>
        <p:nvGraphicFramePr>
          <p:cNvPr id="5" name="Table Placeholder 4">
            <a:extLst>
              <a:ext uri="{FF2B5EF4-FFF2-40B4-BE49-F238E27FC236}">
                <a16:creationId xmlns:a16="http://schemas.microsoft.com/office/drawing/2014/main" id="{E70A24E8-14DB-43BD-B8F5-385FB2AF6A9D}"/>
              </a:ext>
            </a:extLst>
          </p:cNvPr>
          <p:cNvGraphicFramePr>
            <a:graphicFrameLocks noGrp="1"/>
          </p:cNvGraphicFramePr>
          <p:nvPr>
            <p:ph type="tbl" sz="quarter" idx="13"/>
            <p:extLst>
              <p:ext uri="{D42A27DB-BD31-4B8C-83A1-F6EECF244321}">
                <p14:modId xmlns:p14="http://schemas.microsoft.com/office/powerpoint/2010/main" val="3472790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72456383"/>
                    </a:ext>
                  </a:extLst>
                </a:gridCol>
                <a:gridCol w="658368">
                  <a:extLst>
                    <a:ext uri="{9D8B030D-6E8A-4147-A177-3AD203B41FA5}">
                      <a16:colId xmlns:a16="http://schemas.microsoft.com/office/drawing/2014/main" val="2127696163"/>
                    </a:ext>
                  </a:extLst>
                </a:gridCol>
                <a:gridCol w="658368">
                  <a:extLst>
                    <a:ext uri="{9D8B030D-6E8A-4147-A177-3AD203B41FA5}">
                      <a16:colId xmlns:a16="http://schemas.microsoft.com/office/drawing/2014/main" val="941658340"/>
                    </a:ext>
                  </a:extLst>
                </a:gridCol>
                <a:gridCol w="658368">
                  <a:extLst>
                    <a:ext uri="{9D8B030D-6E8A-4147-A177-3AD203B41FA5}">
                      <a16:colId xmlns:a16="http://schemas.microsoft.com/office/drawing/2014/main" val="3144010255"/>
                    </a:ext>
                  </a:extLst>
                </a:gridCol>
                <a:gridCol w="658368">
                  <a:extLst>
                    <a:ext uri="{9D8B030D-6E8A-4147-A177-3AD203B41FA5}">
                      <a16:colId xmlns:a16="http://schemas.microsoft.com/office/drawing/2014/main" val="3822337591"/>
                    </a:ext>
                  </a:extLst>
                </a:gridCol>
                <a:gridCol w="658368">
                  <a:extLst>
                    <a:ext uri="{9D8B030D-6E8A-4147-A177-3AD203B41FA5}">
                      <a16:colId xmlns:a16="http://schemas.microsoft.com/office/drawing/2014/main" val="3466087217"/>
                    </a:ext>
                  </a:extLst>
                </a:gridCol>
                <a:gridCol w="658368">
                  <a:extLst>
                    <a:ext uri="{9D8B030D-6E8A-4147-A177-3AD203B41FA5}">
                      <a16:colId xmlns:a16="http://schemas.microsoft.com/office/drawing/2014/main" val="363307359"/>
                    </a:ext>
                  </a:extLst>
                </a:gridCol>
                <a:gridCol w="658368">
                  <a:extLst>
                    <a:ext uri="{9D8B030D-6E8A-4147-A177-3AD203B41FA5}">
                      <a16:colId xmlns:a16="http://schemas.microsoft.com/office/drawing/2014/main" val="7790628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95264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- 2018-12-23 12:46:00 </a:t>
                      </a:r>
                      <a:r>
                        <a:rPr kumimoji="0" lang="en-US" sz="1000" b="0" i="0" u="none" strike="noStrike" kern="1200" cap="none" spc="0" normalizeH="0" baseline="0" noProof="0">
                          <a:ln>
                            <a:noFill/>
                          </a:ln>
                          <a:solidFill>
                            <a:prstClr val="black"/>
                          </a:solidFill>
                          <a:effectLst/>
                          <a:uLnTx/>
                          <a:uFillTx/>
                          <a:latin typeface="+mn-lt"/>
                          <a:ea typeface="+mn-ea"/>
                          <a:cs typeface="+mn-cs"/>
                        </a:rPr>
                        <a:t> 
 Cuba minta anak-anak kira jumlah Buttercup yang tersembunyi di dalam gambar ini.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34249335"/>
                  </a:ext>
                </a:extLst>
              </a:tr>
            </a:tbl>
          </a:graphicData>
        </a:graphic>
      </p:graphicFrame>
      <p:sp>
        <p:nvSpPr>
          <p:cNvPr id="4" name="Text Placeholder 3">
            <a:extLst>
              <a:ext uri="{FF2B5EF4-FFF2-40B4-BE49-F238E27FC236}">
                <a16:creationId xmlns:a16="http://schemas.microsoft.com/office/drawing/2014/main" id="{CA2002AF-9DE4-4149-8097-91539D740BEE}"/>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6804082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7B5D5-2232-4587-9434-10C9A3E83A24}"/>
              </a:ext>
            </a:extLst>
          </p:cNvPr>
          <p:cNvSpPr>
            <a:spLocks noGrp="1"/>
          </p:cNvSpPr>
          <p:nvPr>
            <p:ph type="title"/>
          </p:nvPr>
        </p:nvSpPr>
        <p:spPr/>
        <p:txBody>
          <a:bodyPr/>
          <a:lstStyle/>
          <a:p>
            <a:r>
              <a:rPr lang="en-US"/>
              <a:t>Facebook Own Posts Table | Buttercup Malaysia - 8 of 23</a:t>
            </a:r>
          </a:p>
        </p:txBody>
      </p:sp>
      <p:graphicFrame>
        <p:nvGraphicFramePr>
          <p:cNvPr id="5" name="Table Placeholder 4">
            <a:extLst>
              <a:ext uri="{FF2B5EF4-FFF2-40B4-BE49-F238E27FC236}">
                <a16:creationId xmlns:a16="http://schemas.microsoft.com/office/drawing/2014/main" id="{62C1BFC7-9F3C-4FFF-8A88-1A03C5AFE03B}"/>
              </a:ext>
            </a:extLst>
          </p:cNvPr>
          <p:cNvGraphicFramePr>
            <a:graphicFrameLocks noGrp="1"/>
          </p:cNvGraphicFramePr>
          <p:nvPr>
            <p:ph type="tbl" sz="quarter" idx="13"/>
            <p:extLst>
              <p:ext uri="{D42A27DB-BD31-4B8C-83A1-F6EECF244321}">
                <p14:modId xmlns:p14="http://schemas.microsoft.com/office/powerpoint/2010/main" val="3062596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793784"/>
                    </a:ext>
                  </a:extLst>
                </a:gridCol>
                <a:gridCol w="658368">
                  <a:extLst>
                    <a:ext uri="{9D8B030D-6E8A-4147-A177-3AD203B41FA5}">
                      <a16:colId xmlns:a16="http://schemas.microsoft.com/office/drawing/2014/main" val="2965149139"/>
                    </a:ext>
                  </a:extLst>
                </a:gridCol>
                <a:gridCol w="658368">
                  <a:extLst>
                    <a:ext uri="{9D8B030D-6E8A-4147-A177-3AD203B41FA5}">
                      <a16:colId xmlns:a16="http://schemas.microsoft.com/office/drawing/2014/main" val="2250138363"/>
                    </a:ext>
                  </a:extLst>
                </a:gridCol>
                <a:gridCol w="658368">
                  <a:extLst>
                    <a:ext uri="{9D8B030D-6E8A-4147-A177-3AD203B41FA5}">
                      <a16:colId xmlns:a16="http://schemas.microsoft.com/office/drawing/2014/main" val="950596202"/>
                    </a:ext>
                  </a:extLst>
                </a:gridCol>
                <a:gridCol w="658368">
                  <a:extLst>
                    <a:ext uri="{9D8B030D-6E8A-4147-A177-3AD203B41FA5}">
                      <a16:colId xmlns:a16="http://schemas.microsoft.com/office/drawing/2014/main" val="2109053123"/>
                    </a:ext>
                  </a:extLst>
                </a:gridCol>
                <a:gridCol w="658368">
                  <a:extLst>
                    <a:ext uri="{9D8B030D-6E8A-4147-A177-3AD203B41FA5}">
                      <a16:colId xmlns:a16="http://schemas.microsoft.com/office/drawing/2014/main" val="766500987"/>
                    </a:ext>
                  </a:extLst>
                </a:gridCol>
                <a:gridCol w="658368">
                  <a:extLst>
                    <a:ext uri="{9D8B030D-6E8A-4147-A177-3AD203B41FA5}">
                      <a16:colId xmlns:a16="http://schemas.microsoft.com/office/drawing/2014/main" val="3879671613"/>
                    </a:ext>
                  </a:extLst>
                </a:gridCol>
                <a:gridCol w="658368">
                  <a:extLst>
                    <a:ext uri="{9D8B030D-6E8A-4147-A177-3AD203B41FA5}">
                      <a16:colId xmlns:a16="http://schemas.microsoft.com/office/drawing/2014/main" val="25373906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8987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- 2018-12-21 20:29:31 </a:t>
                      </a:r>
                      <a:r>
                        <a:rPr kumimoji="0" lang="en-US" sz="1000" b="0" i="0" u="none" strike="noStrike" kern="1200" cap="none" spc="0" normalizeH="0" baseline="0" noProof="0">
                          <a:ln>
                            <a:noFill/>
                          </a:ln>
                          <a:solidFill>
                            <a:prstClr val="black"/>
                          </a:solidFill>
                          <a:effectLst/>
                          <a:uLnTx/>
                          <a:uFillTx/>
                          <a:latin typeface="+mn-lt"/>
                          <a:ea typeface="+mn-ea"/>
                          <a:cs typeface="+mn-cs"/>
                        </a:rPr>
                        <a:t> 
 Cepat ke mana-mana kedai ramuan bakeri berdekatan anda! Untuk semua yang berada di semenanjung Malaysia, anda boleh memenangi pelbagai hadiah menarik dengan menyertai peraduan Beli, Adun &amp; Menang Buttercup.​
​1) Beli produk Buttercup sebanyak RM20 dari ​mana-mana kedai ramuan bakeri di seluruh ​semenanjung Malaysia.​
2) Jawab soalan: Siapakah penganjur bagi ​Peraduan Beli, Adun dan Menang?​
3) Ambil gambar resit bercetak asal dengan​ jelas dan penuh. Hantarkan gambar resit ​berserta nama penuh, nombor mykad dan​ jawapan anda melalui Whatsapp ke 018-228 8504. Sila simpan resit asal pembelian​ untuk pengesahan, ya!​
​Promosi ini hanya terbuka untuk pembelian di ​kedai ramuan bakeri di Semenanjung ​Malaysia sahaja.​
Lihat terma dan syarat serta senarai kedai yang terlibat:​
https://docs.google.com/document/d/1T-wjBvbl7PP3wDYZxgX4-emjf1hrAcdjzjXbPUuTBqA/edit?usp=sharing​
​Untuk sebarang pertanyaan, sila hubungi ​Talian Bantuan Peraduan di 018-228 8504.​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55681206"/>
                  </a:ext>
                </a:extLst>
              </a:tr>
            </a:tbl>
          </a:graphicData>
        </a:graphic>
      </p:graphicFrame>
      <p:sp>
        <p:nvSpPr>
          <p:cNvPr id="4" name="Text Placeholder 3">
            <a:extLst>
              <a:ext uri="{FF2B5EF4-FFF2-40B4-BE49-F238E27FC236}">
                <a16:creationId xmlns:a16="http://schemas.microsoft.com/office/drawing/2014/main" id="{DD6ABE7B-47B1-46FC-9153-3525AE4486CB}"/>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5385479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ACF19-1B3E-4126-89B6-A0EEB78F9192}"/>
              </a:ext>
            </a:extLst>
          </p:cNvPr>
          <p:cNvSpPr>
            <a:spLocks noGrp="1"/>
          </p:cNvSpPr>
          <p:nvPr>
            <p:ph type="title"/>
          </p:nvPr>
        </p:nvSpPr>
        <p:spPr/>
        <p:txBody>
          <a:bodyPr/>
          <a:lstStyle/>
          <a:p>
            <a:r>
              <a:rPr lang="en-US"/>
              <a:t>Facebook Own Posts Table | Buttercup Malaysia - 9 of 23</a:t>
            </a:r>
          </a:p>
        </p:txBody>
      </p:sp>
      <p:graphicFrame>
        <p:nvGraphicFramePr>
          <p:cNvPr id="5" name="Table Placeholder 4">
            <a:extLst>
              <a:ext uri="{FF2B5EF4-FFF2-40B4-BE49-F238E27FC236}">
                <a16:creationId xmlns:a16="http://schemas.microsoft.com/office/drawing/2014/main" id="{F46183AB-899D-49DE-9A93-0681509823C6}"/>
              </a:ext>
            </a:extLst>
          </p:cNvPr>
          <p:cNvGraphicFramePr>
            <a:graphicFrameLocks noGrp="1"/>
          </p:cNvGraphicFramePr>
          <p:nvPr>
            <p:ph type="tbl" sz="quarter" idx="13"/>
            <p:extLst>
              <p:ext uri="{D42A27DB-BD31-4B8C-83A1-F6EECF244321}">
                <p14:modId xmlns:p14="http://schemas.microsoft.com/office/powerpoint/2010/main" val="4231412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17251590"/>
                    </a:ext>
                  </a:extLst>
                </a:gridCol>
                <a:gridCol w="658368">
                  <a:extLst>
                    <a:ext uri="{9D8B030D-6E8A-4147-A177-3AD203B41FA5}">
                      <a16:colId xmlns:a16="http://schemas.microsoft.com/office/drawing/2014/main" val="479282134"/>
                    </a:ext>
                  </a:extLst>
                </a:gridCol>
                <a:gridCol w="658368">
                  <a:extLst>
                    <a:ext uri="{9D8B030D-6E8A-4147-A177-3AD203B41FA5}">
                      <a16:colId xmlns:a16="http://schemas.microsoft.com/office/drawing/2014/main" val="736954002"/>
                    </a:ext>
                  </a:extLst>
                </a:gridCol>
                <a:gridCol w="658368">
                  <a:extLst>
                    <a:ext uri="{9D8B030D-6E8A-4147-A177-3AD203B41FA5}">
                      <a16:colId xmlns:a16="http://schemas.microsoft.com/office/drawing/2014/main" val="4248795582"/>
                    </a:ext>
                  </a:extLst>
                </a:gridCol>
                <a:gridCol w="658368">
                  <a:extLst>
                    <a:ext uri="{9D8B030D-6E8A-4147-A177-3AD203B41FA5}">
                      <a16:colId xmlns:a16="http://schemas.microsoft.com/office/drawing/2014/main" val="1219829790"/>
                    </a:ext>
                  </a:extLst>
                </a:gridCol>
                <a:gridCol w="658368">
                  <a:extLst>
                    <a:ext uri="{9D8B030D-6E8A-4147-A177-3AD203B41FA5}">
                      <a16:colId xmlns:a16="http://schemas.microsoft.com/office/drawing/2014/main" val="120035058"/>
                    </a:ext>
                  </a:extLst>
                </a:gridCol>
                <a:gridCol w="658368">
                  <a:extLst>
                    <a:ext uri="{9D8B030D-6E8A-4147-A177-3AD203B41FA5}">
                      <a16:colId xmlns:a16="http://schemas.microsoft.com/office/drawing/2014/main" val="1251561176"/>
                    </a:ext>
                  </a:extLst>
                </a:gridCol>
                <a:gridCol w="658368">
                  <a:extLst>
                    <a:ext uri="{9D8B030D-6E8A-4147-A177-3AD203B41FA5}">
                      <a16:colId xmlns:a16="http://schemas.microsoft.com/office/drawing/2014/main" val="38607670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8936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- 2018-12-21 18:32:05 </a:t>
                      </a:r>
                      <a:r>
                        <a:rPr kumimoji="0" lang="en-US" sz="1000" b="0" i="0" u="none" strike="noStrike" kern="1200" cap="none" spc="0" normalizeH="0" baseline="0" noProof="0">
                          <a:ln>
                            <a:noFill/>
                          </a:ln>
                          <a:solidFill>
                            <a:prstClr val="black"/>
                          </a:solidFill>
                          <a:effectLst/>
                          <a:uLnTx/>
                          <a:uFillTx/>
                          <a:latin typeface="+mn-lt"/>
                          <a:ea typeface="+mn-ea"/>
                          <a:cs typeface="+mn-cs"/>
                        </a:rPr>
                        <a:t> 
 Cepat ke mana-mana kedai ramuan bakeri berdekatan anda! Untuk semua yang berada di semenanjung Malaysia, anda boleh memenangi pelbagai hadiah menarik dengan menyertai peraduan Beli, Adun &amp; Menang Buttercup.​
​1) Beli produk Buttercup sebanyak RM20 dari ​mana-mana kedai ramuan bakeri di seluruh ​semenanjung Malaysia.​
2) Jawab soalan: Siapakah penganjur bagi ​Peraduan Beli, Adun dan Menang?​
3) Ambil gambar resit bercetak asal dengan​ jelas dan penuh. Hantarkan gambar resit ​berserta nama penuh, nombor mykad dan​jawapan anda melalui Whatsapp ke 018-228 8504. Sila simpan resit asal pembelian​ untuk pengesahan, ya!​
​Promosi ini hanya terbuka untuk pembelian di ​kedai ramuan bakeri di Semenanjung ​Malaysia sahaja.​
Lihat terma dan syarat serta senarai kedai yang terlibat:​
https://docs.google.com/document/d/1T-wjBvbl7PP3wDYZxgX4-emjf1hrAcdjzjXbPUuTBqA/edit?usp=sharing​
​Untuk sebarang pertanyaan, sila hubungi ​Talian Bantuan Peraduan di 018-228 8504.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2343569"/>
                  </a:ext>
                </a:extLst>
              </a:tr>
            </a:tbl>
          </a:graphicData>
        </a:graphic>
      </p:graphicFrame>
      <p:sp>
        <p:nvSpPr>
          <p:cNvPr id="4" name="Text Placeholder 3">
            <a:extLst>
              <a:ext uri="{FF2B5EF4-FFF2-40B4-BE49-F238E27FC236}">
                <a16:creationId xmlns:a16="http://schemas.microsoft.com/office/drawing/2014/main" id="{993C4CD0-C2D7-4462-B72A-84F19E312039}"/>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2911613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005C0-088C-410F-B2F8-0EF4ADFAF398}"/>
              </a:ext>
            </a:extLst>
          </p:cNvPr>
          <p:cNvSpPr>
            <a:spLocks noGrp="1"/>
          </p:cNvSpPr>
          <p:nvPr>
            <p:ph type="title"/>
          </p:nvPr>
        </p:nvSpPr>
        <p:spPr/>
        <p:txBody>
          <a:bodyPr/>
          <a:lstStyle/>
          <a:p>
            <a:r>
              <a:rPr lang="en-US"/>
              <a:t>Facebook Own Posts Table | Buttercup Malaysia - 10 of 23</a:t>
            </a:r>
          </a:p>
        </p:txBody>
      </p:sp>
      <p:graphicFrame>
        <p:nvGraphicFramePr>
          <p:cNvPr id="5" name="Table Placeholder 4">
            <a:extLst>
              <a:ext uri="{FF2B5EF4-FFF2-40B4-BE49-F238E27FC236}">
                <a16:creationId xmlns:a16="http://schemas.microsoft.com/office/drawing/2014/main" id="{305262D9-0481-4712-9287-D8E561D4E61F}"/>
              </a:ext>
            </a:extLst>
          </p:cNvPr>
          <p:cNvGraphicFramePr>
            <a:graphicFrameLocks noGrp="1"/>
          </p:cNvGraphicFramePr>
          <p:nvPr>
            <p:ph type="tbl" sz="quarter" idx="13"/>
            <p:extLst>
              <p:ext uri="{D42A27DB-BD31-4B8C-83A1-F6EECF244321}">
                <p14:modId xmlns:p14="http://schemas.microsoft.com/office/powerpoint/2010/main" val="2109454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84724697"/>
                    </a:ext>
                  </a:extLst>
                </a:gridCol>
                <a:gridCol w="658368">
                  <a:extLst>
                    <a:ext uri="{9D8B030D-6E8A-4147-A177-3AD203B41FA5}">
                      <a16:colId xmlns:a16="http://schemas.microsoft.com/office/drawing/2014/main" val="1946104054"/>
                    </a:ext>
                  </a:extLst>
                </a:gridCol>
                <a:gridCol w="658368">
                  <a:extLst>
                    <a:ext uri="{9D8B030D-6E8A-4147-A177-3AD203B41FA5}">
                      <a16:colId xmlns:a16="http://schemas.microsoft.com/office/drawing/2014/main" val="2679743026"/>
                    </a:ext>
                  </a:extLst>
                </a:gridCol>
                <a:gridCol w="658368">
                  <a:extLst>
                    <a:ext uri="{9D8B030D-6E8A-4147-A177-3AD203B41FA5}">
                      <a16:colId xmlns:a16="http://schemas.microsoft.com/office/drawing/2014/main" val="1329315337"/>
                    </a:ext>
                  </a:extLst>
                </a:gridCol>
                <a:gridCol w="658368">
                  <a:extLst>
                    <a:ext uri="{9D8B030D-6E8A-4147-A177-3AD203B41FA5}">
                      <a16:colId xmlns:a16="http://schemas.microsoft.com/office/drawing/2014/main" val="1381089185"/>
                    </a:ext>
                  </a:extLst>
                </a:gridCol>
                <a:gridCol w="658368">
                  <a:extLst>
                    <a:ext uri="{9D8B030D-6E8A-4147-A177-3AD203B41FA5}">
                      <a16:colId xmlns:a16="http://schemas.microsoft.com/office/drawing/2014/main" val="2573209293"/>
                    </a:ext>
                  </a:extLst>
                </a:gridCol>
                <a:gridCol w="658368">
                  <a:extLst>
                    <a:ext uri="{9D8B030D-6E8A-4147-A177-3AD203B41FA5}">
                      <a16:colId xmlns:a16="http://schemas.microsoft.com/office/drawing/2014/main" val="1622263128"/>
                    </a:ext>
                  </a:extLst>
                </a:gridCol>
                <a:gridCol w="658368">
                  <a:extLst>
                    <a:ext uri="{9D8B030D-6E8A-4147-A177-3AD203B41FA5}">
                      <a16:colId xmlns:a16="http://schemas.microsoft.com/office/drawing/2014/main" val="17514149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37412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- 2018-12-21 10:03:01 </a:t>
                      </a:r>
                      <a:r>
                        <a:rPr kumimoji="0" lang="en-US" sz="1000" b="0" i="0" u="none" strike="noStrike" kern="1200" cap="none" spc="0" normalizeH="0" baseline="0" noProof="0">
                          <a:ln>
                            <a:noFill/>
                          </a:ln>
                          <a:solidFill>
                            <a:prstClr val="black"/>
                          </a:solidFill>
                          <a:effectLst/>
                          <a:uLnTx/>
                          <a:uFillTx/>
                          <a:latin typeface="+mn-lt"/>
                          <a:ea typeface="+mn-ea"/>
                          <a:cs typeface="+mn-cs"/>
                        </a:rPr>
                        <a:t> 
 Jimat dan mudah, resipi ini boleh dibuat bersama anak-anak dengan kerap di rumah.​
#ResipiButtercup​
Pizza Mudah​
Bahan-bahan:​
1 sudu besar Buttercup​
1 cawan air suam​
2 sudu kecil gula​
1 paket yis aktif​
2 ½ cawan tepung roti​
1 sudu kecil garam​
1 balang kecil sos marinara​
Keju mozarella​
Topping kesukaan anda
Arahan:​
1. Panaskan ketuhar ke 230°C.​
2. Di dalam mangkuk besar, masukkan air suam, gula dan yis aktif. Kacau dan ketepikan selama 10 minit untuk membenarkan yis itu kembang.​
3. Sementara itu, hiris bahan-bahan topping anda. Kebiasaannya seperti peperoni, cendawan, buah zaitun hitam, sosej dan lada benggala.​
4. Masukkan tepung roti, garam dan Buttercup ke dalam mangkuk tadi. Kacau betul-betul hingga ia membentuk seperti sebiji bola doh.​
5. Potong menjadi beberapa keping dan leperkan seperti bentuk kerak pizza.​
6. Letakkan sos marinara dan ratakan ke seluruh permukaan doh. Kemudian taburkan keju dan topping.​
7. Bakar selama 10 ke 15 minit atau sampai kerak menjadi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26199712"/>
                  </a:ext>
                </a:extLst>
              </a:tr>
            </a:tbl>
          </a:graphicData>
        </a:graphic>
      </p:graphicFrame>
      <p:sp>
        <p:nvSpPr>
          <p:cNvPr id="4" name="Text Placeholder 3">
            <a:extLst>
              <a:ext uri="{FF2B5EF4-FFF2-40B4-BE49-F238E27FC236}">
                <a16:creationId xmlns:a16="http://schemas.microsoft.com/office/drawing/2014/main" id="{59D38BDC-8FD6-4AC6-AE3B-328497B4DDED}"/>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2729905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220F2-988E-453B-B8A2-30278219D9FA}"/>
              </a:ext>
            </a:extLst>
          </p:cNvPr>
          <p:cNvSpPr>
            <a:spLocks noGrp="1"/>
          </p:cNvSpPr>
          <p:nvPr>
            <p:ph type="title"/>
          </p:nvPr>
        </p:nvSpPr>
        <p:spPr/>
        <p:txBody>
          <a:bodyPr/>
          <a:lstStyle/>
          <a:p>
            <a:r>
              <a:rPr lang="en-US"/>
              <a:t>Facebook Own Posts Table | Buttercup Malaysia - 11 of 23</a:t>
            </a:r>
          </a:p>
        </p:txBody>
      </p:sp>
      <p:graphicFrame>
        <p:nvGraphicFramePr>
          <p:cNvPr id="5" name="Table Placeholder 4">
            <a:extLst>
              <a:ext uri="{FF2B5EF4-FFF2-40B4-BE49-F238E27FC236}">
                <a16:creationId xmlns:a16="http://schemas.microsoft.com/office/drawing/2014/main" id="{F0B28885-4E4B-4961-B3AB-07D8DEDD36E1}"/>
              </a:ext>
            </a:extLst>
          </p:cNvPr>
          <p:cNvGraphicFramePr>
            <a:graphicFrameLocks noGrp="1"/>
          </p:cNvGraphicFramePr>
          <p:nvPr>
            <p:ph type="tbl" sz="quarter" idx="13"/>
            <p:extLst>
              <p:ext uri="{D42A27DB-BD31-4B8C-83A1-F6EECF244321}">
                <p14:modId xmlns:p14="http://schemas.microsoft.com/office/powerpoint/2010/main" val="1099616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66821338"/>
                    </a:ext>
                  </a:extLst>
                </a:gridCol>
                <a:gridCol w="658368">
                  <a:extLst>
                    <a:ext uri="{9D8B030D-6E8A-4147-A177-3AD203B41FA5}">
                      <a16:colId xmlns:a16="http://schemas.microsoft.com/office/drawing/2014/main" val="1379902400"/>
                    </a:ext>
                  </a:extLst>
                </a:gridCol>
                <a:gridCol w="658368">
                  <a:extLst>
                    <a:ext uri="{9D8B030D-6E8A-4147-A177-3AD203B41FA5}">
                      <a16:colId xmlns:a16="http://schemas.microsoft.com/office/drawing/2014/main" val="3723696319"/>
                    </a:ext>
                  </a:extLst>
                </a:gridCol>
                <a:gridCol w="658368">
                  <a:extLst>
                    <a:ext uri="{9D8B030D-6E8A-4147-A177-3AD203B41FA5}">
                      <a16:colId xmlns:a16="http://schemas.microsoft.com/office/drawing/2014/main" val="4028851770"/>
                    </a:ext>
                  </a:extLst>
                </a:gridCol>
                <a:gridCol w="658368">
                  <a:extLst>
                    <a:ext uri="{9D8B030D-6E8A-4147-A177-3AD203B41FA5}">
                      <a16:colId xmlns:a16="http://schemas.microsoft.com/office/drawing/2014/main" val="1830684162"/>
                    </a:ext>
                  </a:extLst>
                </a:gridCol>
                <a:gridCol w="658368">
                  <a:extLst>
                    <a:ext uri="{9D8B030D-6E8A-4147-A177-3AD203B41FA5}">
                      <a16:colId xmlns:a16="http://schemas.microsoft.com/office/drawing/2014/main" val="4158568103"/>
                    </a:ext>
                  </a:extLst>
                </a:gridCol>
                <a:gridCol w="658368">
                  <a:extLst>
                    <a:ext uri="{9D8B030D-6E8A-4147-A177-3AD203B41FA5}">
                      <a16:colId xmlns:a16="http://schemas.microsoft.com/office/drawing/2014/main" val="3763308011"/>
                    </a:ext>
                  </a:extLst>
                </a:gridCol>
                <a:gridCol w="658368">
                  <a:extLst>
                    <a:ext uri="{9D8B030D-6E8A-4147-A177-3AD203B41FA5}">
                      <a16:colId xmlns:a16="http://schemas.microsoft.com/office/drawing/2014/main" val="30418076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34756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- 2018-12-19 10:01:00 </a:t>
                      </a:r>
                      <a:r>
                        <a:rPr kumimoji="0" lang="en-US" sz="1000" b="0" i="0" u="none" strike="noStrike" kern="1200" cap="none" spc="0" normalizeH="0" baseline="0" noProof="0">
                          <a:ln>
                            <a:noFill/>
                          </a:ln>
                          <a:solidFill>
                            <a:prstClr val="black"/>
                          </a:solidFill>
                          <a:effectLst/>
                          <a:uLnTx/>
                          <a:uFillTx/>
                          <a:latin typeface="+mn-lt"/>
                          <a:ea typeface="+mn-ea"/>
                          <a:cs typeface="+mn-cs"/>
                        </a:rPr>
                        <a:t> 
 Kanak-kanak mana yang tidak mengenali Doraemon? Mereka pasti tidak sabar untuk belajar membuat dorayaki yang gebu ini!​
#ResipiButtercup​
Dorayaki Doraemon​
Bahan-bahan:​
Untuk membuat inti:​
100g kacang merah kering, rendam selama ​
4 jam kemudian ditapis​
150ml susu cair​
75g gula pasir​
Untuk membuat dorayaki:​
75g Buttercup, dicairkan​
300g tepung gandum​
6 sudu besar gula pasir​
2 sudu kecil serbuk penaik​
1 sudu kecil garam​
4 biji telur ayam, dipukul​
250ml susu cair​
2 sudu besar Buttercup
Arahan:​
Inti:​
1. Rebus kacang merah sampai masak, angkat, tapiskan dan kisar halus.​
2. Masak kembali sambil tambahkan susu cair dan gula pasir sehingga kental.​
3. Angkat dan ketepikan.​
Dorayaki:​
1. Campur tepung gandum, gula pasir, serbuk penaik, dan garam. Kacau dan sebatikan.​
2. Tambahkan telur, Buttercup, dan susu cair sedikit demi sedikit, sambil kacau sebati.​
3. Panaskan loyang dorayaki dan sapukan sedikit Buttercup.​
4. Tuang 2 sudu besar adunan ke dalam loyang hingga ¾ 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13277802"/>
                  </a:ext>
                </a:extLst>
              </a:tr>
            </a:tbl>
          </a:graphicData>
        </a:graphic>
      </p:graphicFrame>
      <p:sp>
        <p:nvSpPr>
          <p:cNvPr id="4" name="Text Placeholder 3">
            <a:extLst>
              <a:ext uri="{FF2B5EF4-FFF2-40B4-BE49-F238E27FC236}">
                <a16:creationId xmlns:a16="http://schemas.microsoft.com/office/drawing/2014/main" id="{2DBAC3BB-EC5A-4F2A-BAA6-296AA5F24FCC}"/>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8145582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9FE48-3FAE-4167-A451-C2F71838DADC}"/>
              </a:ext>
            </a:extLst>
          </p:cNvPr>
          <p:cNvSpPr>
            <a:spLocks noGrp="1"/>
          </p:cNvSpPr>
          <p:nvPr>
            <p:ph type="title"/>
          </p:nvPr>
        </p:nvSpPr>
        <p:spPr/>
        <p:txBody>
          <a:bodyPr/>
          <a:lstStyle/>
          <a:p>
            <a:r>
              <a:rPr lang="en-US"/>
              <a:t>Facebook Own Posts Table | Buttercup Malaysia - 12 of 23</a:t>
            </a:r>
          </a:p>
        </p:txBody>
      </p:sp>
      <p:graphicFrame>
        <p:nvGraphicFramePr>
          <p:cNvPr id="5" name="Table Placeholder 4">
            <a:extLst>
              <a:ext uri="{FF2B5EF4-FFF2-40B4-BE49-F238E27FC236}">
                <a16:creationId xmlns:a16="http://schemas.microsoft.com/office/drawing/2014/main" id="{2108EF44-5D5A-469F-8462-53E747451B28}"/>
              </a:ext>
            </a:extLst>
          </p:cNvPr>
          <p:cNvGraphicFramePr>
            <a:graphicFrameLocks noGrp="1"/>
          </p:cNvGraphicFramePr>
          <p:nvPr>
            <p:ph type="tbl" sz="quarter" idx="13"/>
            <p:extLst>
              <p:ext uri="{D42A27DB-BD31-4B8C-83A1-F6EECF244321}">
                <p14:modId xmlns:p14="http://schemas.microsoft.com/office/powerpoint/2010/main" val="3481588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01934374"/>
                    </a:ext>
                  </a:extLst>
                </a:gridCol>
                <a:gridCol w="658368">
                  <a:extLst>
                    <a:ext uri="{9D8B030D-6E8A-4147-A177-3AD203B41FA5}">
                      <a16:colId xmlns:a16="http://schemas.microsoft.com/office/drawing/2014/main" val="1642446007"/>
                    </a:ext>
                  </a:extLst>
                </a:gridCol>
                <a:gridCol w="658368">
                  <a:extLst>
                    <a:ext uri="{9D8B030D-6E8A-4147-A177-3AD203B41FA5}">
                      <a16:colId xmlns:a16="http://schemas.microsoft.com/office/drawing/2014/main" val="1329046948"/>
                    </a:ext>
                  </a:extLst>
                </a:gridCol>
                <a:gridCol w="658368">
                  <a:extLst>
                    <a:ext uri="{9D8B030D-6E8A-4147-A177-3AD203B41FA5}">
                      <a16:colId xmlns:a16="http://schemas.microsoft.com/office/drawing/2014/main" val="790299712"/>
                    </a:ext>
                  </a:extLst>
                </a:gridCol>
                <a:gridCol w="658368">
                  <a:extLst>
                    <a:ext uri="{9D8B030D-6E8A-4147-A177-3AD203B41FA5}">
                      <a16:colId xmlns:a16="http://schemas.microsoft.com/office/drawing/2014/main" val="1656878989"/>
                    </a:ext>
                  </a:extLst>
                </a:gridCol>
                <a:gridCol w="658368">
                  <a:extLst>
                    <a:ext uri="{9D8B030D-6E8A-4147-A177-3AD203B41FA5}">
                      <a16:colId xmlns:a16="http://schemas.microsoft.com/office/drawing/2014/main" val="840903905"/>
                    </a:ext>
                  </a:extLst>
                </a:gridCol>
                <a:gridCol w="658368">
                  <a:extLst>
                    <a:ext uri="{9D8B030D-6E8A-4147-A177-3AD203B41FA5}">
                      <a16:colId xmlns:a16="http://schemas.microsoft.com/office/drawing/2014/main" val="2735408615"/>
                    </a:ext>
                  </a:extLst>
                </a:gridCol>
                <a:gridCol w="658368">
                  <a:extLst>
                    <a:ext uri="{9D8B030D-6E8A-4147-A177-3AD203B41FA5}">
                      <a16:colId xmlns:a16="http://schemas.microsoft.com/office/drawing/2014/main" val="22174089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88546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- 2018-12-17 09:59:00 </a:t>
                      </a:r>
                      <a:r>
                        <a:rPr kumimoji="0" lang="en-US" sz="1000" b="0" i="0" u="none" strike="noStrike" kern="1200" cap="none" spc="0" normalizeH="0" baseline="0" noProof="0">
                          <a:ln>
                            <a:noFill/>
                          </a:ln>
                          <a:solidFill>
                            <a:prstClr val="black"/>
                          </a:solidFill>
                          <a:effectLst/>
                          <a:uLnTx/>
                          <a:uFillTx/>
                          <a:latin typeface="+mn-lt"/>
                          <a:ea typeface="+mn-ea"/>
                          <a:cs typeface="+mn-cs"/>
                        </a:rPr>
                        <a:t> 
 ​Gabungan kek keju dan coklat putih pasti mencairkan hati kanak-kanak. Resipi ini mudah untuk diajarkan kepada mereka kerana tidak memerlukan ketuhar!​
​#ResipiButtercup​
​Kek Keju Coklat Putih​
​Bahan-bahan:​
100g Buttercup, dicairkan dan disejukkan​
500g biskut marie​
1kg keju krim, suhu bilik ​
1 cawan gula ​
1 sudu kecil ekstrak vanila ​
1 cawan krim tebal (thickened cream)​
200g coklat putih cair,
2 sachet gelatine ​
¼ cawan air panas ​
½ cawan cip coklat
Arahan:​
1. Lapik tin dengan kertas pembakar dan ketepikan.​
2. Kisarkan biskut dan Buttercup cair dalam pemproses makanan sehingga menjadi serbuk halus. Tekan ke dalam tin dan simpan di dalam peti ais.​
3. Dalam pemproses makanan, gabungkan keju krim, gula, ekstrak vanila, krim tebal dan coklat cair sehingga halus.​
4. Larutkan gelatin di dalam air panas kemudian tambah campuran keju krim dan sebatikan.​
5. Tuangkan campuran di atas biskut dan taburkan cip coklat di atasnya.​
6. Sejukkan selama 3 jam atau semalaman. Potong 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10682482"/>
                  </a:ext>
                </a:extLst>
              </a:tr>
            </a:tbl>
          </a:graphicData>
        </a:graphic>
      </p:graphicFrame>
      <p:sp>
        <p:nvSpPr>
          <p:cNvPr id="4" name="Text Placeholder 3">
            <a:extLst>
              <a:ext uri="{FF2B5EF4-FFF2-40B4-BE49-F238E27FC236}">
                <a16:creationId xmlns:a16="http://schemas.microsoft.com/office/drawing/2014/main" id="{487FD7FF-3D47-427E-9A3F-24D3863EDFE0}"/>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7288485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13C40-8C5F-4680-B5D8-49812B7ECDE9}"/>
              </a:ext>
            </a:extLst>
          </p:cNvPr>
          <p:cNvSpPr>
            <a:spLocks noGrp="1"/>
          </p:cNvSpPr>
          <p:nvPr>
            <p:ph type="title"/>
          </p:nvPr>
        </p:nvSpPr>
        <p:spPr/>
        <p:txBody>
          <a:bodyPr/>
          <a:lstStyle/>
          <a:p>
            <a:r>
              <a:rPr lang="en-US"/>
              <a:t>Facebook Own Posts Table | Buttercup Malaysia - 13 of 23</a:t>
            </a:r>
          </a:p>
        </p:txBody>
      </p:sp>
      <p:graphicFrame>
        <p:nvGraphicFramePr>
          <p:cNvPr id="5" name="Table Placeholder 4">
            <a:extLst>
              <a:ext uri="{FF2B5EF4-FFF2-40B4-BE49-F238E27FC236}">
                <a16:creationId xmlns:a16="http://schemas.microsoft.com/office/drawing/2014/main" id="{93607D82-CFB2-4483-AF33-5F05DDE38058}"/>
              </a:ext>
            </a:extLst>
          </p:cNvPr>
          <p:cNvGraphicFramePr>
            <a:graphicFrameLocks noGrp="1"/>
          </p:cNvGraphicFramePr>
          <p:nvPr>
            <p:ph type="tbl" sz="quarter" idx="13"/>
            <p:extLst>
              <p:ext uri="{D42A27DB-BD31-4B8C-83A1-F6EECF244321}">
                <p14:modId xmlns:p14="http://schemas.microsoft.com/office/powerpoint/2010/main" val="33061583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77051794"/>
                    </a:ext>
                  </a:extLst>
                </a:gridCol>
                <a:gridCol w="658368">
                  <a:extLst>
                    <a:ext uri="{9D8B030D-6E8A-4147-A177-3AD203B41FA5}">
                      <a16:colId xmlns:a16="http://schemas.microsoft.com/office/drawing/2014/main" val="1032300399"/>
                    </a:ext>
                  </a:extLst>
                </a:gridCol>
                <a:gridCol w="658368">
                  <a:extLst>
                    <a:ext uri="{9D8B030D-6E8A-4147-A177-3AD203B41FA5}">
                      <a16:colId xmlns:a16="http://schemas.microsoft.com/office/drawing/2014/main" val="984498366"/>
                    </a:ext>
                  </a:extLst>
                </a:gridCol>
                <a:gridCol w="658368">
                  <a:extLst>
                    <a:ext uri="{9D8B030D-6E8A-4147-A177-3AD203B41FA5}">
                      <a16:colId xmlns:a16="http://schemas.microsoft.com/office/drawing/2014/main" val="2612118860"/>
                    </a:ext>
                  </a:extLst>
                </a:gridCol>
                <a:gridCol w="658368">
                  <a:extLst>
                    <a:ext uri="{9D8B030D-6E8A-4147-A177-3AD203B41FA5}">
                      <a16:colId xmlns:a16="http://schemas.microsoft.com/office/drawing/2014/main" val="2467961904"/>
                    </a:ext>
                  </a:extLst>
                </a:gridCol>
                <a:gridCol w="658368">
                  <a:extLst>
                    <a:ext uri="{9D8B030D-6E8A-4147-A177-3AD203B41FA5}">
                      <a16:colId xmlns:a16="http://schemas.microsoft.com/office/drawing/2014/main" val="3260393675"/>
                    </a:ext>
                  </a:extLst>
                </a:gridCol>
                <a:gridCol w="658368">
                  <a:extLst>
                    <a:ext uri="{9D8B030D-6E8A-4147-A177-3AD203B41FA5}">
                      <a16:colId xmlns:a16="http://schemas.microsoft.com/office/drawing/2014/main" val="2482788474"/>
                    </a:ext>
                  </a:extLst>
                </a:gridCol>
                <a:gridCol w="658368">
                  <a:extLst>
                    <a:ext uri="{9D8B030D-6E8A-4147-A177-3AD203B41FA5}">
                      <a16:colId xmlns:a16="http://schemas.microsoft.com/office/drawing/2014/main" val="17338098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5622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- 2018-12-16 13:04:00 </a:t>
                      </a:r>
                      <a:r>
                        <a:rPr kumimoji="0" lang="en-US" sz="1000" b="0" i="0" u="none" strike="noStrike" kern="1200" cap="none" spc="0" normalizeH="0" baseline="0" noProof="0">
                          <a:ln>
                            <a:noFill/>
                          </a:ln>
                          <a:solidFill>
                            <a:prstClr val="black"/>
                          </a:solidFill>
                          <a:effectLst/>
                          <a:uLnTx/>
                          <a:uFillTx/>
                          <a:latin typeface="+mn-lt"/>
                          <a:ea typeface="+mn-ea"/>
                          <a:cs typeface="+mn-cs"/>
                        </a:rPr>
                        <a:t> 
 Cepat ke mana-mana kedai ramuan bakeri berdekatan anda! Untuk semua yang berada di semenanjung Malaysia, anda boleh memenangi pelbagai hadiah menarik dengan menyertai peraduan Beli, Adun &amp; Menang Buttercup.​
​1) Beli produk Buttercup sebanyak RM20 dari ​mana-mana kedai ramuan bakeri di seluruh ​semenanjung Malaysia.​
2) Jawab soalan: Siapakah penganjur bagi ​Peraduan Beli, Adun dan Menang?​
3) Ambil gambar resit bercetak asal dengan​ jelas dan penuh. Hantarkan gambar resit ​berserta nama penuh, nombor mykad dan​jawapan anda melalui Whatsapp ke 018-228 8504. Sila simpan resit asal pembelian​ untuk pengesahan, ya!​
​Promosi ini hanya terbuka untuk pembelian di ​kedai ramuan bakeri di Semenanjung ​Malaysia sahaja.​
Lihat terma dan syarat serta senarai kedai yang terlibat:​
https://docs.google.com/document/d/1T-wjBvbl7PP3wDYZxgX4-emjf1hrAcdjzjXbPUuTBqA/edit?usp=sharing​
​Untuk sebarang pertanyaan, sila hubungi ​Talian Bantuan Peraduan di 018-228 8504.​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10853240"/>
                  </a:ext>
                </a:extLst>
              </a:tr>
            </a:tbl>
          </a:graphicData>
        </a:graphic>
      </p:graphicFrame>
      <p:sp>
        <p:nvSpPr>
          <p:cNvPr id="4" name="Text Placeholder 3">
            <a:extLst>
              <a:ext uri="{FF2B5EF4-FFF2-40B4-BE49-F238E27FC236}">
                <a16:creationId xmlns:a16="http://schemas.microsoft.com/office/drawing/2014/main" id="{7B948E27-0428-4948-BABA-4EB04CF3F6C1}"/>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187736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D7444-2AD7-4A52-B4B3-E04A1C9F768B}"/>
              </a:ext>
            </a:extLst>
          </p:cNvPr>
          <p:cNvSpPr>
            <a:spLocks noGrp="1"/>
          </p:cNvSpPr>
          <p:nvPr>
            <p:ph type="title"/>
          </p:nvPr>
        </p:nvSpPr>
        <p:spPr/>
        <p:txBody>
          <a:bodyPr/>
          <a:lstStyle/>
          <a:p>
            <a:r>
              <a:rPr lang="en-US"/>
              <a:t>Facebook Own Posts Table | Buttercup Malaysia - 14 of 23</a:t>
            </a:r>
          </a:p>
        </p:txBody>
      </p:sp>
      <p:graphicFrame>
        <p:nvGraphicFramePr>
          <p:cNvPr id="5" name="Table Placeholder 4">
            <a:extLst>
              <a:ext uri="{FF2B5EF4-FFF2-40B4-BE49-F238E27FC236}">
                <a16:creationId xmlns:a16="http://schemas.microsoft.com/office/drawing/2014/main" id="{70AFAE8D-616D-456E-A7E9-733545C96075}"/>
              </a:ext>
            </a:extLst>
          </p:cNvPr>
          <p:cNvGraphicFramePr>
            <a:graphicFrameLocks noGrp="1"/>
          </p:cNvGraphicFramePr>
          <p:nvPr>
            <p:ph type="tbl" sz="quarter" idx="13"/>
            <p:extLst>
              <p:ext uri="{D42A27DB-BD31-4B8C-83A1-F6EECF244321}">
                <p14:modId xmlns:p14="http://schemas.microsoft.com/office/powerpoint/2010/main" val="1071087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17481360"/>
                    </a:ext>
                  </a:extLst>
                </a:gridCol>
                <a:gridCol w="658368">
                  <a:extLst>
                    <a:ext uri="{9D8B030D-6E8A-4147-A177-3AD203B41FA5}">
                      <a16:colId xmlns:a16="http://schemas.microsoft.com/office/drawing/2014/main" val="455601356"/>
                    </a:ext>
                  </a:extLst>
                </a:gridCol>
                <a:gridCol w="658368">
                  <a:extLst>
                    <a:ext uri="{9D8B030D-6E8A-4147-A177-3AD203B41FA5}">
                      <a16:colId xmlns:a16="http://schemas.microsoft.com/office/drawing/2014/main" val="3349206256"/>
                    </a:ext>
                  </a:extLst>
                </a:gridCol>
                <a:gridCol w="658368">
                  <a:extLst>
                    <a:ext uri="{9D8B030D-6E8A-4147-A177-3AD203B41FA5}">
                      <a16:colId xmlns:a16="http://schemas.microsoft.com/office/drawing/2014/main" val="3232286500"/>
                    </a:ext>
                  </a:extLst>
                </a:gridCol>
                <a:gridCol w="658368">
                  <a:extLst>
                    <a:ext uri="{9D8B030D-6E8A-4147-A177-3AD203B41FA5}">
                      <a16:colId xmlns:a16="http://schemas.microsoft.com/office/drawing/2014/main" val="738583936"/>
                    </a:ext>
                  </a:extLst>
                </a:gridCol>
                <a:gridCol w="658368">
                  <a:extLst>
                    <a:ext uri="{9D8B030D-6E8A-4147-A177-3AD203B41FA5}">
                      <a16:colId xmlns:a16="http://schemas.microsoft.com/office/drawing/2014/main" val="1760984817"/>
                    </a:ext>
                  </a:extLst>
                </a:gridCol>
                <a:gridCol w="658368">
                  <a:extLst>
                    <a:ext uri="{9D8B030D-6E8A-4147-A177-3AD203B41FA5}">
                      <a16:colId xmlns:a16="http://schemas.microsoft.com/office/drawing/2014/main" val="2330333409"/>
                    </a:ext>
                  </a:extLst>
                </a:gridCol>
                <a:gridCol w="658368">
                  <a:extLst>
                    <a:ext uri="{9D8B030D-6E8A-4147-A177-3AD203B41FA5}">
                      <a16:colId xmlns:a16="http://schemas.microsoft.com/office/drawing/2014/main" val="17813533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48295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- 2018-12-15 12:56:00 </a:t>
                      </a:r>
                      <a:r>
                        <a:rPr kumimoji="0" lang="en-US" sz="1000" b="0" i="0" u="none" strike="noStrike" kern="1200" cap="none" spc="0" normalizeH="0" baseline="0" noProof="0">
                          <a:ln>
                            <a:noFill/>
                          </a:ln>
                          <a:solidFill>
                            <a:prstClr val="black"/>
                          </a:solidFill>
                          <a:effectLst/>
                          <a:uLnTx/>
                          <a:uFillTx/>
                          <a:latin typeface="+mn-lt"/>
                          <a:ea typeface="+mn-ea"/>
                          <a:cs typeface="+mn-cs"/>
                        </a:rPr>
                        <a:t> 
 Ajarkan anak anda resipi yang berkhasiat ini. Ia sangat bagus untuk tumbesaran mereka. Mudah-mudahan, setelah mereka dewasa nanti, anak-anak akan mengingati memori anda mengajar mereka membuat sup cendawan yang digemari.​
​#ResipiButtercup​
Sup Cendawan​
​Bahan-bahan:​
2 sudu besar Buttercup​
150g cendawan segar yang dicincang (cendawan Enoki, butang)​
1 ulas bawang putih (dicincang)​
1 biji bawang merah (dicincang)​
2 - 4 sudu besar tepung gandum​
1 cawan stok ayam buatan sendiri​
1 gelas susu​
1 cawan air​
Sedikit garam (jika perlu)​
Arahan:​
1. Cairkan 1 sudu besar Buttercup dalam kuali. Tumis bawang putih, bawang merah dan cendawan sehingga naik bau. Ketepikan.​
2. Dalam periuk, cairkan baki Buttercup dan tumis tepung gandum. Kacau rata sehingga adunan itu menjadi warna kecoklatan.​
3. Tambahkan stok ayam yang telah dibuat sendiri dan biarkan sehingga mendidih.​
4. Kemudian, tambahkan cendawan yang telah ditumis. Biarkan sehingga mendidih kira-kira 10 minit.​
5. Tutup api, tamb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17728587"/>
                  </a:ext>
                </a:extLst>
              </a:tr>
            </a:tbl>
          </a:graphicData>
        </a:graphic>
      </p:graphicFrame>
      <p:sp>
        <p:nvSpPr>
          <p:cNvPr id="4" name="Text Placeholder 3">
            <a:extLst>
              <a:ext uri="{FF2B5EF4-FFF2-40B4-BE49-F238E27FC236}">
                <a16:creationId xmlns:a16="http://schemas.microsoft.com/office/drawing/2014/main" id="{7761728D-64CC-410A-AF31-33D64E06BE60}"/>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6224678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235F8-B264-4262-AF65-78C630957974}"/>
              </a:ext>
            </a:extLst>
          </p:cNvPr>
          <p:cNvSpPr>
            <a:spLocks noGrp="1"/>
          </p:cNvSpPr>
          <p:nvPr>
            <p:ph type="title"/>
          </p:nvPr>
        </p:nvSpPr>
        <p:spPr/>
        <p:txBody>
          <a:bodyPr/>
          <a:lstStyle/>
          <a:p>
            <a:r>
              <a:rPr lang="en-US"/>
              <a:t>Facebook Own Posts Table | Buttercup Malaysia - 15 of 23</a:t>
            </a:r>
          </a:p>
        </p:txBody>
      </p:sp>
      <p:graphicFrame>
        <p:nvGraphicFramePr>
          <p:cNvPr id="5" name="Table Placeholder 4">
            <a:extLst>
              <a:ext uri="{FF2B5EF4-FFF2-40B4-BE49-F238E27FC236}">
                <a16:creationId xmlns:a16="http://schemas.microsoft.com/office/drawing/2014/main" id="{315A96E3-0DC9-4353-A947-E2700B561644}"/>
              </a:ext>
            </a:extLst>
          </p:cNvPr>
          <p:cNvGraphicFramePr>
            <a:graphicFrameLocks noGrp="1"/>
          </p:cNvGraphicFramePr>
          <p:nvPr>
            <p:ph type="tbl" sz="quarter" idx="13"/>
            <p:extLst>
              <p:ext uri="{D42A27DB-BD31-4B8C-83A1-F6EECF244321}">
                <p14:modId xmlns:p14="http://schemas.microsoft.com/office/powerpoint/2010/main" val="19888120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91170046"/>
                    </a:ext>
                  </a:extLst>
                </a:gridCol>
                <a:gridCol w="658368">
                  <a:extLst>
                    <a:ext uri="{9D8B030D-6E8A-4147-A177-3AD203B41FA5}">
                      <a16:colId xmlns:a16="http://schemas.microsoft.com/office/drawing/2014/main" val="3063586618"/>
                    </a:ext>
                  </a:extLst>
                </a:gridCol>
                <a:gridCol w="658368">
                  <a:extLst>
                    <a:ext uri="{9D8B030D-6E8A-4147-A177-3AD203B41FA5}">
                      <a16:colId xmlns:a16="http://schemas.microsoft.com/office/drawing/2014/main" val="999890074"/>
                    </a:ext>
                  </a:extLst>
                </a:gridCol>
                <a:gridCol w="658368">
                  <a:extLst>
                    <a:ext uri="{9D8B030D-6E8A-4147-A177-3AD203B41FA5}">
                      <a16:colId xmlns:a16="http://schemas.microsoft.com/office/drawing/2014/main" val="1191841769"/>
                    </a:ext>
                  </a:extLst>
                </a:gridCol>
                <a:gridCol w="658368">
                  <a:extLst>
                    <a:ext uri="{9D8B030D-6E8A-4147-A177-3AD203B41FA5}">
                      <a16:colId xmlns:a16="http://schemas.microsoft.com/office/drawing/2014/main" val="3623093108"/>
                    </a:ext>
                  </a:extLst>
                </a:gridCol>
                <a:gridCol w="658368">
                  <a:extLst>
                    <a:ext uri="{9D8B030D-6E8A-4147-A177-3AD203B41FA5}">
                      <a16:colId xmlns:a16="http://schemas.microsoft.com/office/drawing/2014/main" val="3071652960"/>
                    </a:ext>
                  </a:extLst>
                </a:gridCol>
                <a:gridCol w="658368">
                  <a:extLst>
                    <a:ext uri="{9D8B030D-6E8A-4147-A177-3AD203B41FA5}">
                      <a16:colId xmlns:a16="http://schemas.microsoft.com/office/drawing/2014/main" val="1069116351"/>
                    </a:ext>
                  </a:extLst>
                </a:gridCol>
                <a:gridCol w="658368">
                  <a:extLst>
                    <a:ext uri="{9D8B030D-6E8A-4147-A177-3AD203B41FA5}">
                      <a16:colId xmlns:a16="http://schemas.microsoft.com/office/drawing/2014/main" val="29237179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08745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- 2018-12-13 09:43:00 </a:t>
                      </a:r>
                      <a:r>
                        <a:rPr kumimoji="0" lang="en-US" sz="1000" b="0" i="0" u="none" strike="noStrike" kern="1200" cap="none" spc="0" normalizeH="0" baseline="0" noProof="0">
                          <a:ln>
                            <a:noFill/>
                          </a:ln>
                          <a:solidFill>
                            <a:prstClr val="black"/>
                          </a:solidFill>
                          <a:effectLst/>
                          <a:uLnTx/>
                          <a:uFillTx/>
                          <a:latin typeface="+mn-lt"/>
                          <a:ea typeface="+mn-ea"/>
                          <a:cs typeface="+mn-cs"/>
                        </a:rPr>
                        <a:t> 
 Jika anak-anak nampak seperti tidak berminat untuk belajar memasak, ibu bapa boleh mencuba tip ini:​
Biarkan mereka makan menu yang telah disediakan itu sebaik sahaja selesai memasak. Tidak perlulah menunggu waktu makan bersama orang lain 😊
#TipButtercup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4196626"/>
                  </a:ext>
                </a:extLst>
              </a:tr>
            </a:tbl>
          </a:graphicData>
        </a:graphic>
      </p:graphicFrame>
      <p:sp>
        <p:nvSpPr>
          <p:cNvPr id="4" name="Text Placeholder 3">
            <a:extLst>
              <a:ext uri="{FF2B5EF4-FFF2-40B4-BE49-F238E27FC236}">
                <a16:creationId xmlns:a16="http://schemas.microsoft.com/office/drawing/2014/main" id="{74894CC5-A03F-4303-862A-3F0C5E9C59C7}"/>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573882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4A0D9-B159-48A0-A8BE-F702561D09BC}"/>
              </a:ext>
            </a:extLst>
          </p:cNvPr>
          <p:cNvSpPr>
            <a:spLocks noGrp="1"/>
          </p:cNvSpPr>
          <p:nvPr>
            <p:ph type="title"/>
          </p:nvPr>
        </p:nvSpPr>
        <p:spPr/>
        <p:txBody>
          <a:bodyPr/>
          <a:lstStyle/>
          <a:p>
            <a:r>
              <a:rPr lang="en-US"/>
              <a:t>Facebook Own Posts Table | Buttercup Malaysia - 16 of 23</a:t>
            </a:r>
          </a:p>
        </p:txBody>
      </p:sp>
      <p:graphicFrame>
        <p:nvGraphicFramePr>
          <p:cNvPr id="5" name="Table Placeholder 4">
            <a:extLst>
              <a:ext uri="{FF2B5EF4-FFF2-40B4-BE49-F238E27FC236}">
                <a16:creationId xmlns:a16="http://schemas.microsoft.com/office/drawing/2014/main" id="{3D59B287-FD13-4F34-B48D-638B81022FE2}"/>
              </a:ext>
            </a:extLst>
          </p:cNvPr>
          <p:cNvGraphicFramePr>
            <a:graphicFrameLocks noGrp="1"/>
          </p:cNvGraphicFramePr>
          <p:nvPr>
            <p:ph type="tbl" sz="quarter" idx="13"/>
            <p:extLst>
              <p:ext uri="{D42A27DB-BD31-4B8C-83A1-F6EECF244321}">
                <p14:modId xmlns:p14="http://schemas.microsoft.com/office/powerpoint/2010/main" val="1588934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45508996"/>
                    </a:ext>
                  </a:extLst>
                </a:gridCol>
                <a:gridCol w="658368">
                  <a:extLst>
                    <a:ext uri="{9D8B030D-6E8A-4147-A177-3AD203B41FA5}">
                      <a16:colId xmlns:a16="http://schemas.microsoft.com/office/drawing/2014/main" val="1426268194"/>
                    </a:ext>
                  </a:extLst>
                </a:gridCol>
                <a:gridCol w="658368">
                  <a:extLst>
                    <a:ext uri="{9D8B030D-6E8A-4147-A177-3AD203B41FA5}">
                      <a16:colId xmlns:a16="http://schemas.microsoft.com/office/drawing/2014/main" val="4202146682"/>
                    </a:ext>
                  </a:extLst>
                </a:gridCol>
                <a:gridCol w="658368">
                  <a:extLst>
                    <a:ext uri="{9D8B030D-6E8A-4147-A177-3AD203B41FA5}">
                      <a16:colId xmlns:a16="http://schemas.microsoft.com/office/drawing/2014/main" val="2767871572"/>
                    </a:ext>
                  </a:extLst>
                </a:gridCol>
                <a:gridCol w="658368">
                  <a:extLst>
                    <a:ext uri="{9D8B030D-6E8A-4147-A177-3AD203B41FA5}">
                      <a16:colId xmlns:a16="http://schemas.microsoft.com/office/drawing/2014/main" val="561909489"/>
                    </a:ext>
                  </a:extLst>
                </a:gridCol>
                <a:gridCol w="658368">
                  <a:extLst>
                    <a:ext uri="{9D8B030D-6E8A-4147-A177-3AD203B41FA5}">
                      <a16:colId xmlns:a16="http://schemas.microsoft.com/office/drawing/2014/main" val="736618500"/>
                    </a:ext>
                  </a:extLst>
                </a:gridCol>
                <a:gridCol w="658368">
                  <a:extLst>
                    <a:ext uri="{9D8B030D-6E8A-4147-A177-3AD203B41FA5}">
                      <a16:colId xmlns:a16="http://schemas.microsoft.com/office/drawing/2014/main" val="1021971115"/>
                    </a:ext>
                  </a:extLst>
                </a:gridCol>
                <a:gridCol w="658368">
                  <a:extLst>
                    <a:ext uri="{9D8B030D-6E8A-4147-A177-3AD203B41FA5}">
                      <a16:colId xmlns:a16="http://schemas.microsoft.com/office/drawing/2014/main" val="7474610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34777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- 2018-12-11 09:54:00 </a:t>
                      </a:r>
                      <a:r>
                        <a:rPr kumimoji="0" lang="en-US" sz="1000" b="0" i="0" u="none" strike="noStrike" kern="1200" cap="none" spc="0" normalizeH="0" baseline="0" noProof="0">
                          <a:ln>
                            <a:noFill/>
                          </a:ln>
                          <a:solidFill>
                            <a:prstClr val="black"/>
                          </a:solidFill>
                          <a:effectLst/>
                          <a:uLnTx/>
                          <a:uFillTx/>
                          <a:latin typeface="+mn-lt"/>
                          <a:ea typeface="+mn-ea"/>
                          <a:cs typeface="+mn-cs"/>
                        </a:rPr>
                        <a:t> 
 Muffin ini sungguh lazat sehingga kanak-kanak terlupa ia mengandungi sayur.​
#ResipiButtercup​
Muffin Bayam Berkrim​
Bahan-bahan:​
25g Buttercup​
200ml susu​
100g bayam​
1 2/3 cawan tepung gandum, diayak​
1 sudu besar serbuk penaik​
1 sudu kecil soda bikarbonat​
1 sudu kecil serbuk buah pala​
1/3 cawan keju parmesan, diparut​
1 biji telur​
120g krim keju​
8 biji tomato ceri
Arahan:​
1. Panaskan Buttercup dan susu di dalam periuk. Masukkan bayam dan layurkan.​
2. Kisarkan campuran bayam dan susu sehingga halus. Biarkan sejuk.​
3. Di dalam mangkuk besar, ayak tepung gandum, serbuk penaik, soda bikarbonat dan serbuk buah pala. Adun rata.​
4. Masukkan kisaran bayam, telur, keju parmesan dan krim keju ke dalam bancuhan tepung. Gaul hingga sebati.​
5. Tuang adunan ke dalam acuan. Letakkan tomato ceri dan bakar dalam ketuhar pada suhu 190°C selama 20 minit atau sehingga masak.​
​
Sumber: https://www.rasa.my/aneka-resipi-enak-mudah-yang-boleh-pancing-selera-anak-anak-pasti-laris-kalau-buat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63090033"/>
                  </a:ext>
                </a:extLst>
              </a:tr>
            </a:tbl>
          </a:graphicData>
        </a:graphic>
      </p:graphicFrame>
      <p:sp>
        <p:nvSpPr>
          <p:cNvPr id="4" name="Text Placeholder 3">
            <a:extLst>
              <a:ext uri="{FF2B5EF4-FFF2-40B4-BE49-F238E27FC236}">
                <a16:creationId xmlns:a16="http://schemas.microsoft.com/office/drawing/2014/main" id="{4365DFEF-07C9-482C-A449-8B02ED1C3BD3}"/>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9602717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C88D0-DE67-4AE1-B62A-112A7D47B742}"/>
              </a:ext>
            </a:extLst>
          </p:cNvPr>
          <p:cNvSpPr>
            <a:spLocks noGrp="1"/>
          </p:cNvSpPr>
          <p:nvPr>
            <p:ph type="title"/>
          </p:nvPr>
        </p:nvSpPr>
        <p:spPr/>
        <p:txBody>
          <a:bodyPr/>
          <a:lstStyle/>
          <a:p>
            <a:r>
              <a:rPr lang="en-US"/>
              <a:t>Facebook Own Posts Table | Buttercup Malaysia - 17 of 23</a:t>
            </a:r>
          </a:p>
        </p:txBody>
      </p:sp>
      <p:graphicFrame>
        <p:nvGraphicFramePr>
          <p:cNvPr id="5" name="Table Placeholder 4">
            <a:extLst>
              <a:ext uri="{FF2B5EF4-FFF2-40B4-BE49-F238E27FC236}">
                <a16:creationId xmlns:a16="http://schemas.microsoft.com/office/drawing/2014/main" id="{5463B63B-6A4B-429D-A77B-C55E984DC9CA}"/>
              </a:ext>
            </a:extLst>
          </p:cNvPr>
          <p:cNvGraphicFramePr>
            <a:graphicFrameLocks noGrp="1"/>
          </p:cNvGraphicFramePr>
          <p:nvPr>
            <p:ph type="tbl" sz="quarter" idx="13"/>
            <p:extLst>
              <p:ext uri="{D42A27DB-BD31-4B8C-83A1-F6EECF244321}">
                <p14:modId xmlns:p14="http://schemas.microsoft.com/office/powerpoint/2010/main" val="3418076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89915235"/>
                    </a:ext>
                  </a:extLst>
                </a:gridCol>
                <a:gridCol w="658368">
                  <a:extLst>
                    <a:ext uri="{9D8B030D-6E8A-4147-A177-3AD203B41FA5}">
                      <a16:colId xmlns:a16="http://schemas.microsoft.com/office/drawing/2014/main" val="2123791473"/>
                    </a:ext>
                  </a:extLst>
                </a:gridCol>
                <a:gridCol w="658368">
                  <a:extLst>
                    <a:ext uri="{9D8B030D-6E8A-4147-A177-3AD203B41FA5}">
                      <a16:colId xmlns:a16="http://schemas.microsoft.com/office/drawing/2014/main" val="447314204"/>
                    </a:ext>
                  </a:extLst>
                </a:gridCol>
                <a:gridCol w="658368">
                  <a:extLst>
                    <a:ext uri="{9D8B030D-6E8A-4147-A177-3AD203B41FA5}">
                      <a16:colId xmlns:a16="http://schemas.microsoft.com/office/drawing/2014/main" val="3177998240"/>
                    </a:ext>
                  </a:extLst>
                </a:gridCol>
                <a:gridCol w="658368">
                  <a:extLst>
                    <a:ext uri="{9D8B030D-6E8A-4147-A177-3AD203B41FA5}">
                      <a16:colId xmlns:a16="http://schemas.microsoft.com/office/drawing/2014/main" val="3531127747"/>
                    </a:ext>
                  </a:extLst>
                </a:gridCol>
                <a:gridCol w="658368">
                  <a:extLst>
                    <a:ext uri="{9D8B030D-6E8A-4147-A177-3AD203B41FA5}">
                      <a16:colId xmlns:a16="http://schemas.microsoft.com/office/drawing/2014/main" val="4122393258"/>
                    </a:ext>
                  </a:extLst>
                </a:gridCol>
                <a:gridCol w="658368">
                  <a:extLst>
                    <a:ext uri="{9D8B030D-6E8A-4147-A177-3AD203B41FA5}">
                      <a16:colId xmlns:a16="http://schemas.microsoft.com/office/drawing/2014/main" val="3905486049"/>
                    </a:ext>
                  </a:extLst>
                </a:gridCol>
                <a:gridCol w="658368">
                  <a:extLst>
                    <a:ext uri="{9D8B030D-6E8A-4147-A177-3AD203B41FA5}">
                      <a16:colId xmlns:a16="http://schemas.microsoft.com/office/drawing/2014/main" val="28263023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99863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- 2018-12-09 12:37:00 </a:t>
                      </a:r>
                      <a:r>
                        <a:rPr kumimoji="0" lang="en-US" sz="1000" b="0" i="0" u="none" strike="noStrike" kern="1200" cap="none" spc="0" normalizeH="0" baseline="0" noProof="0">
                          <a:ln>
                            <a:noFill/>
                          </a:ln>
                          <a:solidFill>
                            <a:prstClr val="black"/>
                          </a:solidFill>
                          <a:effectLst/>
                          <a:uLnTx/>
                          <a:uFillTx/>
                          <a:latin typeface="+mn-lt"/>
                          <a:ea typeface="+mn-ea"/>
                          <a:cs typeface="+mn-cs"/>
                        </a:rPr>
                        <a:t> 
 Tubuh yang sihat menjadikan akal yang cerdas. ​Pastikan kesihatan anda dan keluarga melalui pemakanan yang seimbang seperti 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03167078"/>
                  </a:ext>
                </a:extLst>
              </a:tr>
            </a:tbl>
          </a:graphicData>
        </a:graphic>
      </p:graphicFrame>
      <p:sp>
        <p:nvSpPr>
          <p:cNvPr id="4" name="Text Placeholder 3">
            <a:extLst>
              <a:ext uri="{FF2B5EF4-FFF2-40B4-BE49-F238E27FC236}">
                <a16:creationId xmlns:a16="http://schemas.microsoft.com/office/drawing/2014/main" id="{5FBFBF87-C3F6-4DCC-9825-04A7EDCAE99B}"/>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9660003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5CAC9-F691-46DE-A540-A467E7C27FD8}"/>
              </a:ext>
            </a:extLst>
          </p:cNvPr>
          <p:cNvSpPr>
            <a:spLocks noGrp="1"/>
          </p:cNvSpPr>
          <p:nvPr>
            <p:ph type="title"/>
          </p:nvPr>
        </p:nvSpPr>
        <p:spPr/>
        <p:txBody>
          <a:bodyPr/>
          <a:lstStyle/>
          <a:p>
            <a:r>
              <a:rPr lang="en-US"/>
              <a:t>Facebook Own Posts Table | Buttercup Malaysia - 18 of 23</a:t>
            </a:r>
          </a:p>
        </p:txBody>
      </p:sp>
      <p:graphicFrame>
        <p:nvGraphicFramePr>
          <p:cNvPr id="5" name="Table Placeholder 4">
            <a:extLst>
              <a:ext uri="{FF2B5EF4-FFF2-40B4-BE49-F238E27FC236}">
                <a16:creationId xmlns:a16="http://schemas.microsoft.com/office/drawing/2014/main" id="{2EF50077-7523-4A76-8A58-FDEE5783DE72}"/>
              </a:ext>
            </a:extLst>
          </p:cNvPr>
          <p:cNvGraphicFramePr>
            <a:graphicFrameLocks noGrp="1"/>
          </p:cNvGraphicFramePr>
          <p:nvPr>
            <p:ph type="tbl" sz="quarter" idx="13"/>
            <p:extLst>
              <p:ext uri="{D42A27DB-BD31-4B8C-83A1-F6EECF244321}">
                <p14:modId xmlns:p14="http://schemas.microsoft.com/office/powerpoint/2010/main" val="27387596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40824205"/>
                    </a:ext>
                  </a:extLst>
                </a:gridCol>
                <a:gridCol w="658368">
                  <a:extLst>
                    <a:ext uri="{9D8B030D-6E8A-4147-A177-3AD203B41FA5}">
                      <a16:colId xmlns:a16="http://schemas.microsoft.com/office/drawing/2014/main" val="1067195191"/>
                    </a:ext>
                  </a:extLst>
                </a:gridCol>
                <a:gridCol w="658368">
                  <a:extLst>
                    <a:ext uri="{9D8B030D-6E8A-4147-A177-3AD203B41FA5}">
                      <a16:colId xmlns:a16="http://schemas.microsoft.com/office/drawing/2014/main" val="2141027530"/>
                    </a:ext>
                  </a:extLst>
                </a:gridCol>
                <a:gridCol w="658368">
                  <a:extLst>
                    <a:ext uri="{9D8B030D-6E8A-4147-A177-3AD203B41FA5}">
                      <a16:colId xmlns:a16="http://schemas.microsoft.com/office/drawing/2014/main" val="1679173420"/>
                    </a:ext>
                  </a:extLst>
                </a:gridCol>
                <a:gridCol w="658368">
                  <a:extLst>
                    <a:ext uri="{9D8B030D-6E8A-4147-A177-3AD203B41FA5}">
                      <a16:colId xmlns:a16="http://schemas.microsoft.com/office/drawing/2014/main" val="896782219"/>
                    </a:ext>
                  </a:extLst>
                </a:gridCol>
                <a:gridCol w="658368">
                  <a:extLst>
                    <a:ext uri="{9D8B030D-6E8A-4147-A177-3AD203B41FA5}">
                      <a16:colId xmlns:a16="http://schemas.microsoft.com/office/drawing/2014/main" val="1202750276"/>
                    </a:ext>
                  </a:extLst>
                </a:gridCol>
                <a:gridCol w="658368">
                  <a:extLst>
                    <a:ext uri="{9D8B030D-6E8A-4147-A177-3AD203B41FA5}">
                      <a16:colId xmlns:a16="http://schemas.microsoft.com/office/drawing/2014/main" val="3082820523"/>
                    </a:ext>
                  </a:extLst>
                </a:gridCol>
                <a:gridCol w="658368">
                  <a:extLst>
                    <a:ext uri="{9D8B030D-6E8A-4147-A177-3AD203B41FA5}">
                      <a16:colId xmlns:a16="http://schemas.microsoft.com/office/drawing/2014/main" val="35721409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78224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- 2018-12-08 12:59:00 </a:t>
                      </a:r>
                      <a:r>
                        <a:rPr kumimoji="0" lang="en-US" sz="1000" b="0" i="0" u="none" strike="noStrike" kern="1200" cap="none" spc="0" normalizeH="0" baseline="0" noProof="0">
                          <a:ln>
                            <a:noFill/>
                          </a:ln>
                          <a:solidFill>
                            <a:prstClr val="black"/>
                          </a:solidFill>
                          <a:effectLst/>
                          <a:uLnTx/>
                          <a:uFillTx/>
                          <a:latin typeface="+mn-lt"/>
                          <a:ea typeface="+mn-ea"/>
                          <a:cs typeface="+mn-cs"/>
                        </a:rPr>
                        <a:t> 
 Jadilah salah satu daripada 30 orang pemenang bulanan baucar membeli-belah RM100 daripada Buttercup!​
​1) Beli produk Buttercup sebanyak RM20 dari ​mana-mana kedai ramuan bakeri di seluruh ​semenanjung Malaysia.​
2) Jawab soalan: Siapakah penganjur bagi ​Peraduan Beli, Adun dan Menang?​
3) Ambil gambar resit bercetak asal dengan​ jelas dan penuh. Hantarkan gambar resit ​berserta nama penuh, nombor mykad dan ​jawapan anda melalui Whatsapp ke 018-228 8504. Sila simpan resit asal pembelian​ untuk pengesahan, ya!​
​Lihat terma dan syarat serta senarai kedai terllibat:​
https://docs.google.com/document/d/1T-wjBvbl7PP3wDYZxgX4-emjf1hrAcdjzjXbPUuTBqA/edit?usp=sharing​
​Promosi ini hanya terbuka untuk pembelian di ​kedai ramuan bakeri di Semenanjung Malaysia sahaja.​
Untuk sebarang pertanyaan, sila hubungi ​Talian Bantuan Peraduan di 018-228 8504.​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21153514"/>
                  </a:ext>
                </a:extLst>
              </a:tr>
            </a:tbl>
          </a:graphicData>
        </a:graphic>
      </p:graphicFrame>
      <p:sp>
        <p:nvSpPr>
          <p:cNvPr id="4" name="Text Placeholder 3">
            <a:extLst>
              <a:ext uri="{FF2B5EF4-FFF2-40B4-BE49-F238E27FC236}">
                <a16:creationId xmlns:a16="http://schemas.microsoft.com/office/drawing/2014/main" id="{914C0054-8664-40E7-B6D5-51F45F8D9093}"/>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6386736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CDF47-9616-44CB-8281-3DEC32187457}"/>
              </a:ext>
            </a:extLst>
          </p:cNvPr>
          <p:cNvSpPr>
            <a:spLocks noGrp="1"/>
          </p:cNvSpPr>
          <p:nvPr>
            <p:ph type="title"/>
          </p:nvPr>
        </p:nvSpPr>
        <p:spPr/>
        <p:txBody>
          <a:bodyPr/>
          <a:lstStyle/>
          <a:p>
            <a:r>
              <a:rPr lang="en-US"/>
              <a:t>Facebook Own Posts Table | Buttercup Malaysia - 19 of 23</a:t>
            </a:r>
          </a:p>
        </p:txBody>
      </p:sp>
      <p:graphicFrame>
        <p:nvGraphicFramePr>
          <p:cNvPr id="5" name="Table Placeholder 4">
            <a:extLst>
              <a:ext uri="{FF2B5EF4-FFF2-40B4-BE49-F238E27FC236}">
                <a16:creationId xmlns:a16="http://schemas.microsoft.com/office/drawing/2014/main" id="{E04B6E56-5D21-4A7E-928C-3581CF7856D8}"/>
              </a:ext>
            </a:extLst>
          </p:cNvPr>
          <p:cNvGraphicFramePr>
            <a:graphicFrameLocks noGrp="1"/>
          </p:cNvGraphicFramePr>
          <p:nvPr>
            <p:ph type="tbl" sz="quarter" idx="13"/>
            <p:extLst>
              <p:ext uri="{D42A27DB-BD31-4B8C-83A1-F6EECF244321}">
                <p14:modId xmlns:p14="http://schemas.microsoft.com/office/powerpoint/2010/main" val="23434881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60234750"/>
                    </a:ext>
                  </a:extLst>
                </a:gridCol>
                <a:gridCol w="658368">
                  <a:extLst>
                    <a:ext uri="{9D8B030D-6E8A-4147-A177-3AD203B41FA5}">
                      <a16:colId xmlns:a16="http://schemas.microsoft.com/office/drawing/2014/main" val="4055448589"/>
                    </a:ext>
                  </a:extLst>
                </a:gridCol>
                <a:gridCol w="658368">
                  <a:extLst>
                    <a:ext uri="{9D8B030D-6E8A-4147-A177-3AD203B41FA5}">
                      <a16:colId xmlns:a16="http://schemas.microsoft.com/office/drawing/2014/main" val="1861897226"/>
                    </a:ext>
                  </a:extLst>
                </a:gridCol>
                <a:gridCol w="658368">
                  <a:extLst>
                    <a:ext uri="{9D8B030D-6E8A-4147-A177-3AD203B41FA5}">
                      <a16:colId xmlns:a16="http://schemas.microsoft.com/office/drawing/2014/main" val="2631121679"/>
                    </a:ext>
                  </a:extLst>
                </a:gridCol>
                <a:gridCol w="658368">
                  <a:extLst>
                    <a:ext uri="{9D8B030D-6E8A-4147-A177-3AD203B41FA5}">
                      <a16:colId xmlns:a16="http://schemas.microsoft.com/office/drawing/2014/main" val="2912778677"/>
                    </a:ext>
                  </a:extLst>
                </a:gridCol>
                <a:gridCol w="658368">
                  <a:extLst>
                    <a:ext uri="{9D8B030D-6E8A-4147-A177-3AD203B41FA5}">
                      <a16:colId xmlns:a16="http://schemas.microsoft.com/office/drawing/2014/main" val="1680911300"/>
                    </a:ext>
                  </a:extLst>
                </a:gridCol>
                <a:gridCol w="658368">
                  <a:extLst>
                    <a:ext uri="{9D8B030D-6E8A-4147-A177-3AD203B41FA5}">
                      <a16:colId xmlns:a16="http://schemas.microsoft.com/office/drawing/2014/main" val="1260854942"/>
                    </a:ext>
                  </a:extLst>
                </a:gridCol>
                <a:gridCol w="658368">
                  <a:extLst>
                    <a:ext uri="{9D8B030D-6E8A-4147-A177-3AD203B41FA5}">
                      <a16:colId xmlns:a16="http://schemas.microsoft.com/office/drawing/2014/main" val="35855807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0068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- 2018-12-07 09:51:00 </a:t>
                      </a:r>
                      <a:r>
                        <a:rPr kumimoji="0" lang="en-US" sz="1000" b="0" i="0" u="none" strike="noStrike" kern="1200" cap="none" spc="0" normalizeH="0" baseline="0" noProof="0">
                          <a:ln>
                            <a:noFill/>
                          </a:ln>
                          <a:solidFill>
                            <a:prstClr val="black"/>
                          </a:solidFill>
                          <a:effectLst/>
                          <a:uLnTx/>
                          <a:uFillTx/>
                          <a:latin typeface="+mn-lt"/>
                          <a:ea typeface="+mn-ea"/>
                          <a:cs typeface="+mn-cs"/>
                        </a:rPr>
                        <a:t> 
 Anak anda akan menyambut ulang tahunnya tidak lama lagi? Masukkan paf bebola ayam dalam senarai menu majlis hari jadinya dan buat bersama-sama.​
#ResipiButtercup​
​Paf Bebola Ayam​
Bahan-bahan:​
15g Buttercup​
125g tepung tinggi protein​
½ sudu kecil garam​
65g air​
70g paf pastri​
40 biji bebola ayam​
20 batang lidi pencucuk​
Minyak untuk menggoreng​
Sos untuk menghidang​
Mayones untuk menghidang
Arahan:​
1. Untuk membuat pastri, sebatikan tepung, Buttercup dan garam menjadi seakan serbuk roti. Masukkan air dan uli menjadi doh. Rehatkan doh lebih kurang 20 minit.​
2. Canai paf pastri dengan dilapiskan dengan plastik untuk mengelakkan ia melekat pada permukaan meja dan rolling pin. Dapatkan bentuk petak. Sejukkan di dalam peti sejuk untuk menstabilkan pastri supaya tidak terlalu lembut.​
3. Selepas itu, canai doh yang direhatkan tadi menjadi lebar petak memanjang. Letakkan paf pastri di tengah doh. Pastikan pastri tidak terlalu keras dan tidak terlalu lembut. Kemudian balut/tutup 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15370802"/>
                  </a:ext>
                </a:extLst>
              </a:tr>
            </a:tbl>
          </a:graphicData>
        </a:graphic>
      </p:graphicFrame>
      <p:sp>
        <p:nvSpPr>
          <p:cNvPr id="4" name="Text Placeholder 3">
            <a:extLst>
              <a:ext uri="{FF2B5EF4-FFF2-40B4-BE49-F238E27FC236}">
                <a16:creationId xmlns:a16="http://schemas.microsoft.com/office/drawing/2014/main" id="{A440E539-E1F1-4A9D-9811-E20C1BE8E982}"/>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9651132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6D1FC-9179-4653-BE55-848F00EF8834}"/>
              </a:ext>
            </a:extLst>
          </p:cNvPr>
          <p:cNvSpPr>
            <a:spLocks noGrp="1"/>
          </p:cNvSpPr>
          <p:nvPr>
            <p:ph type="title"/>
          </p:nvPr>
        </p:nvSpPr>
        <p:spPr/>
        <p:txBody>
          <a:bodyPr/>
          <a:lstStyle/>
          <a:p>
            <a:r>
              <a:rPr lang="en-US"/>
              <a:t>Facebook Own Posts Table | Buttercup Malaysia - 20 of 23</a:t>
            </a:r>
          </a:p>
        </p:txBody>
      </p:sp>
      <p:graphicFrame>
        <p:nvGraphicFramePr>
          <p:cNvPr id="5" name="Table Placeholder 4">
            <a:extLst>
              <a:ext uri="{FF2B5EF4-FFF2-40B4-BE49-F238E27FC236}">
                <a16:creationId xmlns:a16="http://schemas.microsoft.com/office/drawing/2014/main" id="{3DEAE9BF-4281-4947-A140-2660DAE6092C}"/>
              </a:ext>
            </a:extLst>
          </p:cNvPr>
          <p:cNvGraphicFramePr>
            <a:graphicFrameLocks noGrp="1"/>
          </p:cNvGraphicFramePr>
          <p:nvPr>
            <p:ph type="tbl" sz="quarter" idx="13"/>
            <p:extLst>
              <p:ext uri="{D42A27DB-BD31-4B8C-83A1-F6EECF244321}">
                <p14:modId xmlns:p14="http://schemas.microsoft.com/office/powerpoint/2010/main" val="29876368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67979683"/>
                    </a:ext>
                  </a:extLst>
                </a:gridCol>
                <a:gridCol w="658368">
                  <a:extLst>
                    <a:ext uri="{9D8B030D-6E8A-4147-A177-3AD203B41FA5}">
                      <a16:colId xmlns:a16="http://schemas.microsoft.com/office/drawing/2014/main" val="463996587"/>
                    </a:ext>
                  </a:extLst>
                </a:gridCol>
                <a:gridCol w="658368">
                  <a:extLst>
                    <a:ext uri="{9D8B030D-6E8A-4147-A177-3AD203B41FA5}">
                      <a16:colId xmlns:a16="http://schemas.microsoft.com/office/drawing/2014/main" val="1545663270"/>
                    </a:ext>
                  </a:extLst>
                </a:gridCol>
                <a:gridCol w="658368">
                  <a:extLst>
                    <a:ext uri="{9D8B030D-6E8A-4147-A177-3AD203B41FA5}">
                      <a16:colId xmlns:a16="http://schemas.microsoft.com/office/drawing/2014/main" val="2488064117"/>
                    </a:ext>
                  </a:extLst>
                </a:gridCol>
                <a:gridCol w="658368">
                  <a:extLst>
                    <a:ext uri="{9D8B030D-6E8A-4147-A177-3AD203B41FA5}">
                      <a16:colId xmlns:a16="http://schemas.microsoft.com/office/drawing/2014/main" val="1581540482"/>
                    </a:ext>
                  </a:extLst>
                </a:gridCol>
                <a:gridCol w="658368">
                  <a:extLst>
                    <a:ext uri="{9D8B030D-6E8A-4147-A177-3AD203B41FA5}">
                      <a16:colId xmlns:a16="http://schemas.microsoft.com/office/drawing/2014/main" val="2733579977"/>
                    </a:ext>
                  </a:extLst>
                </a:gridCol>
                <a:gridCol w="658368">
                  <a:extLst>
                    <a:ext uri="{9D8B030D-6E8A-4147-A177-3AD203B41FA5}">
                      <a16:colId xmlns:a16="http://schemas.microsoft.com/office/drawing/2014/main" val="2287379838"/>
                    </a:ext>
                  </a:extLst>
                </a:gridCol>
                <a:gridCol w="658368">
                  <a:extLst>
                    <a:ext uri="{9D8B030D-6E8A-4147-A177-3AD203B41FA5}">
                      <a16:colId xmlns:a16="http://schemas.microsoft.com/office/drawing/2014/main" val="20057685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46207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- 2018-12-05 21:36:22 </a:t>
                      </a:r>
                      <a:r>
                        <a:rPr kumimoji="0" lang="en-US" sz="1000" b="0" i="0" u="none" strike="noStrike" kern="1200" cap="none" spc="0" normalizeH="0" baseline="0" noProof="0">
                          <a:ln>
                            <a:noFill/>
                          </a:ln>
                          <a:solidFill>
                            <a:prstClr val="black"/>
                          </a:solidFill>
                          <a:effectLst/>
                          <a:uLnTx/>
                          <a:uFillTx/>
                          <a:latin typeface="+mn-lt"/>
                          <a:ea typeface="+mn-ea"/>
                          <a:cs typeface="+mn-cs"/>
                        </a:rPr>
                        <a:t> 
 Tukar mesin pengadun anda yang lama dengan yang baru! Sertai peraduan Beli, Adun &amp; Menang Buttercup untuk berpeluang menjadi antara 4 orang pemenang mesin pengadun.​
​1) Beli produk Buttercup sebanyak RM20 dari ​mana-mana kedai ramuan bakeri di seluruh ​semenanjung Malaysia.​
2) Jawab soalan: Siapakah penganjur bagi ​Peraduan Beli, Adun dan Menang?​
3) Ambil gambar resit bercetak asal dengan​ jelas dan penuh. Hantarkan gambar resit ​berserta nama penuh, nombor mykad dan​
jawapan anda melalui Whatsapp ke 018-228 8504. Sila simpan resit asal pembelian​ untuk pengesahan, ya!​
Lihat terma dan syarat serta senarai kedai terlibat:​
https://docs.google.com/document/d/1T-wjBvbl7PP3wDYZxgX4-emjf1hrAcdjzjXbPUuTBqA/edit?usp=sharing​
Promosi ini hanya terbuka untuk pembelian di ​kedai ramuan bakeri di Semenanjung Malaysiasahaja.​
Untuk sebarang pertanyaan, sila hubungi ​Talian Bantuan Peraduan di 018-228 8504​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71542168"/>
                  </a:ext>
                </a:extLst>
              </a:tr>
            </a:tbl>
          </a:graphicData>
        </a:graphic>
      </p:graphicFrame>
      <p:sp>
        <p:nvSpPr>
          <p:cNvPr id="4" name="Text Placeholder 3">
            <a:extLst>
              <a:ext uri="{FF2B5EF4-FFF2-40B4-BE49-F238E27FC236}">
                <a16:creationId xmlns:a16="http://schemas.microsoft.com/office/drawing/2014/main" id="{FE60F17C-5BA3-4B7A-81EC-E14FF4E3EEF7}"/>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9421236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43537-646B-4330-9A8C-EC9173BA3BF7}"/>
              </a:ext>
            </a:extLst>
          </p:cNvPr>
          <p:cNvSpPr>
            <a:spLocks noGrp="1"/>
          </p:cNvSpPr>
          <p:nvPr>
            <p:ph type="title"/>
          </p:nvPr>
        </p:nvSpPr>
        <p:spPr/>
        <p:txBody>
          <a:bodyPr/>
          <a:lstStyle/>
          <a:p>
            <a:r>
              <a:rPr lang="en-US"/>
              <a:t>Facebook Own Posts Table | Buttercup Malaysia - 21 of 23</a:t>
            </a:r>
          </a:p>
        </p:txBody>
      </p:sp>
      <p:graphicFrame>
        <p:nvGraphicFramePr>
          <p:cNvPr id="5" name="Table Placeholder 4">
            <a:extLst>
              <a:ext uri="{FF2B5EF4-FFF2-40B4-BE49-F238E27FC236}">
                <a16:creationId xmlns:a16="http://schemas.microsoft.com/office/drawing/2014/main" id="{F5580643-E650-44F9-9440-1FB22FA472C1}"/>
              </a:ext>
            </a:extLst>
          </p:cNvPr>
          <p:cNvGraphicFramePr>
            <a:graphicFrameLocks noGrp="1"/>
          </p:cNvGraphicFramePr>
          <p:nvPr>
            <p:ph type="tbl" sz="quarter" idx="13"/>
            <p:extLst>
              <p:ext uri="{D42A27DB-BD31-4B8C-83A1-F6EECF244321}">
                <p14:modId xmlns:p14="http://schemas.microsoft.com/office/powerpoint/2010/main" val="2570850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8185087"/>
                    </a:ext>
                  </a:extLst>
                </a:gridCol>
                <a:gridCol w="658368">
                  <a:extLst>
                    <a:ext uri="{9D8B030D-6E8A-4147-A177-3AD203B41FA5}">
                      <a16:colId xmlns:a16="http://schemas.microsoft.com/office/drawing/2014/main" val="1685571693"/>
                    </a:ext>
                  </a:extLst>
                </a:gridCol>
                <a:gridCol w="658368">
                  <a:extLst>
                    <a:ext uri="{9D8B030D-6E8A-4147-A177-3AD203B41FA5}">
                      <a16:colId xmlns:a16="http://schemas.microsoft.com/office/drawing/2014/main" val="975304428"/>
                    </a:ext>
                  </a:extLst>
                </a:gridCol>
                <a:gridCol w="658368">
                  <a:extLst>
                    <a:ext uri="{9D8B030D-6E8A-4147-A177-3AD203B41FA5}">
                      <a16:colId xmlns:a16="http://schemas.microsoft.com/office/drawing/2014/main" val="1931327206"/>
                    </a:ext>
                  </a:extLst>
                </a:gridCol>
                <a:gridCol w="658368">
                  <a:extLst>
                    <a:ext uri="{9D8B030D-6E8A-4147-A177-3AD203B41FA5}">
                      <a16:colId xmlns:a16="http://schemas.microsoft.com/office/drawing/2014/main" val="1582966939"/>
                    </a:ext>
                  </a:extLst>
                </a:gridCol>
                <a:gridCol w="658368">
                  <a:extLst>
                    <a:ext uri="{9D8B030D-6E8A-4147-A177-3AD203B41FA5}">
                      <a16:colId xmlns:a16="http://schemas.microsoft.com/office/drawing/2014/main" val="1871900471"/>
                    </a:ext>
                  </a:extLst>
                </a:gridCol>
                <a:gridCol w="658368">
                  <a:extLst>
                    <a:ext uri="{9D8B030D-6E8A-4147-A177-3AD203B41FA5}">
                      <a16:colId xmlns:a16="http://schemas.microsoft.com/office/drawing/2014/main" val="4275635810"/>
                    </a:ext>
                  </a:extLst>
                </a:gridCol>
                <a:gridCol w="658368">
                  <a:extLst>
                    <a:ext uri="{9D8B030D-6E8A-4147-A177-3AD203B41FA5}">
                      <a16:colId xmlns:a16="http://schemas.microsoft.com/office/drawing/2014/main" val="11483983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23045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- 2018-12-05 09:48:00 </a:t>
                      </a:r>
                      <a:r>
                        <a:rPr kumimoji="0" lang="en-US" sz="1000" b="0" i="0" u="none" strike="noStrike" kern="1200" cap="none" spc="0" normalizeH="0" baseline="0" noProof="0">
                          <a:ln>
                            <a:noFill/>
                          </a:ln>
                          <a:solidFill>
                            <a:prstClr val="black"/>
                          </a:solidFill>
                          <a:effectLst/>
                          <a:uLnTx/>
                          <a:uFillTx/>
                          <a:latin typeface="+mn-lt"/>
                          <a:ea typeface="+mn-ea"/>
                          <a:cs typeface="+mn-cs"/>
                        </a:rPr>
                        <a:t> 
 Resipi ini menggunakan banyak bahan, sesuai diajarkan pada kanak-kanak yang lebih besar. Mereka pasti teruja.​
​#ResipiButtercup​
Sandwic Enak Berinti Salad​
Bahan-bahan:​
¼ cawan Buttercup, dicairkan​
1 ½ cawan bayam segar​
1 cawan ayam separa masak, potong dadu​
1 cawan strawberi segar, dipotong​
1/3 kacang walnut, dicincang​
1/3 bawang merah, belah dan hiris​
¼ cawan minyak zaitun​
1 ½ sudu kecil cuka epal​
1 sudu kecil dijon mustard​
1/8 sudu kecil garam​
1/8 sudu kecil lada hitam​
8 keping roti​
8 keping keju (Apa-apa jenama)​
Arahan:​
1. Gabungkan bersama bayam, ayam,strawberi, walnut dan bawang merah dalam mangkuk besar.​
2. Dalam mangkuk yang berasingan, masukkan minyak zaitun, cuka, mustard, garam dan lada. Gaul sehingga semua bahan sekata menjadi kuah. Tuangkan ke dalam mangkuk salad dan gaul supaya semua bahan sebati bersama.​
3. Sapukan Buttercup ke atas roti. Lapiskan setiap 4 keping roti dengan sekeping keju dan salad secara selang-seli. Tutup dengan roti yang sedia 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68692182"/>
                  </a:ext>
                </a:extLst>
              </a:tr>
            </a:tbl>
          </a:graphicData>
        </a:graphic>
      </p:graphicFrame>
      <p:sp>
        <p:nvSpPr>
          <p:cNvPr id="4" name="Text Placeholder 3">
            <a:extLst>
              <a:ext uri="{FF2B5EF4-FFF2-40B4-BE49-F238E27FC236}">
                <a16:creationId xmlns:a16="http://schemas.microsoft.com/office/drawing/2014/main" id="{42E189ED-1AA2-48B2-B674-2868AE8118C3}"/>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010731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78998-81D6-44FB-915C-8012A9F66A74}"/>
              </a:ext>
            </a:extLst>
          </p:cNvPr>
          <p:cNvSpPr>
            <a:spLocks noGrp="1"/>
          </p:cNvSpPr>
          <p:nvPr>
            <p:ph type="title"/>
          </p:nvPr>
        </p:nvSpPr>
        <p:spPr/>
        <p:txBody>
          <a:bodyPr/>
          <a:lstStyle/>
          <a:p>
            <a:r>
              <a:rPr lang="en-US"/>
              <a:t>Facebook Own Posts Table | Buttercup Malaysia - 22 of 23</a:t>
            </a:r>
          </a:p>
        </p:txBody>
      </p:sp>
      <p:graphicFrame>
        <p:nvGraphicFramePr>
          <p:cNvPr id="5" name="Table Placeholder 4">
            <a:extLst>
              <a:ext uri="{FF2B5EF4-FFF2-40B4-BE49-F238E27FC236}">
                <a16:creationId xmlns:a16="http://schemas.microsoft.com/office/drawing/2014/main" id="{575C0F37-A29A-478C-A2AE-67B8067BAB99}"/>
              </a:ext>
            </a:extLst>
          </p:cNvPr>
          <p:cNvGraphicFramePr>
            <a:graphicFrameLocks noGrp="1"/>
          </p:cNvGraphicFramePr>
          <p:nvPr>
            <p:ph type="tbl" sz="quarter" idx="13"/>
            <p:extLst>
              <p:ext uri="{D42A27DB-BD31-4B8C-83A1-F6EECF244321}">
                <p14:modId xmlns:p14="http://schemas.microsoft.com/office/powerpoint/2010/main" val="2957558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03027957"/>
                    </a:ext>
                  </a:extLst>
                </a:gridCol>
                <a:gridCol w="658368">
                  <a:extLst>
                    <a:ext uri="{9D8B030D-6E8A-4147-A177-3AD203B41FA5}">
                      <a16:colId xmlns:a16="http://schemas.microsoft.com/office/drawing/2014/main" val="995967766"/>
                    </a:ext>
                  </a:extLst>
                </a:gridCol>
                <a:gridCol w="658368">
                  <a:extLst>
                    <a:ext uri="{9D8B030D-6E8A-4147-A177-3AD203B41FA5}">
                      <a16:colId xmlns:a16="http://schemas.microsoft.com/office/drawing/2014/main" val="2177857897"/>
                    </a:ext>
                  </a:extLst>
                </a:gridCol>
                <a:gridCol w="658368">
                  <a:extLst>
                    <a:ext uri="{9D8B030D-6E8A-4147-A177-3AD203B41FA5}">
                      <a16:colId xmlns:a16="http://schemas.microsoft.com/office/drawing/2014/main" val="2954932591"/>
                    </a:ext>
                  </a:extLst>
                </a:gridCol>
                <a:gridCol w="658368">
                  <a:extLst>
                    <a:ext uri="{9D8B030D-6E8A-4147-A177-3AD203B41FA5}">
                      <a16:colId xmlns:a16="http://schemas.microsoft.com/office/drawing/2014/main" val="1453945586"/>
                    </a:ext>
                  </a:extLst>
                </a:gridCol>
                <a:gridCol w="658368">
                  <a:extLst>
                    <a:ext uri="{9D8B030D-6E8A-4147-A177-3AD203B41FA5}">
                      <a16:colId xmlns:a16="http://schemas.microsoft.com/office/drawing/2014/main" val="1620334535"/>
                    </a:ext>
                  </a:extLst>
                </a:gridCol>
                <a:gridCol w="658368">
                  <a:extLst>
                    <a:ext uri="{9D8B030D-6E8A-4147-A177-3AD203B41FA5}">
                      <a16:colId xmlns:a16="http://schemas.microsoft.com/office/drawing/2014/main" val="3419596167"/>
                    </a:ext>
                  </a:extLst>
                </a:gridCol>
                <a:gridCol w="658368">
                  <a:extLst>
                    <a:ext uri="{9D8B030D-6E8A-4147-A177-3AD203B41FA5}">
                      <a16:colId xmlns:a16="http://schemas.microsoft.com/office/drawing/2014/main" val="36284684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99789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- 2018-12-04 07:31:05 </a:t>
                      </a:r>
                      <a:r>
                        <a:rPr kumimoji="0" lang="en-US" sz="1000" b="0" i="0" u="none" strike="noStrike" kern="1200" cap="none" spc="0" normalizeH="0" baseline="0" noProof="0">
                          <a:ln>
                            <a:noFill/>
                          </a:ln>
                          <a:solidFill>
                            <a:prstClr val="black"/>
                          </a:solidFill>
                          <a:effectLst/>
                          <a:uLnTx/>
                          <a:uFillTx/>
                          <a:latin typeface="+mn-lt"/>
                          <a:ea typeface="+mn-ea"/>
                          <a:cs typeface="+mn-cs"/>
                        </a:rPr>
                        <a:t> 
 Tentu ada ibu bapa yang tertanya-tanya, baguskah memberi anak makan Buttercup?Jangan risau, Buttercup mengandungi khasiat yang diperlukan kanak-kanak seperti vitamin A, D, E dan K 🙂
#InfoButtercup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03305414"/>
                  </a:ext>
                </a:extLst>
              </a:tr>
            </a:tbl>
          </a:graphicData>
        </a:graphic>
      </p:graphicFrame>
      <p:sp>
        <p:nvSpPr>
          <p:cNvPr id="4" name="Text Placeholder 3">
            <a:extLst>
              <a:ext uri="{FF2B5EF4-FFF2-40B4-BE49-F238E27FC236}">
                <a16:creationId xmlns:a16="http://schemas.microsoft.com/office/drawing/2014/main" id="{37DC6553-3130-4845-B43C-7C03FB54BBED}"/>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4862383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4AE48-A2C1-432F-ADD1-ACD0D1FA00E4}"/>
              </a:ext>
            </a:extLst>
          </p:cNvPr>
          <p:cNvSpPr>
            <a:spLocks noGrp="1"/>
          </p:cNvSpPr>
          <p:nvPr>
            <p:ph type="title"/>
          </p:nvPr>
        </p:nvSpPr>
        <p:spPr/>
        <p:txBody>
          <a:bodyPr/>
          <a:lstStyle/>
          <a:p>
            <a:r>
              <a:rPr lang="en-US"/>
              <a:t>Facebook Own Posts Table | Buttercup Malaysia - 23 of 23</a:t>
            </a:r>
          </a:p>
        </p:txBody>
      </p:sp>
      <p:graphicFrame>
        <p:nvGraphicFramePr>
          <p:cNvPr id="5" name="Table Placeholder 4">
            <a:extLst>
              <a:ext uri="{FF2B5EF4-FFF2-40B4-BE49-F238E27FC236}">
                <a16:creationId xmlns:a16="http://schemas.microsoft.com/office/drawing/2014/main" id="{C4145420-0BE1-48AD-9DEC-C5A8C8BF3C7B}"/>
              </a:ext>
            </a:extLst>
          </p:cNvPr>
          <p:cNvGraphicFramePr>
            <a:graphicFrameLocks noGrp="1"/>
          </p:cNvGraphicFramePr>
          <p:nvPr>
            <p:ph type="tbl" sz="quarter" idx="13"/>
            <p:extLst>
              <p:ext uri="{D42A27DB-BD31-4B8C-83A1-F6EECF244321}">
                <p14:modId xmlns:p14="http://schemas.microsoft.com/office/powerpoint/2010/main" val="23155384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62276272"/>
                    </a:ext>
                  </a:extLst>
                </a:gridCol>
                <a:gridCol w="658368">
                  <a:extLst>
                    <a:ext uri="{9D8B030D-6E8A-4147-A177-3AD203B41FA5}">
                      <a16:colId xmlns:a16="http://schemas.microsoft.com/office/drawing/2014/main" val="579193172"/>
                    </a:ext>
                  </a:extLst>
                </a:gridCol>
                <a:gridCol w="658368">
                  <a:extLst>
                    <a:ext uri="{9D8B030D-6E8A-4147-A177-3AD203B41FA5}">
                      <a16:colId xmlns:a16="http://schemas.microsoft.com/office/drawing/2014/main" val="1487734952"/>
                    </a:ext>
                  </a:extLst>
                </a:gridCol>
                <a:gridCol w="658368">
                  <a:extLst>
                    <a:ext uri="{9D8B030D-6E8A-4147-A177-3AD203B41FA5}">
                      <a16:colId xmlns:a16="http://schemas.microsoft.com/office/drawing/2014/main" val="4064582109"/>
                    </a:ext>
                  </a:extLst>
                </a:gridCol>
                <a:gridCol w="658368">
                  <a:extLst>
                    <a:ext uri="{9D8B030D-6E8A-4147-A177-3AD203B41FA5}">
                      <a16:colId xmlns:a16="http://schemas.microsoft.com/office/drawing/2014/main" val="1329923524"/>
                    </a:ext>
                  </a:extLst>
                </a:gridCol>
                <a:gridCol w="658368">
                  <a:extLst>
                    <a:ext uri="{9D8B030D-6E8A-4147-A177-3AD203B41FA5}">
                      <a16:colId xmlns:a16="http://schemas.microsoft.com/office/drawing/2014/main" val="3507463189"/>
                    </a:ext>
                  </a:extLst>
                </a:gridCol>
                <a:gridCol w="658368">
                  <a:extLst>
                    <a:ext uri="{9D8B030D-6E8A-4147-A177-3AD203B41FA5}">
                      <a16:colId xmlns:a16="http://schemas.microsoft.com/office/drawing/2014/main" val="2621172890"/>
                    </a:ext>
                  </a:extLst>
                </a:gridCol>
                <a:gridCol w="658368">
                  <a:extLst>
                    <a:ext uri="{9D8B030D-6E8A-4147-A177-3AD203B41FA5}">
                      <a16:colId xmlns:a16="http://schemas.microsoft.com/office/drawing/2014/main" val="8823170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45664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- 2018-12-01 13:00:01 </a:t>
                      </a:r>
                      <a:r>
                        <a:rPr kumimoji="0" lang="en-US" sz="1000" b="0" i="0" u="none" strike="noStrike" kern="1200" cap="none" spc="0" normalizeH="0" baseline="0" noProof="0">
                          <a:ln>
                            <a:noFill/>
                          </a:ln>
                          <a:solidFill>
                            <a:prstClr val="black"/>
                          </a:solidFill>
                          <a:effectLst/>
                          <a:uLnTx/>
                          <a:uFillTx/>
                          <a:latin typeface="+mn-lt"/>
                          <a:ea typeface="+mn-ea"/>
                          <a:cs typeface="+mn-cs"/>
                        </a:rPr>
                        <a:t> 
 Memasak adalah satu kemahiran yang perlu ada bagi setiap orang. Sebab itu Buttercup akan memberikan resipi-resipi yang boleh anda ajarkan kepada kanak-kanak ketika musim cuti sekolah ini 😊
#ResipiButtercup​
Roti Kayu Manis​
Bahan-bahan:​
2 sudu besar Buttercup​
2 keping roti putih, dibuang kulit​
1 sudu besar serbuk kayu manis*​
1 sudu besar gula halus*​
2 sudu besar gula aising​
Sedikit air, iaitu 1/8 sudu kecil
* campurkan bahan-bahan bersama
Arahan:​
1. Leperkan roti, sapukan Buttercup dan taburkan campuran serbuk kayu manis dengan gula.​
2. Gulung roti dengan kemas. Kemudian, potong roti menjadi kecil-kecil sebanyak 1 inci.​
3. Campurkan gula aising dengan air. Sapukan pada roti dan hidang.​
Sumber: https://www.allrecipes.com/recipe/143503/yummy-no-bake-cinnamon-rolls-for-kids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41683532"/>
                  </a:ext>
                </a:extLst>
              </a:tr>
            </a:tbl>
          </a:graphicData>
        </a:graphic>
      </p:graphicFrame>
      <p:sp>
        <p:nvSpPr>
          <p:cNvPr id="4" name="Text Placeholder 3">
            <a:extLst>
              <a:ext uri="{FF2B5EF4-FFF2-40B4-BE49-F238E27FC236}">
                <a16:creationId xmlns:a16="http://schemas.microsoft.com/office/drawing/2014/main" id="{C86B9E2C-5250-4CBF-A635-4DD27CCF95DD}"/>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36045320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1463</Words>
  <Application>Microsoft Office PowerPoint</Application>
  <PresentationFormat>On-screen Show (4:3)</PresentationFormat>
  <Paragraphs>644</Paragraphs>
  <Slides>43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Arial</vt:lpstr>
      <vt:lpstr>Calibri</vt:lpstr>
      <vt:lpstr>quintly_template</vt:lpstr>
      <vt:lpstr>MASTER TEMPLATE</vt:lpstr>
      <vt:lpstr>Facebook Key Metrics Table | Buttercup Malaysia</vt:lpstr>
      <vt:lpstr>Facebook Reach | Buttercup Malaysia</vt:lpstr>
      <vt:lpstr>Facebook Engaged Users | Buttercup Malaysia</vt:lpstr>
      <vt:lpstr>Facebook Average Reactions Per Post | Buttercup Malaysia</vt:lpstr>
      <vt:lpstr>Facebook Interactions Distribution | Buttercup Malaysia</vt:lpstr>
      <vt:lpstr>Facebook Interaction Rate By Weekday | Buttercup Malaysia</vt:lpstr>
      <vt:lpstr>Facebook (FB) Custom Own Posts Table (new) | Buttercup Malaysia - 1 of 6</vt:lpstr>
      <vt:lpstr>Facebook (FB) Custom Own Posts Table (new) | Buttercup Malaysia - 2 of 6</vt:lpstr>
      <vt:lpstr>Facebook (FB) Custom Own Posts Table (new) | Buttercup Malaysia - 3 of 6</vt:lpstr>
      <vt:lpstr>Facebook (FB) Custom Own Posts Table (new) | Buttercup Malaysia - 4 of 6</vt:lpstr>
      <vt:lpstr>Facebook (FB) Custom Own Posts Table (new) | Buttercup Malaysia - 5 of 6</vt:lpstr>
      <vt:lpstr>Facebook (FB) Custom Own Posts Table (new) | Buttercup Malaysia - 6 of 6</vt:lpstr>
      <vt:lpstr>Facebook Fan Demographics | Buttercup Malaysia</vt:lpstr>
      <vt:lpstr>Facebook Interaction Rate | Buttercup Malaysia</vt:lpstr>
      <vt:lpstr>Facebook Fans Total | Buttercup Malaysia</vt:lpstr>
      <vt:lpstr>Facebook Page Views | Buttercup Malaysia</vt:lpstr>
      <vt:lpstr>Facebook Fans By City Table | Buttercup Malaysia - 1 of 3</vt:lpstr>
      <vt:lpstr>Facebook Fans By City Table | Buttercup Malaysia - 2 of 3</vt:lpstr>
      <vt:lpstr>Facebook Fans By City Table | Buttercup Malaysia - 3 of 3</vt:lpstr>
      <vt:lpstr>Facebook Own Posts Table | Buttercup Malaysia - 1 of 23</vt:lpstr>
      <vt:lpstr>Facebook Own Posts Table | Buttercup Malaysia - 2 of 23</vt:lpstr>
      <vt:lpstr>Facebook Own Posts Table | Buttercup Malaysia - 3 of 23</vt:lpstr>
      <vt:lpstr>Facebook Own Posts Table | Buttercup Malaysia - 4 of 23</vt:lpstr>
      <vt:lpstr>Facebook Own Posts Table | Buttercup Malaysia - 5 of 23</vt:lpstr>
      <vt:lpstr>Facebook Own Posts Table | Buttercup Malaysia - 6 of 23</vt:lpstr>
      <vt:lpstr>Facebook Own Posts Table | Buttercup Malaysia - 7 of 23</vt:lpstr>
      <vt:lpstr>Facebook Own Posts Table | Buttercup Malaysia - 8 of 23</vt:lpstr>
      <vt:lpstr>Facebook Own Posts Table | Buttercup Malaysia - 9 of 23</vt:lpstr>
      <vt:lpstr>Facebook Own Posts Table | Buttercup Malaysia - 10 of 23</vt:lpstr>
      <vt:lpstr>Facebook Own Posts Table | Buttercup Malaysia - 11 of 23</vt:lpstr>
      <vt:lpstr>Facebook Own Posts Table | Buttercup Malaysia - 12 of 23</vt:lpstr>
      <vt:lpstr>Facebook Own Posts Table | Buttercup Malaysia - 13 of 23</vt:lpstr>
      <vt:lpstr>Facebook Own Posts Table | Buttercup Malaysia - 14 of 23</vt:lpstr>
      <vt:lpstr>Facebook Own Posts Table | Buttercup Malaysia - 15 of 23</vt:lpstr>
      <vt:lpstr>Facebook Own Posts Table | Buttercup Malaysia - 16 of 23</vt:lpstr>
      <vt:lpstr>Facebook Own Posts Table | Buttercup Malaysia - 17 of 23</vt:lpstr>
      <vt:lpstr>Facebook Own Posts Table | Buttercup Malaysia - 18 of 23</vt:lpstr>
      <vt:lpstr>Facebook Own Posts Table | Buttercup Malaysia - 19 of 23</vt:lpstr>
      <vt:lpstr>Facebook Own Posts Table | Buttercup Malaysia - 20 of 23</vt:lpstr>
      <vt:lpstr>Facebook Own Posts Table | Buttercup Malaysia - 21 of 23</vt:lpstr>
      <vt:lpstr>Facebook Own Posts Table | Buttercup Malaysia - 22 of 23</vt:lpstr>
      <vt:lpstr>Facebook Own Posts Table | Buttercup Malaysia - 23 of 23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2019-01-06T08:16:00Z</dcterms:created>
  <dcterms:modified xsi:type="dcterms:W3CDTF">2019-01-06T08:16:50Z</dcterms:modified>
</cp:coreProperties>
</file>