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857</c:v>
                </c:pt>
                <c:pt idx="1">
                  <c:v>3126</c:v>
                </c:pt>
                <c:pt idx="2">
                  <c:v>4025</c:v>
                </c:pt>
                <c:pt idx="3">
                  <c:v>1847</c:v>
                </c:pt>
                <c:pt idx="4">
                  <c:v>2041</c:v>
                </c:pt>
                <c:pt idx="5">
                  <c:v>4142</c:v>
                </c:pt>
                <c:pt idx="6">
                  <c:v>1784</c:v>
                </c:pt>
                <c:pt idx="7">
                  <c:v>1558</c:v>
                </c:pt>
                <c:pt idx="8">
                  <c:v>3493</c:v>
                </c:pt>
                <c:pt idx="9">
                  <c:v>1207</c:v>
                </c:pt>
                <c:pt idx="10">
                  <c:v>909</c:v>
                </c:pt>
                <c:pt idx="11">
                  <c:v>4299</c:v>
                </c:pt>
                <c:pt idx="12">
                  <c:v>4806</c:v>
                </c:pt>
                <c:pt idx="13">
                  <c:v>8159</c:v>
                </c:pt>
                <c:pt idx="14">
                  <c:v>3941</c:v>
                </c:pt>
                <c:pt idx="15">
                  <c:v>2851</c:v>
                </c:pt>
                <c:pt idx="16">
                  <c:v>2888</c:v>
                </c:pt>
                <c:pt idx="17">
                  <c:v>1374</c:v>
                </c:pt>
                <c:pt idx="18">
                  <c:v>2350</c:v>
                </c:pt>
                <c:pt idx="19">
                  <c:v>3630</c:v>
                </c:pt>
                <c:pt idx="20">
                  <c:v>2046</c:v>
                </c:pt>
                <c:pt idx="21">
                  <c:v>926</c:v>
                </c:pt>
                <c:pt idx="22">
                  <c:v>1677</c:v>
                </c:pt>
                <c:pt idx="23">
                  <c:v>2158</c:v>
                </c:pt>
                <c:pt idx="24">
                  <c:v>3907</c:v>
                </c:pt>
                <c:pt idx="25">
                  <c:v>1661</c:v>
                </c:pt>
                <c:pt idx="26">
                  <c:v>1998</c:v>
                </c:pt>
                <c:pt idx="27">
                  <c:v>2019</c:v>
                </c:pt>
                <c:pt idx="28">
                  <c:v>811</c:v>
                </c:pt>
                <c:pt idx="29">
                  <c:v>1053</c:v>
                </c:pt>
                <c:pt idx="30">
                  <c:v>6738</c:v>
                </c:pt>
              </c:numCache>
            </c:numRef>
          </c:val>
          <c:smooth val="0"/>
          <c:extLst>
            <c:ext xmlns:c16="http://schemas.microsoft.com/office/drawing/2014/chart" uri="{C3380CC4-5D6E-409C-BE32-E72D297353CC}">
              <c16:uniqueId val="{00000000-3D79-4C41-9A26-C5D50864F791}"/>
            </c:ext>
          </c:extLst>
        </c:ser>
        <c:dLbls>
          <c:showLegendKey val="0"/>
          <c:showVal val="0"/>
          <c:showCatName val="0"/>
          <c:showSerName val="0"/>
          <c:showPercent val="0"/>
          <c:showBubbleSize val="0"/>
        </c:dLbls>
        <c:smooth val="0"/>
        <c:axId val="452262352"/>
        <c:axId val="452257432"/>
      </c:lineChart>
      <c:dateAx>
        <c:axId val="45226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57432"/>
        <c:crosses val="autoZero"/>
        <c:auto val="1"/>
        <c:lblOffset val="100"/>
        <c:baseTimeUnit val="days"/>
      </c:dateAx>
      <c:valAx>
        <c:axId val="45225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6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46</c:v>
                </c:pt>
                <c:pt idx="1">
                  <c:v>207</c:v>
                </c:pt>
                <c:pt idx="2">
                  <c:v>379</c:v>
                </c:pt>
                <c:pt idx="3">
                  <c:v>244</c:v>
                </c:pt>
                <c:pt idx="4">
                  <c:v>103</c:v>
                </c:pt>
                <c:pt idx="5">
                  <c:v>217</c:v>
                </c:pt>
                <c:pt idx="6">
                  <c:v>68</c:v>
                </c:pt>
                <c:pt idx="7">
                  <c:v>217</c:v>
                </c:pt>
                <c:pt idx="8">
                  <c:v>134</c:v>
                </c:pt>
                <c:pt idx="9">
                  <c:v>56</c:v>
                </c:pt>
                <c:pt idx="10">
                  <c:v>63</c:v>
                </c:pt>
                <c:pt idx="11">
                  <c:v>353</c:v>
                </c:pt>
                <c:pt idx="12">
                  <c:v>460</c:v>
                </c:pt>
                <c:pt idx="13">
                  <c:v>835</c:v>
                </c:pt>
                <c:pt idx="14">
                  <c:v>217</c:v>
                </c:pt>
                <c:pt idx="15">
                  <c:v>135</c:v>
                </c:pt>
                <c:pt idx="16">
                  <c:v>154</c:v>
                </c:pt>
                <c:pt idx="17">
                  <c:v>77</c:v>
                </c:pt>
                <c:pt idx="18">
                  <c:v>129</c:v>
                </c:pt>
                <c:pt idx="19">
                  <c:v>157</c:v>
                </c:pt>
                <c:pt idx="20">
                  <c:v>75</c:v>
                </c:pt>
                <c:pt idx="21">
                  <c:v>56</c:v>
                </c:pt>
                <c:pt idx="22">
                  <c:v>83</c:v>
                </c:pt>
                <c:pt idx="23">
                  <c:v>193</c:v>
                </c:pt>
                <c:pt idx="24">
                  <c:v>258</c:v>
                </c:pt>
                <c:pt idx="25">
                  <c:v>83</c:v>
                </c:pt>
                <c:pt idx="26">
                  <c:v>171</c:v>
                </c:pt>
                <c:pt idx="27">
                  <c:v>172</c:v>
                </c:pt>
                <c:pt idx="28">
                  <c:v>50</c:v>
                </c:pt>
                <c:pt idx="29">
                  <c:v>87</c:v>
                </c:pt>
                <c:pt idx="30">
                  <c:v>353</c:v>
                </c:pt>
              </c:numCache>
            </c:numRef>
          </c:val>
          <c:smooth val="0"/>
          <c:extLst>
            <c:ext xmlns:c16="http://schemas.microsoft.com/office/drawing/2014/chart" uri="{C3380CC4-5D6E-409C-BE32-E72D297353CC}">
              <c16:uniqueId val="{00000000-2DB4-4B73-A5D9-E93E51655F05}"/>
            </c:ext>
          </c:extLst>
        </c:ser>
        <c:dLbls>
          <c:showLegendKey val="0"/>
          <c:showVal val="0"/>
          <c:showCatName val="0"/>
          <c:showSerName val="0"/>
          <c:showPercent val="0"/>
          <c:showBubbleSize val="0"/>
        </c:dLbls>
        <c:smooth val="0"/>
        <c:axId val="452257760"/>
        <c:axId val="452258088"/>
      </c:lineChart>
      <c:dateAx>
        <c:axId val="452257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58088"/>
        <c:crosses val="autoZero"/>
        <c:auto val="1"/>
        <c:lblOffset val="100"/>
        <c:baseTimeUnit val="days"/>
      </c:dateAx>
      <c:valAx>
        <c:axId val="45225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5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94</c:v>
                </c:pt>
                <c:pt idx="2">
                  <c:v>0</c:v>
                </c:pt>
                <c:pt idx="3">
                  <c:v>0</c:v>
                </c:pt>
                <c:pt idx="4">
                  <c:v>216</c:v>
                </c:pt>
                <c:pt idx="5">
                  <c:v>148</c:v>
                </c:pt>
                <c:pt idx="6">
                  <c:v>0</c:v>
                </c:pt>
                <c:pt idx="7">
                  <c:v>213</c:v>
                </c:pt>
                <c:pt idx="8">
                  <c:v>0</c:v>
                </c:pt>
                <c:pt idx="9">
                  <c:v>0</c:v>
                </c:pt>
                <c:pt idx="10">
                  <c:v>0</c:v>
                </c:pt>
                <c:pt idx="11">
                  <c:v>165</c:v>
                </c:pt>
                <c:pt idx="12">
                  <c:v>0</c:v>
                </c:pt>
                <c:pt idx="13">
                  <c:v>26</c:v>
                </c:pt>
                <c:pt idx="14">
                  <c:v>0</c:v>
                </c:pt>
                <c:pt idx="15">
                  <c:v>273</c:v>
                </c:pt>
                <c:pt idx="16">
                  <c:v>0</c:v>
                </c:pt>
                <c:pt idx="17">
                  <c:v>0</c:v>
                </c:pt>
                <c:pt idx="18">
                  <c:v>27</c:v>
                </c:pt>
                <c:pt idx="19">
                  <c:v>194</c:v>
                </c:pt>
                <c:pt idx="20">
                  <c:v>0</c:v>
                </c:pt>
                <c:pt idx="21">
                  <c:v>9</c:v>
                </c:pt>
                <c:pt idx="22">
                  <c:v>0</c:v>
                </c:pt>
                <c:pt idx="23">
                  <c:v>26</c:v>
                </c:pt>
                <c:pt idx="24">
                  <c:v>44</c:v>
                </c:pt>
                <c:pt idx="25">
                  <c:v>0</c:v>
                </c:pt>
                <c:pt idx="26">
                  <c:v>0</c:v>
                </c:pt>
                <c:pt idx="27">
                  <c:v>0</c:v>
                </c:pt>
                <c:pt idx="28">
                  <c:v>0</c:v>
                </c:pt>
                <c:pt idx="29">
                  <c:v>133</c:v>
                </c:pt>
                <c:pt idx="30">
                  <c:v>0</c:v>
                </c:pt>
              </c:numCache>
            </c:numRef>
          </c:val>
          <c:smooth val="0"/>
          <c:extLst>
            <c:ext xmlns:c16="http://schemas.microsoft.com/office/drawing/2014/chart" uri="{C3380CC4-5D6E-409C-BE32-E72D297353CC}">
              <c16:uniqueId val="{00000000-48B3-445F-A4D8-B6A9CFA40AA5}"/>
            </c:ext>
          </c:extLst>
        </c:ser>
        <c:dLbls>
          <c:showLegendKey val="0"/>
          <c:showVal val="0"/>
          <c:showCatName val="0"/>
          <c:showSerName val="0"/>
          <c:showPercent val="0"/>
          <c:showBubbleSize val="0"/>
        </c:dLbls>
        <c:smooth val="0"/>
        <c:axId val="452240048"/>
        <c:axId val="452239392"/>
      </c:lineChart>
      <c:dateAx>
        <c:axId val="452240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39392"/>
        <c:crosses val="autoZero"/>
        <c:auto val="1"/>
        <c:lblOffset val="100"/>
        <c:baseTimeUnit val="days"/>
      </c:dateAx>
      <c:valAx>
        <c:axId val="45223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4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1987</c:v>
                </c:pt>
              </c:numCache>
            </c:numRef>
          </c:val>
          <c:extLst>
            <c:ext xmlns:c16="http://schemas.microsoft.com/office/drawing/2014/chart" uri="{C3380CC4-5D6E-409C-BE32-E72D297353CC}">
              <c16:uniqueId val="{00000000-A640-4743-824D-2391075BD25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102</c:v>
                </c:pt>
              </c:numCache>
            </c:numRef>
          </c:val>
          <c:extLst>
            <c:ext xmlns:c16="http://schemas.microsoft.com/office/drawing/2014/chart" uri="{C3380CC4-5D6E-409C-BE32-E72D297353CC}">
              <c16:uniqueId val="{00000001-A640-4743-824D-2391075BD25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A640-4743-824D-2391075BD25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6</c:v>
                </c:pt>
              </c:numCache>
            </c:numRef>
          </c:val>
          <c:extLst>
            <c:ext xmlns:c16="http://schemas.microsoft.com/office/drawing/2014/chart" uri="{C3380CC4-5D6E-409C-BE32-E72D297353CC}">
              <c16:uniqueId val="{00000003-A640-4743-824D-2391075BD25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A640-4743-824D-2391075BD25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A640-4743-824D-2391075BD25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113</c:v>
                </c:pt>
              </c:numCache>
            </c:numRef>
          </c:val>
          <c:extLst>
            <c:ext xmlns:c16="http://schemas.microsoft.com/office/drawing/2014/chart" uri="{C3380CC4-5D6E-409C-BE32-E72D297353CC}">
              <c16:uniqueId val="{00000006-A640-4743-824D-2391075BD25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196</c:v>
                </c:pt>
              </c:numCache>
            </c:numRef>
          </c:val>
          <c:extLst>
            <c:ext xmlns:c16="http://schemas.microsoft.com/office/drawing/2014/chart" uri="{C3380CC4-5D6E-409C-BE32-E72D297353CC}">
              <c16:uniqueId val="{00000007-A640-4743-824D-2391075BD259}"/>
            </c:ext>
          </c:extLst>
        </c:ser>
        <c:dLbls>
          <c:showLegendKey val="0"/>
          <c:showVal val="0"/>
          <c:showCatName val="0"/>
          <c:showSerName val="0"/>
          <c:showPercent val="0"/>
          <c:showBubbleSize val="0"/>
        </c:dLbls>
        <c:gapWidth val="150"/>
        <c:overlap val="100"/>
        <c:axId val="452240704"/>
        <c:axId val="452242672"/>
      </c:barChart>
      <c:catAx>
        <c:axId val="45224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42672"/>
        <c:crosses val="autoZero"/>
        <c:auto val="1"/>
        <c:lblAlgn val="ctr"/>
        <c:lblOffset val="100"/>
        <c:noMultiLvlLbl val="0"/>
      </c:catAx>
      <c:valAx>
        <c:axId val="452242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4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3.0327646899539699E-2</c:v>
                </c:pt>
                <c:pt idx="1">
                  <c:v>5.4156512320606601E-2</c:v>
                </c:pt>
                <c:pt idx="2">
                  <c:v>0.190360140806932</c:v>
                </c:pt>
                <c:pt idx="3">
                  <c:v>0.19712970484700801</c:v>
                </c:pt>
                <c:pt idx="4">
                  <c:v>3.2493907392363901E-2</c:v>
                </c:pt>
                <c:pt idx="5">
                  <c:v>0.12780936907663101</c:v>
                </c:pt>
                <c:pt idx="6">
                  <c:v>0.17925805578120799</c:v>
                </c:pt>
              </c:numCache>
            </c:numRef>
          </c:val>
          <c:extLst>
            <c:ext xmlns:c16="http://schemas.microsoft.com/office/drawing/2014/chart" uri="{C3380CC4-5D6E-409C-BE32-E72D297353CC}">
              <c16:uniqueId val="{00000000-19DE-4953-8753-FB3ADC81D01F}"/>
            </c:ext>
          </c:extLst>
        </c:ser>
        <c:dLbls>
          <c:showLegendKey val="0"/>
          <c:showVal val="0"/>
          <c:showCatName val="0"/>
          <c:showSerName val="0"/>
          <c:showPercent val="0"/>
          <c:showBubbleSize val="0"/>
        </c:dLbls>
        <c:gapWidth val="219"/>
        <c:overlap val="-27"/>
        <c:axId val="452236768"/>
        <c:axId val="452237096"/>
      </c:barChart>
      <c:catAx>
        <c:axId val="45223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37096"/>
        <c:crosses val="autoZero"/>
        <c:auto val="1"/>
        <c:lblAlgn val="ctr"/>
        <c:lblOffset val="100"/>
        <c:noMultiLvlLbl val="0"/>
      </c:catAx>
      <c:valAx>
        <c:axId val="45223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3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226</c:v>
                </c:pt>
                <c:pt idx="1">
                  <c:v>10915</c:v>
                </c:pt>
                <c:pt idx="2">
                  <c:v>20566</c:v>
                </c:pt>
                <c:pt idx="3">
                  <c:v>25419</c:v>
                </c:pt>
                <c:pt idx="4">
                  <c:v>13150</c:v>
                </c:pt>
                <c:pt idx="5">
                  <c:v>7710</c:v>
                </c:pt>
                <c:pt idx="6">
                  <c:v>2431</c:v>
                </c:pt>
              </c:numCache>
            </c:numRef>
          </c:val>
          <c:extLst>
            <c:ext xmlns:c16="http://schemas.microsoft.com/office/drawing/2014/chart" uri="{C3380CC4-5D6E-409C-BE32-E72D297353CC}">
              <c16:uniqueId val="{00000000-96BB-42DF-BB6C-9B9B3A5131A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54</c:v>
                </c:pt>
                <c:pt idx="1">
                  <c:v>4844</c:v>
                </c:pt>
                <c:pt idx="2">
                  <c:v>2722</c:v>
                </c:pt>
                <c:pt idx="3">
                  <c:v>1876</c:v>
                </c:pt>
                <c:pt idx="4">
                  <c:v>932</c:v>
                </c:pt>
                <c:pt idx="5">
                  <c:v>688</c:v>
                </c:pt>
                <c:pt idx="6">
                  <c:v>446</c:v>
                </c:pt>
              </c:numCache>
            </c:numRef>
          </c:val>
          <c:extLst>
            <c:ext xmlns:c16="http://schemas.microsoft.com/office/drawing/2014/chart" uri="{C3380CC4-5D6E-409C-BE32-E72D297353CC}">
              <c16:uniqueId val="{00000001-96BB-42DF-BB6C-9B9B3A5131A5}"/>
            </c:ext>
          </c:extLst>
        </c:ser>
        <c:dLbls>
          <c:showLegendKey val="0"/>
          <c:showVal val="0"/>
          <c:showCatName val="0"/>
          <c:showSerName val="0"/>
          <c:showPercent val="0"/>
          <c:showBubbleSize val="0"/>
        </c:dLbls>
        <c:gapWidth val="219"/>
        <c:overlap val="-27"/>
        <c:axId val="357166272"/>
        <c:axId val="357170208"/>
      </c:barChart>
      <c:catAx>
        <c:axId val="35716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70208"/>
        <c:crosses val="autoZero"/>
        <c:auto val="1"/>
        <c:lblAlgn val="ctr"/>
        <c:lblOffset val="100"/>
        <c:noMultiLvlLbl val="0"/>
      </c:catAx>
      <c:valAx>
        <c:axId val="35717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6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0.11642963623899601</c:v>
                </c:pt>
                <c:pt idx="2">
                  <c:v>0</c:v>
                </c:pt>
                <c:pt idx="3">
                  <c:v>0</c:v>
                </c:pt>
                <c:pt idx="4">
                  <c:v>0.24790962172036199</c:v>
                </c:pt>
                <c:pt idx="5">
                  <c:v>0.16740040219577201</c:v>
                </c:pt>
                <c:pt idx="6">
                  <c:v>0</c:v>
                </c:pt>
                <c:pt idx="7">
                  <c:v>0.237901254684699</c:v>
                </c:pt>
                <c:pt idx="8">
                  <c:v>0</c:v>
                </c:pt>
                <c:pt idx="9">
                  <c:v>0</c:v>
                </c:pt>
                <c:pt idx="10">
                  <c:v>0</c:v>
                </c:pt>
                <c:pt idx="11">
                  <c:v>0.23165729910375199</c:v>
                </c:pt>
                <c:pt idx="12">
                  <c:v>0</c:v>
                </c:pt>
                <c:pt idx="13">
                  <c:v>3.2533021016331598E-2</c:v>
                </c:pt>
                <c:pt idx="14">
                  <c:v>0</c:v>
                </c:pt>
                <c:pt idx="15">
                  <c:v>0.32184655396619</c:v>
                </c:pt>
                <c:pt idx="16">
                  <c:v>0</c:v>
                </c:pt>
                <c:pt idx="17">
                  <c:v>0</c:v>
                </c:pt>
                <c:pt idx="18">
                  <c:v>5.1964361109006103E-2</c:v>
                </c:pt>
                <c:pt idx="19">
                  <c:v>0.227267808056103</c:v>
                </c:pt>
                <c:pt idx="20">
                  <c:v>0</c:v>
                </c:pt>
                <c:pt idx="21">
                  <c:v>1.8388119111745701E-2</c:v>
                </c:pt>
                <c:pt idx="22">
                  <c:v>0</c:v>
                </c:pt>
                <c:pt idx="23">
                  <c:v>3.02673253413181E-2</c:v>
                </c:pt>
                <c:pt idx="24">
                  <c:v>5.40301055748263E-2</c:v>
                </c:pt>
                <c:pt idx="25">
                  <c:v>0</c:v>
                </c:pt>
                <c:pt idx="26">
                  <c:v>0</c:v>
                </c:pt>
                <c:pt idx="27">
                  <c:v>0</c:v>
                </c:pt>
                <c:pt idx="28">
                  <c:v>0</c:v>
                </c:pt>
                <c:pt idx="29">
                  <c:v>0.17328717135656499</c:v>
                </c:pt>
                <c:pt idx="30">
                  <c:v>0</c:v>
                </c:pt>
              </c:numCache>
            </c:numRef>
          </c:val>
          <c:smooth val="0"/>
          <c:extLst>
            <c:ext xmlns:c16="http://schemas.microsoft.com/office/drawing/2014/chart" uri="{C3380CC4-5D6E-409C-BE32-E72D297353CC}">
              <c16:uniqueId val="{00000000-0EA4-47B6-83DF-CD78B13B77AC}"/>
            </c:ext>
          </c:extLst>
        </c:ser>
        <c:dLbls>
          <c:showLegendKey val="0"/>
          <c:showVal val="0"/>
          <c:showCatName val="0"/>
          <c:showSerName val="0"/>
          <c:showPercent val="0"/>
          <c:showBubbleSize val="0"/>
        </c:dLbls>
        <c:smooth val="0"/>
        <c:axId val="357176112"/>
        <c:axId val="357175128"/>
      </c:lineChart>
      <c:dateAx>
        <c:axId val="357176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75128"/>
        <c:crosses val="autoZero"/>
        <c:auto val="1"/>
        <c:lblOffset val="100"/>
        <c:baseTimeUnit val="days"/>
      </c:dateAx>
      <c:valAx>
        <c:axId val="35717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7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91890</c:v>
                </c:pt>
                <c:pt idx="1">
                  <c:v>91912</c:v>
                </c:pt>
                <c:pt idx="2">
                  <c:v>91932</c:v>
                </c:pt>
                <c:pt idx="3">
                  <c:v>91956</c:v>
                </c:pt>
                <c:pt idx="4">
                  <c:v>91983</c:v>
                </c:pt>
                <c:pt idx="5">
                  <c:v>92007</c:v>
                </c:pt>
                <c:pt idx="6">
                  <c:v>92041</c:v>
                </c:pt>
                <c:pt idx="7">
                  <c:v>92070</c:v>
                </c:pt>
                <c:pt idx="8">
                  <c:v>92095</c:v>
                </c:pt>
                <c:pt idx="9">
                  <c:v>92133</c:v>
                </c:pt>
                <c:pt idx="10">
                  <c:v>92154</c:v>
                </c:pt>
                <c:pt idx="11">
                  <c:v>92171</c:v>
                </c:pt>
                <c:pt idx="12">
                  <c:v>92194</c:v>
                </c:pt>
                <c:pt idx="13">
                  <c:v>92235</c:v>
                </c:pt>
                <c:pt idx="14">
                  <c:v>92265</c:v>
                </c:pt>
                <c:pt idx="15">
                  <c:v>92295</c:v>
                </c:pt>
                <c:pt idx="16">
                  <c:v>92331</c:v>
                </c:pt>
                <c:pt idx="17">
                  <c:v>92358</c:v>
                </c:pt>
                <c:pt idx="18">
                  <c:v>92385</c:v>
                </c:pt>
                <c:pt idx="19">
                  <c:v>92419</c:v>
                </c:pt>
                <c:pt idx="20">
                  <c:v>92440</c:v>
                </c:pt>
                <c:pt idx="21">
                  <c:v>92462</c:v>
                </c:pt>
                <c:pt idx="22">
                  <c:v>92495</c:v>
                </c:pt>
                <c:pt idx="23">
                  <c:v>92523</c:v>
                </c:pt>
                <c:pt idx="24">
                  <c:v>92560</c:v>
                </c:pt>
                <c:pt idx="25">
                  <c:v>92588</c:v>
                </c:pt>
                <c:pt idx="26">
                  <c:v>92625</c:v>
                </c:pt>
                <c:pt idx="27">
                  <c:v>92663</c:v>
                </c:pt>
                <c:pt idx="28">
                  <c:v>92695</c:v>
                </c:pt>
                <c:pt idx="29">
                  <c:v>92739</c:v>
                </c:pt>
                <c:pt idx="30">
                  <c:v>92761</c:v>
                </c:pt>
              </c:numCache>
            </c:numRef>
          </c:val>
          <c:smooth val="0"/>
          <c:extLst>
            <c:ext xmlns:c16="http://schemas.microsoft.com/office/drawing/2014/chart" uri="{C3380CC4-5D6E-409C-BE32-E72D297353CC}">
              <c16:uniqueId val="{00000000-F5C2-4DFA-9DD2-A1EDFD01F9CE}"/>
            </c:ext>
          </c:extLst>
        </c:ser>
        <c:dLbls>
          <c:showLegendKey val="0"/>
          <c:showVal val="0"/>
          <c:showCatName val="0"/>
          <c:showSerName val="0"/>
          <c:showPercent val="0"/>
          <c:showBubbleSize val="0"/>
        </c:dLbls>
        <c:smooth val="0"/>
        <c:axId val="357177752"/>
        <c:axId val="357178080"/>
      </c:lineChart>
      <c:dateAx>
        <c:axId val="35717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78080"/>
        <c:crosses val="autoZero"/>
        <c:auto val="1"/>
        <c:lblOffset val="100"/>
        <c:baseTimeUnit val="days"/>
      </c:dateAx>
      <c:valAx>
        <c:axId val="35717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7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18</c:v>
                </c:pt>
                <c:pt idx="1">
                  <c:v>34</c:v>
                </c:pt>
                <c:pt idx="2">
                  <c:v>60</c:v>
                </c:pt>
                <c:pt idx="3">
                  <c:v>25</c:v>
                </c:pt>
                <c:pt idx="4">
                  <c:v>31</c:v>
                </c:pt>
                <c:pt idx="5">
                  <c:v>23</c:v>
                </c:pt>
                <c:pt idx="6">
                  <c:v>19</c:v>
                </c:pt>
                <c:pt idx="7">
                  <c:v>28</c:v>
                </c:pt>
                <c:pt idx="8">
                  <c:v>26</c:v>
                </c:pt>
                <c:pt idx="9">
                  <c:v>24</c:v>
                </c:pt>
                <c:pt idx="10">
                  <c:v>23</c:v>
                </c:pt>
                <c:pt idx="11">
                  <c:v>53</c:v>
                </c:pt>
                <c:pt idx="12">
                  <c:v>49</c:v>
                </c:pt>
                <c:pt idx="13">
                  <c:v>66</c:v>
                </c:pt>
                <c:pt idx="14">
                  <c:v>44</c:v>
                </c:pt>
                <c:pt idx="15">
                  <c:v>30</c:v>
                </c:pt>
                <c:pt idx="16">
                  <c:v>30</c:v>
                </c:pt>
                <c:pt idx="17">
                  <c:v>31</c:v>
                </c:pt>
                <c:pt idx="18">
                  <c:v>46</c:v>
                </c:pt>
                <c:pt idx="19">
                  <c:v>66</c:v>
                </c:pt>
                <c:pt idx="20">
                  <c:v>37</c:v>
                </c:pt>
                <c:pt idx="21">
                  <c:v>33</c:v>
                </c:pt>
                <c:pt idx="22">
                  <c:v>33</c:v>
                </c:pt>
                <c:pt idx="23">
                  <c:v>29</c:v>
                </c:pt>
                <c:pt idx="24">
                  <c:v>43</c:v>
                </c:pt>
                <c:pt idx="25">
                  <c:v>28</c:v>
                </c:pt>
                <c:pt idx="26">
                  <c:v>34</c:v>
                </c:pt>
                <c:pt idx="27">
                  <c:v>41</c:v>
                </c:pt>
                <c:pt idx="28">
                  <c:v>29</c:v>
                </c:pt>
                <c:pt idx="29">
                  <c:v>33</c:v>
                </c:pt>
                <c:pt idx="30">
                  <c:v>91</c:v>
                </c:pt>
              </c:numCache>
            </c:numRef>
          </c:val>
          <c:smooth val="0"/>
          <c:extLst>
            <c:ext xmlns:c16="http://schemas.microsoft.com/office/drawing/2014/chart" uri="{C3380CC4-5D6E-409C-BE32-E72D297353CC}">
              <c16:uniqueId val="{00000000-16B0-4DA9-AF28-160653A27C92}"/>
            </c:ext>
          </c:extLst>
        </c:ser>
        <c:dLbls>
          <c:showLegendKey val="0"/>
          <c:showVal val="0"/>
          <c:showCatName val="0"/>
          <c:showSerName val="0"/>
          <c:showPercent val="0"/>
          <c:showBubbleSize val="0"/>
        </c:dLbls>
        <c:smooth val="0"/>
        <c:axId val="175424632"/>
        <c:axId val="175420696"/>
      </c:lineChart>
      <c:dateAx>
        <c:axId val="17542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20696"/>
        <c:crosses val="autoZero"/>
        <c:auto val="1"/>
        <c:lblOffset val="100"/>
        <c:baseTimeUnit val="days"/>
      </c:dateAx>
      <c:valAx>
        <c:axId val="17542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2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5E85A-FAEC-4A42-8E4F-5E16230E0F83}"/>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59C1A5FA-B6C5-4780-8030-F9068288AB30}"/>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652306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F6F-3645-4A96-B9C5-7F4A21180756}"/>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33788228-7422-4B03-A073-E15087BEE28A}"/>
              </a:ext>
            </a:extLst>
          </p:cNvPr>
          <p:cNvGraphicFramePr>
            <a:graphicFrameLocks noGrp="1"/>
          </p:cNvGraphicFramePr>
          <p:nvPr>
            <p:ph type="tbl" sz="quarter" idx="13"/>
            <p:extLst>
              <p:ext uri="{D42A27DB-BD31-4B8C-83A1-F6EECF244321}">
                <p14:modId xmlns:p14="http://schemas.microsoft.com/office/powerpoint/2010/main" val="2277088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52906786"/>
                    </a:ext>
                  </a:extLst>
                </a:gridCol>
                <a:gridCol w="740664">
                  <a:extLst>
                    <a:ext uri="{9D8B030D-6E8A-4147-A177-3AD203B41FA5}">
                      <a16:colId xmlns:a16="http://schemas.microsoft.com/office/drawing/2014/main" val="3255136667"/>
                    </a:ext>
                  </a:extLst>
                </a:gridCol>
                <a:gridCol w="740664">
                  <a:extLst>
                    <a:ext uri="{9D8B030D-6E8A-4147-A177-3AD203B41FA5}">
                      <a16:colId xmlns:a16="http://schemas.microsoft.com/office/drawing/2014/main" val="1586447257"/>
                    </a:ext>
                  </a:extLst>
                </a:gridCol>
                <a:gridCol w="740664">
                  <a:extLst>
                    <a:ext uri="{9D8B030D-6E8A-4147-A177-3AD203B41FA5}">
                      <a16:colId xmlns:a16="http://schemas.microsoft.com/office/drawing/2014/main" val="3520277216"/>
                    </a:ext>
                  </a:extLst>
                </a:gridCol>
                <a:gridCol w="740664">
                  <a:extLst>
                    <a:ext uri="{9D8B030D-6E8A-4147-A177-3AD203B41FA5}">
                      <a16:colId xmlns:a16="http://schemas.microsoft.com/office/drawing/2014/main" val="18727738"/>
                    </a:ext>
                  </a:extLst>
                </a:gridCol>
                <a:gridCol w="740664">
                  <a:extLst>
                    <a:ext uri="{9D8B030D-6E8A-4147-A177-3AD203B41FA5}">
                      <a16:colId xmlns:a16="http://schemas.microsoft.com/office/drawing/2014/main" val="3133928250"/>
                    </a:ext>
                  </a:extLst>
                </a:gridCol>
                <a:gridCol w="740664">
                  <a:extLst>
                    <a:ext uri="{9D8B030D-6E8A-4147-A177-3AD203B41FA5}">
                      <a16:colId xmlns:a16="http://schemas.microsoft.com/office/drawing/2014/main" val="1229385402"/>
                    </a:ext>
                  </a:extLst>
                </a:gridCol>
                <a:gridCol w="740664">
                  <a:extLst>
                    <a:ext uri="{9D8B030D-6E8A-4147-A177-3AD203B41FA5}">
                      <a16:colId xmlns:a16="http://schemas.microsoft.com/office/drawing/2014/main" val="4916064"/>
                    </a:ext>
                  </a:extLst>
                </a:gridCol>
                <a:gridCol w="740664">
                  <a:extLst>
                    <a:ext uri="{9D8B030D-6E8A-4147-A177-3AD203B41FA5}">
                      <a16:colId xmlns:a16="http://schemas.microsoft.com/office/drawing/2014/main" val="4010044593"/>
                    </a:ext>
                  </a:extLst>
                </a:gridCol>
                <a:gridCol w="740664">
                  <a:extLst>
                    <a:ext uri="{9D8B030D-6E8A-4147-A177-3AD203B41FA5}">
                      <a16:colId xmlns:a16="http://schemas.microsoft.com/office/drawing/2014/main" val="36383763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4461901"/>
                  </a:ext>
                </a:extLst>
              </a:tr>
              <a:tr h="370840">
                <a:tc>
                  <a:txBody>
                    <a:bodyPr/>
                    <a:lstStyle/>
                    <a:p>
                      <a:r>
                        <a:rPr lang="en-US" sz="1000"/>
                        <a:t>SCS Dairy MY</a:t>
                      </a:r>
                    </a:p>
                  </a:txBody>
                  <a:tcPr/>
                </a:tc>
                <a:tc>
                  <a:txBody>
                    <a:bodyPr/>
                    <a:lstStyle/>
                    <a:p>
                      <a:r>
                        <a:rPr lang="en-US" sz="1000"/>
                        <a:t>92761</a:t>
                      </a:r>
                    </a:p>
                  </a:txBody>
                  <a:tcPr/>
                </a:tc>
                <a:tc>
                  <a:txBody>
                    <a:bodyPr/>
                    <a:lstStyle/>
                    <a:p>
                      <a:r>
                        <a:rPr lang="en-US" sz="1000"/>
                        <a:t>896</a:t>
                      </a:r>
                    </a:p>
                  </a:txBody>
                  <a:tcPr/>
                </a:tc>
                <a:tc>
                  <a:txBody>
                    <a:bodyPr/>
                    <a:lstStyle/>
                    <a:p>
                      <a:r>
                        <a:rPr lang="en-US" sz="1000"/>
                        <a:t>17</a:t>
                      </a:r>
                    </a:p>
                  </a:txBody>
                  <a:tcPr/>
                </a:tc>
                <a:tc>
                  <a:txBody>
                    <a:bodyPr/>
                    <a:lstStyle/>
                    <a:p>
                      <a:r>
                        <a:rPr lang="en-US" sz="1000"/>
                        <a:t>2095</a:t>
                      </a:r>
                    </a:p>
                  </a:txBody>
                  <a:tcPr/>
                </a:tc>
                <a:tc>
                  <a:txBody>
                    <a:bodyPr/>
                    <a:lstStyle/>
                    <a:p>
                      <a:r>
                        <a:rPr lang="en-US" sz="1000"/>
                        <a:t>113</a:t>
                      </a:r>
                    </a:p>
                  </a:txBody>
                  <a:tcPr/>
                </a:tc>
                <a:tc>
                  <a:txBody>
                    <a:bodyPr/>
                    <a:lstStyle/>
                    <a:p>
                      <a:r>
                        <a:rPr lang="en-US" sz="1000"/>
                        <a:t>196</a:t>
                      </a:r>
                    </a:p>
                  </a:txBody>
                  <a:tcPr/>
                </a:tc>
                <a:tc>
                  <a:txBody>
                    <a:bodyPr/>
                    <a:lstStyle/>
                    <a:p>
                      <a:r>
                        <a:rPr lang="en-US" sz="1000"/>
                        <a:t>0</a:t>
                      </a:r>
                    </a:p>
                  </a:txBody>
                  <a:tcPr/>
                </a:tc>
                <a:tc>
                  <a:txBody>
                    <a:bodyPr/>
                    <a:lstStyle/>
                    <a:p>
                      <a:r>
                        <a:rPr lang="en-US" sz="1000"/>
                        <a:t>0.1532 %</a:t>
                      </a:r>
                    </a:p>
                  </a:txBody>
                  <a:tcPr/>
                </a:tc>
                <a:tc>
                  <a:txBody>
                    <a:bodyPr/>
                    <a:lstStyle/>
                    <a:p>
                      <a:r>
                        <a:rPr lang="en-US" sz="1000"/>
                        <a:t>0.0 %</a:t>
                      </a:r>
                    </a:p>
                  </a:txBody>
                  <a:tcPr/>
                </a:tc>
                <a:extLst>
                  <a:ext uri="{0D108BD9-81ED-4DB2-BD59-A6C34878D82A}">
                    <a16:rowId xmlns:a16="http://schemas.microsoft.com/office/drawing/2014/main" val="2291357444"/>
                  </a:ext>
                </a:extLst>
              </a:tr>
            </a:tbl>
          </a:graphicData>
        </a:graphic>
      </p:graphicFrame>
      <p:sp>
        <p:nvSpPr>
          <p:cNvPr id="4" name="Text Placeholder 3">
            <a:extLst>
              <a:ext uri="{FF2B5EF4-FFF2-40B4-BE49-F238E27FC236}">
                <a16:creationId xmlns:a16="http://schemas.microsoft.com/office/drawing/2014/main" id="{65D63AFF-FAFE-4AA8-8FCC-BDC81E71333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01324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107F6-A8F0-4514-A7C3-2C22AF9DD23B}"/>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58F7F8A6-5654-45A5-9F8E-E3656C378D75}"/>
              </a:ext>
            </a:extLst>
          </p:cNvPr>
          <p:cNvGraphicFramePr>
            <a:graphicFrameLocks noGrp="1"/>
          </p:cNvGraphicFramePr>
          <p:nvPr>
            <p:ph type="chart" sz="quarter" idx="13"/>
            <p:extLst>
              <p:ext uri="{D42A27DB-BD31-4B8C-83A1-F6EECF244321}">
                <p14:modId xmlns:p14="http://schemas.microsoft.com/office/powerpoint/2010/main" val="3831557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5D2B11-D8FC-4ECB-A126-1799F6BB0CED}"/>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393D73CB-B7E9-46D0-8015-CE8B61E241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015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004D4-81E4-44E5-B9FB-ED20A46140EF}"/>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F6ECC401-88AD-40B6-B834-2EC968EDD5EC}"/>
              </a:ext>
            </a:extLst>
          </p:cNvPr>
          <p:cNvGraphicFramePr>
            <a:graphicFrameLocks noGrp="1"/>
          </p:cNvGraphicFramePr>
          <p:nvPr>
            <p:ph type="chart" sz="quarter" idx="13"/>
            <p:extLst>
              <p:ext uri="{D42A27DB-BD31-4B8C-83A1-F6EECF244321}">
                <p14:modId xmlns:p14="http://schemas.microsoft.com/office/powerpoint/2010/main" val="3960705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9CA4B7-AD95-4B95-94F4-134A9679C532}"/>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8B60E92D-DF44-415C-9586-965ABF6CE6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9947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82A23-213B-4C92-BC5F-0293E480758E}"/>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45A7DAE2-A781-4F98-8B64-EE4D8032E6E3}"/>
              </a:ext>
            </a:extLst>
          </p:cNvPr>
          <p:cNvGraphicFramePr>
            <a:graphicFrameLocks noGrp="1"/>
          </p:cNvGraphicFramePr>
          <p:nvPr>
            <p:ph type="chart" sz="quarter" idx="13"/>
            <p:extLst>
              <p:ext uri="{D42A27DB-BD31-4B8C-83A1-F6EECF244321}">
                <p14:modId xmlns:p14="http://schemas.microsoft.com/office/powerpoint/2010/main" val="3824779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B98EBE-289F-44F6-A6B9-1024437603B9}"/>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28E7B911-C5A6-4D5C-8C84-68FAD092AF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4797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E5C2-A80D-4CA2-A08C-10F1BA868364}"/>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E88FC684-521C-448C-8F84-D2BDCD873816}"/>
              </a:ext>
            </a:extLst>
          </p:cNvPr>
          <p:cNvGraphicFramePr>
            <a:graphicFrameLocks noGrp="1"/>
          </p:cNvGraphicFramePr>
          <p:nvPr>
            <p:ph type="chart" sz="quarter" idx="13"/>
            <p:extLst>
              <p:ext uri="{D42A27DB-BD31-4B8C-83A1-F6EECF244321}">
                <p14:modId xmlns:p14="http://schemas.microsoft.com/office/powerpoint/2010/main" val="3759630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63077C-708A-4C3E-B2BD-7C7BCE9E91C9}"/>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9B8F0FDF-77CE-40A8-965C-304371A769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8794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EE806-D36A-4B51-9C96-12423C1BF3D8}"/>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E5BBFCF4-CABF-4548-8E2E-FC5FBB99F3AF}"/>
              </a:ext>
            </a:extLst>
          </p:cNvPr>
          <p:cNvGraphicFramePr>
            <a:graphicFrameLocks noGrp="1"/>
          </p:cNvGraphicFramePr>
          <p:nvPr>
            <p:ph type="chart" sz="quarter" idx="13"/>
            <p:extLst>
              <p:ext uri="{D42A27DB-BD31-4B8C-83A1-F6EECF244321}">
                <p14:modId xmlns:p14="http://schemas.microsoft.com/office/powerpoint/2010/main" val="1564159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7C77A8-8B2B-4B72-AB4A-EE9975F08AD0}"/>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8FFD38CA-CB3F-44DB-90B8-AA9EB9F95E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422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6FA9A-E773-4354-83E7-08A8E48AB58B}"/>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FEAF5A61-7855-4D69-89FB-DCAB2A25EE3B}"/>
              </a:ext>
            </a:extLst>
          </p:cNvPr>
          <p:cNvGraphicFramePr>
            <a:graphicFrameLocks noGrp="1"/>
          </p:cNvGraphicFramePr>
          <p:nvPr>
            <p:ph type="tbl" sz="quarter" idx="13"/>
            <p:extLst>
              <p:ext uri="{D42A27DB-BD31-4B8C-83A1-F6EECF244321}">
                <p14:modId xmlns:p14="http://schemas.microsoft.com/office/powerpoint/2010/main" val="1879736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6637941"/>
                    </a:ext>
                  </a:extLst>
                </a:gridCol>
                <a:gridCol w="822960">
                  <a:extLst>
                    <a:ext uri="{9D8B030D-6E8A-4147-A177-3AD203B41FA5}">
                      <a16:colId xmlns:a16="http://schemas.microsoft.com/office/drawing/2014/main" val="970620598"/>
                    </a:ext>
                  </a:extLst>
                </a:gridCol>
                <a:gridCol w="822960">
                  <a:extLst>
                    <a:ext uri="{9D8B030D-6E8A-4147-A177-3AD203B41FA5}">
                      <a16:colId xmlns:a16="http://schemas.microsoft.com/office/drawing/2014/main" val="569026261"/>
                    </a:ext>
                  </a:extLst>
                </a:gridCol>
                <a:gridCol w="822960">
                  <a:extLst>
                    <a:ext uri="{9D8B030D-6E8A-4147-A177-3AD203B41FA5}">
                      <a16:colId xmlns:a16="http://schemas.microsoft.com/office/drawing/2014/main" val="2404948296"/>
                    </a:ext>
                  </a:extLst>
                </a:gridCol>
                <a:gridCol w="822960">
                  <a:extLst>
                    <a:ext uri="{9D8B030D-6E8A-4147-A177-3AD203B41FA5}">
                      <a16:colId xmlns:a16="http://schemas.microsoft.com/office/drawing/2014/main" val="1935556695"/>
                    </a:ext>
                  </a:extLst>
                </a:gridCol>
                <a:gridCol w="822960">
                  <a:extLst>
                    <a:ext uri="{9D8B030D-6E8A-4147-A177-3AD203B41FA5}">
                      <a16:colId xmlns:a16="http://schemas.microsoft.com/office/drawing/2014/main" val="3264447865"/>
                    </a:ext>
                  </a:extLst>
                </a:gridCol>
                <a:gridCol w="822960">
                  <a:extLst>
                    <a:ext uri="{9D8B030D-6E8A-4147-A177-3AD203B41FA5}">
                      <a16:colId xmlns:a16="http://schemas.microsoft.com/office/drawing/2014/main" val="207798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4738570"/>
                  </a:ext>
                </a:extLst>
              </a:tr>
            </a:tbl>
          </a:graphicData>
        </a:graphic>
      </p:graphicFrame>
      <p:sp>
        <p:nvSpPr>
          <p:cNvPr id="4" name="Text Placeholder 3">
            <a:extLst>
              <a:ext uri="{FF2B5EF4-FFF2-40B4-BE49-F238E27FC236}">
                <a16:creationId xmlns:a16="http://schemas.microsoft.com/office/drawing/2014/main" id="{74CA735C-8D27-4E3F-AE44-13CC2043792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82871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6D56C-4DD5-40CD-84A4-FC27F01E2AE3}"/>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AFCB0CCA-58B6-4BBE-A6A0-6DD98678DC94}"/>
              </a:ext>
            </a:extLst>
          </p:cNvPr>
          <p:cNvGraphicFramePr>
            <a:graphicFrameLocks noGrp="1"/>
          </p:cNvGraphicFramePr>
          <p:nvPr>
            <p:ph type="tbl" sz="quarter" idx="13"/>
            <p:extLst>
              <p:ext uri="{D42A27DB-BD31-4B8C-83A1-F6EECF244321}">
                <p14:modId xmlns:p14="http://schemas.microsoft.com/office/powerpoint/2010/main" val="355143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33346987"/>
                    </a:ext>
                  </a:extLst>
                </a:gridCol>
                <a:gridCol w="822960">
                  <a:extLst>
                    <a:ext uri="{9D8B030D-6E8A-4147-A177-3AD203B41FA5}">
                      <a16:colId xmlns:a16="http://schemas.microsoft.com/office/drawing/2014/main" val="4077654636"/>
                    </a:ext>
                  </a:extLst>
                </a:gridCol>
                <a:gridCol w="822960">
                  <a:extLst>
                    <a:ext uri="{9D8B030D-6E8A-4147-A177-3AD203B41FA5}">
                      <a16:colId xmlns:a16="http://schemas.microsoft.com/office/drawing/2014/main" val="3821594436"/>
                    </a:ext>
                  </a:extLst>
                </a:gridCol>
                <a:gridCol w="822960">
                  <a:extLst>
                    <a:ext uri="{9D8B030D-6E8A-4147-A177-3AD203B41FA5}">
                      <a16:colId xmlns:a16="http://schemas.microsoft.com/office/drawing/2014/main" val="1929781527"/>
                    </a:ext>
                  </a:extLst>
                </a:gridCol>
                <a:gridCol w="822960">
                  <a:extLst>
                    <a:ext uri="{9D8B030D-6E8A-4147-A177-3AD203B41FA5}">
                      <a16:colId xmlns:a16="http://schemas.microsoft.com/office/drawing/2014/main" val="3122697196"/>
                    </a:ext>
                  </a:extLst>
                </a:gridCol>
                <a:gridCol w="822960">
                  <a:extLst>
                    <a:ext uri="{9D8B030D-6E8A-4147-A177-3AD203B41FA5}">
                      <a16:colId xmlns:a16="http://schemas.microsoft.com/office/drawing/2014/main" val="2273740226"/>
                    </a:ext>
                  </a:extLst>
                </a:gridCol>
                <a:gridCol w="822960">
                  <a:extLst>
                    <a:ext uri="{9D8B030D-6E8A-4147-A177-3AD203B41FA5}">
                      <a16:colId xmlns:a16="http://schemas.microsoft.com/office/drawing/2014/main" val="1783686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641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- 2018-12-12 02:24:05 </a:t>
                      </a:r>
                      <a:r>
                        <a:rPr kumimoji="0" lang="en-US" sz="1000" b="0" i="0" u="none" strike="noStrike" kern="1200" cap="none" spc="0" normalizeH="0" baseline="0" noProof="0">
                          <a:ln>
                            <a:noFill/>
                          </a:ln>
                          <a:solidFill>
                            <a:prstClr val="black"/>
                          </a:solidFill>
                          <a:effectLst/>
                          <a:uLnTx/>
                          <a:uFillTx/>
                          <a:latin typeface="+mn-lt"/>
                          <a:ea typeface="+mn-ea"/>
                          <a:cs typeface="+mn-cs"/>
                        </a:rPr>
                        <a:t> 
 These lovely mint flavored cream cheese buttons filled with a decadent chocolate ganache are guaranteed to be a hit with your friends and family!
Chocolate Mint Cream Cheese Buttons
Ingredients:
115g SCS Cream Cheese softened
600g powdered sugar
1/2 teaspoon mint extract
Few drops of green gel food color
237ml heavy whipping cream
300g semi-sweet chocolate chips
Instructions:
1. Combine cream cheese and one cup of powdered sugar in a large bowl and use a stand mixer or hand mixer to combine.
2. Add the extract and gel food color and mix until combined.
3. Gradually add the rest of the powdered sugar and mix until combined, scraping down the sides of the bowl as needed.
4. Line a large baking sheet with parchment paper.
5. Scoop out a teaspoon of the dough and form into a ball using the palm of your hands. Place it on the prepared baking sheet. Repeat with the rest of the dough.
6. Use the end of a wooden spoon or a small measuring spoon to create indentions in each bowl. Dust the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0603926"/>
                  </a:ext>
                </a:extLst>
              </a:tr>
            </a:tbl>
          </a:graphicData>
        </a:graphic>
      </p:graphicFrame>
      <p:sp>
        <p:nvSpPr>
          <p:cNvPr id="4" name="Text Placeholder 3">
            <a:extLst>
              <a:ext uri="{FF2B5EF4-FFF2-40B4-BE49-F238E27FC236}">
                <a16:creationId xmlns:a16="http://schemas.microsoft.com/office/drawing/2014/main" id="{A17BCDB4-947A-43C3-BACB-22814495C0D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257506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68E2D-4443-4F51-A9B0-708109A38FE9}"/>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9119D584-B79C-43B8-9DAA-CB5D27663CA1}"/>
              </a:ext>
            </a:extLst>
          </p:cNvPr>
          <p:cNvGraphicFramePr>
            <a:graphicFrameLocks noGrp="1"/>
          </p:cNvGraphicFramePr>
          <p:nvPr>
            <p:ph type="tbl" sz="quarter" idx="13"/>
            <p:extLst>
              <p:ext uri="{D42A27DB-BD31-4B8C-83A1-F6EECF244321}">
                <p14:modId xmlns:p14="http://schemas.microsoft.com/office/powerpoint/2010/main" val="2255857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4551503"/>
                    </a:ext>
                  </a:extLst>
                </a:gridCol>
                <a:gridCol w="822960">
                  <a:extLst>
                    <a:ext uri="{9D8B030D-6E8A-4147-A177-3AD203B41FA5}">
                      <a16:colId xmlns:a16="http://schemas.microsoft.com/office/drawing/2014/main" val="2045708756"/>
                    </a:ext>
                  </a:extLst>
                </a:gridCol>
                <a:gridCol w="822960">
                  <a:extLst>
                    <a:ext uri="{9D8B030D-6E8A-4147-A177-3AD203B41FA5}">
                      <a16:colId xmlns:a16="http://schemas.microsoft.com/office/drawing/2014/main" val="2580254759"/>
                    </a:ext>
                  </a:extLst>
                </a:gridCol>
                <a:gridCol w="822960">
                  <a:extLst>
                    <a:ext uri="{9D8B030D-6E8A-4147-A177-3AD203B41FA5}">
                      <a16:colId xmlns:a16="http://schemas.microsoft.com/office/drawing/2014/main" val="2519852408"/>
                    </a:ext>
                  </a:extLst>
                </a:gridCol>
                <a:gridCol w="822960">
                  <a:extLst>
                    <a:ext uri="{9D8B030D-6E8A-4147-A177-3AD203B41FA5}">
                      <a16:colId xmlns:a16="http://schemas.microsoft.com/office/drawing/2014/main" val="2008777336"/>
                    </a:ext>
                  </a:extLst>
                </a:gridCol>
                <a:gridCol w="822960">
                  <a:extLst>
                    <a:ext uri="{9D8B030D-6E8A-4147-A177-3AD203B41FA5}">
                      <a16:colId xmlns:a16="http://schemas.microsoft.com/office/drawing/2014/main" val="3293847748"/>
                    </a:ext>
                  </a:extLst>
                </a:gridCol>
                <a:gridCol w="822960">
                  <a:extLst>
                    <a:ext uri="{9D8B030D-6E8A-4147-A177-3AD203B41FA5}">
                      <a16:colId xmlns:a16="http://schemas.microsoft.com/office/drawing/2014/main" val="1052235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33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- 2018-12-30 20:23:44 </a:t>
                      </a:r>
                      <a:r>
                        <a:rPr kumimoji="0" lang="en-US" sz="1000" b="0" i="0" u="none" strike="noStrike" kern="1200" cap="none" spc="0" normalizeH="0" baseline="0" noProof="0">
                          <a:ln>
                            <a:noFill/>
                          </a:ln>
                          <a:solidFill>
                            <a:prstClr val="black"/>
                          </a:solidFill>
                          <a:effectLst/>
                          <a:uLnTx/>
                          <a:uFillTx/>
                          <a:latin typeface="+mn-lt"/>
                          <a:ea typeface="+mn-ea"/>
                          <a:cs typeface="+mn-cs"/>
                        </a:rPr>
                        <a:t> 
 These potato poppers are not only the perfect appetizers but they are also the perfect side dish!
Potato poppers
Ingredients:
110g SCS Cream Cheese
454g small potatoes
59g sour cream
25g cheddar cheese, shredded
1 garlic clove, minced
10g parsley, chopped
Salt and pepper to taste
Instructions:
1. Preheat oven to 350°C.
2. Boil the potatoes in a pot until they are tender.
3. Set them aside to cool down and remove part of
the potatoes with a spoon.
4. In a bowl, mix the sour cream, cream cheese,
cheddar cheese, and minced garlic.
5. Fill the potato skins with the cheese mixture.
6. Place the potatoes on a greased baking tray, and add the salt and pepper on top.
7. Take to the oven for 20-30 minutes or until the cheese melts.
8. Garnish with parsley.
9. Serve and enjoy.
Source: https://www.passionforsavings.com/potato-poppers-recipe/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5794219"/>
                  </a:ext>
                </a:extLst>
              </a:tr>
            </a:tbl>
          </a:graphicData>
        </a:graphic>
      </p:graphicFrame>
      <p:sp>
        <p:nvSpPr>
          <p:cNvPr id="4" name="Text Placeholder 3">
            <a:extLst>
              <a:ext uri="{FF2B5EF4-FFF2-40B4-BE49-F238E27FC236}">
                <a16:creationId xmlns:a16="http://schemas.microsoft.com/office/drawing/2014/main" id="{4365414D-6B12-4BD1-85E0-EBEC6A7038A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790342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576A-B59E-4773-87E7-D0BDFCAB18B6}"/>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67529614-7B62-43FB-8B25-896F1274597C}"/>
              </a:ext>
            </a:extLst>
          </p:cNvPr>
          <p:cNvGraphicFramePr>
            <a:graphicFrameLocks noGrp="1"/>
          </p:cNvGraphicFramePr>
          <p:nvPr>
            <p:ph type="tbl" sz="quarter" idx="13"/>
            <p:extLst>
              <p:ext uri="{D42A27DB-BD31-4B8C-83A1-F6EECF244321}">
                <p14:modId xmlns:p14="http://schemas.microsoft.com/office/powerpoint/2010/main" val="1409305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7972900"/>
                    </a:ext>
                  </a:extLst>
                </a:gridCol>
                <a:gridCol w="822960">
                  <a:extLst>
                    <a:ext uri="{9D8B030D-6E8A-4147-A177-3AD203B41FA5}">
                      <a16:colId xmlns:a16="http://schemas.microsoft.com/office/drawing/2014/main" val="2358263423"/>
                    </a:ext>
                  </a:extLst>
                </a:gridCol>
                <a:gridCol w="822960">
                  <a:extLst>
                    <a:ext uri="{9D8B030D-6E8A-4147-A177-3AD203B41FA5}">
                      <a16:colId xmlns:a16="http://schemas.microsoft.com/office/drawing/2014/main" val="4237660437"/>
                    </a:ext>
                  </a:extLst>
                </a:gridCol>
                <a:gridCol w="822960">
                  <a:extLst>
                    <a:ext uri="{9D8B030D-6E8A-4147-A177-3AD203B41FA5}">
                      <a16:colId xmlns:a16="http://schemas.microsoft.com/office/drawing/2014/main" val="343423221"/>
                    </a:ext>
                  </a:extLst>
                </a:gridCol>
                <a:gridCol w="822960">
                  <a:extLst>
                    <a:ext uri="{9D8B030D-6E8A-4147-A177-3AD203B41FA5}">
                      <a16:colId xmlns:a16="http://schemas.microsoft.com/office/drawing/2014/main" val="4238160461"/>
                    </a:ext>
                  </a:extLst>
                </a:gridCol>
                <a:gridCol w="822960">
                  <a:extLst>
                    <a:ext uri="{9D8B030D-6E8A-4147-A177-3AD203B41FA5}">
                      <a16:colId xmlns:a16="http://schemas.microsoft.com/office/drawing/2014/main" val="1413958701"/>
                    </a:ext>
                  </a:extLst>
                </a:gridCol>
                <a:gridCol w="822960">
                  <a:extLst>
                    <a:ext uri="{9D8B030D-6E8A-4147-A177-3AD203B41FA5}">
                      <a16:colId xmlns:a16="http://schemas.microsoft.com/office/drawing/2014/main" val="1997696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208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- 2018-12-16 12:42:00 </a:t>
                      </a:r>
                      <a:r>
                        <a:rPr kumimoji="0" lang="en-US" sz="1000" b="0" i="0" u="none" strike="noStrike" kern="1200" cap="none" spc="0" normalizeH="0" baseline="0" noProof="0">
                          <a:ln>
                            <a:noFill/>
                          </a:ln>
                          <a:solidFill>
                            <a:prstClr val="black"/>
                          </a:solidFill>
                          <a:effectLst/>
                          <a:uLnTx/>
                          <a:uFillTx/>
                          <a:latin typeface="+mn-lt"/>
                          <a:ea typeface="+mn-ea"/>
                          <a:cs typeface="+mn-cs"/>
                        </a:rPr>
                        <a:t> 
 Freshly baked scones with cream cheese and raspberries! What a delicious combo!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559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- 2018-12-05 12:21:21 </a:t>
                      </a:r>
                      <a:r>
                        <a:rPr kumimoji="0" lang="en-US" sz="1000" b="0" i="0" u="none" strike="noStrike" kern="1200" cap="none" spc="0" normalizeH="0" baseline="0" noProof="0">
                          <a:ln>
                            <a:noFill/>
                          </a:ln>
                          <a:solidFill>
                            <a:prstClr val="black"/>
                          </a:solidFill>
                          <a:effectLst/>
                          <a:uLnTx/>
                          <a:uFillTx/>
                          <a:latin typeface="+mn-lt"/>
                          <a:ea typeface="+mn-ea"/>
                          <a:cs typeface="+mn-cs"/>
                        </a:rPr>
                        <a:t> 
 The temperature of the butter is crucial in cookie dough. Butter that is too cold or warm won’t whip enough to incorporate the right amount of air, leading to dense cookies. Plan ahead and bring your butter to room temperature before beginning to bake. (Room temperature butter should be pliable; and a finger should easily indent the butter.) 
Here are three ways to ensure your butter is ready for baking:
1. Leave it out on the counter for 2 to 3 hours, or overnight.
2. Cut refrigerated butter into small pieces to increase the surface area, then leave at room temperature for about 1 hour.
3. Cut butter into small, uniformly-sized pieces, then spread out evenly on a plate. Microwave on low power in 15-second intervals, turning the pieces after each interval. (It should only take 2 to 3 intervals.)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8059804"/>
                  </a:ext>
                </a:extLst>
              </a:tr>
            </a:tbl>
          </a:graphicData>
        </a:graphic>
      </p:graphicFrame>
      <p:sp>
        <p:nvSpPr>
          <p:cNvPr id="4" name="Text Placeholder 3">
            <a:extLst>
              <a:ext uri="{FF2B5EF4-FFF2-40B4-BE49-F238E27FC236}">
                <a16:creationId xmlns:a16="http://schemas.microsoft.com/office/drawing/2014/main" id="{5FCBD227-A602-4417-B39E-2A93E608149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443741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D5B49-C747-4876-BABF-B05E677F4C80}"/>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0B180E0F-2EB5-4FAD-B380-7CD4BA6634CC}"/>
              </a:ext>
            </a:extLst>
          </p:cNvPr>
          <p:cNvGraphicFramePr>
            <a:graphicFrameLocks noGrp="1"/>
          </p:cNvGraphicFramePr>
          <p:nvPr>
            <p:ph type="tbl" sz="quarter" idx="13"/>
            <p:extLst>
              <p:ext uri="{D42A27DB-BD31-4B8C-83A1-F6EECF244321}">
                <p14:modId xmlns:p14="http://schemas.microsoft.com/office/powerpoint/2010/main" val="2216275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64884978"/>
                    </a:ext>
                  </a:extLst>
                </a:gridCol>
                <a:gridCol w="822960">
                  <a:extLst>
                    <a:ext uri="{9D8B030D-6E8A-4147-A177-3AD203B41FA5}">
                      <a16:colId xmlns:a16="http://schemas.microsoft.com/office/drawing/2014/main" val="3459607894"/>
                    </a:ext>
                  </a:extLst>
                </a:gridCol>
                <a:gridCol w="822960">
                  <a:extLst>
                    <a:ext uri="{9D8B030D-6E8A-4147-A177-3AD203B41FA5}">
                      <a16:colId xmlns:a16="http://schemas.microsoft.com/office/drawing/2014/main" val="3811224590"/>
                    </a:ext>
                  </a:extLst>
                </a:gridCol>
                <a:gridCol w="822960">
                  <a:extLst>
                    <a:ext uri="{9D8B030D-6E8A-4147-A177-3AD203B41FA5}">
                      <a16:colId xmlns:a16="http://schemas.microsoft.com/office/drawing/2014/main" val="1160005570"/>
                    </a:ext>
                  </a:extLst>
                </a:gridCol>
                <a:gridCol w="822960">
                  <a:extLst>
                    <a:ext uri="{9D8B030D-6E8A-4147-A177-3AD203B41FA5}">
                      <a16:colId xmlns:a16="http://schemas.microsoft.com/office/drawing/2014/main" val="1211925179"/>
                    </a:ext>
                  </a:extLst>
                </a:gridCol>
                <a:gridCol w="822960">
                  <a:extLst>
                    <a:ext uri="{9D8B030D-6E8A-4147-A177-3AD203B41FA5}">
                      <a16:colId xmlns:a16="http://schemas.microsoft.com/office/drawing/2014/main" val="1010137391"/>
                    </a:ext>
                  </a:extLst>
                </a:gridCol>
                <a:gridCol w="822960">
                  <a:extLst>
                    <a:ext uri="{9D8B030D-6E8A-4147-A177-3AD203B41FA5}">
                      <a16:colId xmlns:a16="http://schemas.microsoft.com/office/drawing/2014/main" val="2227055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396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- 2018-12-08 18:36:00 </a:t>
                      </a:r>
                      <a:r>
                        <a:rPr kumimoji="0" lang="en-US" sz="1000" b="0" i="0" u="none" strike="noStrike" kern="1200" cap="none" spc="0" normalizeH="0" baseline="0" noProof="0">
                          <a:ln>
                            <a:noFill/>
                          </a:ln>
                          <a:solidFill>
                            <a:prstClr val="black"/>
                          </a:solidFill>
                          <a:effectLst/>
                          <a:uLnTx/>
                          <a:uFillTx/>
                          <a:latin typeface="+mn-lt"/>
                          <a:ea typeface="+mn-ea"/>
                          <a:cs typeface="+mn-cs"/>
                        </a:rPr>
                        <a:t> 
 Grilled chicken with melted butter! The perfect dinner for Christmas!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2612018"/>
                  </a:ext>
                </a:extLst>
              </a:tr>
            </a:tbl>
          </a:graphicData>
        </a:graphic>
      </p:graphicFrame>
      <p:sp>
        <p:nvSpPr>
          <p:cNvPr id="4" name="Text Placeholder 3">
            <a:extLst>
              <a:ext uri="{FF2B5EF4-FFF2-40B4-BE49-F238E27FC236}">
                <a16:creationId xmlns:a16="http://schemas.microsoft.com/office/drawing/2014/main" id="{550F3784-404E-4CA4-8F3C-E9E37E5B4F3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433175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EFC5F-6E11-4768-BC85-99D8D28D58D2}"/>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6CB1DC20-F8FA-4078-BB71-46F77EC67800}"/>
              </a:ext>
            </a:extLst>
          </p:cNvPr>
          <p:cNvGraphicFramePr>
            <a:graphicFrameLocks noGrp="1"/>
          </p:cNvGraphicFramePr>
          <p:nvPr>
            <p:ph type="chart" sz="quarter" idx="13"/>
            <p:extLst>
              <p:ext uri="{D42A27DB-BD31-4B8C-83A1-F6EECF244321}">
                <p14:modId xmlns:p14="http://schemas.microsoft.com/office/powerpoint/2010/main" val="2768044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7413CB-CA4C-4E1D-9A91-251F87FB9EDD}"/>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A9146D6B-547F-4D5A-9A91-A0CBD1B4A0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0653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C1901-5505-4B7C-A6DF-BCE18C6F5AE9}"/>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7B3B9B9C-634D-4A26-80FD-40DA25DD4337}"/>
              </a:ext>
            </a:extLst>
          </p:cNvPr>
          <p:cNvGraphicFramePr>
            <a:graphicFrameLocks noGrp="1"/>
          </p:cNvGraphicFramePr>
          <p:nvPr>
            <p:ph type="chart" sz="quarter" idx="13"/>
            <p:extLst>
              <p:ext uri="{D42A27DB-BD31-4B8C-83A1-F6EECF244321}">
                <p14:modId xmlns:p14="http://schemas.microsoft.com/office/powerpoint/2010/main" val="3371512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1B4AC4-74E1-4C3B-8984-6DDF08A81F40}"/>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05738AFF-AB46-4B8A-B045-CB4E01488D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2692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56F9C-9160-4796-96F9-04B8565BAF07}"/>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BBF5E3D8-1406-4D69-B6BC-62A28002D030}"/>
              </a:ext>
            </a:extLst>
          </p:cNvPr>
          <p:cNvGraphicFramePr>
            <a:graphicFrameLocks noGrp="1"/>
          </p:cNvGraphicFramePr>
          <p:nvPr>
            <p:ph type="chart" sz="quarter" idx="13"/>
            <p:extLst>
              <p:ext uri="{D42A27DB-BD31-4B8C-83A1-F6EECF244321}">
                <p14:modId xmlns:p14="http://schemas.microsoft.com/office/powerpoint/2010/main" val="4002759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0C09C3-C8A1-4605-BCD7-558DD03C5A2B}"/>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F4B400AB-48E8-43B7-BE92-CD2A0965A8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2257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91302-7118-4A97-AB54-9F058EB138C7}"/>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47126096-4BD5-4291-A925-8AE7F7EF446F}"/>
              </a:ext>
            </a:extLst>
          </p:cNvPr>
          <p:cNvGraphicFramePr>
            <a:graphicFrameLocks noGrp="1"/>
          </p:cNvGraphicFramePr>
          <p:nvPr>
            <p:ph type="chart" sz="quarter" idx="13"/>
            <p:extLst>
              <p:ext uri="{D42A27DB-BD31-4B8C-83A1-F6EECF244321}">
                <p14:modId xmlns:p14="http://schemas.microsoft.com/office/powerpoint/2010/main" val="1358208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CA821A-4A28-4501-8089-724646EFF9FC}"/>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B8B53FB0-9F9F-4757-B40A-0CE77886D4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835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75A97-AA3D-4D5E-AC29-6692C405DA87}"/>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4393275E-535C-415F-8757-67B59F8ED7E2}"/>
              </a:ext>
            </a:extLst>
          </p:cNvPr>
          <p:cNvGraphicFramePr>
            <a:graphicFrameLocks noGrp="1"/>
          </p:cNvGraphicFramePr>
          <p:nvPr>
            <p:ph type="tbl" sz="quarter" idx="13"/>
            <p:extLst>
              <p:ext uri="{D42A27DB-BD31-4B8C-83A1-F6EECF244321}">
                <p14:modId xmlns:p14="http://schemas.microsoft.com/office/powerpoint/2010/main" val="2061077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52152727"/>
                    </a:ext>
                  </a:extLst>
                </a:gridCol>
                <a:gridCol w="1645920">
                  <a:extLst>
                    <a:ext uri="{9D8B030D-6E8A-4147-A177-3AD203B41FA5}">
                      <a16:colId xmlns:a16="http://schemas.microsoft.com/office/drawing/2014/main" val="796044711"/>
                    </a:ext>
                  </a:extLst>
                </a:gridCol>
                <a:gridCol w="1645920">
                  <a:extLst>
                    <a:ext uri="{9D8B030D-6E8A-4147-A177-3AD203B41FA5}">
                      <a16:colId xmlns:a16="http://schemas.microsoft.com/office/drawing/2014/main" val="879696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5669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19.1 %</a:t>
                      </a:r>
                    </a:p>
                  </a:txBody>
                  <a:tcPr/>
                </a:tc>
                <a:extLst>
                  <a:ext uri="{0D108BD9-81ED-4DB2-BD59-A6C34878D82A}">
                    <a16:rowId xmlns:a16="http://schemas.microsoft.com/office/drawing/2014/main" val="982707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3819795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100514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426530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2588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3885175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58916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424348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32431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301096293"/>
                  </a:ext>
                </a:extLst>
              </a:tr>
            </a:tbl>
          </a:graphicData>
        </a:graphic>
      </p:graphicFrame>
      <p:sp>
        <p:nvSpPr>
          <p:cNvPr id="4" name="Text Placeholder 3">
            <a:extLst>
              <a:ext uri="{FF2B5EF4-FFF2-40B4-BE49-F238E27FC236}">
                <a16:creationId xmlns:a16="http://schemas.microsoft.com/office/drawing/2014/main" id="{DF87122B-101E-4317-8105-D9CF313525D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26100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7F000-D00B-43AB-B930-03D2E0D03032}"/>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B42D10CA-A0B1-42ED-B24F-20504EACA216}"/>
              </a:ext>
            </a:extLst>
          </p:cNvPr>
          <p:cNvGraphicFramePr>
            <a:graphicFrameLocks noGrp="1"/>
          </p:cNvGraphicFramePr>
          <p:nvPr>
            <p:ph type="tbl" sz="quarter" idx="13"/>
            <p:extLst>
              <p:ext uri="{D42A27DB-BD31-4B8C-83A1-F6EECF244321}">
                <p14:modId xmlns:p14="http://schemas.microsoft.com/office/powerpoint/2010/main" val="2735932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51108556"/>
                    </a:ext>
                  </a:extLst>
                </a:gridCol>
                <a:gridCol w="1645920">
                  <a:extLst>
                    <a:ext uri="{9D8B030D-6E8A-4147-A177-3AD203B41FA5}">
                      <a16:colId xmlns:a16="http://schemas.microsoft.com/office/drawing/2014/main" val="1150748111"/>
                    </a:ext>
                  </a:extLst>
                </a:gridCol>
                <a:gridCol w="1645920">
                  <a:extLst>
                    <a:ext uri="{9D8B030D-6E8A-4147-A177-3AD203B41FA5}">
                      <a16:colId xmlns:a16="http://schemas.microsoft.com/office/drawing/2014/main" val="1215533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2603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81592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39574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33128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6298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11023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252198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41369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1964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52143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2406646"/>
                  </a:ext>
                </a:extLst>
              </a:tr>
            </a:tbl>
          </a:graphicData>
        </a:graphic>
      </p:graphicFrame>
      <p:sp>
        <p:nvSpPr>
          <p:cNvPr id="4" name="Text Placeholder 3">
            <a:extLst>
              <a:ext uri="{FF2B5EF4-FFF2-40B4-BE49-F238E27FC236}">
                <a16:creationId xmlns:a16="http://schemas.microsoft.com/office/drawing/2014/main" id="{8C455B89-5E9C-4C59-AD52-DD9E9D068A6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778377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87C40-CF19-4084-BD45-9948A5F9EC55}"/>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D953CD5F-320E-420D-A577-2845F21F1479}"/>
              </a:ext>
            </a:extLst>
          </p:cNvPr>
          <p:cNvGraphicFramePr>
            <a:graphicFrameLocks noGrp="1"/>
          </p:cNvGraphicFramePr>
          <p:nvPr>
            <p:ph type="tbl" sz="quarter" idx="13"/>
            <p:extLst>
              <p:ext uri="{D42A27DB-BD31-4B8C-83A1-F6EECF244321}">
                <p14:modId xmlns:p14="http://schemas.microsoft.com/office/powerpoint/2010/main" val="193596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50039838"/>
                    </a:ext>
                  </a:extLst>
                </a:gridCol>
                <a:gridCol w="1645920">
                  <a:extLst>
                    <a:ext uri="{9D8B030D-6E8A-4147-A177-3AD203B41FA5}">
                      <a16:colId xmlns:a16="http://schemas.microsoft.com/office/drawing/2014/main" val="3543827492"/>
                    </a:ext>
                  </a:extLst>
                </a:gridCol>
                <a:gridCol w="1645920">
                  <a:extLst>
                    <a:ext uri="{9D8B030D-6E8A-4147-A177-3AD203B41FA5}">
                      <a16:colId xmlns:a16="http://schemas.microsoft.com/office/drawing/2014/main" val="3022914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4667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9529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65483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0426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776387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651581602"/>
                  </a:ext>
                </a:extLst>
              </a:tr>
            </a:tbl>
          </a:graphicData>
        </a:graphic>
      </p:graphicFrame>
      <p:sp>
        <p:nvSpPr>
          <p:cNvPr id="4" name="Text Placeholder 3">
            <a:extLst>
              <a:ext uri="{FF2B5EF4-FFF2-40B4-BE49-F238E27FC236}">
                <a16:creationId xmlns:a16="http://schemas.microsoft.com/office/drawing/2014/main" id="{42A1F4CB-2047-43D7-9C61-139C876225C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760099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2F398-8120-4647-9E60-A46DB9D00BC2}"/>
              </a:ext>
            </a:extLst>
          </p:cNvPr>
          <p:cNvSpPr>
            <a:spLocks noGrp="1"/>
          </p:cNvSpPr>
          <p:nvPr>
            <p:ph type="title"/>
          </p:nvPr>
        </p:nvSpPr>
        <p:spPr/>
        <p:txBody>
          <a:bodyPr/>
          <a:lstStyle/>
          <a:p>
            <a:r>
              <a:rPr lang="en-US"/>
              <a:t>Facebook Own Posts Table | SCS Dairy MY - 1 of 9</a:t>
            </a:r>
          </a:p>
        </p:txBody>
      </p:sp>
      <p:graphicFrame>
        <p:nvGraphicFramePr>
          <p:cNvPr id="5" name="Table Placeholder 4">
            <a:extLst>
              <a:ext uri="{FF2B5EF4-FFF2-40B4-BE49-F238E27FC236}">
                <a16:creationId xmlns:a16="http://schemas.microsoft.com/office/drawing/2014/main" id="{508254C4-2751-4F25-B31E-07EF5FF95E3E}"/>
              </a:ext>
            </a:extLst>
          </p:cNvPr>
          <p:cNvGraphicFramePr>
            <a:graphicFrameLocks noGrp="1"/>
          </p:cNvGraphicFramePr>
          <p:nvPr>
            <p:ph type="tbl" sz="quarter" idx="13"/>
            <p:extLst>
              <p:ext uri="{D42A27DB-BD31-4B8C-83A1-F6EECF244321}">
                <p14:modId xmlns:p14="http://schemas.microsoft.com/office/powerpoint/2010/main" val="428919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2141998"/>
                    </a:ext>
                  </a:extLst>
                </a:gridCol>
                <a:gridCol w="658368">
                  <a:extLst>
                    <a:ext uri="{9D8B030D-6E8A-4147-A177-3AD203B41FA5}">
                      <a16:colId xmlns:a16="http://schemas.microsoft.com/office/drawing/2014/main" val="4090607267"/>
                    </a:ext>
                  </a:extLst>
                </a:gridCol>
                <a:gridCol w="658368">
                  <a:extLst>
                    <a:ext uri="{9D8B030D-6E8A-4147-A177-3AD203B41FA5}">
                      <a16:colId xmlns:a16="http://schemas.microsoft.com/office/drawing/2014/main" val="1378445356"/>
                    </a:ext>
                  </a:extLst>
                </a:gridCol>
                <a:gridCol w="658368">
                  <a:extLst>
                    <a:ext uri="{9D8B030D-6E8A-4147-A177-3AD203B41FA5}">
                      <a16:colId xmlns:a16="http://schemas.microsoft.com/office/drawing/2014/main" val="4146305160"/>
                    </a:ext>
                  </a:extLst>
                </a:gridCol>
                <a:gridCol w="658368">
                  <a:extLst>
                    <a:ext uri="{9D8B030D-6E8A-4147-A177-3AD203B41FA5}">
                      <a16:colId xmlns:a16="http://schemas.microsoft.com/office/drawing/2014/main" val="2840727319"/>
                    </a:ext>
                  </a:extLst>
                </a:gridCol>
                <a:gridCol w="658368">
                  <a:extLst>
                    <a:ext uri="{9D8B030D-6E8A-4147-A177-3AD203B41FA5}">
                      <a16:colId xmlns:a16="http://schemas.microsoft.com/office/drawing/2014/main" val="2575177032"/>
                    </a:ext>
                  </a:extLst>
                </a:gridCol>
                <a:gridCol w="658368">
                  <a:extLst>
                    <a:ext uri="{9D8B030D-6E8A-4147-A177-3AD203B41FA5}">
                      <a16:colId xmlns:a16="http://schemas.microsoft.com/office/drawing/2014/main" val="1122091457"/>
                    </a:ext>
                  </a:extLst>
                </a:gridCol>
                <a:gridCol w="658368">
                  <a:extLst>
                    <a:ext uri="{9D8B030D-6E8A-4147-A177-3AD203B41FA5}">
                      <a16:colId xmlns:a16="http://schemas.microsoft.com/office/drawing/2014/main" val="3067753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7951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- 2018-12-30 20:58:11 </a:t>
                      </a:r>
                      <a:r>
                        <a:rPr kumimoji="0" lang="en-US" sz="1000" b="0" i="0" u="none" strike="noStrike" kern="1200" cap="none" spc="0" normalizeH="0" baseline="0" noProof="0">
                          <a:ln>
                            <a:noFill/>
                          </a:ln>
                          <a:solidFill>
                            <a:prstClr val="black"/>
                          </a:solidFill>
                          <a:effectLst/>
                          <a:uLnTx/>
                          <a:uFillTx/>
                          <a:latin typeface="+mn-lt"/>
                          <a:ea typeface="+mn-ea"/>
                          <a:cs typeface="+mn-cs"/>
                        </a:rPr>
                        <a:t> 
 Schools will reopen soon and kids will need
healthy snacks to stay active both physically and mentally. A cheese sandwich with fresh veggies on the side will give them that energy boost!
What are your plans for packing a healthy lunch? Tell us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751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- 2018-12-30 20:29:09 </a:t>
                      </a:r>
                      <a:r>
                        <a:rPr kumimoji="0" lang="en-US" sz="1000" b="0" i="0" u="none" strike="noStrike" kern="1200" cap="none" spc="0" normalizeH="0" baseline="0" noProof="0">
                          <a:ln>
                            <a:noFill/>
                          </a:ln>
                          <a:solidFill>
                            <a:prstClr val="black"/>
                          </a:solidFill>
                          <a:effectLst/>
                          <a:uLnTx/>
                          <a:uFillTx/>
                          <a:latin typeface="+mn-lt"/>
                          <a:ea typeface="+mn-ea"/>
                          <a:cs typeface="+mn-cs"/>
                        </a:rPr>
                        <a:t> 
 Every time you make cookie dough, leave it in the fridge for two to four hours. It gives the dough a chance to rest and the flavors a chance to come together.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2536281"/>
                  </a:ext>
                </a:extLst>
              </a:tr>
            </a:tbl>
          </a:graphicData>
        </a:graphic>
      </p:graphicFrame>
      <p:sp>
        <p:nvSpPr>
          <p:cNvPr id="4" name="Text Placeholder 3">
            <a:extLst>
              <a:ext uri="{FF2B5EF4-FFF2-40B4-BE49-F238E27FC236}">
                <a16:creationId xmlns:a16="http://schemas.microsoft.com/office/drawing/2014/main" id="{91F27F6D-0323-407E-9471-3B2E143EA3F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455919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C6886-DAC4-4007-9E85-B8821FB6F25A}"/>
              </a:ext>
            </a:extLst>
          </p:cNvPr>
          <p:cNvSpPr>
            <a:spLocks noGrp="1"/>
          </p:cNvSpPr>
          <p:nvPr>
            <p:ph type="title"/>
          </p:nvPr>
        </p:nvSpPr>
        <p:spPr/>
        <p:txBody>
          <a:bodyPr/>
          <a:lstStyle/>
          <a:p>
            <a:r>
              <a:rPr lang="en-US"/>
              <a:t>Facebook Own Posts Table | SCS Dairy MY - 2 of 9</a:t>
            </a:r>
          </a:p>
        </p:txBody>
      </p:sp>
      <p:graphicFrame>
        <p:nvGraphicFramePr>
          <p:cNvPr id="5" name="Table Placeholder 4">
            <a:extLst>
              <a:ext uri="{FF2B5EF4-FFF2-40B4-BE49-F238E27FC236}">
                <a16:creationId xmlns:a16="http://schemas.microsoft.com/office/drawing/2014/main" id="{2EBBBFD7-576E-4152-8CDF-1EBF72A0CD23}"/>
              </a:ext>
            </a:extLst>
          </p:cNvPr>
          <p:cNvGraphicFramePr>
            <a:graphicFrameLocks noGrp="1"/>
          </p:cNvGraphicFramePr>
          <p:nvPr>
            <p:ph type="tbl" sz="quarter" idx="13"/>
            <p:extLst>
              <p:ext uri="{D42A27DB-BD31-4B8C-83A1-F6EECF244321}">
                <p14:modId xmlns:p14="http://schemas.microsoft.com/office/powerpoint/2010/main" val="573807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80967757"/>
                    </a:ext>
                  </a:extLst>
                </a:gridCol>
                <a:gridCol w="658368">
                  <a:extLst>
                    <a:ext uri="{9D8B030D-6E8A-4147-A177-3AD203B41FA5}">
                      <a16:colId xmlns:a16="http://schemas.microsoft.com/office/drawing/2014/main" val="1773911347"/>
                    </a:ext>
                  </a:extLst>
                </a:gridCol>
                <a:gridCol w="658368">
                  <a:extLst>
                    <a:ext uri="{9D8B030D-6E8A-4147-A177-3AD203B41FA5}">
                      <a16:colId xmlns:a16="http://schemas.microsoft.com/office/drawing/2014/main" val="3735732856"/>
                    </a:ext>
                  </a:extLst>
                </a:gridCol>
                <a:gridCol w="658368">
                  <a:extLst>
                    <a:ext uri="{9D8B030D-6E8A-4147-A177-3AD203B41FA5}">
                      <a16:colId xmlns:a16="http://schemas.microsoft.com/office/drawing/2014/main" val="1657617327"/>
                    </a:ext>
                  </a:extLst>
                </a:gridCol>
                <a:gridCol w="658368">
                  <a:extLst>
                    <a:ext uri="{9D8B030D-6E8A-4147-A177-3AD203B41FA5}">
                      <a16:colId xmlns:a16="http://schemas.microsoft.com/office/drawing/2014/main" val="3566525044"/>
                    </a:ext>
                  </a:extLst>
                </a:gridCol>
                <a:gridCol w="658368">
                  <a:extLst>
                    <a:ext uri="{9D8B030D-6E8A-4147-A177-3AD203B41FA5}">
                      <a16:colId xmlns:a16="http://schemas.microsoft.com/office/drawing/2014/main" val="1425334420"/>
                    </a:ext>
                  </a:extLst>
                </a:gridCol>
                <a:gridCol w="658368">
                  <a:extLst>
                    <a:ext uri="{9D8B030D-6E8A-4147-A177-3AD203B41FA5}">
                      <a16:colId xmlns:a16="http://schemas.microsoft.com/office/drawing/2014/main" val="2912558081"/>
                    </a:ext>
                  </a:extLst>
                </a:gridCol>
                <a:gridCol w="658368">
                  <a:extLst>
                    <a:ext uri="{9D8B030D-6E8A-4147-A177-3AD203B41FA5}">
                      <a16:colId xmlns:a16="http://schemas.microsoft.com/office/drawing/2014/main" val="3648410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142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- 2018-12-30 20:23:44 </a:t>
                      </a:r>
                      <a:r>
                        <a:rPr kumimoji="0" lang="en-US" sz="1000" b="0" i="0" u="none" strike="noStrike" kern="1200" cap="none" spc="0" normalizeH="0" baseline="0" noProof="0">
                          <a:ln>
                            <a:noFill/>
                          </a:ln>
                          <a:solidFill>
                            <a:prstClr val="black"/>
                          </a:solidFill>
                          <a:effectLst/>
                          <a:uLnTx/>
                          <a:uFillTx/>
                          <a:latin typeface="+mn-lt"/>
                          <a:ea typeface="+mn-ea"/>
                          <a:cs typeface="+mn-cs"/>
                        </a:rPr>
                        <a:t> 
 These potato poppers are not only the perfect appetizers but they are also the perfect side dish!
Potato poppers
Ingredients:
110g SCS Cream Cheese
454g small potatoes
59g sour cream
25g cheddar cheese, shredded
1 garlic clove, minced
10g parsley, chopped
Salt and pepper to taste
Instructions:
1. Preheat oven to 350°C.
2. Boil the potatoes in a pot until they are tender.
3. Set them aside to cool down and remove part of
the potatoes with a spoon.
4. In a bowl, mix the sour cream, cream cheese,
cheddar cheese, and minced garlic.
5. Fill the potato skins with the cheese mixture.
6. Place the potatoes on a greased baking tray, and add the salt and pepper on top.
7. Take to the oven for 20-30 minutes or until the cheese melts.
8. Garnish with parsley.
9. Serve and enjoy.
Source: https://www.passionforsavings.com/potato-poppers-recipe/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4503998"/>
                  </a:ext>
                </a:extLst>
              </a:tr>
            </a:tbl>
          </a:graphicData>
        </a:graphic>
      </p:graphicFrame>
      <p:sp>
        <p:nvSpPr>
          <p:cNvPr id="4" name="Text Placeholder 3">
            <a:extLst>
              <a:ext uri="{FF2B5EF4-FFF2-40B4-BE49-F238E27FC236}">
                <a16:creationId xmlns:a16="http://schemas.microsoft.com/office/drawing/2014/main" id="{9E88E0B6-A9DE-4634-87C0-BAAF6EF325F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974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9DE91-263E-4450-A37D-E5E35F5537C5}"/>
              </a:ext>
            </a:extLst>
          </p:cNvPr>
          <p:cNvSpPr>
            <a:spLocks noGrp="1"/>
          </p:cNvSpPr>
          <p:nvPr>
            <p:ph type="title"/>
          </p:nvPr>
        </p:nvSpPr>
        <p:spPr/>
        <p:txBody>
          <a:bodyPr/>
          <a:lstStyle/>
          <a:p>
            <a:r>
              <a:rPr lang="en-US"/>
              <a:t>Facebook Own Posts Table | SCS Dairy MY - 3 of 9</a:t>
            </a:r>
          </a:p>
        </p:txBody>
      </p:sp>
      <p:graphicFrame>
        <p:nvGraphicFramePr>
          <p:cNvPr id="5" name="Table Placeholder 4">
            <a:extLst>
              <a:ext uri="{FF2B5EF4-FFF2-40B4-BE49-F238E27FC236}">
                <a16:creationId xmlns:a16="http://schemas.microsoft.com/office/drawing/2014/main" id="{B3B489A7-4540-42F0-829F-3F560BA54786}"/>
              </a:ext>
            </a:extLst>
          </p:cNvPr>
          <p:cNvGraphicFramePr>
            <a:graphicFrameLocks noGrp="1"/>
          </p:cNvGraphicFramePr>
          <p:nvPr>
            <p:ph type="tbl" sz="quarter" idx="13"/>
            <p:extLst>
              <p:ext uri="{D42A27DB-BD31-4B8C-83A1-F6EECF244321}">
                <p14:modId xmlns:p14="http://schemas.microsoft.com/office/powerpoint/2010/main" val="2490960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8756026"/>
                    </a:ext>
                  </a:extLst>
                </a:gridCol>
                <a:gridCol w="658368">
                  <a:extLst>
                    <a:ext uri="{9D8B030D-6E8A-4147-A177-3AD203B41FA5}">
                      <a16:colId xmlns:a16="http://schemas.microsoft.com/office/drawing/2014/main" val="1417656284"/>
                    </a:ext>
                  </a:extLst>
                </a:gridCol>
                <a:gridCol w="658368">
                  <a:extLst>
                    <a:ext uri="{9D8B030D-6E8A-4147-A177-3AD203B41FA5}">
                      <a16:colId xmlns:a16="http://schemas.microsoft.com/office/drawing/2014/main" val="570728934"/>
                    </a:ext>
                  </a:extLst>
                </a:gridCol>
                <a:gridCol w="658368">
                  <a:extLst>
                    <a:ext uri="{9D8B030D-6E8A-4147-A177-3AD203B41FA5}">
                      <a16:colId xmlns:a16="http://schemas.microsoft.com/office/drawing/2014/main" val="2709244855"/>
                    </a:ext>
                  </a:extLst>
                </a:gridCol>
                <a:gridCol w="658368">
                  <a:extLst>
                    <a:ext uri="{9D8B030D-6E8A-4147-A177-3AD203B41FA5}">
                      <a16:colId xmlns:a16="http://schemas.microsoft.com/office/drawing/2014/main" val="1085880591"/>
                    </a:ext>
                  </a:extLst>
                </a:gridCol>
                <a:gridCol w="658368">
                  <a:extLst>
                    <a:ext uri="{9D8B030D-6E8A-4147-A177-3AD203B41FA5}">
                      <a16:colId xmlns:a16="http://schemas.microsoft.com/office/drawing/2014/main" val="387485692"/>
                    </a:ext>
                  </a:extLst>
                </a:gridCol>
                <a:gridCol w="658368">
                  <a:extLst>
                    <a:ext uri="{9D8B030D-6E8A-4147-A177-3AD203B41FA5}">
                      <a16:colId xmlns:a16="http://schemas.microsoft.com/office/drawing/2014/main" val="67352812"/>
                    </a:ext>
                  </a:extLst>
                </a:gridCol>
                <a:gridCol w="658368">
                  <a:extLst>
                    <a:ext uri="{9D8B030D-6E8A-4147-A177-3AD203B41FA5}">
                      <a16:colId xmlns:a16="http://schemas.microsoft.com/office/drawing/2014/main" val="4130254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341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- 2018-12-25 08:02:00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very merry Christmas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361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- 2018-12-24 14:13:00 </a:t>
                      </a:r>
                      <a:r>
                        <a:rPr kumimoji="0" lang="en-US" sz="1000" b="0" i="0" u="none" strike="noStrike" kern="1200" cap="none" spc="0" normalizeH="0" baseline="0" noProof="0">
                          <a:ln>
                            <a:noFill/>
                          </a:ln>
                          <a:solidFill>
                            <a:prstClr val="black"/>
                          </a:solidFill>
                          <a:effectLst/>
                          <a:uLnTx/>
                          <a:uFillTx/>
                          <a:latin typeface="+mn-lt"/>
                          <a:ea typeface="+mn-ea"/>
                          <a:cs typeface="+mn-cs"/>
                        </a:rPr>
                        <a:t> 
 Christmas feels complete with the famous Christmas fruit cake . Are you baking it this holiday season?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713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- 2018-12-22 16:34:00 </a:t>
                      </a:r>
                      <a:r>
                        <a:rPr kumimoji="0" lang="en-US" sz="1000" b="0" i="0" u="none" strike="noStrike" kern="1200" cap="none" spc="0" normalizeH="0" baseline="0" noProof="0">
                          <a:ln>
                            <a:noFill/>
                          </a:ln>
                          <a:solidFill>
                            <a:prstClr val="black"/>
                          </a:solidFill>
                          <a:effectLst/>
                          <a:uLnTx/>
                          <a:uFillTx/>
                          <a:latin typeface="+mn-lt"/>
                          <a:ea typeface="+mn-ea"/>
                          <a:cs typeface="+mn-cs"/>
                        </a:rPr>
                        <a:t> 
 What’s shaped like a rectangle. yellow, nutritious and tastes best when melted?
Any guesses?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929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- 2018-12-20 13:18:00 </a:t>
                      </a:r>
                      <a:r>
                        <a:rPr kumimoji="0" lang="en-US" sz="1000" b="0" i="0" u="none" strike="noStrike" kern="1200" cap="none" spc="0" normalizeH="0" baseline="0" noProof="0">
                          <a:ln>
                            <a:noFill/>
                          </a:ln>
                          <a:solidFill>
                            <a:prstClr val="black"/>
                          </a:solidFill>
                          <a:effectLst/>
                          <a:uLnTx/>
                          <a:uFillTx/>
                          <a:latin typeface="+mn-lt"/>
                          <a:ea typeface="+mn-ea"/>
                          <a:cs typeface="+mn-cs"/>
                        </a:rPr>
                        <a:t> 
 Parchment paper actually acts as an insulator between the baking sheet and the cookie, and prevents over-browning. It also stops cookies from spreading too much (and merging into one giant cookie).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0109929"/>
                  </a:ext>
                </a:extLst>
              </a:tr>
            </a:tbl>
          </a:graphicData>
        </a:graphic>
      </p:graphicFrame>
      <p:sp>
        <p:nvSpPr>
          <p:cNvPr id="4" name="Text Placeholder 3">
            <a:extLst>
              <a:ext uri="{FF2B5EF4-FFF2-40B4-BE49-F238E27FC236}">
                <a16:creationId xmlns:a16="http://schemas.microsoft.com/office/drawing/2014/main" id="{B07A7C1E-B95A-424E-A731-9F680E09803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775389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DC0EB-9811-4999-8F72-A778477ECAEA}"/>
              </a:ext>
            </a:extLst>
          </p:cNvPr>
          <p:cNvSpPr>
            <a:spLocks noGrp="1"/>
          </p:cNvSpPr>
          <p:nvPr>
            <p:ph type="title"/>
          </p:nvPr>
        </p:nvSpPr>
        <p:spPr/>
        <p:txBody>
          <a:bodyPr/>
          <a:lstStyle/>
          <a:p>
            <a:r>
              <a:rPr lang="en-US"/>
              <a:t>Facebook Own Posts Table | SCS Dairy MY - 4 of 9</a:t>
            </a:r>
          </a:p>
        </p:txBody>
      </p:sp>
      <p:graphicFrame>
        <p:nvGraphicFramePr>
          <p:cNvPr id="5" name="Table Placeholder 4">
            <a:extLst>
              <a:ext uri="{FF2B5EF4-FFF2-40B4-BE49-F238E27FC236}">
                <a16:creationId xmlns:a16="http://schemas.microsoft.com/office/drawing/2014/main" id="{76D41CA2-F278-47A1-AB25-06CF7A43E72E}"/>
              </a:ext>
            </a:extLst>
          </p:cNvPr>
          <p:cNvGraphicFramePr>
            <a:graphicFrameLocks noGrp="1"/>
          </p:cNvGraphicFramePr>
          <p:nvPr>
            <p:ph type="tbl" sz="quarter" idx="13"/>
            <p:extLst>
              <p:ext uri="{D42A27DB-BD31-4B8C-83A1-F6EECF244321}">
                <p14:modId xmlns:p14="http://schemas.microsoft.com/office/powerpoint/2010/main" val="4002668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9286143"/>
                    </a:ext>
                  </a:extLst>
                </a:gridCol>
                <a:gridCol w="658368">
                  <a:extLst>
                    <a:ext uri="{9D8B030D-6E8A-4147-A177-3AD203B41FA5}">
                      <a16:colId xmlns:a16="http://schemas.microsoft.com/office/drawing/2014/main" val="513425429"/>
                    </a:ext>
                  </a:extLst>
                </a:gridCol>
                <a:gridCol w="658368">
                  <a:extLst>
                    <a:ext uri="{9D8B030D-6E8A-4147-A177-3AD203B41FA5}">
                      <a16:colId xmlns:a16="http://schemas.microsoft.com/office/drawing/2014/main" val="1362776846"/>
                    </a:ext>
                  </a:extLst>
                </a:gridCol>
                <a:gridCol w="658368">
                  <a:extLst>
                    <a:ext uri="{9D8B030D-6E8A-4147-A177-3AD203B41FA5}">
                      <a16:colId xmlns:a16="http://schemas.microsoft.com/office/drawing/2014/main" val="1889671690"/>
                    </a:ext>
                  </a:extLst>
                </a:gridCol>
                <a:gridCol w="658368">
                  <a:extLst>
                    <a:ext uri="{9D8B030D-6E8A-4147-A177-3AD203B41FA5}">
                      <a16:colId xmlns:a16="http://schemas.microsoft.com/office/drawing/2014/main" val="50203722"/>
                    </a:ext>
                  </a:extLst>
                </a:gridCol>
                <a:gridCol w="658368">
                  <a:extLst>
                    <a:ext uri="{9D8B030D-6E8A-4147-A177-3AD203B41FA5}">
                      <a16:colId xmlns:a16="http://schemas.microsoft.com/office/drawing/2014/main" val="2640046596"/>
                    </a:ext>
                  </a:extLst>
                </a:gridCol>
                <a:gridCol w="658368">
                  <a:extLst>
                    <a:ext uri="{9D8B030D-6E8A-4147-A177-3AD203B41FA5}">
                      <a16:colId xmlns:a16="http://schemas.microsoft.com/office/drawing/2014/main" val="343252189"/>
                    </a:ext>
                  </a:extLst>
                </a:gridCol>
                <a:gridCol w="658368">
                  <a:extLst>
                    <a:ext uri="{9D8B030D-6E8A-4147-A177-3AD203B41FA5}">
                      <a16:colId xmlns:a16="http://schemas.microsoft.com/office/drawing/2014/main" val="3539927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430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- 2018-12-19 04:05:01 </a:t>
                      </a:r>
                      <a:r>
                        <a:rPr kumimoji="0" lang="en-US" sz="1000" b="0" i="0" u="none" strike="noStrike" kern="1200" cap="none" spc="0" normalizeH="0" baseline="0" noProof="0">
                          <a:ln>
                            <a:noFill/>
                          </a:ln>
                          <a:solidFill>
                            <a:prstClr val="black"/>
                          </a:solidFill>
                          <a:effectLst/>
                          <a:uLnTx/>
                          <a:uFillTx/>
                          <a:latin typeface="+mn-lt"/>
                          <a:ea typeface="+mn-ea"/>
                          <a:cs typeface="+mn-cs"/>
                        </a:rPr>
                        <a:t> 
 Mornings seem incomplete for some without butter on their bread. Some like to enjoy cheese in their breakfast while some like a bit of both. What do you like to have in your breakfast?
a) Butter
b) Cheese
c) Both
Tell us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990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- 2018-12-16 12:42:00 </a:t>
                      </a:r>
                      <a:r>
                        <a:rPr kumimoji="0" lang="en-US" sz="1000" b="0" i="0" u="none" strike="noStrike" kern="1200" cap="none" spc="0" normalizeH="0" baseline="0" noProof="0">
                          <a:ln>
                            <a:noFill/>
                          </a:ln>
                          <a:solidFill>
                            <a:prstClr val="black"/>
                          </a:solidFill>
                          <a:effectLst/>
                          <a:uLnTx/>
                          <a:uFillTx/>
                          <a:latin typeface="+mn-lt"/>
                          <a:ea typeface="+mn-ea"/>
                          <a:cs typeface="+mn-cs"/>
                        </a:rPr>
                        <a:t> 
 Freshly baked scones with cream cheese and raspberries! What a delicious combo!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998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- 2018-12-14 16:22:00 </a:t>
                      </a:r>
                      <a:r>
                        <a:rPr kumimoji="0" lang="en-US" sz="1000" b="0" i="0" u="none" strike="noStrike" kern="1200" cap="none" spc="0" normalizeH="0" baseline="0" noProof="0">
                          <a:ln>
                            <a:noFill/>
                          </a:ln>
                          <a:solidFill>
                            <a:prstClr val="black"/>
                          </a:solidFill>
                          <a:effectLst/>
                          <a:uLnTx/>
                          <a:uFillTx/>
                          <a:latin typeface="+mn-lt"/>
                          <a:ea typeface="+mn-ea"/>
                          <a:cs typeface="+mn-cs"/>
                        </a:rPr>
                        <a:t> 
 SCS  Butter goes through a double churn  which gives it that rich, creamy taste, smooth texture and the  irresistible aroma that not only melts in your mouth but melts your heart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93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- 2018-12-12 13:37:00 </a:t>
                      </a:r>
                      <a:r>
                        <a:rPr kumimoji="0" lang="en-US" sz="1000" b="0" i="0" u="none" strike="noStrike" kern="1200" cap="none" spc="0" normalizeH="0" baseline="0" noProof="0">
                          <a:ln>
                            <a:noFill/>
                          </a:ln>
                          <a:solidFill>
                            <a:prstClr val="black"/>
                          </a:solidFill>
                          <a:effectLst/>
                          <a:uLnTx/>
                          <a:uFillTx/>
                          <a:latin typeface="+mn-lt"/>
                          <a:ea typeface="+mn-ea"/>
                          <a:cs typeface="+mn-cs"/>
                        </a:rPr>
                        <a:t> 
 The holiday season is just around the corner, what are you planning to bake with SCS Butter?
Tell us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3891821"/>
                  </a:ext>
                </a:extLst>
              </a:tr>
            </a:tbl>
          </a:graphicData>
        </a:graphic>
      </p:graphicFrame>
      <p:sp>
        <p:nvSpPr>
          <p:cNvPr id="4" name="Text Placeholder 3">
            <a:extLst>
              <a:ext uri="{FF2B5EF4-FFF2-40B4-BE49-F238E27FC236}">
                <a16:creationId xmlns:a16="http://schemas.microsoft.com/office/drawing/2014/main" id="{F6F04120-A16D-440C-8B1D-F7FBED90E9A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84547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51597-48F4-4FFC-B832-C8C6A587F128}"/>
              </a:ext>
            </a:extLst>
          </p:cNvPr>
          <p:cNvSpPr>
            <a:spLocks noGrp="1"/>
          </p:cNvSpPr>
          <p:nvPr>
            <p:ph type="title"/>
          </p:nvPr>
        </p:nvSpPr>
        <p:spPr/>
        <p:txBody>
          <a:bodyPr/>
          <a:lstStyle/>
          <a:p>
            <a:r>
              <a:rPr lang="en-US"/>
              <a:t>Facebook Own Posts Table | SCS Dairy MY - 5 of 9</a:t>
            </a:r>
          </a:p>
        </p:txBody>
      </p:sp>
      <p:graphicFrame>
        <p:nvGraphicFramePr>
          <p:cNvPr id="5" name="Table Placeholder 4">
            <a:extLst>
              <a:ext uri="{FF2B5EF4-FFF2-40B4-BE49-F238E27FC236}">
                <a16:creationId xmlns:a16="http://schemas.microsoft.com/office/drawing/2014/main" id="{A8307292-D92B-4A61-ACED-CC09AE6A9BFF}"/>
              </a:ext>
            </a:extLst>
          </p:cNvPr>
          <p:cNvGraphicFramePr>
            <a:graphicFrameLocks noGrp="1"/>
          </p:cNvGraphicFramePr>
          <p:nvPr>
            <p:ph type="tbl" sz="quarter" idx="13"/>
            <p:extLst>
              <p:ext uri="{D42A27DB-BD31-4B8C-83A1-F6EECF244321}">
                <p14:modId xmlns:p14="http://schemas.microsoft.com/office/powerpoint/2010/main" val="2478211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4092566"/>
                    </a:ext>
                  </a:extLst>
                </a:gridCol>
                <a:gridCol w="658368">
                  <a:extLst>
                    <a:ext uri="{9D8B030D-6E8A-4147-A177-3AD203B41FA5}">
                      <a16:colId xmlns:a16="http://schemas.microsoft.com/office/drawing/2014/main" val="1269529132"/>
                    </a:ext>
                  </a:extLst>
                </a:gridCol>
                <a:gridCol w="658368">
                  <a:extLst>
                    <a:ext uri="{9D8B030D-6E8A-4147-A177-3AD203B41FA5}">
                      <a16:colId xmlns:a16="http://schemas.microsoft.com/office/drawing/2014/main" val="3118327376"/>
                    </a:ext>
                  </a:extLst>
                </a:gridCol>
                <a:gridCol w="658368">
                  <a:extLst>
                    <a:ext uri="{9D8B030D-6E8A-4147-A177-3AD203B41FA5}">
                      <a16:colId xmlns:a16="http://schemas.microsoft.com/office/drawing/2014/main" val="3469557369"/>
                    </a:ext>
                  </a:extLst>
                </a:gridCol>
                <a:gridCol w="658368">
                  <a:extLst>
                    <a:ext uri="{9D8B030D-6E8A-4147-A177-3AD203B41FA5}">
                      <a16:colId xmlns:a16="http://schemas.microsoft.com/office/drawing/2014/main" val="1132111474"/>
                    </a:ext>
                  </a:extLst>
                </a:gridCol>
                <a:gridCol w="658368">
                  <a:extLst>
                    <a:ext uri="{9D8B030D-6E8A-4147-A177-3AD203B41FA5}">
                      <a16:colId xmlns:a16="http://schemas.microsoft.com/office/drawing/2014/main" val="1258266835"/>
                    </a:ext>
                  </a:extLst>
                </a:gridCol>
                <a:gridCol w="658368">
                  <a:extLst>
                    <a:ext uri="{9D8B030D-6E8A-4147-A177-3AD203B41FA5}">
                      <a16:colId xmlns:a16="http://schemas.microsoft.com/office/drawing/2014/main" val="2507696400"/>
                    </a:ext>
                  </a:extLst>
                </a:gridCol>
                <a:gridCol w="658368">
                  <a:extLst>
                    <a:ext uri="{9D8B030D-6E8A-4147-A177-3AD203B41FA5}">
                      <a16:colId xmlns:a16="http://schemas.microsoft.com/office/drawing/2014/main" val="1513301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825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- 2018-12-12 02:24:05 </a:t>
                      </a:r>
                      <a:r>
                        <a:rPr kumimoji="0" lang="en-US" sz="1000" b="0" i="0" u="none" strike="noStrike" kern="1200" cap="none" spc="0" normalizeH="0" baseline="0" noProof="0">
                          <a:ln>
                            <a:noFill/>
                          </a:ln>
                          <a:solidFill>
                            <a:prstClr val="black"/>
                          </a:solidFill>
                          <a:effectLst/>
                          <a:uLnTx/>
                          <a:uFillTx/>
                          <a:latin typeface="+mn-lt"/>
                          <a:ea typeface="+mn-ea"/>
                          <a:cs typeface="+mn-cs"/>
                        </a:rPr>
                        <a:t> 
 These lovely mint flavored cream cheese buttons filled with a decadent chocolate ganache are guaranteed to be a hit with your friends and family!
Chocolate Mint Cream Cheese Buttons
Ingredients:
115g SCS Cream Cheese softened
600g powdered sugar
1/2 teaspoon mint extract
Few drops of green gel food color
237ml heavy whipping cream
300g semi-sweet chocolate chips
Instructions:
1. Combine cream cheese and one cup of powdered sugar in a large bowl and use a stand mixer or hand mixer to combine.
2. Add the extract and gel food color and mix until combined.
3. Gradually add the rest of the powdered sugar and mix until combined, scraping down the sides of the bowl as needed.
4. Line a large baking sheet with parchment paper.
5. Scoop out a teaspoon of the dough and form into a ball using the palm of your hands. Place it on the prepared baking sheet. Repeat with the rest of the dough.
6. Use the end of a wooden spoon or a small measuring spoon to create indentions in each bowl. Dust the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3392132"/>
                  </a:ext>
                </a:extLst>
              </a:tr>
            </a:tbl>
          </a:graphicData>
        </a:graphic>
      </p:graphicFrame>
      <p:sp>
        <p:nvSpPr>
          <p:cNvPr id="4" name="Text Placeholder 3">
            <a:extLst>
              <a:ext uri="{FF2B5EF4-FFF2-40B4-BE49-F238E27FC236}">
                <a16:creationId xmlns:a16="http://schemas.microsoft.com/office/drawing/2014/main" id="{B3CA3E9E-C264-42EB-A673-4F7C8D6C747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06894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65C77-C6E0-49C4-BAE1-F90C4B67A9FC}"/>
              </a:ext>
            </a:extLst>
          </p:cNvPr>
          <p:cNvSpPr>
            <a:spLocks noGrp="1"/>
          </p:cNvSpPr>
          <p:nvPr>
            <p:ph type="title"/>
          </p:nvPr>
        </p:nvSpPr>
        <p:spPr/>
        <p:txBody>
          <a:bodyPr/>
          <a:lstStyle/>
          <a:p>
            <a:r>
              <a:rPr lang="en-US"/>
              <a:t>Facebook Own Posts Table | SCS Dairy MY - 6 of 9</a:t>
            </a:r>
          </a:p>
        </p:txBody>
      </p:sp>
      <p:graphicFrame>
        <p:nvGraphicFramePr>
          <p:cNvPr id="5" name="Table Placeholder 4">
            <a:extLst>
              <a:ext uri="{FF2B5EF4-FFF2-40B4-BE49-F238E27FC236}">
                <a16:creationId xmlns:a16="http://schemas.microsoft.com/office/drawing/2014/main" id="{08F14F5D-57B5-42C9-9450-EE70118B8BB2}"/>
              </a:ext>
            </a:extLst>
          </p:cNvPr>
          <p:cNvGraphicFramePr>
            <a:graphicFrameLocks noGrp="1"/>
          </p:cNvGraphicFramePr>
          <p:nvPr>
            <p:ph type="tbl" sz="quarter" idx="13"/>
            <p:extLst>
              <p:ext uri="{D42A27DB-BD31-4B8C-83A1-F6EECF244321}">
                <p14:modId xmlns:p14="http://schemas.microsoft.com/office/powerpoint/2010/main" val="665820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3714224"/>
                    </a:ext>
                  </a:extLst>
                </a:gridCol>
                <a:gridCol w="658368">
                  <a:extLst>
                    <a:ext uri="{9D8B030D-6E8A-4147-A177-3AD203B41FA5}">
                      <a16:colId xmlns:a16="http://schemas.microsoft.com/office/drawing/2014/main" val="4209124475"/>
                    </a:ext>
                  </a:extLst>
                </a:gridCol>
                <a:gridCol w="658368">
                  <a:extLst>
                    <a:ext uri="{9D8B030D-6E8A-4147-A177-3AD203B41FA5}">
                      <a16:colId xmlns:a16="http://schemas.microsoft.com/office/drawing/2014/main" val="2339084261"/>
                    </a:ext>
                  </a:extLst>
                </a:gridCol>
                <a:gridCol w="658368">
                  <a:extLst>
                    <a:ext uri="{9D8B030D-6E8A-4147-A177-3AD203B41FA5}">
                      <a16:colId xmlns:a16="http://schemas.microsoft.com/office/drawing/2014/main" val="2400213320"/>
                    </a:ext>
                  </a:extLst>
                </a:gridCol>
                <a:gridCol w="658368">
                  <a:extLst>
                    <a:ext uri="{9D8B030D-6E8A-4147-A177-3AD203B41FA5}">
                      <a16:colId xmlns:a16="http://schemas.microsoft.com/office/drawing/2014/main" val="1997645099"/>
                    </a:ext>
                  </a:extLst>
                </a:gridCol>
                <a:gridCol w="658368">
                  <a:extLst>
                    <a:ext uri="{9D8B030D-6E8A-4147-A177-3AD203B41FA5}">
                      <a16:colId xmlns:a16="http://schemas.microsoft.com/office/drawing/2014/main" val="947385908"/>
                    </a:ext>
                  </a:extLst>
                </a:gridCol>
                <a:gridCol w="658368">
                  <a:extLst>
                    <a:ext uri="{9D8B030D-6E8A-4147-A177-3AD203B41FA5}">
                      <a16:colId xmlns:a16="http://schemas.microsoft.com/office/drawing/2014/main" val="736573381"/>
                    </a:ext>
                  </a:extLst>
                </a:gridCol>
                <a:gridCol w="658368">
                  <a:extLst>
                    <a:ext uri="{9D8B030D-6E8A-4147-A177-3AD203B41FA5}">
                      <a16:colId xmlns:a16="http://schemas.microsoft.com/office/drawing/2014/main" val="4032450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446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- 2018-12-08 18:36:00 </a:t>
                      </a:r>
                      <a:r>
                        <a:rPr kumimoji="0" lang="en-US" sz="1000" b="0" i="0" u="none" strike="noStrike" kern="1200" cap="none" spc="0" normalizeH="0" baseline="0" noProof="0">
                          <a:ln>
                            <a:noFill/>
                          </a:ln>
                          <a:solidFill>
                            <a:prstClr val="black"/>
                          </a:solidFill>
                          <a:effectLst/>
                          <a:uLnTx/>
                          <a:uFillTx/>
                          <a:latin typeface="+mn-lt"/>
                          <a:ea typeface="+mn-ea"/>
                          <a:cs typeface="+mn-cs"/>
                        </a:rPr>
                        <a:t> 
 Grilled chicken with melted butter! The perfect dinner for Christmas!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637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- 2018-12-06 14:34:00 </a:t>
                      </a:r>
                      <a:r>
                        <a:rPr kumimoji="0" lang="en-US" sz="1000" b="0" i="0" u="none" strike="noStrike" kern="1200" cap="none" spc="0" normalizeH="0" baseline="0" noProof="0">
                          <a:ln>
                            <a:noFill/>
                          </a:ln>
                          <a:solidFill>
                            <a:prstClr val="black"/>
                          </a:solidFill>
                          <a:effectLst/>
                          <a:uLnTx/>
                          <a:uFillTx/>
                          <a:latin typeface="+mn-lt"/>
                          <a:ea typeface="+mn-ea"/>
                          <a:cs typeface="+mn-cs"/>
                        </a:rPr>
                        <a:t> 
 This Christmas savour life’s little pleasures, one bite at a time! 
Spread the happiness around, one slice at a time!
SCS, spreading smiles since 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2875280"/>
                  </a:ext>
                </a:extLst>
              </a:tr>
            </a:tbl>
          </a:graphicData>
        </a:graphic>
      </p:graphicFrame>
      <p:sp>
        <p:nvSpPr>
          <p:cNvPr id="4" name="Text Placeholder 3">
            <a:extLst>
              <a:ext uri="{FF2B5EF4-FFF2-40B4-BE49-F238E27FC236}">
                <a16:creationId xmlns:a16="http://schemas.microsoft.com/office/drawing/2014/main" id="{D0FAA77E-7661-4DD1-BB62-EA86FC8D88F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021295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38AB8-43FF-4D21-B049-7D485A5F3A6D}"/>
              </a:ext>
            </a:extLst>
          </p:cNvPr>
          <p:cNvSpPr>
            <a:spLocks noGrp="1"/>
          </p:cNvSpPr>
          <p:nvPr>
            <p:ph type="title"/>
          </p:nvPr>
        </p:nvSpPr>
        <p:spPr/>
        <p:txBody>
          <a:bodyPr/>
          <a:lstStyle/>
          <a:p>
            <a:r>
              <a:rPr lang="en-US"/>
              <a:t>Facebook Own Posts Table | SCS Dairy MY - 7 of 9</a:t>
            </a:r>
          </a:p>
        </p:txBody>
      </p:sp>
      <p:graphicFrame>
        <p:nvGraphicFramePr>
          <p:cNvPr id="5" name="Table Placeholder 4">
            <a:extLst>
              <a:ext uri="{FF2B5EF4-FFF2-40B4-BE49-F238E27FC236}">
                <a16:creationId xmlns:a16="http://schemas.microsoft.com/office/drawing/2014/main" id="{F7B3A1F9-ACF8-4ED3-9455-5B846E7F1D31}"/>
              </a:ext>
            </a:extLst>
          </p:cNvPr>
          <p:cNvGraphicFramePr>
            <a:graphicFrameLocks noGrp="1"/>
          </p:cNvGraphicFramePr>
          <p:nvPr>
            <p:ph type="tbl" sz="quarter" idx="13"/>
            <p:extLst>
              <p:ext uri="{D42A27DB-BD31-4B8C-83A1-F6EECF244321}">
                <p14:modId xmlns:p14="http://schemas.microsoft.com/office/powerpoint/2010/main" val="132878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0383359"/>
                    </a:ext>
                  </a:extLst>
                </a:gridCol>
                <a:gridCol w="658368">
                  <a:extLst>
                    <a:ext uri="{9D8B030D-6E8A-4147-A177-3AD203B41FA5}">
                      <a16:colId xmlns:a16="http://schemas.microsoft.com/office/drawing/2014/main" val="2222848585"/>
                    </a:ext>
                  </a:extLst>
                </a:gridCol>
                <a:gridCol w="658368">
                  <a:extLst>
                    <a:ext uri="{9D8B030D-6E8A-4147-A177-3AD203B41FA5}">
                      <a16:colId xmlns:a16="http://schemas.microsoft.com/office/drawing/2014/main" val="1920352484"/>
                    </a:ext>
                  </a:extLst>
                </a:gridCol>
                <a:gridCol w="658368">
                  <a:extLst>
                    <a:ext uri="{9D8B030D-6E8A-4147-A177-3AD203B41FA5}">
                      <a16:colId xmlns:a16="http://schemas.microsoft.com/office/drawing/2014/main" val="1171778828"/>
                    </a:ext>
                  </a:extLst>
                </a:gridCol>
                <a:gridCol w="658368">
                  <a:extLst>
                    <a:ext uri="{9D8B030D-6E8A-4147-A177-3AD203B41FA5}">
                      <a16:colId xmlns:a16="http://schemas.microsoft.com/office/drawing/2014/main" val="189126833"/>
                    </a:ext>
                  </a:extLst>
                </a:gridCol>
                <a:gridCol w="658368">
                  <a:extLst>
                    <a:ext uri="{9D8B030D-6E8A-4147-A177-3AD203B41FA5}">
                      <a16:colId xmlns:a16="http://schemas.microsoft.com/office/drawing/2014/main" val="372888040"/>
                    </a:ext>
                  </a:extLst>
                </a:gridCol>
                <a:gridCol w="658368">
                  <a:extLst>
                    <a:ext uri="{9D8B030D-6E8A-4147-A177-3AD203B41FA5}">
                      <a16:colId xmlns:a16="http://schemas.microsoft.com/office/drawing/2014/main" val="2621996370"/>
                    </a:ext>
                  </a:extLst>
                </a:gridCol>
                <a:gridCol w="658368">
                  <a:extLst>
                    <a:ext uri="{9D8B030D-6E8A-4147-A177-3AD203B41FA5}">
                      <a16:colId xmlns:a16="http://schemas.microsoft.com/office/drawing/2014/main" val="282970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252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- 2018-12-05 12:21:21 </a:t>
                      </a:r>
                      <a:r>
                        <a:rPr kumimoji="0" lang="en-US" sz="1000" b="0" i="0" u="none" strike="noStrike" kern="1200" cap="none" spc="0" normalizeH="0" baseline="0" noProof="0">
                          <a:ln>
                            <a:noFill/>
                          </a:ln>
                          <a:solidFill>
                            <a:prstClr val="black"/>
                          </a:solidFill>
                          <a:effectLst/>
                          <a:uLnTx/>
                          <a:uFillTx/>
                          <a:latin typeface="+mn-lt"/>
                          <a:ea typeface="+mn-ea"/>
                          <a:cs typeface="+mn-cs"/>
                        </a:rPr>
                        <a:t> 
 The temperature of the butter is crucial in cookie dough. Butter that is too cold or warm won’t whip enough to incorporate the right amount of air, leading to dense cookies. Plan ahead and bring your butter to room temperature before beginning to bake. (Room temperature butter should be pliable; and a finger should easily indent the butter.) 
Here are three ways to ensure your butter is ready for baking:
1. Leave it out on the counter for 2 to 3 hours, or overnight.
2. Cut refrigerated butter into small pieces to increase the surface area, then leave at room temperature for about 1 hour.
3. Cut butter into small, uniformly-sized pieces, then spread out evenly on a plate. Microwave on low power in 15-second intervals, turning the pieces after each interval. (It should only take 2 to 3 intervals.)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6824549"/>
                  </a:ext>
                </a:extLst>
              </a:tr>
            </a:tbl>
          </a:graphicData>
        </a:graphic>
      </p:graphicFrame>
      <p:sp>
        <p:nvSpPr>
          <p:cNvPr id="4" name="Text Placeholder 3">
            <a:extLst>
              <a:ext uri="{FF2B5EF4-FFF2-40B4-BE49-F238E27FC236}">
                <a16:creationId xmlns:a16="http://schemas.microsoft.com/office/drawing/2014/main" id="{DDDAB9B8-321E-43B0-90E0-4E654CDD242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461167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9B062-8BA5-45BF-B5EC-28AC8335FB95}"/>
              </a:ext>
            </a:extLst>
          </p:cNvPr>
          <p:cNvSpPr>
            <a:spLocks noGrp="1"/>
          </p:cNvSpPr>
          <p:nvPr>
            <p:ph type="title"/>
          </p:nvPr>
        </p:nvSpPr>
        <p:spPr/>
        <p:txBody>
          <a:bodyPr/>
          <a:lstStyle/>
          <a:p>
            <a:r>
              <a:rPr lang="en-US"/>
              <a:t>Facebook Own Posts Table | SCS Dairy MY - 8 of 9</a:t>
            </a:r>
          </a:p>
        </p:txBody>
      </p:sp>
      <p:graphicFrame>
        <p:nvGraphicFramePr>
          <p:cNvPr id="5" name="Table Placeholder 4">
            <a:extLst>
              <a:ext uri="{FF2B5EF4-FFF2-40B4-BE49-F238E27FC236}">
                <a16:creationId xmlns:a16="http://schemas.microsoft.com/office/drawing/2014/main" id="{D35395AF-05D6-45C3-BF74-CA8FA38CC1BA}"/>
              </a:ext>
            </a:extLst>
          </p:cNvPr>
          <p:cNvGraphicFramePr>
            <a:graphicFrameLocks noGrp="1"/>
          </p:cNvGraphicFramePr>
          <p:nvPr>
            <p:ph type="tbl" sz="quarter" idx="13"/>
            <p:extLst>
              <p:ext uri="{D42A27DB-BD31-4B8C-83A1-F6EECF244321}">
                <p14:modId xmlns:p14="http://schemas.microsoft.com/office/powerpoint/2010/main" val="223832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5285937"/>
                    </a:ext>
                  </a:extLst>
                </a:gridCol>
                <a:gridCol w="658368">
                  <a:extLst>
                    <a:ext uri="{9D8B030D-6E8A-4147-A177-3AD203B41FA5}">
                      <a16:colId xmlns:a16="http://schemas.microsoft.com/office/drawing/2014/main" val="1690565940"/>
                    </a:ext>
                  </a:extLst>
                </a:gridCol>
                <a:gridCol w="658368">
                  <a:extLst>
                    <a:ext uri="{9D8B030D-6E8A-4147-A177-3AD203B41FA5}">
                      <a16:colId xmlns:a16="http://schemas.microsoft.com/office/drawing/2014/main" val="3142795574"/>
                    </a:ext>
                  </a:extLst>
                </a:gridCol>
                <a:gridCol w="658368">
                  <a:extLst>
                    <a:ext uri="{9D8B030D-6E8A-4147-A177-3AD203B41FA5}">
                      <a16:colId xmlns:a16="http://schemas.microsoft.com/office/drawing/2014/main" val="1945520238"/>
                    </a:ext>
                  </a:extLst>
                </a:gridCol>
                <a:gridCol w="658368">
                  <a:extLst>
                    <a:ext uri="{9D8B030D-6E8A-4147-A177-3AD203B41FA5}">
                      <a16:colId xmlns:a16="http://schemas.microsoft.com/office/drawing/2014/main" val="1849713724"/>
                    </a:ext>
                  </a:extLst>
                </a:gridCol>
                <a:gridCol w="658368">
                  <a:extLst>
                    <a:ext uri="{9D8B030D-6E8A-4147-A177-3AD203B41FA5}">
                      <a16:colId xmlns:a16="http://schemas.microsoft.com/office/drawing/2014/main" val="1595767359"/>
                    </a:ext>
                  </a:extLst>
                </a:gridCol>
                <a:gridCol w="658368">
                  <a:extLst>
                    <a:ext uri="{9D8B030D-6E8A-4147-A177-3AD203B41FA5}">
                      <a16:colId xmlns:a16="http://schemas.microsoft.com/office/drawing/2014/main" val="3931960239"/>
                    </a:ext>
                  </a:extLst>
                </a:gridCol>
                <a:gridCol w="658368">
                  <a:extLst>
                    <a:ext uri="{9D8B030D-6E8A-4147-A177-3AD203B41FA5}">
                      <a16:colId xmlns:a16="http://schemas.microsoft.com/office/drawing/2014/main" val="4171416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47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- 2018-12-02 13:36:00 </a:t>
                      </a:r>
                      <a:r>
                        <a:rPr kumimoji="0" lang="en-US" sz="1000" b="0" i="0" u="none" strike="noStrike" kern="1200" cap="none" spc="0" normalizeH="0" baseline="0" noProof="0">
                          <a:ln>
                            <a:noFill/>
                          </a:ln>
                          <a:solidFill>
                            <a:prstClr val="black"/>
                          </a:solidFill>
                          <a:effectLst/>
                          <a:uLnTx/>
                          <a:uFillTx/>
                          <a:latin typeface="+mn-lt"/>
                          <a:ea typeface="+mn-ea"/>
                          <a:cs typeface="+mn-cs"/>
                        </a:rPr>
                        <a:t> 
 Bake these delicious cookies this  Christmas and delight  your loved ones!
Christmas Lights Cookies
Ingredients:
60g SCS unsalted butter, softened
188g flour, plus extra for rolling
1/2 teaspoon baking powder
Pinch of salt
50g sugar
1 egg yolk
1/2 teaspoon vanilla
1/4 teaspoon almond extract
For the small-batch royal icing:
300g cups powdered sugar
2 teaspoons fresh lemon juice
1 large egg white
For decorating:
1 small tube of black icing for writing
handful mini M&amp;Ms
Instructions:
1. In a small bowl, whisk together the flour, baking powder and salt.
2. In a medium bowl, beat together with an electric mixer the butter and sugar. Once light and fluffy, add the egg yolk and vanilla and almond extracts.
3. Once well incorporated, sprinkle over half the flour mixture and beat gently until combined, then sprinkle over the rest. Beat until no streaks of flour remain, but be careful not to over-mix.
4. Dust a clean counter top with flour, and dump the dough out onto it. Gather it into 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9291162"/>
                  </a:ext>
                </a:extLst>
              </a:tr>
            </a:tbl>
          </a:graphicData>
        </a:graphic>
      </p:graphicFrame>
      <p:sp>
        <p:nvSpPr>
          <p:cNvPr id="4" name="Text Placeholder 3">
            <a:extLst>
              <a:ext uri="{FF2B5EF4-FFF2-40B4-BE49-F238E27FC236}">
                <a16:creationId xmlns:a16="http://schemas.microsoft.com/office/drawing/2014/main" id="{286D52FF-178C-47AC-BBD1-9C3DCFDCDEF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835996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EAAE4-CD29-4CE6-9D23-560A46821F62}"/>
              </a:ext>
            </a:extLst>
          </p:cNvPr>
          <p:cNvSpPr>
            <a:spLocks noGrp="1"/>
          </p:cNvSpPr>
          <p:nvPr>
            <p:ph type="title"/>
          </p:nvPr>
        </p:nvSpPr>
        <p:spPr/>
        <p:txBody>
          <a:bodyPr/>
          <a:lstStyle/>
          <a:p>
            <a:r>
              <a:rPr lang="en-US"/>
              <a:t>Facebook Own Posts Table | SCS Dairy MY - 9 of 9</a:t>
            </a:r>
          </a:p>
        </p:txBody>
      </p:sp>
      <p:graphicFrame>
        <p:nvGraphicFramePr>
          <p:cNvPr id="5" name="Table Placeholder 4">
            <a:extLst>
              <a:ext uri="{FF2B5EF4-FFF2-40B4-BE49-F238E27FC236}">
                <a16:creationId xmlns:a16="http://schemas.microsoft.com/office/drawing/2014/main" id="{0369B9E3-46EE-4545-93D9-4FCA55F54E7C}"/>
              </a:ext>
            </a:extLst>
          </p:cNvPr>
          <p:cNvGraphicFramePr>
            <a:graphicFrameLocks noGrp="1"/>
          </p:cNvGraphicFramePr>
          <p:nvPr>
            <p:ph type="tbl" sz="quarter" idx="13"/>
            <p:extLst>
              <p:ext uri="{D42A27DB-BD31-4B8C-83A1-F6EECF244321}">
                <p14:modId xmlns:p14="http://schemas.microsoft.com/office/powerpoint/2010/main" val="153489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8362599"/>
                    </a:ext>
                  </a:extLst>
                </a:gridCol>
                <a:gridCol w="658368">
                  <a:extLst>
                    <a:ext uri="{9D8B030D-6E8A-4147-A177-3AD203B41FA5}">
                      <a16:colId xmlns:a16="http://schemas.microsoft.com/office/drawing/2014/main" val="542770533"/>
                    </a:ext>
                  </a:extLst>
                </a:gridCol>
                <a:gridCol w="658368">
                  <a:extLst>
                    <a:ext uri="{9D8B030D-6E8A-4147-A177-3AD203B41FA5}">
                      <a16:colId xmlns:a16="http://schemas.microsoft.com/office/drawing/2014/main" val="3527560309"/>
                    </a:ext>
                  </a:extLst>
                </a:gridCol>
                <a:gridCol w="658368">
                  <a:extLst>
                    <a:ext uri="{9D8B030D-6E8A-4147-A177-3AD203B41FA5}">
                      <a16:colId xmlns:a16="http://schemas.microsoft.com/office/drawing/2014/main" val="1900051488"/>
                    </a:ext>
                  </a:extLst>
                </a:gridCol>
                <a:gridCol w="658368">
                  <a:extLst>
                    <a:ext uri="{9D8B030D-6E8A-4147-A177-3AD203B41FA5}">
                      <a16:colId xmlns:a16="http://schemas.microsoft.com/office/drawing/2014/main" val="2613307987"/>
                    </a:ext>
                  </a:extLst>
                </a:gridCol>
                <a:gridCol w="658368">
                  <a:extLst>
                    <a:ext uri="{9D8B030D-6E8A-4147-A177-3AD203B41FA5}">
                      <a16:colId xmlns:a16="http://schemas.microsoft.com/office/drawing/2014/main" val="2200079923"/>
                    </a:ext>
                  </a:extLst>
                </a:gridCol>
                <a:gridCol w="658368">
                  <a:extLst>
                    <a:ext uri="{9D8B030D-6E8A-4147-A177-3AD203B41FA5}">
                      <a16:colId xmlns:a16="http://schemas.microsoft.com/office/drawing/2014/main" val="2810669246"/>
                    </a:ext>
                  </a:extLst>
                </a:gridCol>
                <a:gridCol w="658368">
                  <a:extLst>
                    <a:ext uri="{9D8B030D-6E8A-4147-A177-3AD203B41FA5}">
                      <a16:colId xmlns:a16="http://schemas.microsoft.com/office/drawing/2014/main" val="3149757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748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- 2018-12-02 04:10:28 </a:t>
                      </a:r>
                      <a:r>
                        <a:rPr kumimoji="0" lang="en-US" sz="1000" b="0" i="0" u="none" strike="noStrike" kern="1200" cap="none" spc="0" normalizeH="0" baseline="0" noProof="0">
                          <a:ln>
                            <a:noFill/>
                          </a:ln>
                          <a:solidFill>
                            <a:prstClr val="black"/>
                          </a:solidFill>
                          <a:effectLst/>
                          <a:uLnTx/>
                          <a:uFillTx/>
                          <a:latin typeface="+mn-lt"/>
                          <a:ea typeface="+mn-ea"/>
                          <a:cs typeface="+mn-cs"/>
                        </a:rPr>
                        <a:t> 
 Nothing beats freshly baked buttery pretzels topped with sea salt and sesame seeds!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6280713"/>
                  </a:ext>
                </a:extLst>
              </a:tr>
            </a:tbl>
          </a:graphicData>
        </a:graphic>
      </p:graphicFrame>
      <p:sp>
        <p:nvSpPr>
          <p:cNvPr id="4" name="Text Placeholder 3">
            <a:extLst>
              <a:ext uri="{FF2B5EF4-FFF2-40B4-BE49-F238E27FC236}">
                <a16:creationId xmlns:a16="http://schemas.microsoft.com/office/drawing/2014/main" id="{95D5E9C2-609A-456E-9738-6F150C570A3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806557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1057</Words>
  <Application>Microsoft Office PowerPoint</Application>
  <PresentationFormat>On-screen Show (4:3)</PresentationFormat>
  <Paragraphs>447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9</vt:lpstr>
      <vt:lpstr>Facebook Own Posts Table | SCS Dairy MY - 2 of 9</vt:lpstr>
      <vt:lpstr>Facebook Own Posts Table | SCS Dairy MY - 3 of 9</vt:lpstr>
      <vt:lpstr>Facebook Own Posts Table | SCS Dairy MY - 4 of 9</vt:lpstr>
      <vt:lpstr>Facebook Own Posts Table | SCS Dairy MY - 5 of 9</vt:lpstr>
      <vt:lpstr>Facebook Own Posts Table | SCS Dairy MY - 6 of 9</vt:lpstr>
      <vt:lpstr>Facebook Own Posts Table | SCS Dairy MY - 7 of 9</vt:lpstr>
      <vt:lpstr>Facebook Own Posts Table | SCS Dairy MY - 8 of 9</vt:lpstr>
      <vt:lpstr>Facebook Own Posts Table | SCS Dairy MY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2019-01-06T08:15:02Z</dcterms:created>
  <dcterms:modified xsi:type="dcterms:W3CDTF">2019-01-06T08:15:39Z</dcterms:modified>
</cp:coreProperties>
</file>