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170</c:v>
                </c:pt>
                <c:pt idx="1">
                  <c:v>74</c:v>
                </c:pt>
                <c:pt idx="2">
                  <c:v>68</c:v>
                </c:pt>
                <c:pt idx="3">
                  <c:v>96</c:v>
                </c:pt>
                <c:pt idx="4">
                  <c:v>33</c:v>
                </c:pt>
                <c:pt idx="5">
                  <c:v>34</c:v>
                </c:pt>
                <c:pt idx="6">
                  <c:v>7</c:v>
                </c:pt>
                <c:pt idx="7">
                  <c:v>3</c:v>
                </c:pt>
                <c:pt idx="8">
                  <c:v>3</c:v>
                </c:pt>
                <c:pt idx="9">
                  <c:v>3</c:v>
                </c:pt>
                <c:pt idx="10">
                  <c:v>4</c:v>
                </c:pt>
                <c:pt idx="11">
                  <c:v>2772</c:v>
                </c:pt>
                <c:pt idx="12">
                  <c:v>689</c:v>
                </c:pt>
                <c:pt idx="13">
                  <c:v>313</c:v>
                </c:pt>
                <c:pt idx="14">
                  <c:v>269</c:v>
                </c:pt>
                <c:pt idx="15">
                  <c:v>443</c:v>
                </c:pt>
                <c:pt idx="16">
                  <c:v>162</c:v>
                </c:pt>
                <c:pt idx="17">
                  <c:v>169</c:v>
                </c:pt>
                <c:pt idx="18">
                  <c:v>73</c:v>
                </c:pt>
                <c:pt idx="19">
                  <c:v>11746</c:v>
                </c:pt>
                <c:pt idx="20">
                  <c:v>3274</c:v>
                </c:pt>
                <c:pt idx="21">
                  <c:v>1837</c:v>
                </c:pt>
                <c:pt idx="22">
                  <c:v>773</c:v>
                </c:pt>
                <c:pt idx="23">
                  <c:v>767</c:v>
                </c:pt>
                <c:pt idx="24">
                  <c:v>395</c:v>
                </c:pt>
                <c:pt idx="25">
                  <c:v>490</c:v>
                </c:pt>
                <c:pt idx="26">
                  <c:v>170</c:v>
                </c:pt>
                <c:pt idx="27">
                  <c:v>1830</c:v>
                </c:pt>
                <c:pt idx="28">
                  <c:v>1758</c:v>
                </c:pt>
                <c:pt idx="29">
                  <c:v>2347</c:v>
                </c:pt>
                <c:pt idx="30">
                  <c:v>4913</c:v>
                </c:pt>
              </c:numCache>
            </c:numRef>
          </c:val>
          <c:smooth val="0"/>
          <c:extLst>
            <c:ext xmlns:c16="http://schemas.microsoft.com/office/drawing/2014/chart" uri="{C3380CC4-5D6E-409C-BE32-E72D297353CC}">
              <c16:uniqueId val="{00000000-254C-4600-95A1-F7889BAC3B94}"/>
            </c:ext>
          </c:extLst>
        </c:ser>
        <c:dLbls>
          <c:showLegendKey val="0"/>
          <c:showVal val="0"/>
          <c:showCatName val="0"/>
          <c:showSerName val="0"/>
          <c:showPercent val="0"/>
          <c:showBubbleSize val="0"/>
        </c:dLbls>
        <c:smooth val="0"/>
        <c:axId val="346176488"/>
        <c:axId val="346181080"/>
      </c:lineChart>
      <c:dateAx>
        <c:axId val="34617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81080"/>
        <c:crosses val="autoZero"/>
        <c:auto val="1"/>
        <c:lblOffset val="100"/>
        <c:baseTimeUnit val="days"/>
      </c:dateAx>
      <c:valAx>
        <c:axId val="34618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7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16</c:v>
                </c:pt>
                <c:pt idx="1">
                  <c:v>4</c:v>
                </c:pt>
                <c:pt idx="2">
                  <c:v>4</c:v>
                </c:pt>
                <c:pt idx="3">
                  <c:v>8</c:v>
                </c:pt>
                <c:pt idx="4">
                  <c:v>1</c:v>
                </c:pt>
                <c:pt idx="5">
                  <c:v>2</c:v>
                </c:pt>
                <c:pt idx="6">
                  <c:v>1</c:v>
                </c:pt>
                <c:pt idx="7">
                  <c:v>3</c:v>
                </c:pt>
                <c:pt idx="8">
                  <c:v>0</c:v>
                </c:pt>
                <c:pt idx="9">
                  <c:v>2</c:v>
                </c:pt>
                <c:pt idx="10">
                  <c:v>1</c:v>
                </c:pt>
                <c:pt idx="11">
                  <c:v>823</c:v>
                </c:pt>
                <c:pt idx="12">
                  <c:v>100</c:v>
                </c:pt>
                <c:pt idx="13">
                  <c:v>36</c:v>
                </c:pt>
                <c:pt idx="14">
                  <c:v>33</c:v>
                </c:pt>
                <c:pt idx="15">
                  <c:v>44</c:v>
                </c:pt>
                <c:pt idx="16">
                  <c:v>14</c:v>
                </c:pt>
                <c:pt idx="17">
                  <c:v>10</c:v>
                </c:pt>
                <c:pt idx="18">
                  <c:v>4</c:v>
                </c:pt>
                <c:pt idx="19">
                  <c:v>85</c:v>
                </c:pt>
                <c:pt idx="20">
                  <c:v>120</c:v>
                </c:pt>
                <c:pt idx="21">
                  <c:v>52</c:v>
                </c:pt>
                <c:pt idx="22">
                  <c:v>85</c:v>
                </c:pt>
                <c:pt idx="23">
                  <c:v>70</c:v>
                </c:pt>
                <c:pt idx="24">
                  <c:v>42</c:v>
                </c:pt>
                <c:pt idx="25">
                  <c:v>73</c:v>
                </c:pt>
                <c:pt idx="26">
                  <c:v>37</c:v>
                </c:pt>
                <c:pt idx="27">
                  <c:v>4</c:v>
                </c:pt>
                <c:pt idx="28">
                  <c:v>10</c:v>
                </c:pt>
                <c:pt idx="29">
                  <c:v>8</c:v>
                </c:pt>
                <c:pt idx="30">
                  <c:v>12</c:v>
                </c:pt>
              </c:numCache>
            </c:numRef>
          </c:val>
          <c:smooth val="0"/>
          <c:extLst>
            <c:ext xmlns:c16="http://schemas.microsoft.com/office/drawing/2014/chart" uri="{C3380CC4-5D6E-409C-BE32-E72D297353CC}">
              <c16:uniqueId val="{00000000-4590-4C38-BA9B-28793303F140}"/>
            </c:ext>
          </c:extLst>
        </c:ser>
        <c:dLbls>
          <c:showLegendKey val="0"/>
          <c:showVal val="0"/>
          <c:showCatName val="0"/>
          <c:showSerName val="0"/>
          <c:showPercent val="0"/>
          <c:showBubbleSize val="0"/>
        </c:dLbls>
        <c:smooth val="0"/>
        <c:axId val="346182720"/>
        <c:axId val="346179768"/>
      </c:lineChart>
      <c:dateAx>
        <c:axId val="346182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79768"/>
        <c:crosses val="autoZero"/>
        <c:auto val="1"/>
        <c:lblOffset val="100"/>
        <c:baseTimeUnit val="days"/>
      </c:dateAx>
      <c:valAx>
        <c:axId val="34617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8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112</c:v>
                </c:pt>
                <c:pt idx="12">
                  <c:v>8</c:v>
                </c:pt>
                <c:pt idx="13">
                  <c:v>0</c:v>
                </c:pt>
                <c:pt idx="14">
                  <c:v>5</c:v>
                </c:pt>
                <c:pt idx="15">
                  <c:v>0</c:v>
                </c:pt>
                <c:pt idx="16">
                  <c:v>0</c:v>
                </c:pt>
                <c:pt idx="17">
                  <c:v>102</c:v>
                </c:pt>
                <c:pt idx="18">
                  <c:v>0</c:v>
                </c:pt>
                <c:pt idx="19">
                  <c:v>0</c:v>
                </c:pt>
                <c:pt idx="20">
                  <c:v>0</c:v>
                </c:pt>
                <c:pt idx="21">
                  <c:v>140</c:v>
                </c:pt>
                <c:pt idx="22">
                  <c:v>0</c:v>
                </c:pt>
                <c:pt idx="23">
                  <c:v>0</c:v>
                </c:pt>
                <c:pt idx="24">
                  <c:v>136</c:v>
                </c:pt>
                <c:pt idx="25">
                  <c:v>0</c:v>
                </c:pt>
                <c:pt idx="26">
                  <c:v>0</c:v>
                </c:pt>
                <c:pt idx="27">
                  <c:v>2</c:v>
                </c:pt>
                <c:pt idx="28">
                  <c:v>0</c:v>
                </c:pt>
                <c:pt idx="29">
                  <c:v>0</c:v>
                </c:pt>
                <c:pt idx="30">
                  <c:v>7</c:v>
                </c:pt>
              </c:numCache>
            </c:numRef>
          </c:val>
          <c:smooth val="0"/>
          <c:extLst>
            <c:ext xmlns:c16="http://schemas.microsoft.com/office/drawing/2014/chart" uri="{C3380CC4-5D6E-409C-BE32-E72D297353CC}">
              <c16:uniqueId val="{00000000-5581-4485-8C1F-87C225466C5F}"/>
            </c:ext>
          </c:extLst>
        </c:ser>
        <c:dLbls>
          <c:showLegendKey val="0"/>
          <c:showVal val="0"/>
          <c:showCatName val="0"/>
          <c:showSerName val="0"/>
          <c:showPercent val="0"/>
          <c:showBubbleSize val="0"/>
        </c:dLbls>
        <c:smooth val="0"/>
        <c:axId val="346599136"/>
        <c:axId val="346599464"/>
      </c:lineChart>
      <c:dateAx>
        <c:axId val="34659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599464"/>
        <c:crosses val="autoZero"/>
        <c:auto val="1"/>
        <c:lblOffset val="100"/>
        <c:baseTimeUnit val="days"/>
      </c:dateAx>
      <c:valAx>
        <c:axId val="34659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59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500</c:v>
                </c:pt>
              </c:numCache>
            </c:numRef>
          </c:val>
          <c:extLst>
            <c:ext xmlns:c16="http://schemas.microsoft.com/office/drawing/2014/chart" uri="{C3380CC4-5D6E-409C-BE32-E72D297353CC}">
              <c16:uniqueId val="{00000000-F7EF-464C-9869-3A6ADA43DBA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8</c:v>
                </c:pt>
              </c:numCache>
            </c:numRef>
          </c:val>
          <c:extLst>
            <c:ext xmlns:c16="http://schemas.microsoft.com/office/drawing/2014/chart" uri="{C3380CC4-5D6E-409C-BE32-E72D297353CC}">
              <c16:uniqueId val="{00000001-F7EF-464C-9869-3A6ADA43DBA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2</c:v>
                </c:pt>
              </c:numCache>
            </c:numRef>
          </c:val>
          <c:extLst>
            <c:ext xmlns:c16="http://schemas.microsoft.com/office/drawing/2014/chart" uri="{C3380CC4-5D6E-409C-BE32-E72D297353CC}">
              <c16:uniqueId val="{00000002-F7EF-464C-9869-3A6ADA43DBA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2</c:v>
                </c:pt>
              </c:numCache>
            </c:numRef>
          </c:val>
          <c:extLst>
            <c:ext xmlns:c16="http://schemas.microsoft.com/office/drawing/2014/chart" uri="{C3380CC4-5D6E-409C-BE32-E72D297353CC}">
              <c16:uniqueId val="{00000003-F7EF-464C-9869-3A6ADA43DBA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F7EF-464C-9869-3A6ADA43DBA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F7EF-464C-9869-3A6ADA43DBA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1</c:v>
                </c:pt>
              </c:numCache>
            </c:numRef>
          </c:val>
          <c:extLst>
            <c:ext xmlns:c16="http://schemas.microsoft.com/office/drawing/2014/chart" uri="{C3380CC4-5D6E-409C-BE32-E72D297353CC}">
              <c16:uniqueId val="{00000006-F7EF-464C-9869-3A6ADA43DBA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11</c:v>
                </c:pt>
              </c:numCache>
            </c:numRef>
          </c:val>
          <c:extLst>
            <c:ext xmlns:c16="http://schemas.microsoft.com/office/drawing/2014/chart" uri="{C3380CC4-5D6E-409C-BE32-E72D297353CC}">
              <c16:uniqueId val="{00000007-F7EF-464C-9869-3A6ADA43DBAA}"/>
            </c:ext>
          </c:extLst>
        </c:ser>
        <c:dLbls>
          <c:showLegendKey val="0"/>
          <c:showVal val="0"/>
          <c:showCatName val="0"/>
          <c:showSerName val="0"/>
          <c:showPercent val="0"/>
          <c:showBubbleSize val="0"/>
        </c:dLbls>
        <c:gapWidth val="150"/>
        <c:overlap val="100"/>
        <c:axId val="175425944"/>
        <c:axId val="175421680"/>
      </c:barChart>
      <c:catAx>
        <c:axId val="175425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21680"/>
        <c:crosses val="autoZero"/>
        <c:auto val="1"/>
        <c:lblAlgn val="ctr"/>
        <c:lblOffset val="100"/>
        <c:noMultiLvlLbl val="0"/>
      </c:catAx>
      <c:valAx>
        <c:axId val="175421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2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0.43722673329169298</c:v>
                </c:pt>
                <c:pt idx="1">
                  <c:v>7.5265459088069999</c:v>
                </c:pt>
                <c:pt idx="2">
                  <c:v>7.0580886945658996</c:v>
                </c:pt>
                <c:pt idx="3">
                  <c:v>0.62460961898813205</c:v>
                </c:pt>
                <c:pt idx="4">
                  <c:v>0.18738288569643999</c:v>
                </c:pt>
                <c:pt idx="5">
                  <c:v>4.6845721424109898</c:v>
                </c:pt>
              </c:numCache>
            </c:numRef>
          </c:val>
          <c:extLst>
            <c:ext xmlns:c16="http://schemas.microsoft.com/office/drawing/2014/chart" uri="{C3380CC4-5D6E-409C-BE32-E72D297353CC}">
              <c16:uniqueId val="{00000000-B5CF-441B-B308-2B56F7C474BD}"/>
            </c:ext>
          </c:extLst>
        </c:ser>
        <c:dLbls>
          <c:showLegendKey val="0"/>
          <c:showVal val="0"/>
          <c:showCatName val="0"/>
          <c:showSerName val="0"/>
          <c:showPercent val="0"/>
          <c:showBubbleSize val="0"/>
        </c:dLbls>
        <c:gapWidth val="219"/>
        <c:overlap val="-27"/>
        <c:axId val="175423976"/>
        <c:axId val="175421024"/>
      </c:barChart>
      <c:catAx>
        <c:axId val="17542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21024"/>
        <c:crosses val="autoZero"/>
        <c:auto val="1"/>
        <c:lblAlgn val="ctr"/>
        <c:lblOffset val="100"/>
        <c:noMultiLvlLbl val="0"/>
      </c:catAx>
      <c:valAx>
        <c:axId val="17542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2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33</c:v>
                </c:pt>
                <c:pt idx="1">
                  <c:v>698</c:v>
                </c:pt>
                <c:pt idx="2">
                  <c:v>113</c:v>
                </c:pt>
                <c:pt idx="3">
                  <c:v>83</c:v>
                </c:pt>
                <c:pt idx="4">
                  <c:v>26</c:v>
                </c:pt>
                <c:pt idx="5">
                  <c:v>7</c:v>
                </c:pt>
                <c:pt idx="6">
                  <c:v>8</c:v>
                </c:pt>
              </c:numCache>
            </c:numRef>
          </c:val>
          <c:extLst>
            <c:ext xmlns:c16="http://schemas.microsoft.com/office/drawing/2014/chart" uri="{C3380CC4-5D6E-409C-BE32-E72D297353CC}">
              <c16:uniqueId val="{00000000-5233-44BC-98AC-2EDC7A5B1F8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c:v>
                </c:pt>
                <c:pt idx="1">
                  <c:v>422</c:v>
                </c:pt>
                <c:pt idx="2">
                  <c:v>106</c:v>
                </c:pt>
                <c:pt idx="3">
                  <c:v>52</c:v>
                </c:pt>
                <c:pt idx="4">
                  <c:v>17</c:v>
                </c:pt>
                <c:pt idx="5">
                  <c:v>4</c:v>
                </c:pt>
                <c:pt idx="6">
                  <c:v>8</c:v>
                </c:pt>
              </c:numCache>
            </c:numRef>
          </c:val>
          <c:extLst>
            <c:ext xmlns:c16="http://schemas.microsoft.com/office/drawing/2014/chart" uri="{C3380CC4-5D6E-409C-BE32-E72D297353CC}">
              <c16:uniqueId val="{00000001-5233-44BC-98AC-2EDC7A5B1F88}"/>
            </c:ext>
          </c:extLst>
        </c:ser>
        <c:dLbls>
          <c:showLegendKey val="0"/>
          <c:showVal val="0"/>
          <c:showCatName val="0"/>
          <c:showSerName val="0"/>
          <c:showPercent val="0"/>
          <c:showBubbleSize val="0"/>
        </c:dLbls>
        <c:gapWidth val="219"/>
        <c:overlap val="-27"/>
        <c:axId val="355110712"/>
        <c:axId val="355111040"/>
      </c:barChart>
      <c:catAx>
        <c:axId val="35511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1040"/>
        <c:crosses val="autoZero"/>
        <c:auto val="1"/>
        <c:lblAlgn val="ctr"/>
        <c:lblOffset val="100"/>
        <c:noMultiLvlLbl val="0"/>
      </c:catAx>
      <c:valAx>
        <c:axId val="35511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7.0536828963795299</c:v>
                </c:pt>
                <c:pt idx="12">
                  <c:v>0.62383031815346202</c:v>
                </c:pt>
                <c:pt idx="13">
                  <c:v>0</c:v>
                </c:pt>
                <c:pt idx="14">
                  <c:v>0.31191515907673101</c:v>
                </c:pt>
                <c:pt idx="15">
                  <c:v>0</c:v>
                </c:pt>
                <c:pt idx="16">
                  <c:v>0</c:v>
                </c:pt>
                <c:pt idx="17">
                  <c:v>6.4878353087960097</c:v>
                </c:pt>
                <c:pt idx="18">
                  <c:v>0</c:v>
                </c:pt>
                <c:pt idx="19">
                  <c:v>0</c:v>
                </c:pt>
                <c:pt idx="20">
                  <c:v>0</c:v>
                </c:pt>
                <c:pt idx="21">
                  <c:v>9.0455396132252002</c:v>
                </c:pt>
                <c:pt idx="22">
                  <c:v>0</c:v>
                </c:pt>
                <c:pt idx="23">
                  <c:v>0</c:v>
                </c:pt>
                <c:pt idx="24">
                  <c:v>8.5411471321695807</c:v>
                </c:pt>
                <c:pt idx="25">
                  <c:v>0</c:v>
                </c:pt>
                <c:pt idx="26">
                  <c:v>0</c:v>
                </c:pt>
                <c:pt idx="27">
                  <c:v>0.18726591760299599</c:v>
                </c:pt>
                <c:pt idx="28">
                  <c:v>0</c:v>
                </c:pt>
                <c:pt idx="29">
                  <c:v>0</c:v>
                </c:pt>
                <c:pt idx="30">
                  <c:v>0.436953807740325</c:v>
                </c:pt>
              </c:numCache>
            </c:numRef>
          </c:val>
          <c:smooth val="0"/>
          <c:extLst>
            <c:ext xmlns:c16="http://schemas.microsoft.com/office/drawing/2014/chart" uri="{C3380CC4-5D6E-409C-BE32-E72D297353CC}">
              <c16:uniqueId val="{00000000-A5A9-406E-A68B-15C226907581}"/>
            </c:ext>
          </c:extLst>
        </c:ser>
        <c:dLbls>
          <c:showLegendKey val="0"/>
          <c:showVal val="0"/>
          <c:showCatName val="0"/>
          <c:showSerName val="0"/>
          <c:showPercent val="0"/>
          <c:showBubbleSize val="0"/>
        </c:dLbls>
        <c:smooth val="0"/>
        <c:axId val="355115632"/>
        <c:axId val="355119240"/>
      </c:lineChart>
      <c:dateAx>
        <c:axId val="355115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9240"/>
        <c:crosses val="autoZero"/>
        <c:auto val="1"/>
        <c:lblOffset val="100"/>
        <c:baseTimeUnit val="days"/>
      </c:dateAx>
      <c:valAx>
        <c:axId val="35511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1601</c:v>
                </c:pt>
                <c:pt idx="1">
                  <c:v>1600</c:v>
                </c:pt>
                <c:pt idx="2">
                  <c:v>1600</c:v>
                </c:pt>
                <c:pt idx="3">
                  <c:v>1600</c:v>
                </c:pt>
                <c:pt idx="4">
                  <c:v>1600</c:v>
                </c:pt>
                <c:pt idx="5">
                  <c:v>1600</c:v>
                </c:pt>
                <c:pt idx="6">
                  <c:v>1601</c:v>
                </c:pt>
                <c:pt idx="7">
                  <c:v>1602</c:v>
                </c:pt>
                <c:pt idx="8">
                  <c:v>1602</c:v>
                </c:pt>
                <c:pt idx="9">
                  <c:v>1602</c:v>
                </c:pt>
                <c:pt idx="10">
                  <c:v>1602</c:v>
                </c:pt>
                <c:pt idx="11">
                  <c:v>1603</c:v>
                </c:pt>
                <c:pt idx="12">
                  <c:v>1603</c:v>
                </c:pt>
                <c:pt idx="13">
                  <c:v>1603</c:v>
                </c:pt>
                <c:pt idx="14">
                  <c:v>1603</c:v>
                </c:pt>
                <c:pt idx="15">
                  <c:v>1603</c:v>
                </c:pt>
                <c:pt idx="16">
                  <c:v>1603</c:v>
                </c:pt>
                <c:pt idx="17">
                  <c:v>1603</c:v>
                </c:pt>
                <c:pt idx="18">
                  <c:v>1603</c:v>
                </c:pt>
                <c:pt idx="19">
                  <c:v>1603</c:v>
                </c:pt>
                <c:pt idx="20">
                  <c:v>1603</c:v>
                </c:pt>
                <c:pt idx="21">
                  <c:v>1603</c:v>
                </c:pt>
                <c:pt idx="22">
                  <c:v>1604</c:v>
                </c:pt>
                <c:pt idx="23">
                  <c:v>1604</c:v>
                </c:pt>
                <c:pt idx="24">
                  <c:v>1604</c:v>
                </c:pt>
                <c:pt idx="25">
                  <c:v>1604</c:v>
                </c:pt>
                <c:pt idx="26">
                  <c:v>1603</c:v>
                </c:pt>
                <c:pt idx="27">
                  <c:v>1602</c:v>
                </c:pt>
                <c:pt idx="28">
                  <c:v>1602</c:v>
                </c:pt>
                <c:pt idx="29">
                  <c:v>1602</c:v>
                </c:pt>
                <c:pt idx="30">
                  <c:v>1602</c:v>
                </c:pt>
              </c:numCache>
            </c:numRef>
          </c:val>
          <c:smooth val="0"/>
          <c:extLst>
            <c:ext xmlns:c16="http://schemas.microsoft.com/office/drawing/2014/chart" uri="{C3380CC4-5D6E-409C-BE32-E72D297353CC}">
              <c16:uniqueId val="{00000000-A6AC-4B24-ADDF-97421BA0461B}"/>
            </c:ext>
          </c:extLst>
        </c:ser>
        <c:dLbls>
          <c:showLegendKey val="0"/>
          <c:showVal val="0"/>
          <c:showCatName val="0"/>
          <c:showSerName val="0"/>
          <c:showPercent val="0"/>
          <c:showBubbleSize val="0"/>
        </c:dLbls>
        <c:smooth val="0"/>
        <c:axId val="357175456"/>
        <c:axId val="357173816"/>
      </c:lineChart>
      <c:dateAx>
        <c:axId val="357175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73816"/>
        <c:crosses val="autoZero"/>
        <c:auto val="1"/>
        <c:lblOffset val="100"/>
        <c:baseTimeUnit val="days"/>
      </c:dateAx>
      <c:valAx>
        <c:axId val="35717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7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2</c:v>
                </c:pt>
                <c:pt idx="1">
                  <c:v>1</c:v>
                </c:pt>
                <c:pt idx="2">
                  <c:v>2</c:v>
                </c:pt>
                <c:pt idx="3">
                  <c:v>6</c:v>
                </c:pt>
                <c:pt idx="4">
                  <c:v>2</c:v>
                </c:pt>
                <c:pt idx="5">
                  <c:v>10</c:v>
                </c:pt>
                <c:pt idx="6">
                  <c:v>7</c:v>
                </c:pt>
                <c:pt idx="7">
                  <c:v>3</c:v>
                </c:pt>
                <c:pt idx="8">
                  <c:v>2</c:v>
                </c:pt>
                <c:pt idx="9">
                  <c:v>4</c:v>
                </c:pt>
                <c:pt idx="10">
                  <c:v>4</c:v>
                </c:pt>
                <c:pt idx="11">
                  <c:v>13</c:v>
                </c:pt>
                <c:pt idx="12">
                  <c:v>6</c:v>
                </c:pt>
                <c:pt idx="13">
                  <c:v>6</c:v>
                </c:pt>
                <c:pt idx="14">
                  <c:v>4</c:v>
                </c:pt>
                <c:pt idx="15">
                  <c:v>2</c:v>
                </c:pt>
                <c:pt idx="16">
                  <c:v>3</c:v>
                </c:pt>
                <c:pt idx="17">
                  <c:v>13</c:v>
                </c:pt>
                <c:pt idx="18">
                  <c:v>4</c:v>
                </c:pt>
                <c:pt idx="19">
                  <c:v>8</c:v>
                </c:pt>
                <c:pt idx="20">
                  <c:v>5</c:v>
                </c:pt>
                <c:pt idx="21">
                  <c:v>1</c:v>
                </c:pt>
                <c:pt idx="22">
                  <c:v>0</c:v>
                </c:pt>
                <c:pt idx="23">
                  <c:v>10</c:v>
                </c:pt>
                <c:pt idx="24">
                  <c:v>4</c:v>
                </c:pt>
                <c:pt idx="25">
                  <c:v>2</c:v>
                </c:pt>
                <c:pt idx="26">
                  <c:v>1</c:v>
                </c:pt>
                <c:pt idx="27">
                  <c:v>0</c:v>
                </c:pt>
                <c:pt idx="28">
                  <c:v>2</c:v>
                </c:pt>
                <c:pt idx="29">
                  <c:v>3</c:v>
                </c:pt>
                <c:pt idx="30">
                  <c:v>5</c:v>
                </c:pt>
              </c:numCache>
            </c:numRef>
          </c:val>
          <c:smooth val="0"/>
          <c:extLst>
            <c:ext xmlns:c16="http://schemas.microsoft.com/office/drawing/2014/chart" uri="{C3380CC4-5D6E-409C-BE32-E72D297353CC}">
              <c16:uniqueId val="{00000000-DCB0-42D5-9EE0-7089B8A54317}"/>
            </c:ext>
          </c:extLst>
        </c:ser>
        <c:dLbls>
          <c:showLegendKey val="0"/>
          <c:showVal val="0"/>
          <c:showCatName val="0"/>
          <c:showSerName val="0"/>
          <c:showPercent val="0"/>
          <c:showBubbleSize val="0"/>
        </c:dLbls>
        <c:smooth val="0"/>
        <c:axId val="357177752"/>
        <c:axId val="357178080"/>
      </c:lineChart>
      <c:dateAx>
        <c:axId val="35717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78080"/>
        <c:crosses val="autoZero"/>
        <c:auto val="1"/>
        <c:lblOffset val="100"/>
        <c:baseTimeUnit val="days"/>
      </c:dateAx>
      <c:valAx>
        <c:axId val="35717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7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97A09-3FD6-46F0-90C7-E3D62B46568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AF134742-9792-4894-A0F0-F9BF3681BF6A}"/>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611318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C89F4-D815-46B8-9522-018BB85BF58E}"/>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66C70309-3BF9-4651-B453-C5CDBE33C980}"/>
              </a:ext>
            </a:extLst>
          </p:cNvPr>
          <p:cNvGraphicFramePr>
            <a:graphicFrameLocks noGrp="1"/>
          </p:cNvGraphicFramePr>
          <p:nvPr>
            <p:ph type="tbl" sz="quarter" idx="13"/>
            <p:extLst>
              <p:ext uri="{D42A27DB-BD31-4B8C-83A1-F6EECF244321}">
                <p14:modId xmlns:p14="http://schemas.microsoft.com/office/powerpoint/2010/main" val="1554017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60972156"/>
                    </a:ext>
                  </a:extLst>
                </a:gridCol>
                <a:gridCol w="740664">
                  <a:extLst>
                    <a:ext uri="{9D8B030D-6E8A-4147-A177-3AD203B41FA5}">
                      <a16:colId xmlns:a16="http://schemas.microsoft.com/office/drawing/2014/main" val="1832702493"/>
                    </a:ext>
                  </a:extLst>
                </a:gridCol>
                <a:gridCol w="740664">
                  <a:extLst>
                    <a:ext uri="{9D8B030D-6E8A-4147-A177-3AD203B41FA5}">
                      <a16:colId xmlns:a16="http://schemas.microsoft.com/office/drawing/2014/main" val="4011891717"/>
                    </a:ext>
                  </a:extLst>
                </a:gridCol>
                <a:gridCol w="740664">
                  <a:extLst>
                    <a:ext uri="{9D8B030D-6E8A-4147-A177-3AD203B41FA5}">
                      <a16:colId xmlns:a16="http://schemas.microsoft.com/office/drawing/2014/main" val="3554376465"/>
                    </a:ext>
                  </a:extLst>
                </a:gridCol>
                <a:gridCol w="740664">
                  <a:extLst>
                    <a:ext uri="{9D8B030D-6E8A-4147-A177-3AD203B41FA5}">
                      <a16:colId xmlns:a16="http://schemas.microsoft.com/office/drawing/2014/main" val="3033123650"/>
                    </a:ext>
                  </a:extLst>
                </a:gridCol>
                <a:gridCol w="740664">
                  <a:extLst>
                    <a:ext uri="{9D8B030D-6E8A-4147-A177-3AD203B41FA5}">
                      <a16:colId xmlns:a16="http://schemas.microsoft.com/office/drawing/2014/main" val="1552025746"/>
                    </a:ext>
                  </a:extLst>
                </a:gridCol>
                <a:gridCol w="740664">
                  <a:extLst>
                    <a:ext uri="{9D8B030D-6E8A-4147-A177-3AD203B41FA5}">
                      <a16:colId xmlns:a16="http://schemas.microsoft.com/office/drawing/2014/main" val="2298460358"/>
                    </a:ext>
                  </a:extLst>
                </a:gridCol>
                <a:gridCol w="740664">
                  <a:extLst>
                    <a:ext uri="{9D8B030D-6E8A-4147-A177-3AD203B41FA5}">
                      <a16:colId xmlns:a16="http://schemas.microsoft.com/office/drawing/2014/main" val="3111357230"/>
                    </a:ext>
                  </a:extLst>
                </a:gridCol>
                <a:gridCol w="740664">
                  <a:extLst>
                    <a:ext uri="{9D8B030D-6E8A-4147-A177-3AD203B41FA5}">
                      <a16:colId xmlns:a16="http://schemas.microsoft.com/office/drawing/2014/main" val="1016285849"/>
                    </a:ext>
                  </a:extLst>
                </a:gridCol>
                <a:gridCol w="740664">
                  <a:extLst>
                    <a:ext uri="{9D8B030D-6E8A-4147-A177-3AD203B41FA5}">
                      <a16:colId xmlns:a16="http://schemas.microsoft.com/office/drawing/2014/main" val="2856562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9515977"/>
                  </a:ext>
                </a:extLst>
              </a:tr>
              <a:tr h="370840">
                <a:tc>
                  <a:txBody>
                    <a:bodyPr/>
                    <a:lstStyle/>
                    <a:p>
                      <a:r>
                        <a:rPr lang="en-US" sz="1000"/>
                        <a:t>Oxford Fajar Pre-University</a:t>
                      </a:r>
                    </a:p>
                  </a:txBody>
                  <a:tcPr/>
                </a:tc>
                <a:tc>
                  <a:txBody>
                    <a:bodyPr/>
                    <a:lstStyle/>
                    <a:p>
                      <a:r>
                        <a:rPr lang="en-US" sz="1000"/>
                        <a:t>1602</a:t>
                      </a:r>
                    </a:p>
                  </a:txBody>
                  <a:tcPr/>
                </a:tc>
                <a:tc>
                  <a:txBody>
                    <a:bodyPr/>
                    <a:lstStyle/>
                    <a:p>
                      <a:r>
                        <a:rPr lang="en-US" sz="1000"/>
                        <a:t>1</a:t>
                      </a:r>
                    </a:p>
                  </a:txBody>
                  <a:tcPr/>
                </a:tc>
                <a:tc>
                  <a:txBody>
                    <a:bodyPr/>
                    <a:lstStyle/>
                    <a:p>
                      <a:r>
                        <a:rPr lang="en-US" sz="1000"/>
                        <a:t>8</a:t>
                      </a:r>
                    </a:p>
                  </a:txBody>
                  <a:tcPr/>
                </a:tc>
                <a:tc>
                  <a:txBody>
                    <a:bodyPr/>
                    <a:lstStyle/>
                    <a:p>
                      <a:r>
                        <a:rPr lang="en-US" sz="1000"/>
                        <a:t>512</a:t>
                      </a:r>
                    </a:p>
                  </a:txBody>
                  <a:tcPr/>
                </a:tc>
                <a:tc>
                  <a:txBody>
                    <a:bodyPr/>
                    <a:lstStyle/>
                    <a:p>
                      <a:r>
                        <a:rPr lang="en-US" sz="1000"/>
                        <a:t>1</a:t>
                      </a:r>
                    </a:p>
                  </a:txBody>
                  <a:tcPr/>
                </a:tc>
                <a:tc>
                  <a:txBody>
                    <a:bodyPr/>
                    <a:lstStyle/>
                    <a:p>
                      <a:r>
                        <a:rPr lang="en-US" sz="1000"/>
                        <a:t>11</a:t>
                      </a:r>
                    </a:p>
                  </a:txBody>
                  <a:tcPr/>
                </a:tc>
                <a:tc>
                  <a:txBody>
                    <a:bodyPr/>
                    <a:lstStyle/>
                    <a:p>
                      <a:r>
                        <a:rPr lang="en-US" sz="1000"/>
                        <a:t>0</a:t>
                      </a:r>
                    </a:p>
                  </a:txBody>
                  <a:tcPr/>
                </a:tc>
                <a:tc>
                  <a:txBody>
                    <a:bodyPr/>
                    <a:lstStyle/>
                    <a:p>
                      <a:r>
                        <a:rPr lang="en-US" sz="1000"/>
                        <a:t>4.0912 %</a:t>
                      </a:r>
                    </a:p>
                  </a:txBody>
                  <a:tcPr/>
                </a:tc>
                <a:tc>
                  <a:txBody>
                    <a:bodyPr/>
                    <a:lstStyle/>
                    <a:p>
                      <a:r>
                        <a:rPr lang="en-US" sz="1000"/>
                        <a:t>0.0 %</a:t>
                      </a:r>
                    </a:p>
                  </a:txBody>
                  <a:tcPr/>
                </a:tc>
                <a:extLst>
                  <a:ext uri="{0D108BD9-81ED-4DB2-BD59-A6C34878D82A}">
                    <a16:rowId xmlns:a16="http://schemas.microsoft.com/office/drawing/2014/main" val="2513577548"/>
                  </a:ext>
                </a:extLst>
              </a:tr>
            </a:tbl>
          </a:graphicData>
        </a:graphic>
      </p:graphicFrame>
      <p:sp>
        <p:nvSpPr>
          <p:cNvPr id="4" name="Text Placeholder 3">
            <a:extLst>
              <a:ext uri="{FF2B5EF4-FFF2-40B4-BE49-F238E27FC236}">
                <a16:creationId xmlns:a16="http://schemas.microsoft.com/office/drawing/2014/main" id="{D6B9B57B-2A9E-401B-9416-0C2F6850D47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707020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A55A7-2428-4CAA-99FE-EBBBBCE9CDDD}"/>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7D80CF5F-18FF-40CA-A91A-A219851D5B3E}"/>
              </a:ext>
            </a:extLst>
          </p:cNvPr>
          <p:cNvGraphicFramePr>
            <a:graphicFrameLocks noGrp="1"/>
          </p:cNvGraphicFramePr>
          <p:nvPr>
            <p:ph type="chart" sz="quarter" idx="13"/>
            <p:extLst>
              <p:ext uri="{D42A27DB-BD31-4B8C-83A1-F6EECF244321}">
                <p14:modId xmlns:p14="http://schemas.microsoft.com/office/powerpoint/2010/main" val="2688822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29B2D-7BD7-44B4-99F4-99CBF941168A}"/>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767CC0BF-53E8-43B1-8AAE-EB76EC6543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913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69768-6A38-41B8-8C72-7F1007D8C5A0}"/>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6A99F8BE-967E-40BE-8705-41F1C59D3D01}"/>
              </a:ext>
            </a:extLst>
          </p:cNvPr>
          <p:cNvGraphicFramePr>
            <a:graphicFrameLocks noGrp="1"/>
          </p:cNvGraphicFramePr>
          <p:nvPr>
            <p:ph type="chart" sz="quarter" idx="13"/>
            <p:extLst>
              <p:ext uri="{D42A27DB-BD31-4B8C-83A1-F6EECF244321}">
                <p14:modId xmlns:p14="http://schemas.microsoft.com/office/powerpoint/2010/main" val="1852433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92C8AC-062C-4657-BB2F-50D81926F651}"/>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64BF4EC7-705B-4363-956C-00680B32D1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4206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592B9-4EA4-4078-B979-C5DB6A43C0C3}"/>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5A42B0D7-2AAC-4FDD-A32B-224813461DFE}"/>
              </a:ext>
            </a:extLst>
          </p:cNvPr>
          <p:cNvGraphicFramePr>
            <a:graphicFrameLocks noGrp="1"/>
          </p:cNvGraphicFramePr>
          <p:nvPr>
            <p:ph type="chart" sz="quarter" idx="13"/>
            <p:extLst>
              <p:ext uri="{D42A27DB-BD31-4B8C-83A1-F6EECF244321}">
                <p14:modId xmlns:p14="http://schemas.microsoft.com/office/powerpoint/2010/main" val="1590484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4250AA-9B8B-4C12-B01D-5895975493DF}"/>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36BC80D4-A3AA-41C7-AEF9-29A8C23F60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4385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95030-952D-4708-B1C3-5019AC565F3B}"/>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BC9BE702-7BDE-4267-8420-DAEE32A0B730}"/>
              </a:ext>
            </a:extLst>
          </p:cNvPr>
          <p:cNvGraphicFramePr>
            <a:graphicFrameLocks noGrp="1"/>
          </p:cNvGraphicFramePr>
          <p:nvPr>
            <p:ph type="chart" sz="quarter" idx="13"/>
            <p:extLst>
              <p:ext uri="{D42A27DB-BD31-4B8C-83A1-F6EECF244321}">
                <p14:modId xmlns:p14="http://schemas.microsoft.com/office/powerpoint/2010/main" val="3146432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2E390C-348F-4903-97B0-0EB704FFAA00}"/>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234CEC9A-BABB-4106-9DE1-CE3849E0C7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8861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0A132-4BD9-4920-9335-BC28669B1122}"/>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2720FE92-D38A-43C8-BB30-7424E9DF3AAA}"/>
              </a:ext>
            </a:extLst>
          </p:cNvPr>
          <p:cNvGraphicFramePr>
            <a:graphicFrameLocks noGrp="1"/>
          </p:cNvGraphicFramePr>
          <p:nvPr>
            <p:ph type="chart" sz="quarter" idx="13"/>
            <p:extLst>
              <p:ext uri="{D42A27DB-BD31-4B8C-83A1-F6EECF244321}">
                <p14:modId xmlns:p14="http://schemas.microsoft.com/office/powerpoint/2010/main" val="1648179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E7448E-AF8B-4686-8832-A45DDAE8EE9A}"/>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C1E47FA3-46B6-4832-B4A7-7628380B08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93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C5FC-3D96-42F8-B6F3-CD578ACE5CD5}"/>
              </a:ext>
            </a:extLst>
          </p:cNvPr>
          <p:cNvSpPr>
            <a:spLocks noGrp="1"/>
          </p:cNvSpPr>
          <p:nvPr>
            <p:ph type="title"/>
          </p:nvPr>
        </p:nvSpPr>
        <p:spPr/>
        <p:txBody>
          <a:bodyPr/>
          <a:lstStyle/>
          <a:p>
            <a:r>
              <a:rPr lang="en-US"/>
              <a:t>Facebook (FB) Custom Own Posts Table (new) | Oxford Fajar Pre-University - 1 of 4</a:t>
            </a:r>
          </a:p>
        </p:txBody>
      </p:sp>
      <p:graphicFrame>
        <p:nvGraphicFramePr>
          <p:cNvPr id="5" name="Table Placeholder 4">
            <a:extLst>
              <a:ext uri="{FF2B5EF4-FFF2-40B4-BE49-F238E27FC236}">
                <a16:creationId xmlns:a16="http://schemas.microsoft.com/office/drawing/2014/main" id="{7357C776-8F22-4516-A428-2B06E01425C7}"/>
              </a:ext>
            </a:extLst>
          </p:cNvPr>
          <p:cNvGraphicFramePr>
            <a:graphicFrameLocks noGrp="1"/>
          </p:cNvGraphicFramePr>
          <p:nvPr>
            <p:ph type="tbl" sz="quarter" idx="13"/>
            <p:extLst>
              <p:ext uri="{D42A27DB-BD31-4B8C-83A1-F6EECF244321}">
                <p14:modId xmlns:p14="http://schemas.microsoft.com/office/powerpoint/2010/main" val="1799895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1263706"/>
                    </a:ext>
                  </a:extLst>
                </a:gridCol>
                <a:gridCol w="822960">
                  <a:extLst>
                    <a:ext uri="{9D8B030D-6E8A-4147-A177-3AD203B41FA5}">
                      <a16:colId xmlns:a16="http://schemas.microsoft.com/office/drawing/2014/main" val="608193189"/>
                    </a:ext>
                  </a:extLst>
                </a:gridCol>
                <a:gridCol w="822960">
                  <a:extLst>
                    <a:ext uri="{9D8B030D-6E8A-4147-A177-3AD203B41FA5}">
                      <a16:colId xmlns:a16="http://schemas.microsoft.com/office/drawing/2014/main" val="1977727382"/>
                    </a:ext>
                  </a:extLst>
                </a:gridCol>
                <a:gridCol w="822960">
                  <a:extLst>
                    <a:ext uri="{9D8B030D-6E8A-4147-A177-3AD203B41FA5}">
                      <a16:colId xmlns:a16="http://schemas.microsoft.com/office/drawing/2014/main" val="2062782361"/>
                    </a:ext>
                  </a:extLst>
                </a:gridCol>
                <a:gridCol w="822960">
                  <a:extLst>
                    <a:ext uri="{9D8B030D-6E8A-4147-A177-3AD203B41FA5}">
                      <a16:colId xmlns:a16="http://schemas.microsoft.com/office/drawing/2014/main" val="723322938"/>
                    </a:ext>
                  </a:extLst>
                </a:gridCol>
                <a:gridCol w="822960">
                  <a:extLst>
                    <a:ext uri="{9D8B030D-6E8A-4147-A177-3AD203B41FA5}">
                      <a16:colId xmlns:a16="http://schemas.microsoft.com/office/drawing/2014/main" val="1677009975"/>
                    </a:ext>
                  </a:extLst>
                </a:gridCol>
                <a:gridCol w="822960">
                  <a:extLst>
                    <a:ext uri="{9D8B030D-6E8A-4147-A177-3AD203B41FA5}">
                      <a16:colId xmlns:a16="http://schemas.microsoft.com/office/drawing/2014/main" val="2294152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646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- 2018-12-22 13:30:00 </a:t>
                      </a:r>
                      <a:r>
                        <a:rPr kumimoji="0" lang="en-US" sz="1000" b="0" i="0" u="none" strike="noStrike" kern="1200" cap="none" spc="0" normalizeH="0" baseline="0" noProof="0">
                          <a:ln>
                            <a:noFill/>
                          </a:ln>
                          <a:solidFill>
                            <a:prstClr val="black"/>
                          </a:solidFill>
                          <a:effectLst/>
                          <a:uLnTx/>
                          <a:uFillTx/>
                          <a:latin typeface="+mn-lt"/>
                          <a:ea typeface="+mn-ea"/>
                          <a:cs typeface="+mn-cs"/>
                        </a:rPr>
                        <a:t> 
 The Earth is in danger due to chemical substance, pollution as well as industrial wastes and many countries have been trying hard to find appropriate ways to solve environmental issues.
The city mayor of Surabaya, Tri Rismaharini launched a beautiful City Bus Tour in which people can ride and enjoy a city tour by giving 3 used plastic bottles to the driver in return of bus tickets.
This method has attracted more people to show their contribution in protecting the environment and at the same time boost the city’s tourism industry. 
Read more here:
http://bit.ly/2TJTcrt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831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- 2018-12-25 10:00:00 </a:t>
                      </a:r>
                      <a:r>
                        <a:rPr kumimoji="0" lang="en-US" sz="1000" b="0" i="0" u="none" strike="noStrike" kern="1200" cap="none" spc="0" normalizeH="0" baseline="0" noProof="0">
                          <a:ln>
                            <a:noFill/>
                          </a:ln>
                          <a:solidFill>
                            <a:prstClr val="black"/>
                          </a:solidFill>
                          <a:effectLst/>
                          <a:uLnTx/>
                          <a:uFillTx/>
                          <a:latin typeface="+mn-lt"/>
                          <a:ea typeface="+mn-ea"/>
                          <a:cs typeface="+mn-cs"/>
                        </a:rPr>
                        <a:t> 
 Christmas is about spending time with family and friends. It’s also about creating happy memories that will last a lifetime. 
Merry Christmas to you and your family from all of us at Oxford 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536635"/>
                  </a:ext>
                </a:extLst>
              </a:tr>
            </a:tbl>
          </a:graphicData>
        </a:graphic>
      </p:graphicFrame>
      <p:sp>
        <p:nvSpPr>
          <p:cNvPr id="4" name="Text Placeholder 3">
            <a:extLst>
              <a:ext uri="{FF2B5EF4-FFF2-40B4-BE49-F238E27FC236}">
                <a16:creationId xmlns:a16="http://schemas.microsoft.com/office/drawing/2014/main" id="{94629F6B-660E-42E9-9111-362BB304F41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952032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DEF19-6C9D-4BE2-8683-98E0FFFF4910}"/>
              </a:ext>
            </a:extLst>
          </p:cNvPr>
          <p:cNvSpPr>
            <a:spLocks noGrp="1"/>
          </p:cNvSpPr>
          <p:nvPr>
            <p:ph type="title"/>
          </p:nvPr>
        </p:nvSpPr>
        <p:spPr/>
        <p:txBody>
          <a:bodyPr/>
          <a:lstStyle/>
          <a:p>
            <a:r>
              <a:rPr lang="en-US"/>
              <a:t>Facebook (FB) Custom Own Posts Table (new) | Oxford Fajar Pre-University - 2 of 4</a:t>
            </a:r>
          </a:p>
        </p:txBody>
      </p:sp>
      <p:graphicFrame>
        <p:nvGraphicFramePr>
          <p:cNvPr id="5" name="Table Placeholder 4">
            <a:extLst>
              <a:ext uri="{FF2B5EF4-FFF2-40B4-BE49-F238E27FC236}">
                <a16:creationId xmlns:a16="http://schemas.microsoft.com/office/drawing/2014/main" id="{EFE9DB88-66FD-40EC-9F3A-34D9051741F6}"/>
              </a:ext>
            </a:extLst>
          </p:cNvPr>
          <p:cNvGraphicFramePr>
            <a:graphicFrameLocks noGrp="1"/>
          </p:cNvGraphicFramePr>
          <p:nvPr>
            <p:ph type="tbl" sz="quarter" idx="13"/>
            <p:extLst>
              <p:ext uri="{D42A27DB-BD31-4B8C-83A1-F6EECF244321}">
                <p14:modId xmlns:p14="http://schemas.microsoft.com/office/powerpoint/2010/main" val="3479326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1212280"/>
                    </a:ext>
                  </a:extLst>
                </a:gridCol>
                <a:gridCol w="822960">
                  <a:extLst>
                    <a:ext uri="{9D8B030D-6E8A-4147-A177-3AD203B41FA5}">
                      <a16:colId xmlns:a16="http://schemas.microsoft.com/office/drawing/2014/main" val="2356480833"/>
                    </a:ext>
                  </a:extLst>
                </a:gridCol>
                <a:gridCol w="822960">
                  <a:extLst>
                    <a:ext uri="{9D8B030D-6E8A-4147-A177-3AD203B41FA5}">
                      <a16:colId xmlns:a16="http://schemas.microsoft.com/office/drawing/2014/main" val="4153234735"/>
                    </a:ext>
                  </a:extLst>
                </a:gridCol>
                <a:gridCol w="822960">
                  <a:extLst>
                    <a:ext uri="{9D8B030D-6E8A-4147-A177-3AD203B41FA5}">
                      <a16:colId xmlns:a16="http://schemas.microsoft.com/office/drawing/2014/main" val="1921684474"/>
                    </a:ext>
                  </a:extLst>
                </a:gridCol>
                <a:gridCol w="822960">
                  <a:extLst>
                    <a:ext uri="{9D8B030D-6E8A-4147-A177-3AD203B41FA5}">
                      <a16:colId xmlns:a16="http://schemas.microsoft.com/office/drawing/2014/main" val="1146682300"/>
                    </a:ext>
                  </a:extLst>
                </a:gridCol>
                <a:gridCol w="822960">
                  <a:extLst>
                    <a:ext uri="{9D8B030D-6E8A-4147-A177-3AD203B41FA5}">
                      <a16:colId xmlns:a16="http://schemas.microsoft.com/office/drawing/2014/main" val="2323076400"/>
                    </a:ext>
                  </a:extLst>
                </a:gridCol>
                <a:gridCol w="822960">
                  <a:extLst>
                    <a:ext uri="{9D8B030D-6E8A-4147-A177-3AD203B41FA5}">
                      <a16:colId xmlns:a16="http://schemas.microsoft.com/office/drawing/2014/main" val="1333578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286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- 2018-12-12 11:13:24 </a:t>
                      </a:r>
                      <a:r>
                        <a:rPr kumimoji="0" lang="en-US" sz="1000" b="0" i="0" u="none" strike="noStrike" kern="1200" cap="none" spc="0" normalizeH="0" baseline="0" noProof="0">
                          <a:ln>
                            <a:noFill/>
                          </a:ln>
                          <a:solidFill>
                            <a:prstClr val="black"/>
                          </a:solidFill>
                          <a:effectLst/>
                          <a:uLnTx/>
                          <a:uFillTx/>
                          <a:latin typeface="+mn-lt"/>
                          <a:ea typeface="+mn-ea"/>
                          <a:cs typeface="+mn-cs"/>
                        </a:rPr>
                        <a:t> 
 ‘Boffo’ is an adjective (only before noun) that describes a performance, film/movie or review that is very successful, popular or impressive.
Example of sentence:
He gave a boffo performance.
Learn more:
http://bit.ly/2PU718y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1779268"/>
                  </a:ext>
                </a:extLst>
              </a:tr>
            </a:tbl>
          </a:graphicData>
        </a:graphic>
      </p:graphicFrame>
      <p:sp>
        <p:nvSpPr>
          <p:cNvPr id="4" name="Text Placeholder 3">
            <a:extLst>
              <a:ext uri="{FF2B5EF4-FFF2-40B4-BE49-F238E27FC236}">
                <a16:creationId xmlns:a16="http://schemas.microsoft.com/office/drawing/2014/main" id="{6496A12F-96CE-40E8-B8AE-8424652F4C1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97744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1CAFA-27E2-4515-B99C-BF81F30F329D}"/>
              </a:ext>
            </a:extLst>
          </p:cNvPr>
          <p:cNvSpPr>
            <a:spLocks noGrp="1"/>
          </p:cNvSpPr>
          <p:nvPr>
            <p:ph type="title"/>
          </p:nvPr>
        </p:nvSpPr>
        <p:spPr/>
        <p:txBody>
          <a:bodyPr/>
          <a:lstStyle/>
          <a:p>
            <a:r>
              <a:rPr lang="en-US"/>
              <a:t>Facebook (FB) Custom Own Posts Table (new) | Oxford Fajar Pre-University - 3 of 4</a:t>
            </a:r>
          </a:p>
        </p:txBody>
      </p:sp>
      <p:graphicFrame>
        <p:nvGraphicFramePr>
          <p:cNvPr id="5" name="Table Placeholder 4">
            <a:extLst>
              <a:ext uri="{FF2B5EF4-FFF2-40B4-BE49-F238E27FC236}">
                <a16:creationId xmlns:a16="http://schemas.microsoft.com/office/drawing/2014/main" id="{B23BE0F2-7353-4D6D-9674-58F1FBAA233A}"/>
              </a:ext>
            </a:extLst>
          </p:cNvPr>
          <p:cNvGraphicFramePr>
            <a:graphicFrameLocks noGrp="1"/>
          </p:cNvGraphicFramePr>
          <p:nvPr>
            <p:ph type="tbl" sz="quarter" idx="13"/>
            <p:extLst>
              <p:ext uri="{D42A27DB-BD31-4B8C-83A1-F6EECF244321}">
                <p14:modId xmlns:p14="http://schemas.microsoft.com/office/powerpoint/2010/main" val="3139425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19734876"/>
                    </a:ext>
                  </a:extLst>
                </a:gridCol>
                <a:gridCol w="822960">
                  <a:extLst>
                    <a:ext uri="{9D8B030D-6E8A-4147-A177-3AD203B41FA5}">
                      <a16:colId xmlns:a16="http://schemas.microsoft.com/office/drawing/2014/main" val="1298585051"/>
                    </a:ext>
                  </a:extLst>
                </a:gridCol>
                <a:gridCol w="822960">
                  <a:extLst>
                    <a:ext uri="{9D8B030D-6E8A-4147-A177-3AD203B41FA5}">
                      <a16:colId xmlns:a16="http://schemas.microsoft.com/office/drawing/2014/main" val="3484419822"/>
                    </a:ext>
                  </a:extLst>
                </a:gridCol>
                <a:gridCol w="822960">
                  <a:extLst>
                    <a:ext uri="{9D8B030D-6E8A-4147-A177-3AD203B41FA5}">
                      <a16:colId xmlns:a16="http://schemas.microsoft.com/office/drawing/2014/main" val="2916592254"/>
                    </a:ext>
                  </a:extLst>
                </a:gridCol>
                <a:gridCol w="822960">
                  <a:extLst>
                    <a:ext uri="{9D8B030D-6E8A-4147-A177-3AD203B41FA5}">
                      <a16:colId xmlns:a16="http://schemas.microsoft.com/office/drawing/2014/main" val="574967178"/>
                    </a:ext>
                  </a:extLst>
                </a:gridCol>
                <a:gridCol w="822960">
                  <a:extLst>
                    <a:ext uri="{9D8B030D-6E8A-4147-A177-3AD203B41FA5}">
                      <a16:colId xmlns:a16="http://schemas.microsoft.com/office/drawing/2014/main" val="337474614"/>
                    </a:ext>
                  </a:extLst>
                </a:gridCol>
                <a:gridCol w="822960">
                  <a:extLst>
                    <a:ext uri="{9D8B030D-6E8A-4147-A177-3AD203B41FA5}">
                      <a16:colId xmlns:a16="http://schemas.microsoft.com/office/drawing/2014/main" val="1725057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2408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- 2018-12-18 12:30:00 </a:t>
                      </a:r>
                      <a:r>
                        <a:rPr kumimoji="0" lang="en-US" sz="1000" b="0" i="0" u="none" strike="noStrike" kern="1200" cap="none" spc="0" normalizeH="0" baseline="0" noProof="0">
                          <a:ln>
                            <a:noFill/>
                          </a:ln>
                          <a:solidFill>
                            <a:prstClr val="black"/>
                          </a:solidFill>
                          <a:effectLst/>
                          <a:uLnTx/>
                          <a:uFillTx/>
                          <a:latin typeface="+mn-lt"/>
                          <a:ea typeface="+mn-ea"/>
                          <a:cs typeface="+mn-cs"/>
                        </a:rPr>
                        <a:t> 
 Improving long term memory is a ‘no pain, no gain’ philosophy. After all, real life is hard—it taxes your memory, mixes things up, and rarely gives you multiple choice options. Any approach to learning that isn’t hard won’t match what you experience in real life.
Therefore, here are 3 key activities that can effectively sear what you want to learn into your long-term memory:
Practice like you play, and you’ll play like you practice.
Recall a piece of information repeatedly – use flash cards.
Teach what you are learning—even if only to yourself.
Read more here:
http://bit.ly/2PXB7YL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7858846"/>
                  </a:ext>
                </a:extLst>
              </a:tr>
            </a:tbl>
          </a:graphicData>
        </a:graphic>
      </p:graphicFrame>
      <p:sp>
        <p:nvSpPr>
          <p:cNvPr id="4" name="Text Placeholder 3">
            <a:extLst>
              <a:ext uri="{FF2B5EF4-FFF2-40B4-BE49-F238E27FC236}">
                <a16:creationId xmlns:a16="http://schemas.microsoft.com/office/drawing/2014/main" id="{35E4A415-4035-4061-B68A-002A2BC8604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613163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8C19D-5318-463B-8E33-F3B02AAED1E0}"/>
              </a:ext>
            </a:extLst>
          </p:cNvPr>
          <p:cNvSpPr>
            <a:spLocks noGrp="1"/>
          </p:cNvSpPr>
          <p:nvPr>
            <p:ph type="title"/>
          </p:nvPr>
        </p:nvSpPr>
        <p:spPr/>
        <p:txBody>
          <a:bodyPr/>
          <a:lstStyle/>
          <a:p>
            <a:r>
              <a:rPr lang="en-US"/>
              <a:t>Facebook (FB) Custom Own Posts Table (new) | Oxford Fajar Pre-University - 4 of 4</a:t>
            </a:r>
          </a:p>
        </p:txBody>
      </p:sp>
      <p:graphicFrame>
        <p:nvGraphicFramePr>
          <p:cNvPr id="5" name="Table Placeholder 4">
            <a:extLst>
              <a:ext uri="{FF2B5EF4-FFF2-40B4-BE49-F238E27FC236}">
                <a16:creationId xmlns:a16="http://schemas.microsoft.com/office/drawing/2014/main" id="{D9166050-4E9F-4088-810F-AC195C09B580}"/>
              </a:ext>
            </a:extLst>
          </p:cNvPr>
          <p:cNvGraphicFramePr>
            <a:graphicFrameLocks noGrp="1"/>
          </p:cNvGraphicFramePr>
          <p:nvPr>
            <p:ph type="tbl" sz="quarter" idx="13"/>
            <p:extLst>
              <p:ext uri="{D42A27DB-BD31-4B8C-83A1-F6EECF244321}">
                <p14:modId xmlns:p14="http://schemas.microsoft.com/office/powerpoint/2010/main" val="3086072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4626412"/>
                    </a:ext>
                  </a:extLst>
                </a:gridCol>
                <a:gridCol w="822960">
                  <a:extLst>
                    <a:ext uri="{9D8B030D-6E8A-4147-A177-3AD203B41FA5}">
                      <a16:colId xmlns:a16="http://schemas.microsoft.com/office/drawing/2014/main" val="1600326383"/>
                    </a:ext>
                  </a:extLst>
                </a:gridCol>
                <a:gridCol w="822960">
                  <a:extLst>
                    <a:ext uri="{9D8B030D-6E8A-4147-A177-3AD203B41FA5}">
                      <a16:colId xmlns:a16="http://schemas.microsoft.com/office/drawing/2014/main" val="492094428"/>
                    </a:ext>
                  </a:extLst>
                </a:gridCol>
                <a:gridCol w="822960">
                  <a:extLst>
                    <a:ext uri="{9D8B030D-6E8A-4147-A177-3AD203B41FA5}">
                      <a16:colId xmlns:a16="http://schemas.microsoft.com/office/drawing/2014/main" val="2265205259"/>
                    </a:ext>
                  </a:extLst>
                </a:gridCol>
                <a:gridCol w="822960">
                  <a:extLst>
                    <a:ext uri="{9D8B030D-6E8A-4147-A177-3AD203B41FA5}">
                      <a16:colId xmlns:a16="http://schemas.microsoft.com/office/drawing/2014/main" val="2954343306"/>
                    </a:ext>
                  </a:extLst>
                </a:gridCol>
                <a:gridCol w="822960">
                  <a:extLst>
                    <a:ext uri="{9D8B030D-6E8A-4147-A177-3AD203B41FA5}">
                      <a16:colId xmlns:a16="http://schemas.microsoft.com/office/drawing/2014/main" val="340777975"/>
                    </a:ext>
                  </a:extLst>
                </a:gridCol>
                <a:gridCol w="822960">
                  <a:extLst>
                    <a:ext uri="{9D8B030D-6E8A-4147-A177-3AD203B41FA5}">
                      <a16:colId xmlns:a16="http://schemas.microsoft.com/office/drawing/2014/main" val="3891016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200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- 2018-12-13 13:00:00 </a:t>
                      </a:r>
                      <a:r>
                        <a:rPr kumimoji="0" lang="en-US" sz="1000" b="0" i="0" u="none" strike="noStrike" kern="1200" cap="none" spc="0" normalizeH="0" baseline="0" noProof="0">
                          <a:ln>
                            <a:noFill/>
                          </a:ln>
                          <a:solidFill>
                            <a:prstClr val="black"/>
                          </a:solidFill>
                          <a:effectLst/>
                          <a:uLnTx/>
                          <a:uFillTx/>
                          <a:latin typeface="+mn-lt"/>
                          <a:ea typeface="+mn-ea"/>
                          <a:cs typeface="+mn-cs"/>
                        </a:rPr>
                        <a:t> 
 It's official. ‘Toxic’ is Oxford’s Word of the Year. 
Oxford Dictionaries has chosen “toxic” as its international word of the year, selecting it from a shortlist that included such politically inflected contenders as “gaslighting,” “incel” and “techlash.” 
Read more about how 'toxic' becomes the Oxford's Word of the Year 2018. https://www.nytimes.com/2018/11/14/arts/toxic-oxford-word-of-the-year-2018.html?action=click&amp;module=Editors%20Picks&amp;pgtype=Homepage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0469458"/>
                  </a:ext>
                </a:extLst>
              </a:tr>
            </a:tbl>
          </a:graphicData>
        </a:graphic>
      </p:graphicFrame>
      <p:sp>
        <p:nvSpPr>
          <p:cNvPr id="4" name="Text Placeholder 3">
            <a:extLst>
              <a:ext uri="{FF2B5EF4-FFF2-40B4-BE49-F238E27FC236}">
                <a16:creationId xmlns:a16="http://schemas.microsoft.com/office/drawing/2014/main" id="{66CE4044-72B7-4584-9C59-AB14402E195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03031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F7BF3-521E-40AC-BE2D-AA4D0B666E28}"/>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35E47914-C058-40DF-A89C-172292113C7C}"/>
              </a:ext>
            </a:extLst>
          </p:cNvPr>
          <p:cNvGraphicFramePr>
            <a:graphicFrameLocks noGrp="1"/>
          </p:cNvGraphicFramePr>
          <p:nvPr>
            <p:ph type="chart" sz="quarter" idx="13"/>
            <p:extLst>
              <p:ext uri="{D42A27DB-BD31-4B8C-83A1-F6EECF244321}">
                <p14:modId xmlns:p14="http://schemas.microsoft.com/office/powerpoint/2010/main" val="993155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16B534-A5AE-4354-A01C-BEF4E57C991A}"/>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114472CA-34ED-44F2-96C9-7F39457611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261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673E-6E9E-4BFA-8FF4-4D45BB7509AC}"/>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EE25C4FC-7936-42F5-AA36-C37D99C15675}"/>
              </a:ext>
            </a:extLst>
          </p:cNvPr>
          <p:cNvGraphicFramePr>
            <a:graphicFrameLocks noGrp="1"/>
          </p:cNvGraphicFramePr>
          <p:nvPr>
            <p:ph type="chart" sz="quarter" idx="13"/>
            <p:extLst>
              <p:ext uri="{D42A27DB-BD31-4B8C-83A1-F6EECF244321}">
                <p14:modId xmlns:p14="http://schemas.microsoft.com/office/powerpoint/2010/main" val="1264452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4019D0-582D-4F26-9406-A9BBA538D8C8}"/>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38BB526A-27F5-4580-9415-75B7134EAC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4368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74A0-2D21-4643-B45A-25490A2DD977}"/>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3C17099C-D27E-4446-8AF7-9530EA28CC8B}"/>
              </a:ext>
            </a:extLst>
          </p:cNvPr>
          <p:cNvGraphicFramePr>
            <a:graphicFrameLocks noGrp="1"/>
          </p:cNvGraphicFramePr>
          <p:nvPr>
            <p:ph type="chart" sz="quarter" idx="13"/>
            <p:extLst>
              <p:ext uri="{D42A27DB-BD31-4B8C-83A1-F6EECF244321}">
                <p14:modId xmlns:p14="http://schemas.microsoft.com/office/powerpoint/2010/main" val="2145966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DEE5A4-8DD9-4853-A392-5201C8B69DDE}"/>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58A9A08E-7175-4DA0-B6C1-AA0B3A5ABF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903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6C08D-9585-4B67-86E3-5D82652F442E}"/>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94CE1734-5172-4593-B4C2-E47AE1FB9D0F}"/>
              </a:ext>
            </a:extLst>
          </p:cNvPr>
          <p:cNvGraphicFramePr>
            <a:graphicFrameLocks noGrp="1"/>
          </p:cNvGraphicFramePr>
          <p:nvPr>
            <p:ph type="chart" sz="quarter" idx="13"/>
            <p:extLst>
              <p:ext uri="{D42A27DB-BD31-4B8C-83A1-F6EECF244321}">
                <p14:modId xmlns:p14="http://schemas.microsoft.com/office/powerpoint/2010/main" val="2814131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8104A2-B649-4F8E-9A13-5418146A9EA3}"/>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C7B1A6C2-7D96-4653-8A76-1641E7686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5137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4C59B-1749-4B6C-AD65-6EEA1100BF7B}"/>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DC2AE246-16BC-4D0C-970E-0E0A7B51D2F9}"/>
              </a:ext>
            </a:extLst>
          </p:cNvPr>
          <p:cNvGraphicFramePr>
            <a:graphicFrameLocks noGrp="1"/>
          </p:cNvGraphicFramePr>
          <p:nvPr>
            <p:ph type="tbl" sz="quarter" idx="13"/>
            <p:extLst>
              <p:ext uri="{D42A27DB-BD31-4B8C-83A1-F6EECF244321}">
                <p14:modId xmlns:p14="http://schemas.microsoft.com/office/powerpoint/2010/main" val="3171903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48043813"/>
                    </a:ext>
                  </a:extLst>
                </a:gridCol>
                <a:gridCol w="1645920">
                  <a:extLst>
                    <a:ext uri="{9D8B030D-6E8A-4147-A177-3AD203B41FA5}">
                      <a16:colId xmlns:a16="http://schemas.microsoft.com/office/drawing/2014/main" val="3080220153"/>
                    </a:ext>
                  </a:extLst>
                </a:gridCol>
                <a:gridCol w="1645920">
                  <a:extLst>
                    <a:ext uri="{9D8B030D-6E8A-4147-A177-3AD203B41FA5}">
                      <a16:colId xmlns:a16="http://schemas.microsoft.com/office/drawing/2014/main" val="629926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7532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extLst>
                  <a:ext uri="{0D108BD9-81ED-4DB2-BD59-A6C34878D82A}">
                    <a16:rowId xmlns:a16="http://schemas.microsoft.com/office/drawing/2014/main" val="32196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3697645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1455092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364030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72621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584488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39897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814200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46581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151356859"/>
                  </a:ext>
                </a:extLst>
              </a:tr>
            </a:tbl>
          </a:graphicData>
        </a:graphic>
      </p:graphicFrame>
      <p:sp>
        <p:nvSpPr>
          <p:cNvPr id="4" name="Text Placeholder 3">
            <a:extLst>
              <a:ext uri="{FF2B5EF4-FFF2-40B4-BE49-F238E27FC236}">
                <a16:creationId xmlns:a16="http://schemas.microsoft.com/office/drawing/2014/main" id="{6FA41496-B82A-4941-A3EA-66B38B24B36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962667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0F785-0765-49E8-B115-736F5BBEAA66}"/>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AC6EF21D-4206-47AF-BDAD-F526FC4FC4A6}"/>
              </a:ext>
            </a:extLst>
          </p:cNvPr>
          <p:cNvGraphicFramePr>
            <a:graphicFrameLocks noGrp="1"/>
          </p:cNvGraphicFramePr>
          <p:nvPr>
            <p:ph type="tbl" sz="quarter" idx="13"/>
            <p:extLst>
              <p:ext uri="{D42A27DB-BD31-4B8C-83A1-F6EECF244321}">
                <p14:modId xmlns:p14="http://schemas.microsoft.com/office/powerpoint/2010/main" val="163566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15030904"/>
                    </a:ext>
                  </a:extLst>
                </a:gridCol>
                <a:gridCol w="1645920">
                  <a:extLst>
                    <a:ext uri="{9D8B030D-6E8A-4147-A177-3AD203B41FA5}">
                      <a16:colId xmlns:a16="http://schemas.microsoft.com/office/drawing/2014/main" val="1710326484"/>
                    </a:ext>
                  </a:extLst>
                </a:gridCol>
                <a:gridCol w="1645920">
                  <a:extLst>
                    <a:ext uri="{9D8B030D-6E8A-4147-A177-3AD203B41FA5}">
                      <a16:colId xmlns:a16="http://schemas.microsoft.com/office/drawing/2014/main" val="1170086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4206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7762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61344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46851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44949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16256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02974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8877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02779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7745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205240730"/>
                  </a:ext>
                </a:extLst>
              </a:tr>
            </a:tbl>
          </a:graphicData>
        </a:graphic>
      </p:graphicFrame>
      <p:sp>
        <p:nvSpPr>
          <p:cNvPr id="4" name="Text Placeholder 3">
            <a:extLst>
              <a:ext uri="{FF2B5EF4-FFF2-40B4-BE49-F238E27FC236}">
                <a16:creationId xmlns:a16="http://schemas.microsoft.com/office/drawing/2014/main" id="{D4B40401-8836-45CE-A5F3-36EDAD5C3C7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841340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61731-2538-44E1-976D-18B01B9DFD17}"/>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F2F7478D-9BA2-4D4C-AC97-CB13F843598C}"/>
              </a:ext>
            </a:extLst>
          </p:cNvPr>
          <p:cNvGraphicFramePr>
            <a:graphicFrameLocks noGrp="1"/>
          </p:cNvGraphicFramePr>
          <p:nvPr>
            <p:ph type="tbl" sz="quarter" idx="13"/>
            <p:extLst>
              <p:ext uri="{D42A27DB-BD31-4B8C-83A1-F6EECF244321}">
                <p14:modId xmlns:p14="http://schemas.microsoft.com/office/powerpoint/2010/main" val="4194682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37595828"/>
                    </a:ext>
                  </a:extLst>
                </a:gridCol>
                <a:gridCol w="1645920">
                  <a:extLst>
                    <a:ext uri="{9D8B030D-6E8A-4147-A177-3AD203B41FA5}">
                      <a16:colId xmlns:a16="http://schemas.microsoft.com/office/drawing/2014/main" val="589865023"/>
                    </a:ext>
                  </a:extLst>
                </a:gridCol>
                <a:gridCol w="1645920">
                  <a:extLst>
                    <a:ext uri="{9D8B030D-6E8A-4147-A177-3AD203B41FA5}">
                      <a16:colId xmlns:a16="http://schemas.microsoft.com/office/drawing/2014/main" val="1129726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4262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44393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40935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088598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71510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256181100"/>
                  </a:ext>
                </a:extLst>
              </a:tr>
            </a:tbl>
          </a:graphicData>
        </a:graphic>
      </p:graphicFrame>
      <p:sp>
        <p:nvSpPr>
          <p:cNvPr id="4" name="Text Placeholder 3">
            <a:extLst>
              <a:ext uri="{FF2B5EF4-FFF2-40B4-BE49-F238E27FC236}">
                <a16:creationId xmlns:a16="http://schemas.microsoft.com/office/drawing/2014/main" id="{DF79D488-E915-416D-8983-67FA8DF56DF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604610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205A0-6E01-4A8A-A1E8-15F497FF1B4E}"/>
              </a:ext>
            </a:extLst>
          </p:cNvPr>
          <p:cNvSpPr>
            <a:spLocks noGrp="1"/>
          </p:cNvSpPr>
          <p:nvPr>
            <p:ph type="title"/>
          </p:nvPr>
        </p:nvSpPr>
        <p:spPr/>
        <p:txBody>
          <a:bodyPr/>
          <a:lstStyle/>
          <a:p>
            <a:r>
              <a:rPr lang="en-US"/>
              <a:t>Facebook Own Posts Table | Oxford Fajar Pre-University - 1 of 5</a:t>
            </a:r>
          </a:p>
        </p:txBody>
      </p:sp>
      <p:graphicFrame>
        <p:nvGraphicFramePr>
          <p:cNvPr id="5" name="Table Placeholder 4">
            <a:extLst>
              <a:ext uri="{FF2B5EF4-FFF2-40B4-BE49-F238E27FC236}">
                <a16:creationId xmlns:a16="http://schemas.microsoft.com/office/drawing/2014/main" id="{2C268475-DE02-4AB8-A4E0-CA70BB996B98}"/>
              </a:ext>
            </a:extLst>
          </p:cNvPr>
          <p:cNvGraphicFramePr>
            <a:graphicFrameLocks noGrp="1"/>
          </p:cNvGraphicFramePr>
          <p:nvPr>
            <p:ph type="tbl" sz="quarter" idx="13"/>
            <p:extLst>
              <p:ext uri="{D42A27DB-BD31-4B8C-83A1-F6EECF244321}">
                <p14:modId xmlns:p14="http://schemas.microsoft.com/office/powerpoint/2010/main" val="1464675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5238090"/>
                    </a:ext>
                  </a:extLst>
                </a:gridCol>
                <a:gridCol w="658368">
                  <a:extLst>
                    <a:ext uri="{9D8B030D-6E8A-4147-A177-3AD203B41FA5}">
                      <a16:colId xmlns:a16="http://schemas.microsoft.com/office/drawing/2014/main" val="4293335105"/>
                    </a:ext>
                  </a:extLst>
                </a:gridCol>
                <a:gridCol w="658368">
                  <a:extLst>
                    <a:ext uri="{9D8B030D-6E8A-4147-A177-3AD203B41FA5}">
                      <a16:colId xmlns:a16="http://schemas.microsoft.com/office/drawing/2014/main" val="2927374273"/>
                    </a:ext>
                  </a:extLst>
                </a:gridCol>
                <a:gridCol w="658368">
                  <a:extLst>
                    <a:ext uri="{9D8B030D-6E8A-4147-A177-3AD203B41FA5}">
                      <a16:colId xmlns:a16="http://schemas.microsoft.com/office/drawing/2014/main" val="209710746"/>
                    </a:ext>
                  </a:extLst>
                </a:gridCol>
                <a:gridCol w="658368">
                  <a:extLst>
                    <a:ext uri="{9D8B030D-6E8A-4147-A177-3AD203B41FA5}">
                      <a16:colId xmlns:a16="http://schemas.microsoft.com/office/drawing/2014/main" val="1181043149"/>
                    </a:ext>
                  </a:extLst>
                </a:gridCol>
                <a:gridCol w="658368">
                  <a:extLst>
                    <a:ext uri="{9D8B030D-6E8A-4147-A177-3AD203B41FA5}">
                      <a16:colId xmlns:a16="http://schemas.microsoft.com/office/drawing/2014/main" val="1035380935"/>
                    </a:ext>
                  </a:extLst>
                </a:gridCol>
                <a:gridCol w="658368">
                  <a:extLst>
                    <a:ext uri="{9D8B030D-6E8A-4147-A177-3AD203B41FA5}">
                      <a16:colId xmlns:a16="http://schemas.microsoft.com/office/drawing/2014/main" val="2677793333"/>
                    </a:ext>
                  </a:extLst>
                </a:gridCol>
                <a:gridCol w="658368">
                  <a:extLst>
                    <a:ext uri="{9D8B030D-6E8A-4147-A177-3AD203B41FA5}">
                      <a16:colId xmlns:a16="http://schemas.microsoft.com/office/drawing/2014/main" val="4054165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25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- 2018-12-31 13:30:00 </a:t>
                      </a:r>
                      <a:r>
                        <a:rPr kumimoji="0" lang="en-US" sz="1000" b="0" i="0" u="none" strike="noStrike" kern="1200" cap="none" spc="0" normalizeH="0" baseline="0" noProof="0">
                          <a:ln>
                            <a:noFill/>
                          </a:ln>
                          <a:solidFill>
                            <a:prstClr val="black"/>
                          </a:solidFill>
                          <a:effectLst/>
                          <a:uLnTx/>
                          <a:uFillTx/>
                          <a:latin typeface="+mn-lt"/>
                          <a:ea typeface="+mn-ea"/>
                          <a:cs typeface="+mn-cs"/>
                        </a:rPr>
                        <a:t> 
 Get prepared for your new Matriculation semester! Monitor and track your own performance with Fully Worked Solutions for Matriculation Semester 2!
Redeem your full-featured 14-day FREE trial sample of Fully Worked Solutions now at
http://e-learning.oxfordfajar.com.my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7004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- 2018-12-28 13:00:01 </a:t>
                      </a:r>
                      <a:r>
                        <a:rPr kumimoji="0" lang="en-US" sz="1000" b="0" i="0" u="none" strike="noStrike" kern="1200" cap="none" spc="0" normalizeH="0" baseline="0" noProof="0">
                          <a:ln>
                            <a:noFill/>
                          </a:ln>
                          <a:solidFill>
                            <a:prstClr val="black"/>
                          </a:solidFill>
                          <a:effectLst/>
                          <a:uLnTx/>
                          <a:uFillTx/>
                          <a:latin typeface="+mn-lt"/>
                          <a:ea typeface="+mn-ea"/>
                          <a:cs typeface="+mn-cs"/>
                        </a:rPr>
                        <a:t> 
 Get 20%* rebate when you purchase Oxford Fajar’s IELTS series, Polytechnic series and University series at Popular bookstore from 1 December 2018 to 31 March 2019!
*Terms &amp; Condition:
With any purchase of RM10 and above, except nett-priced items. For selected items with rebate sticker only.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894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- 2018-12-25 10:00:00 </a:t>
                      </a:r>
                      <a:r>
                        <a:rPr kumimoji="0" lang="en-US" sz="1000" b="0" i="0" u="none" strike="noStrike" kern="1200" cap="none" spc="0" normalizeH="0" baseline="0" noProof="0">
                          <a:ln>
                            <a:noFill/>
                          </a:ln>
                          <a:solidFill>
                            <a:prstClr val="black"/>
                          </a:solidFill>
                          <a:effectLst/>
                          <a:uLnTx/>
                          <a:uFillTx/>
                          <a:latin typeface="+mn-lt"/>
                          <a:ea typeface="+mn-ea"/>
                          <a:cs typeface="+mn-cs"/>
                        </a:rPr>
                        <a:t> 
 Christmas is about spending time with family and friends. It’s also about creating happy memories that will last a lifetime. 
Merry Christmas to you and your family from all of us at Oxford 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6694546"/>
                  </a:ext>
                </a:extLst>
              </a:tr>
            </a:tbl>
          </a:graphicData>
        </a:graphic>
      </p:graphicFrame>
      <p:sp>
        <p:nvSpPr>
          <p:cNvPr id="4" name="Text Placeholder 3">
            <a:extLst>
              <a:ext uri="{FF2B5EF4-FFF2-40B4-BE49-F238E27FC236}">
                <a16:creationId xmlns:a16="http://schemas.microsoft.com/office/drawing/2014/main" id="{474C2166-894B-4D9D-882D-F05A9E93F8B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671197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88490-1AE5-43A7-AC54-451C2BDDF73D}"/>
              </a:ext>
            </a:extLst>
          </p:cNvPr>
          <p:cNvSpPr>
            <a:spLocks noGrp="1"/>
          </p:cNvSpPr>
          <p:nvPr>
            <p:ph type="title"/>
          </p:nvPr>
        </p:nvSpPr>
        <p:spPr/>
        <p:txBody>
          <a:bodyPr/>
          <a:lstStyle/>
          <a:p>
            <a:r>
              <a:rPr lang="en-US"/>
              <a:t>Facebook Own Posts Table | Oxford Fajar Pre-University - 2 of 5</a:t>
            </a:r>
          </a:p>
        </p:txBody>
      </p:sp>
      <p:graphicFrame>
        <p:nvGraphicFramePr>
          <p:cNvPr id="5" name="Table Placeholder 4">
            <a:extLst>
              <a:ext uri="{FF2B5EF4-FFF2-40B4-BE49-F238E27FC236}">
                <a16:creationId xmlns:a16="http://schemas.microsoft.com/office/drawing/2014/main" id="{79D1F81D-C751-4637-9035-2BC986860248}"/>
              </a:ext>
            </a:extLst>
          </p:cNvPr>
          <p:cNvGraphicFramePr>
            <a:graphicFrameLocks noGrp="1"/>
          </p:cNvGraphicFramePr>
          <p:nvPr>
            <p:ph type="tbl" sz="quarter" idx="13"/>
            <p:extLst>
              <p:ext uri="{D42A27DB-BD31-4B8C-83A1-F6EECF244321}">
                <p14:modId xmlns:p14="http://schemas.microsoft.com/office/powerpoint/2010/main" val="384069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2879820"/>
                    </a:ext>
                  </a:extLst>
                </a:gridCol>
                <a:gridCol w="658368">
                  <a:extLst>
                    <a:ext uri="{9D8B030D-6E8A-4147-A177-3AD203B41FA5}">
                      <a16:colId xmlns:a16="http://schemas.microsoft.com/office/drawing/2014/main" val="3037383953"/>
                    </a:ext>
                  </a:extLst>
                </a:gridCol>
                <a:gridCol w="658368">
                  <a:extLst>
                    <a:ext uri="{9D8B030D-6E8A-4147-A177-3AD203B41FA5}">
                      <a16:colId xmlns:a16="http://schemas.microsoft.com/office/drawing/2014/main" val="464376432"/>
                    </a:ext>
                  </a:extLst>
                </a:gridCol>
                <a:gridCol w="658368">
                  <a:extLst>
                    <a:ext uri="{9D8B030D-6E8A-4147-A177-3AD203B41FA5}">
                      <a16:colId xmlns:a16="http://schemas.microsoft.com/office/drawing/2014/main" val="2645701671"/>
                    </a:ext>
                  </a:extLst>
                </a:gridCol>
                <a:gridCol w="658368">
                  <a:extLst>
                    <a:ext uri="{9D8B030D-6E8A-4147-A177-3AD203B41FA5}">
                      <a16:colId xmlns:a16="http://schemas.microsoft.com/office/drawing/2014/main" val="3760561443"/>
                    </a:ext>
                  </a:extLst>
                </a:gridCol>
                <a:gridCol w="658368">
                  <a:extLst>
                    <a:ext uri="{9D8B030D-6E8A-4147-A177-3AD203B41FA5}">
                      <a16:colId xmlns:a16="http://schemas.microsoft.com/office/drawing/2014/main" val="2528437203"/>
                    </a:ext>
                  </a:extLst>
                </a:gridCol>
                <a:gridCol w="658368">
                  <a:extLst>
                    <a:ext uri="{9D8B030D-6E8A-4147-A177-3AD203B41FA5}">
                      <a16:colId xmlns:a16="http://schemas.microsoft.com/office/drawing/2014/main" val="905820603"/>
                    </a:ext>
                  </a:extLst>
                </a:gridCol>
                <a:gridCol w="658368">
                  <a:extLst>
                    <a:ext uri="{9D8B030D-6E8A-4147-A177-3AD203B41FA5}">
                      <a16:colId xmlns:a16="http://schemas.microsoft.com/office/drawing/2014/main" val="1883001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703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- 2018-12-22 13:30:00 </a:t>
                      </a:r>
                      <a:r>
                        <a:rPr kumimoji="0" lang="en-US" sz="1000" b="0" i="0" u="none" strike="noStrike" kern="1200" cap="none" spc="0" normalizeH="0" baseline="0" noProof="0">
                          <a:ln>
                            <a:noFill/>
                          </a:ln>
                          <a:solidFill>
                            <a:prstClr val="black"/>
                          </a:solidFill>
                          <a:effectLst/>
                          <a:uLnTx/>
                          <a:uFillTx/>
                          <a:latin typeface="+mn-lt"/>
                          <a:ea typeface="+mn-ea"/>
                          <a:cs typeface="+mn-cs"/>
                        </a:rPr>
                        <a:t> 
 The Earth is in danger due to chemical substance, pollution as well as industrial wastes and many countries have been trying hard to find appropriate ways to solve environmental issues.
The city mayor of Surabaya, Tri Rismaharini launched a beautiful City Bus Tour in which people can ride and enjoy a city tour by giving 3 used plastic bottles to the driver in return of bus tickets.
This method has attracted more people to show their contribution in protecting the environment and at the same time boost the city’s tourism industry. 
Read more here:
http://bit.ly/2TJTcrt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4145403"/>
                  </a:ext>
                </a:extLst>
              </a:tr>
            </a:tbl>
          </a:graphicData>
        </a:graphic>
      </p:graphicFrame>
      <p:sp>
        <p:nvSpPr>
          <p:cNvPr id="4" name="Text Placeholder 3">
            <a:extLst>
              <a:ext uri="{FF2B5EF4-FFF2-40B4-BE49-F238E27FC236}">
                <a16:creationId xmlns:a16="http://schemas.microsoft.com/office/drawing/2014/main" id="{E941B0E6-C86C-4DE1-BF50-852CD292CEC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355036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4E91C-894A-467A-9F3B-5B21D52BBF41}"/>
              </a:ext>
            </a:extLst>
          </p:cNvPr>
          <p:cNvSpPr>
            <a:spLocks noGrp="1"/>
          </p:cNvSpPr>
          <p:nvPr>
            <p:ph type="title"/>
          </p:nvPr>
        </p:nvSpPr>
        <p:spPr/>
        <p:txBody>
          <a:bodyPr/>
          <a:lstStyle/>
          <a:p>
            <a:r>
              <a:rPr lang="en-US"/>
              <a:t>Facebook Own Posts Table | Oxford Fajar Pre-University - 3 of 5</a:t>
            </a:r>
          </a:p>
        </p:txBody>
      </p:sp>
      <p:graphicFrame>
        <p:nvGraphicFramePr>
          <p:cNvPr id="5" name="Table Placeholder 4">
            <a:extLst>
              <a:ext uri="{FF2B5EF4-FFF2-40B4-BE49-F238E27FC236}">
                <a16:creationId xmlns:a16="http://schemas.microsoft.com/office/drawing/2014/main" id="{C80E54A6-CDB7-4EBC-8A91-79DBD3D3E64C}"/>
              </a:ext>
            </a:extLst>
          </p:cNvPr>
          <p:cNvGraphicFramePr>
            <a:graphicFrameLocks noGrp="1"/>
          </p:cNvGraphicFramePr>
          <p:nvPr>
            <p:ph type="tbl" sz="quarter" idx="13"/>
            <p:extLst>
              <p:ext uri="{D42A27DB-BD31-4B8C-83A1-F6EECF244321}">
                <p14:modId xmlns:p14="http://schemas.microsoft.com/office/powerpoint/2010/main" val="2320925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8484850"/>
                    </a:ext>
                  </a:extLst>
                </a:gridCol>
                <a:gridCol w="658368">
                  <a:extLst>
                    <a:ext uri="{9D8B030D-6E8A-4147-A177-3AD203B41FA5}">
                      <a16:colId xmlns:a16="http://schemas.microsoft.com/office/drawing/2014/main" val="3109820829"/>
                    </a:ext>
                  </a:extLst>
                </a:gridCol>
                <a:gridCol w="658368">
                  <a:extLst>
                    <a:ext uri="{9D8B030D-6E8A-4147-A177-3AD203B41FA5}">
                      <a16:colId xmlns:a16="http://schemas.microsoft.com/office/drawing/2014/main" val="1007568916"/>
                    </a:ext>
                  </a:extLst>
                </a:gridCol>
                <a:gridCol w="658368">
                  <a:extLst>
                    <a:ext uri="{9D8B030D-6E8A-4147-A177-3AD203B41FA5}">
                      <a16:colId xmlns:a16="http://schemas.microsoft.com/office/drawing/2014/main" val="3662933880"/>
                    </a:ext>
                  </a:extLst>
                </a:gridCol>
                <a:gridCol w="658368">
                  <a:extLst>
                    <a:ext uri="{9D8B030D-6E8A-4147-A177-3AD203B41FA5}">
                      <a16:colId xmlns:a16="http://schemas.microsoft.com/office/drawing/2014/main" val="1905873645"/>
                    </a:ext>
                  </a:extLst>
                </a:gridCol>
                <a:gridCol w="658368">
                  <a:extLst>
                    <a:ext uri="{9D8B030D-6E8A-4147-A177-3AD203B41FA5}">
                      <a16:colId xmlns:a16="http://schemas.microsoft.com/office/drawing/2014/main" val="3263710058"/>
                    </a:ext>
                  </a:extLst>
                </a:gridCol>
                <a:gridCol w="658368">
                  <a:extLst>
                    <a:ext uri="{9D8B030D-6E8A-4147-A177-3AD203B41FA5}">
                      <a16:colId xmlns:a16="http://schemas.microsoft.com/office/drawing/2014/main" val="4009517812"/>
                    </a:ext>
                  </a:extLst>
                </a:gridCol>
                <a:gridCol w="658368">
                  <a:extLst>
                    <a:ext uri="{9D8B030D-6E8A-4147-A177-3AD203B41FA5}">
                      <a16:colId xmlns:a16="http://schemas.microsoft.com/office/drawing/2014/main" val="1695335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374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- 2018-12-18 12:30:00 </a:t>
                      </a:r>
                      <a:r>
                        <a:rPr kumimoji="0" lang="en-US" sz="1000" b="0" i="0" u="none" strike="noStrike" kern="1200" cap="none" spc="0" normalizeH="0" baseline="0" noProof="0">
                          <a:ln>
                            <a:noFill/>
                          </a:ln>
                          <a:solidFill>
                            <a:prstClr val="black"/>
                          </a:solidFill>
                          <a:effectLst/>
                          <a:uLnTx/>
                          <a:uFillTx/>
                          <a:latin typeface="+mn-lt"/>
                          <a:ea typeface="+mn-ea"/>
                          <a:cs typeface="+mn-cs"/>
                        </a:rPr>
                        <a:t> 
 Improving long term memory is a ‘no pain, no gain’ philosophy. After all, real life is hard—it taxes your memory, mixes things up, and rarely gives you multiple choice options. Any approach to learning that isn’t hard won’t match what you experience in real life.
Therefore, here are 3 key activities that can effectively sear what you want to learn into your long-term memory:
Practice like you play, and you’ll play like you practice.
Recall a piece of information repeatedly – use flash cards.
Teach what you are learning—even if only to yourself.
Read more here:
http://bit.ly/2PXB7YL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4370906"/>
                  </a:ext>
                </a:extLst>
              </a:tr>
            </a:tbl>
          </a:graphicData>
        </a:graphic>
      </p:graphicFrame>
      <p:sp>
        <p:nvSpPr>
          <p:cNvPr id="4" name="Text Placeholder 3">
            <a:extLst>
              <a:ext uri="{FF2B5EF4-FFF2-40B4-BE49-F238E27FC236}">
                <a16:creationId xmlns:a16="http://schemas.microsoft.com/office/drawing/2014/main" id="{65459FBC-5075-4DCB-9B43-EC85FFD7EF3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84012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FA4D7-0DB7-4AED-8536-8139D26180F1}"/>
              </a:ext>
            </a:extLst>
          </p:cNvPr>
          <p:cNvSpPr>
            <a:spLocks noGrp="1"/>
          </p:cNvSpPr>
          <p:nvPr>
            <p:ph type="title"/>
          </p:nvPr>
        </p:nvSpPr>
        <p:spPr/>
        <p:txBody>
          <a:bodyPr/>
          <a:lstStyle/>
          <a:p>
            <a:r>
              <a:rPr lang="en-US"/>
              <a:t>Facebook Own Posts Table | Oxford Fajar Pre-University - 4 of 5</a:t>
            </a:r>
          </a:p>
        </p:txBody>
      </p:sp>
      <p:graphicFrame>
        <p:nvGraphicFramePr>
          <p:cNvPr id="5" name="Table Placeholder 4">
            <a:extLst>
              <a:ext uri="{FF2B5EF4-FFF2-40B4-BE49-F238E27FC236}">
                <a16:creationId xmlns:a16="http://schemas.microsoft.com/office/drawing/2014/main" id="{5F057E2D-F2B0-473B-8457-ACAFBAFA3B4C}"/>
              </a:ext>
            </a:extLst>
          </p:cNvPr>
          <p:cNvGraphicFramePr>
            <a:graphicFrameLocks noGrp="1"/>
          </p:cNvGraphicFramePr>
          <p:nvPr>
            <p:ph type="tbl" sz="quarter" idx="13"/>
            <p:extLst>
              <p:ext uri="{D42A27DB-BD31-4B8C-83A1-F6EECF244321}">
                <p14:modId xmlns:p14="http://schemas.microsoft.com/office/powerpoint/2010/main" val="2307070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3302515"/>
                    </a:ext>
                  </a:extLst>
                </a:gridCol>
                <a:gridCol w="658368">
                  <a:extLst>
                    <a:ext uri="{9D8B030D-6E8A-4147-A177-3AD203B41FA5}">
                      <a16:colId xmlns:a16="http://schemas.microsoft.com/office/drawing/2014/main" val="627387827"/>
                    </a:ext>
                  </a:extLst>
                </a:gridCol>
                <a:gridCol w="658368">
                  <a:extLst>
                    <a:ext uri="{9D8B030D-6E8A-4147-A177-3AD203B41FA5}">
                      <a16:colId xmlns:a16="http://schemas.microsoft.com/office/drawing/2014/main" val="307816300"/>
                    </a:ext>
                  </a:extLst>
                </a:gridCol>
                <a:gridCol w="658368">
                  <a:extLst>
                    <a:ext uri="{9D8B030D-6E8A-4147-A177-3AD203B41FA5}">
                      <a16:colId xmlns:a16="http://schemas.microsoft.com/office/drawing/2014/main" val="1644009763"/>
                    </a:ext>
                  </a:extLst>
                </a:gridCol>
                <a:gridCol w="658368">
                  <a:extLst>
                    <a:ext uri="{9D8B030D-6E8A-4147-A177-3AD203B41FA5}">
                      <a16:colId xmlns:a16="http://schemas.microsoft.com/office/drawing/2014/main" val="1429331260"/>
                    </a:ext>
                  </a:extLst>
                </a:gridCol>
                <a:gridCol w="658368">
                  <a:extLst>
                    <a:ext uri="{9D8B030D-6E8A-4147-A177-3AD203B41FA5}">
                      <a16:colId xmlns:a16="http://schemas.microsoft.com/office/drawing/2014/main" val="860821830"/>
                    </a:ext>
                  </a:extLst>
                </a:gridCol>
                <a:gridCol w="658368">
                  <a:extLst>
                    <a:ext uri="{9D8B030D-6E8A-4147-A177-3AD203B41FA5}">
                      <a16:colId xmlns:a16="http://schemas.microsoft.com/office/drawing/2014/main" val="3728773781"/>
                    </a:ext>
                  </a:extLst>
                </a:gridCol>
                <a:gridCol w="658368">
                  <a:extLst>
                    <a:ext uri="{9D8B030D-6E8A-4147-A177-3AD203B41FA5}">
                      <a16:colId xmlns:a16="http://schemas.microsoft.com/office/drawing/2014/main" val="4077807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117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- 2018-12-15 13:00:01 </a:t>
                      </a:r>
                      <a:r>
                        <a:rPr kumimoji="0" lang="en-US" sz="1000" b="0" i="0" u="none" strike="noStrike" kern="1200" cap="none" spc="0" normalizeH="0" baseline="0" noProof="0">
                          <a:ln>
                            <a:noFill/>
                          </a:ln>
                          <a:solidFill>
                            <a:prstClr val="black"/>
                          </a:solidFill>
                          <a:effectLst/>
                          <a:uLnTx/>
                          <a:uFillTx/>
                          <a:latin typeface="+mn-lt"/>
                          <a:ea typeface="+mn-ea"/>
                          <a:cs typeface="+mn-cs"/>
                        </a:rPr>
                        <a:t> 
 Need a comprehensive coursebook for Matriculation Semester 2? :)
Oxford Fajar’s textbooks for Matriculation Semester 2 Fifth Edition Updated stimulate your interest in chosen subjects and help you gain a firm understanding of important principles and concepts!
It comes with a convenient quick revision notes, numerous worked examples, practice exercises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135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- 2018-12-13 13:00:00 </a:t>
                      </a:r>
                      <a:r>
                        <a:rPr kumimoji="0" lang="en-US" sz="1000" b="0" i="0" u="none" strike="noStrike" kern="1200" cap="none" spc="0" normalizeH="0" baseline="0" noProof="0">
                          <a:ln>
                            <a:noFill/>
                          </a:ln>
                          <a:solidFill>
                            <a:prstClr val="black"/>
                          </a:solidFill>
                          <a:effectLst/>
                          <a:uLnTx/>
                          <a:uFillTx/>
                          <a:latin typeface="+mn-lt"/>
                          <a:ea typeface="+mn-ea"/>
                          <a:cs typeface="+mn-cs"/>
                        </a:rPr>
                        <a:t> 
 It's official. ‘Toxic’ is Oxford’s Word of the Year. 
Oxford Dictionaries has chosen “toxic” as its international word of the year, selecting it from a shortlist that included such politically inflected contenders as “gaslighting,” “incel” and “techlash.” 
Read more about how 'toxic' becomes the Oxford's Word of the Year 2018. https://www.nytimes.com/2018/11/14/arts/toxic-oxford-word-of-the-year-2018.html?action=click&amp;module=Editors%20Picks&amp;pgtype=Homepage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8614670"/>
                  </a:ext>
                </a:extLst>
              </a:tr>
            </a:tbl>
          </a:graphicData>
        </a:graphic>
      </p:graphicFrame>
      <p:sp>
        <p:nvSpPr>
          <p:cNvPr id="4" name="Text Placeholder 3">
            <a:extLst>
              <a:ext uri="{FF2B5EF4-FFF2-40B4-BE49-F238E27FC236}">
                <a16:creationId xmlns:a16="http://schemas.microsoft.com/office/drawing/2014/main" id="{C4214144-2AC8-403E-8DAE-7B42C50BA62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072324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64D9A-D711-4D01-A76D-78BDDF2D98D9}"/>
              </a:ext>
            </a:extLst>
          </p:cNvPr>
          <p:cNvSpPr>
            <a:spLocks noGrp="1"/>
          </p:cNvSpPr>
          <p:nvPr>
            <p:ph type="title"/>
          </p:nvPr>
        </p:nvSpPr>
        <p:spPr/>
        <p:txBody>
          <a:bodyPr/>
          <a:lstStyle/>
          <a:p>
            <a:r>
              <a:rPr lang="en-US"/>
              <a:t>Facebook Own Posts Table | Oxford Fajar Pre-University - 5 of 5</a:t>
            </a:r>
          </a:p>
        </p:txBody>
      </p:sp>
      <p:graphicFrame>
        <p:nvGraphicFramePr>
          <p:cNvPr id="5" name="Table Placeholder 4">
            <a:extLst>
              <a:ext uri="{FF2B5EF4-FFF2-40B4-BE49-F238E27FC236}">
                <a16:creationId xmlns:a16="http://schemas.microsoft.com/office/drawing/2014/main" id="{13C77EC0-90D9-4278-B659-DED7593F73EE}"/>
              </a:ext>
            </a:extLst>
          </p:cNvPr>
          <p:cNvGraphicFramePr>
            <a:graphicFrameLocks noGrp="1"/>
          </p:cNvGraphicFramePr>
          <p:nvPr>
            <p:ph type="tbl" sz="quarter" idx="13"/>
            <p:extLst>
              <p:ext uri="{D42A27DB-BD31-4B8C-83A1-F6EECF244321}">
                <p14:modId xmlns:p14="http://schemas.microsoft.com/office/powerpoint/2010/main" val="3194755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50803180"/>
                    </a:ext>
                  </a:extLst>
                </a:gridCol>
                <a:gridCol w="658368">
                  <a:extLst>
                    <a:ext uri="{9D8B030D-6E8A-4147-A177-3AD203B41FA5}">
                      <a16:colId xmlns:a16="http://schemas.microsoft.com/office/drawing/2014/main" val="1842073132"/>
                    </a:ext>
                  </a:extLst>
                </a:gridCol>
                <a:gridCol w="658368">
                  <a:extLst>
                    <a:ext uri="{9D8B030D-6E8A-4147-A177-3AD203B41FA5}">
                      <a16:colId xmlns:a16="http://schemas.microsoft.com/office/drawing/2014/main" val="972882747"/>
                    </a:ext>
                  </a:extLst>
                </a:gridCol>
                <a:gridCol w="658368">
                  <a:extLst>
                    <a:ext uri="{9D8B030D-6E8A-4147-A177-3AD203B41FA5}">
                      <a16:colId xmlns:a16="http://schemas.microsoft.com/office/drawing/2014/main" val="3805730607"/>
                    </a:ext>
                  </a:extLst>
                </a:gridCol>
                <a:gridCol w="658368">
                  <a:extLst>
                    <a:ext uri="{9D8B030D-6E8A-4147-A177-3AD203B41FA5}">
                      <a16:colId xmlns:a16="http://schemas.microsoft.com/office/drawing/2014/main" val="2685994953"/>
                    </a:ext>
                  </a:extLst>
                </a:gridCol>
                <a:gridCol w="658368">
                  <a:extLst>
                    <a:ext uri="{9D8B030D-6E8A-4147-A177-3AD203B41FA5}">
                      <a16:colId xmlns:a16="http://schemas.microsoft.com/office/drawing/2014/main" val="344950931"/>
                    </a:ext>
                  </a:extLst>
                </a:gridCol>
                <a:gridCol w="658368">
                  <a:extLst>
                    <a:ext uri="{9D8B030D-6E8A-4147-A177-3AD203B41FA5}">
                      <a16:colId xmlns:a16="http://schemas.microsoft.com/office/drawing/2014/main" val="1948612180"/>
                    </a:ext>
                  </a:extLst>
                </a:gridCol>
                <a:gridCol w="658368">
                  <a:extLst>
                    <a:ext uri="{9D8B030D-6E8A-4147-A177-3AD203B41FA5}">
                      <a16:colId xmlns:a16="http://schemas.microsoft.com/office/drawing/2014/main" val="3413453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2089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- 2018-12-12 11:13:24 </a:t>
                      </a:r>
                      <a:r>
                        <a:rPr kumimoji="0" lang="en-US" sz="1000" b="0" i="0" u="none" strike="noStrike" kern="1200" cap="none" spc="0" normalizeH="0" baseline="0" noProof="0">
                          <a:ln>
                            <a:noFill/>
                          </a:ln>
                          <a:solidFill>
                            <a:prstClr val="black"/>
                          </a:solidFill>
                          <a:effectLst/>
                          <a:uLnTx/>
                          <a:uFillTx/>
                          <a:latin typeface="+mn-lt"/>
                          <a:ea typeface="+mn-ea"/>
                          <a:cs typeface="+mn-cs"/>
                        </a:rPr>
                        <a:t> 
 ‘Boffo’ is an adjective (only before noun) that describes a performance, film/movie or review that is very successful, popular or impressive.
Example of sentence:
He gave a boffo performance.
Learn more:
http://bit.ly/2PU718y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5474099"/>
                  </a:ext>
                </a:extLst>
              </a:tr>
            </a:tbl>
          </a:graphicData>
        </a:graphic>
      </p:graphicFrame>
      <p:sp>
        <p:nvSpPr>
          <p:cNvPr id="4" name="Text Placeholder 3">
            <a:extLst>
              <a:ext uri="{FF2B5EF4-FFF2-40B4-BE49-F238E27FC236}">
                <a16:creationId xmlns:a16="http://schemas.microsoft.com/office/drawing/2014/main" id="{72D9AC45-F86A-4148-A530-57F7F62344C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8719775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778</Words>
  <Application>Microsoft Office PowerPoint</Application>
  <PresentationFormat>On-screen Show (4:3)</PresentationFormat>
  <Paragraphs>326</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4</vt:lpstr>
      <vt:lpstr>Facebook (FB) Custom Own Posts Table (new) | Oxford Fajar Pre-University - 2 of 4</vt:lpstr>
      <vt:lpstr>Facebook (FB) Custom Own Posts Table (new) | Oxford Fajar Pre-University - 3 of 4</vt:lpstr>
      <vt:lpstr>Facebook (FB) Custom Own Posts Table (new) | Oxford Fajar Pre-University - 4 of 4</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5</vt:lpstr>
      <vt:lpstr>Facebook Own Posts Table | Oxford Fajar Pre-University - 2 of 5</vt:lpstr>
      <vt:lpstr>Facebook Own Posts Table | Oxford Fajar Pre-University - 3 of 5</vt:lpstr>
      <vt:lpstr>Facebook Own Posts Table | Oxford Fajar Pre-University - 4 of 5</vt:lpstr>
      <vt:lpstr>Facebook Own Posts Table | Oxford Fajar Pre-University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2019-01-06T08:14:28Z</dcterms:created>
  <dcterms:modified xsi:type="dcterms:W3CDTF">2019-01-06T08:14:58Z</dcterms:modified>
</cp:coreProperties>
</file>