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5593</c:v>
                </c:pt>
                <c:pt idx="1">
                  <c:v>2113</c:v>
                </c:pt>
                <c:pt idx="2">
                  <c:v>1930</c:v>
                </c:pt>
                <c:pt idx="3">
                  <c:v>1668</c:v>
                </c:pt>
                <c:pt idx="4">
                  <c:v>1723</c:v>
                </c:pt>
                <c:pt idx="5">
                  <c:v>1558</c:v>
                </c:pt>
                <c:pt idx="6">
                  <c:v>1586</c:v>
                </c:pt>
                <c:pt idx="7">
                  <c:v>1541</c:v>
                </c:pt>
                <c:pt idx="8">
                  <c:v>1787</c:v>
                </c:pt>
                <c:pt idx="9">
                  <c:v>2178</c:v>
                </c:pt>
                <c:pt idx="10">
                  <c:v>1928</c:v>
                </c:pt>
                <c:pt idx="11">
                  <c:v>1887</c:v>
                </c:pt>
                <c:pt idx="12">
                  <c:v>1951</c:v>
                </c:pt>
                <c:pt idx="13">
                  <c:v>2144</c:v>
                </c:pt>
                <c:pt idx="14">
                  <c:v>1634</c:v>
                </c:pt>
                <c:pt idx="15">
                  <c:v>1917</c:v>
                </c:pt>
                <c:pt idx="16">
                  <c:v>2219</c:v>
                </c:pt>
                <c:pt idx="17">
                  <c:v>2216</c:v>
                </c:pt>
                <c:pt idx="18">
                  <c:v>2270</c:v>
                </c:pt>
                <c:pt idx="19">
                  <c:v>15318</c:v>
                </c:pt>
                <c:pt idx="20">
                  <c:v>18780</c:v>
                </c:pt>
                <c:pt idx="21">
                  <c:v>7699</c:v>
                </c:pt>
                <c:pt idx="22">
                  <c:v>1857</c:v>
                </c:pt>
                <c:pt idx="23">
                  <c:v>3402</c:v>
                </c:pt>
                <c:pt idx="24">
                  <c:v>9869</c:v>
                </c:pt>
                <c:pt idx="25">
                  <c:v>8485</c:v>
                </c:pt>
                <c:pt idx="26">
                  <c:v>2085</c:v>
                </c:pt>
                <c:pt idx="27">
                  <c:v>1505</c:v>
                </c:pt>
                <c:pt idx="28">
                  <c:v>3543</c:v>
                </c:pt>
                <c:pt idx="29">
                  <c:v>10389</c:v>
                </c:pt>
                <c:pt idx="30">
                  <c:v>9788</c:v>
                </c:pt>
              </c:numCache>
            </c:numRef>
          </c:val>
          <c:smooth val="0"/>
          <c:extLst>
            <c:ext xmlns:c16="http://schemas.microsoft.com/office/drawing/2014/chart" uri="{C3380CC4-5D6E-409C-BE32-E72D297353CC}">
              <c16:uniqueId val="{00000000-B2BE-4F8F-99E4-0A6326BED8E3}"/>
            </c:ext>
          </c:extLst>
        </c:ser>
        <c:dLbls>
          <c:showLegendKey val="0"/>
          <c:showVal val="0"/>
          <c:showCatName val="0"/>
          <c:showSerName val="0"/>
          <c:showPercent val="0"/>
          <c:showBubbleSize val="0"/>
        </c:dLbls>
        <c:smooth val="0"/>
        <c:axId val="348880576"/>
        <c:axId val="348877624"/>
      </c:lineChart>
      <c:dateAx>
        <c:axId val="34888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77624"/>
        <c:crosses val="autoZero"/>
        <c:auto val="1"/>
        <c:lblOffset val="100"/>
        <c:baseTimeUnit val="days"/>
      </c:dateAx>
      <c:valAx>
        <c:axId val="34887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8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64</c:v>
                </c:pt>
                <c:pt idx="1">
                  <c:v>66</c:v>
                </c:pt>
                <c:pt idx="2">
                  <c:v>65</c:v>
                </c:pt>
                <c:pt idx="3">
                  <c:v>61</c:v>
                </c:pt>
                <c:pt idx="4">
                  <c:v>58</c:v>
                </c:pt>
                <c:pt idx="5">
                  <c:v>59</c:v>
                </c:pt>
                <c:pt idx="6">
                  <c:v>48</c:v>
                </c:pt>
                <c:pt idx="7">
                  <c:v>58</c:v>
                </c:pt>
                <c:pt idx="8">
                  <c:v>67</c:v>
                </c:pt>
                <c:pt idx="9">
                  <c:v>71</c:v>
                </c:pt>
                <c:pt idx="10">
                  <c:v>71</c:v>
                </c:pt>
                <c:pt idx="11">
                  <c:v>73</c:v>
                </c:pt>
                <c:pt idx="12">
                  <c:v>54</c:v>
                </c:pt>
                <c:pt idx="13">
                  <c:v>76</c:v>
                </c:pt>
                <c:pt idx="14">
                  <c:v>65</c:v>
                </c:pt>
                <c:pt idx="15">
                  <c:v>61</c:v>
                </c:pt>
                <c:pt idx="16">
                  <c:v>77</c:v>
                </c:pt>
                <c:pt idx="17">
                  <c:v>88</c:v>
                </c:pt>
                <c:pt idx="18">
                  <c:v>73</c:v>
                </c:pt>
                <c:pt idx="19">
                  <c:v>315</c:v>
                </c:pt>
                <c:pt idx="20">
                  <c:v>524</c:v>
                </c:pt>
                <c:pt idx="21">
                  <c:v>331</c:v>
                </c:pt>
                <c:pt idx="22">
                  <c:v>212</c:v>
                </c:pt>
                <c:pt idx="23">
                  <c:v>171</c:v>
                </c:pt>
                <c:pt idx="24">
                  <c:v>190</c:v>
                </c:pt>
                <c:pt idx="25">
                  <c:v>299</c:v>
                </c:pt>
                <c:pt idx="26">
                  <c:v>135</c:v>
                </c:pt>
                <c:pt idx="27">
                  <c:v>64</c:v>
                </c:pt>
                <c:pt idx="28">
                  <c:v>77</c:v>
                </c:pt>
                <c:pt idx="29">
                  <c:v>194</c:v>
                </c:pt>
                <c:pt idx="30">
                  <c:v>293</c:v>
                </c:pt>
              </c:numCache>
            </c:numRef>
          </c:val>
          <c:smooth val="0"/>
          <c:extLst>
            <c:ext xmlns:c16="http://schemas.microsoft.com/office/drawing/2014/chart" uri="{C3380CC4-5D6E-409C-BE32-E72D297353CC}">
              <c16:uniqueId val="{00000000-5C4B-410F-B1C0-445F1707D961}"/>
            </c:ext>
          </c:extLst>
        </c:ser>
        <c:dLbls>
          <c:showLegendKey val="0"/>
          <c:showVal val="0"/>
          <c:showCatName val="0"/>
          <c:showSerName val="0"/>
          <c:showPercent val="0"/>
          <c:showBubbleSize val="0"/>
        </c:dLbls>
        <c:smooth val="0"/>
        <c:axId val="353383528"/>
        <c:axId val="353384184"/>
      </c:lineChart>
      <c:dateAx>
        <c:axId val="35338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84184"/>
        <c:crosses val="autoZero"/>
        <c:auto val="1"/>
        <c:lblOffset val="100"/>
        <c:baseTimeUnit val="days"/>
      </c:dateAx>
      <c:valAx>
        <c:axId val="35338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8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0</c:v>
                </c:pt>
                <c:pt idx="2">
                  <c:v>0</c:v>
                </c:pt>
                <c:pt idx="3">
                  <c:v>0</c:v>
                </c:pt>
                <c:pt idx="4">
                  <c:v>0</c:v>
                </c:pt>
                <c:pt idx="5">
                  <c:v>16</c:v>
                </c:pt>
                <c:pt idx="6">
                  <c:v>0</c:v>
                </c:pt>
                <c:pt idx="7">
                  <c:v>0</c:v>
                </c:pt>
                <c:pt idx="8">
                  <c:v>0</c:v>
                </c:pt>
                <c:pt idx="9">
                  <c:v>1</c:v>
                </c:pt>
                <c:pt idx="10">
                  <c:v>0</c:v>
                </c:pt>
                <c:pt idx="11">
                  <c:v>11</c:v>
                </c:pt>
                <c:pt idx="12">
                  <c:v>0</c:v>
                </c:pt>
                <c:pt idx="13">
                  <c:v>9</c:v>
                </c:pt>
                <c:pt idx="14">
                  <c:v>248</c:v>
                </c:pt>
                <c:pt idx="15">
                  <c:v>241</c:v>
                </c:pt>
                <c:pt idx="16">
                  <c:v>267</c:v>
                </c:pt>
                <c:pt idx="17">
                  <c:v>7</c:v>
                </c:pt>
                <c:pt idx="18">
                  <c:v>191</c:v>
                </c:pt>
                <c:pt idx="19">
                  <c:v>17</c:v>
                </c:pt>
                <c:pt idx="20">
                  <c:v>0</c:v>
                </c:pt>
                <c:pt idx="21">
                  <c:v>289</c:v>
                </c:pt>
                <c:pt idx="22">
                  <c:v>0</c:v>
                </c:pt>
                <c:pt idx="23">
                  <c:v>20</c:v>
                </c:pt>
                <c:pt idx="24">
                  <c:v>374</c:v>
                </c:pt>
                <c:pt idx="25">
                  <c:v>0</c:v>
                </c:pt>
                <c:pt idx="26">
                  <c:v>0</c:v>
                </c:pt>
                <c:pt idx="27">
                  <c:v>0</c:v>
                </c:pt>
                <c:pt idx="28">
                  <c:v>13</c:v>
                </c:pt>
                <c:pt idx="29">
                  <c:v>0</c:v>
                </c:pt>
                <c:pt idx="30">
                  <c:v>374</c:v>
                </c:pt>
              </c:numCache>
            </c:numRef>
          </c:val>
          <c:smooth val="0"/>
          <c:extLst>
            <c:ext xmlns:c16="http://schemas.microsoft.com/office/drawing/2014/chart" uri="{C3380CC4-5D6E-409C-BE32-E72D297353CC}">
              <c16:uniqueId val="{00000000-ABE4-4E6D-B7FF-9B6CA0A939D0}"/>
            </c:ext>
          </c:extLst>
        </c:ser>
        <c:dLbls>
          <c:showLegendKey val="0"/>
          <c:showVal val="0"/>
          <c:showCatName val="0"/>
          <c:showSerName val="0"/>
          <c:showPercent val="0"/>
          <c:showBubbleSize val="0"/>
        </c:dLbls>
        <c:smooth val="0"/>
        <c:axId val="348879920"/>
        <c:axId val="348874672"/>
      </c:lineChart>
      <c:dateAx>
        <c:axId val="348879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74672"/>
        <c:crosses val="autoZero"/>
        <c:auto val="1"/>
        <c:lblOffset val="100"/>
        <c:baseTimeUnit val="days"/>
      </c:dateAx>
      <c:valAx>
        <c:axId val="34887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7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2051</c:v>
                </c:pt>
              </c:numCache>
            </c:numRef>
          </c:val>
          <c:extLst>
            <c:ext xmlns:c16="http://schemas.microsoft.com/office/drawing/2014/chart" uri="{C3380CC4-5D6E-409C-BE32-E72D297353CC}">
              <c16:uniqueId val="{00000000-5978-43B3-A437-208635BCB99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32</c:v>
                </c:pt>
              </c:numCache>
            </c:numRef>
          </c:val>
          <c:extLst>
            <c:ext xmlns:c16="http://schemas.microsoft.com/office/drawing/2014/chart" uri="{C3380CC4-5D6E-409C-BE32-E72D297353CC}">
              <c16:uniqueId val="{00000001-5978-43B3-A437-208635BCB99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0</c:v>
                </c:pt>
              </c:numCache>
            </c:numRef>
          </c:val>
          <c:extLst>
            <c:ext xmlns:c16="http://schemas.microsoft.com/office/drawing/2014/chart" uri="{C3380CC4-5D6E-409C-BE32-E72D297353CC}">
              <c16:uniqueId val="{00000002-5978-43B3-A437-208635BCB99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5</c:v>
                </c:pt>
              </c:numCache>
            </c:numRef>
          </c:val>
          <c:extLst>
            <c:ext xmlns:c16="http://schemas.microsoft.com/office/drawing/2014/chart" uri="{C3380CC4-5D6E-409C-BE32-E72D297353CC}">
              <c16:uniqueId val="{00000003-5978-43B3-A437-208635BCB99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5978-43B3-A437-208635BCB99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5978-43B3-A437-208635BCB99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5</c:v>
                </c:pt>
              </c:numCache>
            </c:numRef>
          </c:val>
          <c:extLst>
            <c:ext xmlns:c16="http://schemas.microsoft.com/office/drawing/2014/chart" uri="{C3380CC4-5D6E-409C-BE32-E72D297353CC}">
              <c16:uniqueId val="{00000006-5978-43B3-A437-208635BCB99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7</c:v>
                </c:pt>
              </c:numCache>
            </c:numRef>
          </c:val>
          <c:extLst>
            <c:ext xmlns:c16="http://schemas.microsoft.com/office/drawing/2014/chart" uri="{C3380CC4-5D6E-409C-BE32-E72D297353CC}">
              <c16:uniqueId val="{00000007-5978-43B3-A437-208635BCB996}"/>
            </c:ext>
          </c:extLst>
        </c:ser>
        <c:dLbls>
          <c:showLegendKey val="0"/>
          <c:showVal val="0"/>
          <c:showCatName val="0"/>
          <c:showSerName val="0"/>
          <c:showPercent val="0"/>
          <c:showBubbleSize val="0"/>
        </c:dLbls>
        <c:gapWidth val="150"/>
        <c:overlap val="100"/>
        <c:axId val="48927032"/>
        <c:axId val="48923424"/>
      </c:barChart>
      <c:catAx>
        <c:axId val="48927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3424"/>
        <c:crosses val="autoZero"/>
        <c:auto val="1"/>
        <c:lblAlgn val="ctr"/>
        <c:lblOffset val="100"/>
        <c:noMultiLvlLbl val="0"/>
      </c:catAx>
      <c:valAx>
        <c:axId val="48923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0.16501078631226901</c:v>
                </c:pt>
                <c:pt idx="1">
                  <c:v>0.19049221208462799</c:v>
                </c:pt>
                <c:pt idx="2">
                  <c:v>0.10093613315652999</c:v>
                </c:pt>
                <c:pt idx="3">
                  <c:v>1.63279038929681E-2</c:v>
                </c:pt>
                <c:pt idx="4">
                  <c:v>9.4009143626180101E-3</c:v>
                </c:pt>
                <c:pt idx="5">
                  <c:v>0.181751011010615</c:v>
                </c:pt>
                <c:pt idx="6">
                  <c:v>0.238486353830625</c:v>
                </c:pt>
              </c:numCache>
            </c:numRef>
          </c:val>
          <c:extLst>
            <c:ext xmlns:c16="http://schemas.microsoft.com/office/drawing/2014/chart" uri="{C3380CC4-5D6E-409C-BE32-E72D297353CC}">
              <c16:uniqueId val="{00000000-44B4-4BC2-A520-5CF8D1C0FC5A}"/>
            </c:ext>
          </c:extLst>
        </c:ser>
        <c:dLbls>
          <c:showLegendKey val="0"/>
          <c:showVal val="0"/>
          <c:showCatName val="0"/>
          <c:showSerName val="0"/>
          <c:showPercent val="0"/>
          <c:showBubbleSize val="0"/>
        </c:dLbls>
        <c:gapWidth val="219"/>
        <c:overlap val="-27"/>
        <c:axId val="48926376"/>
        <c:axId val="48929328"/>
      </c:barChart>
      <c:catAx>
        <c:axId val="4892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9328"/>
        <c:crosses val="autoZero"/>
        <c:auto val="1"/>
        <c:lblAlgn val="ctr"/>
        <c:lblOffset val="100"/>
        <c:noMultiLvlLbl val="0"/>
      </c:catAx>
      <c:valAx>
        <c:axId val="4892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25400</c:v>
                </c:pt>
                <c:pt idx="1">
                  <c:v>19200</c:v>
                </c:pt>
                <c:pt idx="2">
                  <c:v>5161</c:v>
                </c:pt>
                <c:pt idx="3">
                  <c:v>6611</c:v>
                </c:pt>
                <c:pt idx="4">
                  <c:v>2651</c:v>
                </c:pt>
                <c:pt idx="5">
                  <c:v>705</c:v>
                </c:pt>
                <c:pt idx="6">
                  <c:v>105</c:v>
                </c:pt>
              </c:numCache>
            </c:numRef>
          </c:val>
          <c:extLst>
            <c:ext xmlns:c16="http://schemas.microsoft.com/office/drawing/2014/chart" uri="{C3380CC4-5D6E-409C-BE32-E72D297353CC}">
              <c16:uniqueId val="{00000000-CBEA-4411-BD58-265360E32C8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13936</c:v>
                </c:pt>
                <c:pt idx="1">
                  <c:v>12366</c:v>
                </c:pt>
                <c:pt idx="2">
                  <c:v>6555</c:v>
                </c:pt>
                <c:pt idx="3">
                  <c:v>5509</c:v>
                </c:pt>
                <c:pt idx="4">
                  <c:v>2316</c:v>
                </c:pt>
                <c:pt idx="5">
                  <c:v>907</c:v>
                </c:pt>
                <c:pt idx="6">
                  <c:v>106</c:v>
                </c:pt>
              </c:numCache>
            </c:numRef>
          </c:val>
          <c:extLst>
            <c:ext xmlns:c16="http://schemas.microsoft.com/office/drawing/2014/chart" uri="{C3380CC4-5D6E-409C-BE32-E72D297353CC}">
              <c16:uniqueId val="{00000001-CBEA-4411-BD58-265360E32C84}"/>
            </c:ext>
          </c:extLst>
        </c:ser>
        <c:dLbls>
          <c:showLegendKey val="0"/>
          <c:showVal val="0"/>
          <c:showCatName val="0"/>
          <c:showSerName val="0"/>
          <c:showPercent val="0"/>
          <c:showBubbleSize val="0"/>
        </c:dLbls>
        <c:gapWidth val="219"/>
        <c:overlap val="-27"/>
        <c:axId val="358403688"/>
        <c:axId val="358400080"/>
      </c:barChart>
      <c:catAx>
        <c:axId val="35840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00080"/>
        <c:crosses val="autoZero"/>
        <c:auto val="1"/>
        <c:lblAlgn val="ctr"/>
        <c:lblOffset val="100"/>
        <c:noMultiLvlLbl val="0"/>
      </c:catAx>
      <c:valAx>
        <c:axId val="35840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0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0</c:v>
                </c:pt>
                <c:pt idx="2">
                  <c:v>0</c:v>
                </c:pt>
                <c:pt idx="3">
                  <c:v>0</c:v>
                </c:pt>
                <c:pt idx="4">
                  <c:v>0</c:v>
                </c:pt>
                <c:pt idx="5">
                  <c:v>1.5897935255658701E-2</c:v>
                </c:pt>
                <c:pt idx="6">
                  <c:v>0</c:v>
                </c:pt>
                <c:pt idx="7">
                  <c:v>0</c:v>
                </c:pt>
                <c:pt idx="8">
                  <c:v>0</c:v>
                </c:pt>
                <c:pt idx="9">
                  <c:v>9.921816089216971E-4</c:v>
                </c:pt>
                <c:pt idx="10">
                  <c:v>0</c:v>
                </c:pt>
                <c:pt idx="11">
                  <c:v>1.0905125408942199E-2</c:v>
                </c:pt>
                <c:pt idx="12">
                  <c:v>0</c:v>
                </c:pt>
                <c:pt idx="13">
                  <c:v>9.4116248427268002E-3</c:v>
                </c:pt>
                <c:pt idx="14">
                  <c:v>0.24659324988115999</c:v>
                </c:pt>
                <c:pt idx="15">
                  <c:v>0.23857370541591999</c:v>
                </c:pt>
                <c:pt idx="16">
                  <c:v>0.26716537536735202</c:v>
                </c:pt>
                <c:pt idx="17">
                  <c:v>6.9234953760941602E-3</c:v>
                </c:pt>
                <c:pt idx="18">
                  <c:v>0.190817052914656</c:v>
                </c:pt>
                <c:pt idx="19">
                  <c:v>1.68014073649463E-2</c:v>
                </c:pt>
                <c:pt idx="20">
                  <c:v>0</c:v>
                </c:pt>
                <c:pt idx="21">
                  <c:v>0.285434917875732</c:v>
                </c:pt>
                <c:pt idx="22">
                  <c:v>0</c:v>
                </c:pt>
                <c:pt idx="23">
                  <c:v>1.9738465334320301E-2</c:v>
                </c:pt>
                <c:pt idx="24">
                  <c:v>0.37293921485442499</c:v>
                </c:pt>
                <c:pt idx="25">
                  <c:v>0</c:v>
                </c:pt>
                <c:pt idx="26">
                  <c:v>0</c:v>
                </c:pt>
                <c:pt idx="27">
                  <c:v>0</c:v>
                </c:pt>
                <c:pt idx="28">
                  <c:v>1.28048540246641E-2</c:v>
                </c:pt>
                <c:pt idx="29">
                  <c:v>0</c:v>
                </c:pt>
                <c:pt idx="30">
                  <c:v>0.37006417070194098</c:v>
                </c:pt>
              </c:numCache>
            </c:numRef>
          </c:val>
          <c:smooth val="0"/>
          <c:extLst>
            <c:ext xmlns:c16="http://schemas.microsoft.com/office/drawing/2014/chart" uri="{C3380CC4-5D6E-409C-BE32-E72D297353CC}">
              <c16:uniqueId val="{00000000-A692-4ADE-B4A4-204A098F469B}"/>
            </c:ext>
          </c:extLst>
        </c:ser>
        <c:dLbls>
          <c:showLegendKey val="0"/>
          <c:showVal val="0"/>
          <c:showCatName val="0"/>
          <c:showSerName val="0"/>
          <c:showPercent val="0"/>
          <c:showBubbleSize val="0"/>
        </c:dLbls>
        <c:smooth val="0"/>
        <c:axId val="363233880"/>
        <c:axId val="363242080"/>
      </c:lineChart>
      <c:dateAx>
        <c:axId val="36323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42080"/>
        <c:crosses val="autoZero"/>
        <c:auto val="1"/>
        <c:lblOffset val="100"/>
        <c:baseTimeUnit val="days"/>
      </c:dateAx>
      <c:valAx>
        <c:axId val="36324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3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100476</c:v>
                </c:pt>
                <c:pt idx="1">
                  <c:v>100507</c:v>
                </c:pt>
                <c:pt idx="2">
                  <c:v>100553</c:v>
                </c:pt>
                <c:pt idx="3">
                  <c:v>100598</c:v>
                </c:pt>
                <c:pt idx="4">
                  <c:v>100627</c:v>
                </c:pt>
                <c:pt idx="5">
                  <c:v>100657</c:v>
                </c:pt>
                <c:pt idx="6">
                  <c:v>100690</c:v>
                </c:pt>
                <c:pt idx="7">
                  <c:v>100720</c:v>
                </c:pt>
                <c:pt idx="8">
                  <c:v>100771</c:v>
                </c:pt>
                <c:pt idx="9">
                  <c:v>100806</c:v>
                </c:pt>
                <c:pt idx="10">
                  <c:v>100850</c:v>
                </c:pt>
                <c:pt idx="11">
                  <c:v>100890</c:v>
                </c:pt>
                <c:pt idx="12">
                  <c:v>100921</c:v>
                </c:pt>
                <c:pt idx="13">
                  <c:v>100957</c:v>
                </c:pt>
                <c:pt idx="14">
                  <c:v>100995</c:v>
                </c:pt>
                <c:pt idx="15">
                  <c:v>101039</c:v>
                </c:pt>
                <c:pt idx="16">
                  <c:v>101084</c:v>
                </c:pt>
                <c:pt idx="17">
                  <c:v>101126</c:v>
                </c:pt>
                <c:pt idx="18">
                  <c:v>101163</c:v>
                </c:pt>
                <c:pt idx="19">
                  <c:v>101202</c:v>
                </c:pt>
                <c:pt idx="20">
                  <c:v>101232</c:v>
                </c:pt>
                <c:pt idx="21">
                  <c:v>101266</c:v>
                </c:pt>
                <c:pt idx="22">
                  <c:v>101310</c:v>
                </c:pt>
                <c:pt idx="23">
                  <c:v>101340</c:v>
                </c:pt>
                <c:pt idx="24">
                  <c:v>101375</c:v>
                </c:pt>
                <c:pt idx="25">
                  <c:v>101419</c:v>
                </c:pt>
                <c:pt idx="26">
                  <c:v>101467</c:v>
                </c:pt>
                <c:pt idx="27">
                  <c:v>101509</c:v>
                </c:pt>
                <c:pt idx="28">
                  <c:v>101540</c:v>
                </c:pt>
                <c:pt idx="29">
                  <c:v>101576</c:v>
                </c:pt>
                <c:pt idx="30">
                  <c:v>101633</c:v>
                </c:pt>
              </c:numCache>
            </c:numRef>
          </c:val>
          <c:smooth val="0"/>
          <c:extLst>
            <c:ext xmlns:c16="http://schemas.microsoft.com/office/drawing/2014/chart" uri="{C3380CC4-5D6E-409C-BE32-E72D297353CC}">
              <c16:uniqueId val="{00000000-24A4-4BF7-B800-F9E42E6A3872}"/>
            </c:ext>
          </c:extLst>
        </c:ser>
        <c:dLbls>
          <c:showLegendKey val="0"/>
          <c:showVal val="0"/>
          <c:showCatName val="0"/>
          <c:showSerName val="0"/>
          <c:showPercent val="0"/>
          <c:showBubbleSize val="0"/>
        </c:dLbls>
        <c:smooth val="0"/>
        <c:axId val="363241424"/>
        <c:axId val="363237488"/>
      </c:lineChart>
      <c:dateAx>
        <c:axId val="36324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37488"/>
        <c:crosses val="autoZero"/>
        <c:auto val="1"/>
        <c:lblOffset val="100"/>
        <c:baseTimeUnit val="days"/>
      </c:dateAx>
      <c:valAx>
        <c:axId val="36323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4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13</c:v>
                </c:pt>
                <c:pt idx="1">
                  <c:v>20</c:v>
                </c:pt>
                <c:pt idx="2">
                  <c:v>13</c:v>
                </c:pt>
                <c:pt idx="3">
                  <c:v>18</c:v>
                </c:pt>
                <c:pt idx="4">
                  <c:v>16</c:v>
                </c:pt>
                <c:pt idx="5">
                  <c:v>40</c:v>
                </c:pt>
                <c:pt idx="6">
                  <c:v>19</c:v>
                </c:pt>
                <c:pt idx="7">
                  <c:v>20</c:v>
                </c:pt>
                <c:pt idx="8">
                  <c:v>37</c:v>
                </c:pt>
                <c:pt idx="9">
                  <c:v>21</c:v>
                </c:pt>
                <c:pt idx="10">
                  <c:v>27</c:v>
                </c:pt>
                <c:pt idx="11">
                  <c:v>28</c:v>
                </c:pt>
                <c:pt idx="12">
                  <c:v>27</c:v>
                </c:pt>
                <c:pt idx="13">
                  <c:v>29</c:v>
                </c:pt>
                <c:pt idx="14">
                  <c:v>25</c:v>
                </c:pt>
                <c:pt idx="15">
                  <c:v>12</c:v>
                </c:pt>
                <c:pt idx="16">
                  <c:v>27</c:v>
                </c:pt>
                <c:pt idx="17">
                  <c:v>24</c:v>
                </c:pt>
                <c:pt idx="18">
                  <c:v>21</c:v>
                </c:pt>
                <c:pt idx="19">
                  <c:v>23</c:v>
                </c:pt>
                <c:pt idx="20">
                  <c:v>30</c:v>
                </c:pt>
                <c:pt idx="21">
                  <c:v>23</c:v>
                </c:pt>
                <c:pt idx="22">
                  <c:v>24</c:v>
                </c:pt>
                <c:pt idx="23">
                  <c:v>22</c:v>
                </c:pt>
                <c:pt idx="24">
                  <c:v>18</c:v>
                </c:pt>
                <c:pt idx="25">
                  <c:v>14</c:v>
                </c:pt>
                <c:pt idx="26">
                  <c:v>24</c:v>
                </c:pt>
                <c:pt idx="27">
                  <c:v>20</c:v>
                </c:pt>
                <c:pt idx="28">
                  <c:v>21</c:v>
                </c:pt>
                <c:pt idx="29">
                  <c:v>19</c:v>
                </c:pt>
                <c:pt idx="30">
                  <c:v>35</c:v>
                </c:pt>
              </c:numCache>
            </c:numRef>
          </c:val>
          <c:smooth val="0"/>
          <c:extLst>
            <c:ext xmlns:c16="http://schemas.microsoft.com/office/drawing/2014/chart" uri="{C3380CC4-5D6E-409C-BE32-E72D297353CC}">
              <c16:uniqueId val="{00000000-E8B4-4A0C-8735-701D6A2D138A}"/>
            </c:ext>
          </c:extLst>
        </c:ser>
        <c:dLbls>
          <c:showLegendKey val="0"/>
          <c:showVal val="0"/>
          <c:showCatName val="0"/>
          <c:showSerName val="0"/>
          <c:showPercent val="0"/>
          <c:showBubbleSize val="0"/>
        </c:dLbls>
        <c:smooth val="0"/>
        <c:axId val="363246344"/>
        <c:axId val="363247656"/>
      </c:lineChart>
      <c:dateAx>
        <c:axId val="363246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47656"/>
        <c:crosses val="autoZero"/>
        <c:auto val="1"/>
        <c:lblOffset val="100"/>
        <c:baseTimeUnit val="days"/>
      </c:dateAx>
      <c:valAx>
        <c:axId val="36324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4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9F218-1CDF-42A5-986E-E8CE62C77E7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BA591A6-8859-4A3F-B2F1-49EF8BF094CE}"/>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650945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B8E99-6DD3-4C5A-AB94-BA96FA50D55C}"/>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A3C3F8E4-7623-4CC7-8E9B-80A056B3F739}"/>
              </a:ext>
            </a:extLst>
          </p:cNvPr>
          <p:cNvGraphicFramePr>
            <a:graphicFrameLocks noGrp="1"/>
          </p:cNvGraphicFramePr>
          <p:nvPr>
            <p:ph type="tbl" sz="quarter" idx="13"/>
            <p:extLst>
              <p:ext uri="{D42A27DB-BD31-4B8C-83A1-F6EECF244321}">
                <p14:modId xmlns:p14="http://schemas.microsoft.com/office/powerpoint/2010/main" val="3525338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21279537"/>
                    </a:ext>
                  </a:extLst>
                </a:gridCol>
                <a:gridCol w="740664">
                  <a:extLst>
                    <a:ext uri="{9D8B030D-6E8A-4147-A177-3AD203B41FA5}">
                      <a16:colId xmlns:a16="http://schemas.microsoft.com/office/drawing/2014/main" val="762196899"/>
                    </a:ext>
                  </a:extLst>
                </a:gridCol>
                <a:gridCol w="740664">
                  <a:extLst>
                    <a:ext uri="{9D8B030D-6E8A-4147-A177-3AD203B41FA5}">
                      <a16:colId xmlns:a16="http://schemas.microsoft.com/office/drawing/2014/main" val="2997773601"/>
                    </a:ext>
                  </a:extLst>
                </a:gridCol>
                <a:gridCol w="740664">
                  <a:extLst>
                    <a:ext uri="{9D8B030D-6E8A-4147-A177-3AD203B41FA5}">
                      <a16:colId xmlns:a16="http://schemas.microsoft.com/office/drawing/2014/main" val="2263876131"/>
                    </a:ext>
                  </a:extLst>
                </a:gridCol>
                <a:gridCol w="740664">
                  <a:extLst>
                    <a:ext uri="{9D8B030D-6E8A-4147-A177-3AD203B41FA5}">
                      <a16:colId xmlns:a16="http://schemas.microsoft.com/office/drawing/2014/main" val="2467817459"/>
                    </a:ext>
                  </a:extLst>
                </a:gridCol>
                <a:gridCol w="740664">
                  <a:extLst>
                    <a:ext uri="{9D8B030D-6E8A-4147-A177-3AD203B41FA5}">
                      <a16:colId xmlns:a16="http://schemas.microsoft.com/office/drawing/2014/main" val="3725664176"/>
                    </a:ext>
                  </a:extLst>
                </a:gridCol>
                <a:gridCol w="740664">
                  <a:extLst>
                    <a:ext uri="{9D8B030D-6E8A-4147-A177-3AD203B41FA5}">
                      <a16:colId xmlns:a16="http://schemas.microsoft.com/office/drawing/2014/main" val="3490203555"/>
                    </a:ext>
                  </a:extLst>
                </a:gridCol>
                <a:gridCol w="740664">
                  <a:extLst>
                    <a:ext uri="{9D8B030D-6E8A-4147-A177-3AD203B41FA5}">
                      <a16:colId xmlns:a16="http://schemas.microsoft.com/office/drawing/2014/main" val="4017116194"/>
                    </a:ext>
                  </a:extLst>
                </a:gridCol>
                <a:gridCol w="740664">
                  <a:extLst>
                    <a:ext uri="{9D8B030D-6E8A-4147-A177-3AD203B41FA5}">
                      <a16:colId xmlns:a16="http://schemas.microsoft.com/office/drawing/2014/main" val="2652749058"/>
                    </a:ext>
                  </a:extLst>
                </a:gridCol>
                <a:gridCol w="740664">
                  <a:extLst>
                    <a:ext uri="{9D8B030D-6E8A-4147-A177-3AD203B41FA5}">
                      <a16:colId xmlns:a16="http://schemas.microsoft.com/office/drawing/2014/main" val="11351049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40764570"/>
                  </a:ext>
                </a:extLst>
              </a:tr>
              <a:tr h="370840">
                <a:tc>
                  <a:txBody>
                    <a:bodyPr/>
                    <a:lstStyle/>
                    <a:p>
                      <a:r>
                        <a:rPr lang="en-US" sz="1000"/>
                        <a:t>Oxford Fajar</a:t>
                      </a:r>
                    </a:p>
                  </a:txBody>
                  <a:tcPr/>
                </a:tc>
                <a:tc>
                  <a:txBody>
                    <a:bodyPr/>
                    <a:lstStyle/>
                    <a:p>
                      <a:r>
                        <a:rPr lang="en-US" sz="1000"/>
                        <a:t>101633</a:t>
                      </a:r>
                    </a:p>
                  </a:txBody>
                  <a:tcPr/>
                </a:tc>
                <a:tc>
                  <a:txBody>
                    <a:bodyPr/>
                    <a:lstStyle/>
                    <a:p>
                      <a:r>
                        <a:rPr lang="en-US" sz="1000"/>
                        <a:t>1201</a:t>
                      </a:r>
                    </a:p>
                  </a:txBody>
                  <a:tcPr/>
                </a:tc>
                <a:tc>
                  <a:txBody>
                    <a:bodyPr/>
                    <a:lstStyle/>
                    <a:p>
                      <a:r>
                        <a:rPr lang="en-US" sz="1000"/>
                        <a:t>16</a:t>
                      </a:r>
                    </a:p>
                  </a:txBody>
                  <a:tcPr/>
                </a:tc>
                <a:tc>
                  <a:txBody>
                    <a:bodyPr/>
                    <a:lstStyle/>
                    <a:p>
                      <a:r>
                        <a:rPr lang="en-US" sz="1000"/>
                        <a:t>2088</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0.1299 %</a:t>
                      </a:r>
                    </a:p>
                  </a:txBody>
                  <a:tcPr/>
                </a:tc>
                <a:tc>
                  <a:txBody>
                    <a:bodyPr/>
                    <a:lstStyle/>
                    <a:p>
                      <a:r>
                        <a:rPr lang="en-US" sz="1000"/>
                        <a:t>0.0 %</a:t>
                      </a:r>
                    </a:p>
                  </a:txBody>
                  <a:tcPr/>
                </a:tc>
                <a:extLst>
                  <a:ext uri="{0D108BD9-81ED-4DB2-BD59-A6C34878D82A}">
                    <a16:rowId xmlns:a16="http://schemas.microsoft.com/office/drawing/2014/main" val="4234720188"/>
                  </a:ext>
                </a:extLst>
              </a:tr>
            </a:tbl>
          </a:graphicData>
        </a:graphic>
      </p:graphicFrame>
      <p:sp>
        <p:nvSpPr>
          <p:cNvPr id="4" name="Text Placeholder 3">
            <a:extLst>
              <a:ext uri="{FF2B5EF4-FFF2-40B4-BE49-F238E27FC236}">
                <a16:creationId xmlns:a16="http://schemas.microsoft.com/office/drawing/2014/main" id="{554EFB41-DAC4-4416-B985-333D17D0580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3190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FE83B-4A6A-401F-9197-1AAC7B0254A2}"/>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A91DFCFF-9C40-4FA8-91FA-01ECCD2597C3}"/>
              </a:ext>
            </a:extLst>
          </p:cNvPr>
          <p:cNvGraphicFramePr>
            <a:graphicFrameLocks noGrp="1"/>
          </p:cNvGraphicFramePr>
          <p:nvPr>
            <p:ph type="chart" sz="quarter" idx="13"/>
            <p:extLst>
              <p:ext uri="{D42A27DB-BD31-4B8C-83A1-F6EECF244321}">
                <p14:modId xmlns:p14="http://schemas.microsoft.com/office/powerpoint/2010/main" val="4256015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4C8118-DF9D-49B1-90A0-B53A01439C25}"/>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64D4DD52-BF12-46D3-A5C9-D0B317A6B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305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C641B-16A2-49EB-A68B-4812F6AE4B24}"/>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0D3D6149-99DA-43E3-9C74-891A1CCB3483}"/>
              </a:ext>
            </a:extLst>
          </p:cNvPr>
          <p:cNvGraphicFramePr>
            <a:graphicFrameLocks noGrp="1"/>
          </p:cNvGraphicFramePr>
          <p:nvPr>
            <p:ph type="chart" sz="quarter" idx="13"/>
            <p:extLst>
              <p:ext uri="{D42A27DB-BD31-4B8C-83A1-F6EECF244321}">
                <p14:modId xmlns:p14="http://schemas.microsoft.com/office/powerpoint/2010/main" val="2491121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803E5B-D16B-43CE-A417-D84985C18EF3}"/>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3019793F-6F92-4A41-8CF9-82CE46EE03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3888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DC75A-68BF-48C2-8D90-9EAA38682D65}"/>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E9D6A37B-3866-4463-93FB-0916BEC598DF}"/>
              </a:ext>
            </a:extLst>
          </p:cNvPr>
          <p:cNvGraphicFramePr>
            <a:graphicFrameLocks noGrp="1"/>
          </p:cNvGraphicFramePr>
          <p:nvPr>
            <p:ph type="chart" sz="quarter" idx="13"/>
            <p:extLst>
              <p:ext uri="{D42A27DB-BD31-4B8C-83A1-F6EECF244321}">
                <p14:modId xmlns:p14="http://schemas.microsoft.com/office/powerpoint/2010/main" val="3366411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E85A47-D03A-4C76-BF7E-9EBFE637F229}"/>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C1707A0B-7D2D-4939-85F4-F95AFE60A7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9393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B82AC-A4D1-4E36-B098-A2DE6347528A}"/>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47B7C98C-FF9C-4D36-AB09-F34C0E8037DF}"/>
              </a:ext>
            </a:extLst>
          </p:cNvPr>
          <p:cNvGraphicFramePr>
            <a:graphicFrameLocks noGrp="1"/>
          </p:cNvGraphicFramePr>
          <p:nvPr>
            <p:ph type="chart" sz="quarter" idx="13"/>
            <p:extLst>
              <p:ext uri="{D42A27DB-BD31-4B8C-83A1-F6EECF244321}">
                <p14:modId xmlns:p14="http://schemas.microsoft.com/office/powerpoint/2010/main" val="4262100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1F7498-4697-4E02-8B9D-4A6EE5DD428B}"/>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DB7ADCE3-EEBC-4A78-A780-C401C140D1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3720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A8E0F-3F46-47C9-B6EE-510810F355CF}"/>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3C5C0A8C-786B-44F9-8CB5-6E67E03DE3FE}"/>
              </a:ext>
            </a:extLst>
          </p:cNvPr>
          <p:cNvGraphicFramePr>
            <a:graphicFrameLocks noGrp="1"/>
          </p:cNvGraphicFramePr>
          <p:nvPr>
            <p:ph type="chart" sz="quarter" idx="13"/>
            <p:extLst>
              <p:ext uri="{D42A27DB-BD31-4B8C-83A1-F6EECF244321}">
                <p14:modId xmlns:p14="http://schemas.microsoft.com/office/powerpoint/2010/main" val="3909060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91E4A5-A433-48C2-8A22-5F5BA685E9A5}"/>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CF857475-740D-43A4-A297-FC3F337115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0780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BB24E-C8D1-43A7-94B6-D2119B74F197}"/>
              </a:ext>
            </a:extLst>
          </p:cNvPr>
          <p:cNvSpPr>
            <a:spLocks noGrp="1"/>
          </p:cNvSpPr>
          <p:nvPr>
            <p:ph type="title"/>
          </p:nvPr>
        </p:nvSpPr>
        <p:spPr/>
        <p:txBody>
          <a:bodyPr/>
          <a:lstStyle/>
          <a:p>
            <a:r>
              <a:rPr lang="en-US"/>
              <a:t>Facebook (FB) Custom Own Posts Table (new) | Oxford Fajar - 1 of 2</a:t>
            </a:r>
          </a:p>
        </p:txBody>
      </p:sp>
      <p:graphicFrame>
        <p:nvGraphicFramePr>
          <p:cNvPr id="5" name="Table Placeholder 4">
            <a:extLst>
              <a:ext uri="{FF2B5EF4-FFF2-40B4-BE49-F238E27FC236}">
                <a16:creationId xmlns:a16="http://schemas.microsoft.com/office/drawing/2014/main" id="{C2258BF5-5B64-481F-A7A6-BE7B61FC3399}"/>
              </a:ext>
            </a:extLst>
          </p:cNvPr>
          <p:cNvGraphicFramePr>
            <a:graphicFrameLocks noGrp="1"/>
          </p:cNvGraphicFramePr>
          <p:nvPr>
            <p:ph type="tbl" sz="quarter" idx="13"/>
            <p:extLst>
              <p:ext uri="{D42A27DB-BD31-4B8C-83A1-F6EECF244321}">
                <p14:modId xmlns:p14="http://schemas.microsoft.com/office/powerpoint/2010/main" val="2875561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5465856"/>
                    </a:ext>
                  </a:extLst>
                </a:gridCol>
                <a:gridCol w="822960">
                  <a:extLst>
                    <a:ext uri="{9D8B030D-6E8A-4147-A177-3AD203B41FA5}">
                      <a16:colId xmlns:a16="http://schemas.microsoft.com/office/drawing/2014/main" val="3700705479"/>
                    </a:ext>
                  </a:extLst>
                </a:gridCol>
                <a:gridCol w="822960">
                  <a:extLst>
                    <a:ext uri="{9D8B030D-6E8A-4147-A177-3AD203B41FA5}">
                      <a16:colId xmlns:a16="http://schemas.microsoft.com/office/drawing/2014/main" val="3934560937"/>
                    </a:ext>
                  </a:extLst>
                </a:gridCol>
                <a:gridCol w="822960">
                  <a:extLst>
                    <a:ext uri="{9D8B030D-6E8A-4147-A177-3AD203B41FA5}">
                      <a16:colId xmlns:a16="http://schemas.microsoft.com/office/drawing/2014/main" val="1773336055"/>
                    </a:ext>
                  </a:extLst>
                </a:gridCol>
                <a:gridCol w="822960">
                  <a:extLst>
                    <a:ext uri="{9D8B030D-6E8A-4147-A177-3AD203B41FA5}">
                      <a16:colId xmlns:a16="http://schemas.microsoft.com/office/drawing/2014/main" val="3794678005"/>
                    </a:ext>
                  </a:extLst>
                </a:gridCol>
                <a:gridCol w="822960">
                  <a:extLst>
                    <a:ext uri="{9D8B030D-6E8A-4147-A177-3AD203B41FA5}">
                      <a16:colId xmlns:a16="http://schemas.microsoft.com/office/drawing/2014/main" val="4053846838"/>
                    </a:ext>
                  </a:extLst>
                </a:gridCol>
                <a:gridCol w="822960">
                  <a:extLst>
                    <a:ext uri="{9D8B030D-6E8A-4147-A177-3AD203B41FA5}">
                      <a16:colId xmlns:a16="http://schemas.microsoft.com/office/drawing/2014/main" val="2753877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211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- 2018-12-25 00:22:00 </a:t>
                      </a:r>
                      <a:r>
                        <a:rPr kumimoji="0" lang="en-US" sz="1000" b="0" i="0" u="none" strike="noStrike" kern="1200" cap="none" spc="0" normalizeH="0" baseline="0" noProof="0">
                          <a:ln>
                            <a:noFill/>
                          </a:ln>
                          <a:solidFill>
                            <a:prstClr val="black"/>
                          </a:solidFill>
                          <a:effectLst/>
                          <a:uLnTx/>
                          <a:uFillTx/>
                          <a:latin typeface="+mn-lt"/>
                          <a:ea typeface="+mn-ea"/>
                          <a:cs typeface="+mn-cs"/>
                        </a:rPr>
                        <a:t> 
 May this festival bring abundant joy and happiness in your life! Merry Christmas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204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- 2018-12-31 09:23:00 </a:t>
                      </a:r>
                      <a:r>
                        <a:rPr kumimoji="0" lang="en-US" sz="1000" b="0" i="0" u="none" strike="noStrike" kern="1200" cap="none" spc="0" normalizeH="0" baseline="0" noProof="0">
                          <a:ln>
                            <a:noFill/>
                          </a:ln>
                          <a:solidFill>
                            <a:prstClr val="black"/>
                          </a:solidFill>
                          <a:effectLst/>
                          <a:uLnTx/>
                          <a:uFillTx/>
                          <a:latin typeface="+mn-lt"/>
                          <a:ea typeface="+mn-ea"/>
                          <a:cs typeface="+mn-cs"/>
                        </a:rPr>
                        <a:t> 
 A grateful heart is a beginning of greatness -James E. Faust.
2018 is coming to an end, what are you grateful for this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4442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- 2018-12-22 12:20:00 </a:t>
                      </a:r>
                      <a:r>
                        <a:rPr kumimoji="0" lang="en-US" sz="1000" b="0" i="0" u="none" strike="noStrike" kern="1200" cap="none" spc="0" normalizeH="0" baseline="0" noProof="0">
                          <a:ln>
                            <a:noFill/>
                          </a:ln>
                          <a:solidFill>
                            <a:prstClr val="black"/>
                          </a:solidFill>
                          <a:effectLst/>
                          <a:uLnTx/>
                          <a:uFillTx/>
                          <a:latin typeface="+mn-lt"/>
                          <a:ea typeface="+mn-ea"/>
                          <a:cs typeface="+mn-cs"/>
                        </a:rPr>
                        <a:t> 
 Sit down and brace yourself. It’s time to start back-to-school shopping.
While there may be some impulse purchases along the way, a back-to-school supplies list will help to keep your finances on track. 
Source:
http://www.teachhub.com/10-things-do-now-prepare-back-school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9783074"/>
                  </a:ext>
                </a:extLst>
              </a:tr>
            </a:tbl>
          </a:graphicData>
        </a:graphic>
      </p:graphicFrame>
      <p:sp>
        <p:nvSpPr>
          <p:cNvPr id="4" name="Text Placeholder 3">
            <a:extLst>
              <a:ext uri="{FF2B5EF4-FFF2-40B4-BE49-F238E27FC236}">
                <a16:creationId xmlns:a16="http://schemas.microsoft.com/office/drawing/2014/main" id="{763DDC3D-A5B1-4970-BF9F-75B243A982A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34387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68107-1CA9-44B6-B083-2B9A90161BA1}"/>
              </a:ext>
            </a:extLst>
          </p:cNvPr>
          <p:cNvSpPr>
            <a:spLocks noGrp="1"/>
          </p:cNvSpPr>
          <p:nvPr>
            <p:ph type="title"/>
          </p:nvPr>
        </p:nvSpPr>
        <p:spPr/>
        <p:txBody>
          <a:bodyPr/>
          <a:lstStyle/>
          <a:p>
            <a:r>
              <a:rPr lang="en-US"/>
              <a:t>Facebook (FB) Custom Own Posts Table (new) | Oxford Fajar - 2 of 2</a:t>
            </a:r>
          </a:p>
        </p:txBody>
      </p:sp>
      <p:graphicFrame>
        <p:nvGraphicFramePr>
          <p:cNvPr id="5" name="Table Placeholder 4">
            <a:extLst>
              <a:ext uri="{FF2B5EF4-FFF2-40B4-BE49-F238E27FC236}">
                <a16:creationId xmlns:a16="http://schemas.microsoft.com/office/drawing/2014/main" id="{C79254E2-83A2-418F-AA73-085F8D9ED729}"/>
              </a:ext>
            </a:extLst>
          </p:cNvPr>
          <p:cNvGraphicFramePr>
            <a:graphicFrameLocks noGrp="1"/>
          </p:cNvGraphicFramePr>
          <p:nvPr>
            <p:ph type="tbl" sz="quarter" idx="13"/>
            <p:extLst>
              <p:ext uri="{D42A27DB-BD31-4B8C-83A1-F6EECF244321}">
                <p14:modId xmlns:p14="http://schemas.microsoft.com/office/powerpoint/2010/main" val="148923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25930336"/>
                    </a:ext>
                  </a:extLst>
                </a:gridCol>
                <a:gridCol w="822960">
                  <a:extLst>
                    <a:ext uri="{9D8B030D-6E8A-4147-A177-3AD203B41FA5}">
                      <a16:colId xmlns:a16="http://schemas.microsoft.com/office/drawing/2014/main" val="1671978322"/>
                    </a:ext>
                  </a:extLst>
                </a:gridCol>
                <a:gridCol w="822960">
                  <a:extLst>
                    <a:ext uri="{9D8B030D-6E8A-4147-A177-3AD203B41FA5}">
                      <a16:colId xmlns:a16="http://schemas.microsoft.com/office/drawing/2014/main" val="748373770"/>
                    </a:ext>
                  </a:extLst>
                </a:gridCol>
                <a:gridCol w="822960">
                  <a:extLst>
                    <a:ext uri="{9D8B030D-6E8A-4147-A177-3AD203B41FA5}">
                      <a16:colId xmlns:a16="http://schemas.microsoft.com/office/drawing/2014/main" val="3648547729"/>
                    </a:ext>
                  </a:extLst>
                </a:gridCol>
                <a:gridCol w="822960">
                  <a:extLst>
                    <a:ext uri="{9D8B030D-6E8A-4147-A177-3AD203B41FA5}">
                      <a16:colId xmlns:a16="http://schemas.microsoft.com/office/drawing/2014/main" val="3530844295"/>
                    </a:ext>
                  </a:extLst>
                </a:gridCol>
                <a:gridCol w="822960">
                  <a:extLst>
                    <a:ext uri="{9D8B030D-6E8A-4147-A177-3AD203B41FA5}">
                      <a16:colId xmlns:a16="http://schemas.microsoft.com/office/drawing/2014/main" val="1475526227"/>
                    </a:ext>
                  </a:extLst>
                </a:gridCol>
                <a:gridCol w="822960">
                  <a:extLst>
                    <a:ext uri="{9D8B030D-6E8A-4147-A177-3AD203B41FA5}">
                      <a16:colId xmlns:a16="http://schemas.microsoft.com/office/drawing/2014/main" val="981187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590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- 2018-12-17 13:17:00 </a:t>
                      </a:r>
                      <a:r>
                        <a:rPr kumimoji="0" lang="en-US" sz="1000" b="0" i="0" u="none" strike="noStrike" kern="1200" cap="none" spc="0" normalizeH="0" baseline="0" noProof="0">
                          <a:ln>
                            <a:noFill/>
                          </a:ln>
                          <a:solidFill>
                            <a:prstClr val="black"/>
                          </a:solidFill>
                          <a:effectLst/>
                          <a:uLnTx/>
                          <a:uFillTx/>
                          <a:latin typeface="+mn-lt"/>
                          <a:ea typeface="+mn-ea"/>
                          <a:cs typeface="+mn-cs"/>
                        </a:rPr>
                        <a:t> 
 Besides thick fur, a pair of small ears help Arctic animals to conserve heat and maintain body warmth.
Source:
Oxford Fajar SUCCESS UPSR Sains, pg.117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3821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- 2018-12-15 15:15:00 </a:t>
                      </a:r>
                      <a:r>
                        <a:rPr kumimoji="0" lang="en-US" sz="1000" b="0" i="0" u="none" strike="noStrike" kern="1200" cap="none" spc="0" normalizeH="0" baseline="0" noProof="0">
                          <a:ln>
                            <a:noFill/>
                          </a:ln>
                          <a:solidFill>
                            <a:prstClr val="black"/>
                          </a:solidFill>
                          <a:effectLst/>
                          <a:uLnTx/>
                          <a:uFillTx/>
                          <a:latin typeface="+mn-lt"/>
                          <a:ea typeface="+mn-ea"/>
                          <a:cs typeface="+mn-cs"/>
                        </a:rPr>
                        <a:t> 
 Duralumin is a hard, but a lightweight alloy of aluminium. It is specially suited for aircraft construction as it can carry heavy loads and it is resistant to corrosion.
Source:
Oxford Fajar SUCCESS SPM Science, pg.226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3023766"/>
                  </a:ext>
                </a:extLst>
              </a:tr>
            </a:tbl>
          </a:graphicData>
        </a:graphic>
      </p:graphicFrame>
      <p:sp>
        <p:nvSpPr>
          <p:cNvPr id="4" name="Text Placeholder 3">
            <a:extLst>
              <a:ext uri="{FF2B5EF4-FFF2-40B4-BE49-F238E27FC236}">
                <a16:creationId xmlns:a16="http://schemas.microsoft.com/office/drawing/2014/main" id="{421CB22A-EE0F-4C39-87DE-73A76EE9B39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485909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34707-1273-4280-A49A-9162ACD3CF49}"/>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4A05F87F-65FA-4C1A-9D6A-8D3D40DCE37C}"/>
              </a:ext>
            </a:extLst>
          </p:cNvPr>
          <p:cNvGraphicFramePr>
            <a:graphicFrameLocks noGrp="1"/>
          </p:cNvGraphicFramePr>
          <p:nvPr>
            <p:ph type="chart" sz="quarter" idx="13"/>
            <p:extLst>
              <p:ext uri="{D42A27DB-BD31-4B8C-83A1-F6EECF244321}">
                <p14:modId xmlns:p14="http://schemas.microsoft.com/office/powerpoint/2010/main" val="2372361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22F3D7-223C-4E4F-BCC8-05F20A3A5D82}"/>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92A5BEB9-E94C-48B6-B206-720327DEDD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0439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7B9F-B09F-4F12-8978-6785AD4ABCE1}"/>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0EF04A39-FCBC-4981-BEBD-4E9B2FC0A382}"/>
              </a:ext>
            </a:extLst>
          </p:cNvPr>
          <p:cNvGraphicFramePr>
            <a:graphicFrameLocks noGrp="1"/>
          </p:cNvGraphicFramePr>
          <p:nvPr>
            <p:ph type="chart" sz="quarter" idx="13"/>
            <p:extLst>
              <p:ext uri="{D42A27DB-BD31-4B8C-83A1-F6EECF244321}">
                <p14:modId xmlns:p14="http://schemas.microsoft.com/office/powerpoint/2010/main" val="2561781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959511-3CC4-4949-A18D-477347E701F9}"/>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39A6CB85-44E2-4296-B742-C8B2716E19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768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94C1B-BC97-4BFE-835B-EE1860A1E059}"/>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02C178DF-EEAC-45AD-9D58-88A508099FFC}"/>
              </a:ext>
            </a:extLst>
          </p:cNvPr>
          <p:cNvGraphicFramePr>
            <a:graphicFrameLocks noGrp="1"/>
          </p:cNvGraphicFramePr>
          <p:nvPr>
            <p:ph type="chart" sz="quarter" idx="13"/>
            <p:extLst>
              <p:ext uri="{D42A27DB-BD31-4B8C-83A1-F6EECF244321}">
                <p14:modId xmlns:p14="http://schemas.microsoft.com/office/powerpoint/2010/main" val="2488524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A0C269-3E6C-4E20-9857-2ED28B9594CB}"/>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EEBC90DF-4D8C-4E82-80B1-5C69DCA07F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7633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BDFC6-4B0C-44C6-BA14-77E118CCB668}"/>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D2C55BDD-02A7-4D74-94E4-579361BB25AB}"/>
              </a:ext>
            </a:extLst>
          </p:cNvPr>
          <p:cNvGraphicFramePr>
            <a:graphicFrameLocks noGrp="1"/>
          </p:cNvGraphicFramePr>
          <p:nvPr>
            <p:ph type="chart" sz="quarter" idx="13"/>
            <p:extLst>
              <p:ext uri="{D42A27DB-BD31-4B8C-83A1-F6EECF244321}">
                <p14:modId xmlns:p14="http://schemas.microsoft.com/office/powerpoint/2010/main" val="2222525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430E9A-B687-4C81-AF55-BA3466F27749}"/>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C3F3DFC1-7262-48C2-96BD-293F1E75B0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3460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802BA-9027-4465-B06B-D85660D59659}"/>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E8F84BE9-007C-4B94-B4EC-C783EBFC6BC8}"/>
              </a:ext>
            </a:extLst>
          </p:cNvPr>
          <p:cNvGraphicFramePr>
            <a:graphicFrameLocks noGrp="1"/>
          </p:cNvGraphicFramePr>
          <p:nvPr>
            <p:ph type="tbl" sz="quarter" idx="13"/>
            <p:extLst>
              <p:ext uri="{D42A27DB-BD31-4B8C-83A1-F6EECF244321}">
                <p14:modId xmlns:p14="http://schemas.microsoft.com/office/powerpoint/2010/main" val="2804083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43873239"/>
                    </a:ext>
                  </a:extLst>
                </a:gridCol>
                <a:gridCol w="1645920">
                  <a:extLst>
                    <a:ext uri="{9D8B030D-6E8A-4147-A177-3AD203B41FA5}">
                      <a16:colId xmlns:a16="http://schemas.microsoft.com/office/drawing/2014/main" val="1785040440"/>
                    </a:ext>
                  </a:extLst>
                </a:gridCol>
                <a:gridCol w="1645920">
                  <a:extLst>
                    <a:ext uri="{9D8B030D-6E8A-4147-A177-3AD203B41FA5}">
                      <a16:colId xmlns:a16="http://schemas.microsoft.com/office/drawing/2014/main" val="3207517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1247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a:t>
                      </a:r>
                    </a:p>
                  </a:txBody>
                  <a:tcPr/>
                </a:tc>
                <a:extLst>
                  <a:ext uri="{0D108BD9-81ED-4DB2-BD59-A6C34878D82A}">
                    <a16:rowId xmlns:a16="http://schemas.microsoft.com/office/drawing/2014/main" val="709772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extLst>
                  <a:ext uri="{0D108BD9-81ED-4DB2-BD59-A6C34878D82A}">
                    <a16:rowId xmlns:a16="http://schemas.microsoft.com/office/drawing/2014/main" val="173979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2798346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13700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1507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018380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32744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57064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82890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565377539"/>
                  </a:ext>
                </a:extLst>
              </a:tr>
            </a:tbl>
          </a:graphicData>
        </a:graphic>
      </p:graphicFrame>
      <p:sp>
        <p:nvSpPr>
          <p:cNvPr id="4" name="Text Placeholder 3">
            <a:extLst>
              <a:ext uri="{FF2B5EF4-FFF2-40B4-BE49-F238E27FC236}">
                <a16:creationId xmlns:a16="http://schemas.microsoft.com/office/drawing/2014/main" id="{A3BE09D3-0A5B-4FE9-B6A8-D2F607F3593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755892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2F94D-E70E-4DF4-BA55-A37E5DD2A210}"/>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22416ACE-DA4F-4F20-8D2B-2E4EDDB6B72A}"/>
              </a:ext>
            </a:extLst>
          </p:cNvPr>
          <p:cNvGraphicFramePr>
            <a:graphicFrameLocks noGrp="1"/>
          </p:cNvGraphicFramePr>
          <p:nvPr>
            <p:ph type="tbl" sz="quarter" idx="13"/>
            <p:extLst>
              <p:ext uri="{D42A27DB-BD31-4B8C-83A1-F6EECF244321}">
                <p14:modId xmlns:p14="http://schemas.microsoft.com/office/powerpoint/2010/main" val="2580152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25166417"/>
                    </a:ext>
                  </a:extLst>
                </a:gridCol>
                <a:gridCol w="1645920">
                  <a:extLst>
                    <a:ext uri="{9D8B030D-6E8A-4147-A177-3AD203B41FA5}">
                      <a16:colId xmlns:a16="http://schemas.microsoft.com/office/drawing/2014/main" val="2854500105"/>
                    </a:ext>
                  </a:extLst>
                </a:gridCol>
                <a:gridCol w="1645920">
                  <a:extLst>
                    <a:ext uri="{9D8B030D-6E8A-4147-A177-3AD203B41FA5}">
                      <a16:colId xmlns:a16="http://schemas.microsoft.com/office/drawing/2014/main" val="3040889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2473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06576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02356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41057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473920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06060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86839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34335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045392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83220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566474653"/>
                  </a:ext>
                </a:extLst>
              </a:tr>
            </a:tbl>
          </a:graphicData>
        </a:graphic>
      </p:graphicFrame>
      <p:sp>
        <p:nvSpPr>
          <p:cNvPr id="4" name="Text Placeholder 3">
            <a:extLst>
              <a:ext uri="{FF2B5EF4-FFF2-40B4-BE49-F238E27FC236}">
                <a16:creationId xmlns:a16="http://schemas.microsoft.com/office/drawing/2014/main" id="{A7B4C8F3-D488-4575-A2A1-11C65AAC51D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515040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DDAC1-C560-4F98-B54D-DC9C28A1F4B8}"/>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713CF3CD-0ECA-4EE0-BF56-089A6D7CE39E}"/>
              </a:ext>
            </a:extLst>
          </p:cNvPr>
          <p:cNvGraphicFramePr>
            <a:graphicFrameLocks noGrp="1"/>
          </p:cNvGraphicFramePr>
          <p:nvPr>
            <p:ph type="tbl" sz="quarter" idx="13"/>
            <p:extLst>
              <p:ext uri="{D42A27DB-BD31-4B8C-83A1-F6EECF244321}">
                <p14:modId xmlns:p14="http://schemas.microsoft.com/office/powerpoint/2010/main" val="2102046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11339527"/>
                    </a:ext>
                  </a:extLst>
                </a:gridCol>
                <a:gridCol w="1645920">
                  <a:extLst>
                    <a:ext uri="{9D8B030D-6E8A-4147-A177-3AD203B41FA5}">
                      <a16:colId xmlns:a16="http://schemas.microsoft.com/office/drawing/2014/main" val="4203121073"/>
                    </a:ext>
                  </a:extLst>
                </a:gridCol>
                <a:gridCol w="1645920">
                  <a:extLst>
                    <a:ext uri="{9D8B030D-6E8A-4147-A177-3AD203B41FA5}">
                      <a16:colId xmlns:a16="http://schemas.microsoft.com/office/drawing/2014/main" val="483503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4433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27833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551233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27619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87825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610604576"/>
                  </a:ext>
                </a:extLst>
              </a:tr>
            </a:tbl>
          </a:graphicData>
        </a:graphic>
      </p:graphicFrame>
      <p:sp>
        <p:nvSpPr>
          <p:cNvPr id="4" name="Text Placeholder 3">
            <a:extLst>
              <a:ext uri="{FF2B5EF4-FFF2-40B4-BE49-F238E27FC236}">
                <a16:creationId xmlns:a16="http://schemas.microsoft.com/office/drawing/2014/main" id="{C101C6F6-07C5-4CEA-8D93-218395C8E70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744492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C9403-2988-4A66-A0D4-381DECBC3E63}"/>
              </a:ext>
            </a:extLst>
          </p:cNvPr>
          <p:cNvSpPr>
            <a:spLocks noGrp="1"/>
          </p:cNvSpPr>
          <p:nvPr>
            <p:ph type="title"/>
          </p:nvPr>
        </p:nvSpPr>
        <p:spPr/>
        <p:txBody>
          <a:bodyPr/>
          <a:lstStyle/>
          <a:p>
            <a:r>
              <a:rPr lang="en-US"/>
              <a:t>Facebook Own Posts Table | Oxford Fajar - 1 of 6</a:t>
            </a:r>
          </a:p>
        </p:txBody>
      </p:sp>
      <p:graphicFrame>
        <p:nvGraphicFramePr>
          <p:cNvPr id="5" name="Table Placeholder 4">
            <a:extLst>
              <a:ext uri="{FF2B5EF4-FFF2-40B4-BE49-F238E27FC236}">
                <a16:creationId xmlns:a16="http://schemas.microsoft.com/office/drawing/2014/main" id="{2DD60335-5916-43C8-9005-BD7F5C705D26}"/>
              </a:ext>
            </a:extLst>
          </p:cNvPr>
          <p:cNvGraphicFramePr>
            <a:graphicFrameLocks noGrp="1"/>
          </p:cNvGraphicFramePr>
          <p:nvPr>
            <p:ph type="tbl" sz="quarter" idx="13"/>
            <p:extLst>
              <p:ext uri="{D42A27DB-BD31-4B8C-83A1-F6EECF244321}">
                <p14:modId xmlns:p14="http://schemas.microsoft.com/office/powerpoint/2010/main" val="2031170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43273917"/>
                    </a:ext>
                  </a:extLst>
                </a:gridCol>
                <a:gridCol w="658368">
                  <a:extLst>
                    <a:ext uri="{9D8B030D-6E8A-4147-A177-3AD203B41FA5}">
                      <a16:colId xmlns:a16="http://schemas.microsoft.com/office/drawing/2014/main" val="1967658835"/>
                    </a:ext>
                  </a:extLst>
                </a:gridCol>
                <a:gridCol w="658368">
                  <a:extLst>
                    <a:ext uri="{9D8B030D-6E8A-4147-A177-3AD203B41FA5}">
                      <a16:colId xmlns:a16="http://schemas.microsoft.com/office/drawing/2014/main" val="2622395028"/>
                    </a:ext>
                  </a:extLst>
                </a:gridCol>
                <a:gridCol w="658368">
                  <a:extLst>
                    <a:ext uri="{9D8B030D-6E8A-4147-A177-3AD203B41FA5}">
                      <a16:colId xmlns:a16="http://schemas.microsoft.com/office/drawing/2014/main" val="1685865401"/>
                    </a:ext>
                  </a:extLst>
                </a:gridCol>
                <a:gridCol w="658368">
                  <a:extLst>
                    <a:ext uri="{9D8B030D-6E8A-4147-A177-3AD203B41FA5}">
                      <a16:colId xmlns:a16="http://schemas.microsoft.com/office/drawing/2014/main" val="504794458"/>
                    </a:ext>
                  </a:extLst>
                </a:gridCol>
                <a:gridCol w="658368">
                  <a:extLst>
                    <a:ext uri="{9D8B030D-6E8A-4147-A177-3AD203B41FA5}">
                      <a16:colId xmlns:a16="http://schemas.microsoft.com/office/drawing/2014/main" val="3752594972"/>
                    </a:ext>
                  </a:extLst>
                </a:gridCol>
                <a:gridCol w="658368">
                  <a:extLst>
                    <a:ext uri="{9D8B030D-6E8A-4147-A177-3AD203B41FA5}">
                      <a16:colId xmlns:a16="http://schemas.microsoft.com/office/drawing/2014/main" val="136172844"/>
                    </a:ext>
                  </a:extLst>
                </a:gridCol>
                <a:gridCol w="658368">
                  <a:extLst>
                    <a:ext uri="{9D8B030D-6E8A-4147-A177-3AD203B41FA5}">
                      <a16:colId xmlns:a16="http://schemas.microsoft.com/office/drawing/2014/main" val="2644589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7924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- 2018-12-31 09:23:00 </a:t>
                      </a:r>
                      <a:r>
                        <a:rPr kumimoji="0" lang="en-US" sz="1000" b="0" i="0" u="none" strike="noStrike" kern="1200" cap="none" spc="0" normalizeH="0" baseline="0" noProof="0">
                          <a:ln>
                            <a:noFill/>
                          </a:ln>
                          <a:solidFill>
                            <a:prstClr val="black"/>
                          </a:solidFill>
                          <a:effectLst/>
                          <a:uLnTx/>
                          <a:uFillTx/>
                          <a:latin typeface="+mn-lt"/>
                          <a:ea typeface="+mn-ea"/>
                          <a:cs typeface="+mn-cs"/>
                        </a:rPr>
                        <a:t> 
 A grateful heart is a beginning of greatness -James E. Faust.
2018 is coming to an end, what are you grateful for this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2075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- 2018-12-29 14:22:00 </a:t>
                      </a:r>
                      <a:r>
                        <a:rPr kumimoji="0" lang="en-US" sz="1000" b="0" i="0" u="none" strike="noStrike" kern="1200" cap="none" spc="0" normalizeH="0" baseline="0" noProof="0">
                          <a:ln>
                            <a:noFill/>
                          </a:ln>
                          <a:solidFill>
                            <a:prstClr val="black"/>
                          </a:solidFill>
                          <a:effectLst/>
                          <a:uLnTx/>
                          <a:uFillTx/>
                          <a:latin typeface="+mn-lt"/>
                          <a:ea typeface="+mn-ea"/>
                          <a:cs typeface="+mn-cs"/>
                        </a:rPr>
                        <a:t> 
 The start of a new school year is the ideal time to set 'New School Year's Resolutions'.
Up your game by setting some resolutions for the year ahead such as getting up earlier so that you have more time to study, making more productive use of your lunch breaks and setting aside time each week for revising a specific subject.
Start the year as you mean to go on, and you’ll get into some great habits that will enable you to reach new heights of academic achievement. 
Source:
https://www.oxford-royale.co.uk/articles/back-to-school.html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3957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- 2018-12-25 00:22:00 </a:t>
                      </a:r>
                      <a:r>
                        <a:rPr kumimoji="0" lang="en-US" sz="1000" b="0" i="0" u="none" strike="noStrike" kern="1200" cap="none" spc="0" normalizeH="0" baseline="0" noProof="0">
                          <a:ln>
                            <a:noFill/>
                          </a:ln>
                          <a:solidFill>
                            <a:prstClr val="black"/>
                          </a:solidFill>
                          <a:effectLst/>
                          <a:uLnTx/>
                          <a:uFillTx/>
                          <a:latin typeface="+mn-lt"/>
                          <a:ea typeface="+mn-ea"/>
                          <a:cs typeface="+mn-cs"/>
                        </a:rPr>
                        <a:t> 
 May this festival bring abundant joy and happiness in your life! Merry Christmas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9071829"/>
                  </a:ext>
                </a:extLst>
              </a:tr>
            </a:tbl>
          </a:graphicData>
        </a:graphic>
      </p:graphicFrame>
      <p:sp>
        <p:nvSpPr>
          <p:cNvPr id="4" name="Text Placeholder 3">
            <a:extLst>
              <a:ext uri="{FF2B5EF4-FFF2-40B4-BE49-F238E27FC236}">
                <a16:creationId xmlns:a16="http://schemas.microsoft.com/office/drawing/2014/main" id="{C7F153C2-E10A-4920-B15E-3574226EFF1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341720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9F56A-397D-409C-AC6D-9670A24E27BA}"/>
              </a:ext>
            </a:extLst>
          </p:cNvPr>
          <p:cNvSpPr>
            <a:spLocks noGrp="1"/>
          </p:cNvSpPr>
          <p:nvPr>
            <p:ph type="title"/>
          </p:nvPr>
        </p:nvSpPr>
        <p:spPr/>
        <p:txBody>
          <a:bodyPr/>
          <a:lstStyle/>
          <a:p>
            <a:r>
              <a:rPr lang="en-US"/>
              <a:t>Facebook Own Posts Table | Oxford Fajar - 2 of 6</a:t>
            </a:r>
          </a:p>
        </p:txBody>
      </p:sp>
      <p:graphicFrame>
        <p:nvGraphicFramePr>
          <p:cNvPr id="5" name="Table Placeholder 4">
            <a:extLst>
              <a:ext uri="{FF2B5EF4-FFF2-40B4-BE49-F238E27FC236}">
                <a16:creationId xmlns:a16="http://schemas.microsoft.com/office/drawing/2014/main" id="{73A82166-6FF6-4761-A44C-2449A725A7D2}"/>
              </a:ext>
            </a:extLst>
          </p:cNvPr>
          <p:cNvGraphicFramePr>
            <a:graphicFrameLocks noGrp="1"/>
          </p:cNvGraphicFramePr>
          <p:nvPr>
            <p:ph type="tbl" sz="quarter" idx="13"/>
            <p:extLst>
              <p:ext uri="{D42A27DB-BD31-4B8C-83A1-F6EECF244321}">
                <p14:modId xmlns:p14="http://schemas.microsoft.com/office/powerpoint/2010/main" val="152081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5850165"/>
                    </a:ext>
                  </a:extLst>
                </a:gridCol>
                <a:gridCol w="658368">
                  <a:extLst>
                    <a:ext uri="{9D8B030D-6E8A-4147-A177-3AD203B41FA5}">
                      <a16:colId xmlns:a16="http://schemas.microsoft.com/office/drawing/2014/main" val="3130400052"/>
                    </a:ext>
                  </a:extLst>
                </a:gridCol>
                <a:gridCol w="658368">
                  <a:extLst>
                    <a:ext uri="{9D8B030D-6E8A-4147-A177-3AD203B41FA5}">
                      <a16:colId xmlns:a16="http://schemas.microsoft.com/office/drawing/2014/main" val="2261513293"/>
                    </a:ext>
                  </a:extLst>
                </a:gridCol>
                <a:gridCol w="658368">
                  <a:extLst>
                    <a:ext uri="{9D8B030D-6E8A-4147-A177-3AD203B41FA5}">
                      <a16:colId xmlns:a16="http://schemas.microsoft.com/office/drawing/2014/main" val="1770233820"/>
                    </a:ext>
                  </a:extLst>
                </a:gridCol>
                <a:gridCol w="658368">
                  <a:extLst>
                    <a:ext uri="{9D8B030D-6E8A-4147-A177-3AD203B41FA5}">
                      <a16:colId xmlns:a16="http://schemas.microsoft.com/office/drawing/2014/main" val="2309927326"/>
                    </a:ext>
                  </a:extLst>
                </a:gridCol>
                <a:gridCol w="658368">
                  <a:extLst>
                    <a:ext uri="{9D8B030D-6E8A-4147-A177-3AD203B41FA5}">
                      <a16:colId xmlns:a16="http://schemas.microsoft.com/office/drawing/2014/main" val="3376676311"/>
                    </a:ext>
                  </a:extLst>
                </a:gridCol>
                <a:gridCol w="658368">
                  <a:extLst>
                    <a:ext uri="{9D8B030D-6E8A-4147-A177-3AD203B41FA5}">
                      <a16:colId xmlns:a16="http://schemas.microsoft.com/office/drawing/2014/main" val="2735935823"/>
                    </a:ext>
                  </a:extLst>
                </a:gridCol>
                <a:gridCol w="658368">
                  <a:extLst>
                    <a:ext uri="{9D8B030D-6E8A-4147-A177-3AD203B41FA5}">
                      <a16:colId xmlns:a16="http://schemas.microsoft.com/office/drawing/2014/main" val="185928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978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- 2018-12-24 13:20:00 </a:t>
                      </a:r>
                      <a:r>
                        <a:rPr kumimoji="0" lang="en-US" sz="1000" b="0" i="0" u="none" strike="noStrike" kern="1200" cap="none" spc="0" normalizeH="0" baseline="0" noProof="0">
                          <a:ln>
                            <a:noFill/>
                          </a:ln>
                          <a:solidFill>
                            <a:prstClr val="black"/>
                          </a:solidFill>
                          <a:effectLst/>
                          <a:uLnTx/>
                          <a:uFillTx/>
                          <a:latin typeface="+mn-lt"/>
                          <a:ea typeface="+mn-ea"/>
                          <a:cs typeface="+mn-cs"/>
                        </a:rPr>
                        <a:t> 
 Get ahead in school with our SUCCESS UPSR for upper primary students to enhance your understanding of a subject and be prepared in class! 
Topical practices, model test papers, and UPSR examination tips are also provided to specially help you prepare for your exams.
Learn more:
https://bit.ly/2ShDNNy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5682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- 2018-12-22 12:20:00 </a:t>
                      </a:r>
                      <a:r>
                        <a:rPr kumimoji="0" lang="en-US" sz="1000" b="0" i="0" u="none" strike="noStrike" kern="1200" cap="none" spc="0" normalizeH="0" baseline="0" noProof="0">
                          <a:ln>
                            <a:noFill/>
                          </a:ln>
                          <a:solidFill>
                            <a:prstClr val="black"/>
                          </a:solidFill>
                          <a:effectLst/>
                          <a:uLnTx/>
                          <a:uFillTx/>
                          <a:latin typeface="+mn-lt"/>
                          <a:ea typeface="+mn-ea"/>
                          <a:cs typeface="+mn-cs"/>
                        </a:rPr>
                        <a:t> 
 Sit down and brace yourself. It’s time to start back-to-school shopping.
While there may be some impulse purchases along the way, a back-to-school supplies list will help to keep your finances on track. 
Source:
http://www.teachhub.com/10-things-do-now-prepare-back-school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58283812"/>
                  </a:ext>
                </a:extLst>
              </a:tr>
            </a:tbl>
          </a:graphicData>
        </a:graphic>
      </p:graphicFrame>
      <p:sp>
        <p:nvSpPr>
          <p:cNvPr id="4" name="Text Placeholder 3">
            <a:extLst>
              <a:ext uri="{FF2B5EF4-FFF2-40B4-BE49-F238E27FC236}">
                <a16:creationId xmlns:a16="http://schemas.microsoft.com/office/drawing/2014/main" id="{07800005-9B2B-4044-AA58-39C7FCA4281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58082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3E81-54A3-47A4-AB73-360A683A3737}"/>
              </a:ext>
            </a:extLst>
          </p:cNvPr>
          <p:cNvSpPr>
            <a:spLocks noGrp="1"/>
          </p:cNvSpPr>
          <p:nvPr>
            <p:ph type="title"/>
          </p:nvPr>
        </p:nvSpPr>
        <p:spPr/>
        <p:txBody>
          <a:bodyPr/>
          <a:lstStyle/>
          <a:p>
            <a:r>
              <a:rPr lang="en-US"/>
              <a:t>Facebook Own Posts Table | Oxford Fajar - 3 of 6</a:t>
            </a:r>
          </a:p>
        </p:txBody>
      </p:sp>
      <p:graphicFrame>
        <p:nvGraphicFramePr>
          <p:cNvPr id="5" name="Table Placeholder 4">
            <a:extLst>
              <a:ext uri="{FF2B5EF4-FFF2-40B4-BE49-F238E27FC236}">
                <a16:creationId xmlns:a16="http://schemas.microsoft.com/office/drawing/2014/main" id="{639E75F8-675A-4B16-8DE9-AA48B49391F2}"/>
              </a:ext>
            </a:extLst>
          </p:cNvPr>
          <p:cNvGraphicFramePr>
            <a:graphicFrameLocks noGrp="1"/>
          </p:cNvGraphicFramePr>
          <p:nvPr>
            <p:ph type="tbl" sz="quarter" idx="13"/>
            <p:extLst>
              <p:ext uri="{D42A27DB-BD31-4B8C-83A1-F6EECF244321}">
                <p14:modId xmlns:p14="http://schemas.microsoft.com/office/powerpoint/2010/main" val="2714938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1931940"/>
                    </a:ext>
                  </a:extLst>
                </a:gridCol>
                <a:gridCol w="658368">
                  <a:extLst>
                    <a:ext uri="{9D8B030D-6E8A-4147-A177-3AD203B41FA5}">
                      <a16:colId xmlns:a16="http://schemas.microsoft.com/office/drawing/2014/main" val="3871790744"/>
                    </a:ext>
                  </a:extLst>
                </a:gridCol>
                <a:gridCol w="658368">
                  <a:extLst>
                    <a:ext uri="{9D8B030D-6E8A-4147-A177-3AD203B41FA5}">
                      <a16:colId xmlns:a16="http://schemas.microsoft.com/office/drawing/2014/main" val="921572331"/>
                    </a:ext>
                  </a:extLst>
                </a:gridCol>
                <a:gridCol w="658368">
                  <a:extLst>
                    <a:ext uri="{9D8B030D-6E8A-4147-A177-3AD203B41FA5}">
                      <a16:colId xmlns:a16="http://schemas.microsoft.com/office/drawing/2014/main" val="1207105557"/>
                    </a:ext>
                  </a:extLst>
                </a:gridCol>
                <a:gridCol w="658368">
                  <a:extLst>
                    <a:ext uri="{9D8B030D-6E8A-4147-A177-3AD203B41FA5}">
                      <a16:colId xmlns:a16="http://schemas.microsoft.com/office/drawing/2014/main" val="1512429147"/>
                    </a:ext>
                  </a:extLst>
                </a:gridCol>
                <a:gridCol w="658368">
                  <a:extLst>
                    <a:ext uri="{9D8B030D-6E8A-4147-A177-3AD203B41FA5}">
                      <a16:colId xmlns:a16="http://schemas.microsoft.com/office/drawing/2014/main" val="3023111165"/>
                    </a:ext>
                  </a:extLst>
                </a:gridCol>
                <a:gridCol w="658368">
                  <a:extLst>
                    <a:ext uri="{9D8B030D-6E8A-4147-A177-3AD203B41FA5}">
                      <a16:colId xmlns:a16="http://schemas.microsoft.com/office/drawing/2014/main" val="1222870556"/>
                    </a:ext>
                  </a:extLst>
                </a:gridCol>
                <a:gridCol w="658368">
                  <a:extLst>
                    <a:ext uri="{9D8B030D-6E8A-4147-A177-3AD203B41FA5}">
                      <a16:colId xmlns:a16="http://schemas.microsoft.com/office/drawing/2014/main" val="2208678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1358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- 2018-12-20 11:19:00 </a:t>
                      </a:r>
                      <a:r>
                        <a:rPr kumimoji="0" lang="en-US" sz="1000" b="0" i="0" u="none" strike="noStrike" kern="1200" cap="none" spc="0" normalizeH="0" baseline="0" noProof="0">
                          <a:ln>
                            <a:noFill/>
                          </a:ln>
                          <a:solidFill>
                            <a:prstClr val="black"/>
                          </a:solidFill>
                          <a:effectLst/>
                          <a:uLnTx/>
                          <a:uFillTx/>
                          <a:latin typeface="+mn-lt"/>
                          <a:ea typeface="+mn-ea"/>
                          <a:cs typeface="+mn-cs"/>
                        </a:rPr>
                        <a:t> 
 Master the best of both worlds of English and Malay in vocabulary and language proficiency with our Kamus Dwibahasa!
Our Kamus Dwibahasa comes with:
- English headwords with Malay definitions and vice versa
- compounds and phrasal verbs
- commonly used English idioms with Malay translation
- bilingual Science and Mathematics terminologies
Learn more:
https://bit.ly/2FHi3Ji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921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- 2018-12-19 13:14:00 </a:t>
                      </a:r>
                      <a:r>
                        <a:rPr kumimoji="0" lang="en-US" sz="1000" b="0" i="0" u="none" strike="noStrike" kern="1200" cap="none" spc="0" normalizeH="0" baseline="0" noProof="0">
                          <a:ln>
                            <a:noFill/>
                          </a:ln>
                          <a:solidFill>
                            <a:prstClr val="black"/>
                          </a:solidFill>
                          <a:effectLst/>
                          <a:uLnTx/>
                          <a:uFillTx/>
                          <a:latin typeface="+mn-lt"/>
                          <a:ea typeface="+mn-ea"/>
                          <a:cs typeface="+mn-cs"/>
                        </a:rPr>
                        <a:t> 
 Can you think of other words that rhyme with “present”? Comment below! 😉
Source:
Oxford Fajar SUCCESS UPSR English, pg.45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5585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- 2018-12-18 10:18:00 </a:t>
                      </a:r>
                      <a:r>
                        <a:rPr kumimoji="0" lang="en-US" sz="1000" b="0" i="0" u="none" strike="noStrike" kern="1200" cap="none" spc="0" normalizeH="0" baseline="0" noProof="0">
                          <a:ln>
                            <a:noFill/>
                          </a:ln>
                          <a:solidFill>
                            <a:prstClr val="black"/>
                          </a:solidFill>
                          <a:effectLst/>
                          <a:uLnTx/>
                          <a:uFillTx/>
                          <a:latin typeface="+mn-lt"/>
                          <a:ea typeface="+mn-ea"/>
                          <a:cs typeface="+mn-cs"/>
                        </a:rPr>
                        <a:t> 
 Today is National Bake Cookies Day. Let the holiday baking begin!
Tell us what your favourite cookie 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8346396"/>
                  </a:ext>
                </a:extLst>
              </a:tr>
            </a:tbl>
          </a:graphicData>
        </a:graphic>
      </p:graphicFrame>
      <p:sp>
        <p:nvSpPr>
          <p:cNvPr id="4" name="Text Placeholder 3">
            <a:extLst>
              <a:ext uri="{FF2B5EF4-FFF2-40B4-BE49-F238E27FC236}">
                <a16:creationId xmlns:a16="http://schemas.microsoft.com/office/drawing/2014/main" id="{C9D7C682-8FA8-4F33-8218-29F13C26368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856732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F6EB4-0241-4918-A25A-934FAE6F65F7}"/>
              </a:ext>
            </a:extLst>
          </p:cNvPr>
          <p:cNvSpPr>
            <a:spLocks noGrp="1"/>
          </p:cNvSpPr>
          <p:nvPr>
            <p:ph type="title"/>
          </p:nvPr>
        </p:nvSpPr>
        <p:spPr/>
        <p:txBody>
          <a:bodyPr/>
          <a:lstStyle/>
          <a:p>
            <a:r>
              <a:rPr lang="en-US"/>
              <a:t>Facebook Own Posts Table | Oxford Fajar - 4 of 6</a:t>
            </a:r>
          </a:p>
        </p:txBody>
      </p:sp>
      <p:graphicFrame>
        <p:nvGraphicFramePr>
          <p:cNvPr id="5" name="Table Placeholder 4">
            <a:extLst>
              <a:ext uri="{FF2B5EF4-FFF2-40B4-BE49-F238E27FC236}">
                <a16:creationId xmlns:a16="http://schemas.microsoft.com/office/drawing/2014/main" id="{F84D9800-25E5-4B43-B2D6-CE5E8973CC77}"/>
              </a:ext>
            </a:extLst>
          </p:cNvPr>
          <p:cNvGraphicFramePr>
            <a:graphicFrameLocks noGrp="1"/>
          </p:cNvGraphicFramePr>
          <p:nvPr>
            <p:ph type="tbl" sz="quarter" idx="13"/>
            <p:extLst>
              <p:ext uri="{D42A27DB-BD31-4B8C-83A1-F6EECF244321}">
                <p14:modId xmlns:p14="http://schemas.microsoft.com/office/powerpoint/2010/main" val="2620098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2551176"/>
                    </a:ext>
                  </a:extLst>
                </a:gridCol>
                <a:gridCol w="658368">
                  <a:extLst>
                    <a:ext uri="{9D8B030D-6E8A-4147-A177-3AD203B41FA5}">
                      <a16:colId xmlns:a16="http://schemas.microsoft.com/office/drawing/2014/main" val="3088182742"/>
                    </a:ext>
                  </a:extLst>
                </a:gridCol>
                <a:gridCol w="658368">
                  <a:extLst>
                    <a:ext uri="{9D8B030D-6E8A-4147-A177-3AD203B41FA5}">
                      <a16:colId xmlns:a16="http://schemas.microsoft.com/office/drawing/2014/main" val="1219536660"/>
                    </a:ext>
                  </a:extLst>
                </a:gridCol>
                <a:gridCol w="658368">
                  <a:extLst>
                    <a:ext uri="{9D8B030D-6E8A-4147-A177-3AD203B41FA5}">
                      <a16:colId xmlns:a16="http://schemas.microsoft.com/office/drawing/2014/main" val="3779350062"/>
                    </a:ext>
                  </a:extLst>
                </a:gridCol>
                <a:gridCol w="658368">
                  <a:extLst>
                    <a:ext uri="{9D8B030D-6E8A-4147-A177-3AD203B41FA5}">
                      <a16:colId xmlns:a16="http://schemas.microsoft.com/office/drawing/2014/main" val="945575220"/>
                    </a:ext>
                  </a:extLst>
                </a:gridCol>
                <a:gridCol w="658368">
                  <a:extLst>
                    <a:ext uri="{9D8B030D-6E8A-4147-A177-3AD203B41FA5}">
                      <a16:colId xmlns:a16="http://schemas.microsoft.com/office/drawing/2014/main" val="1337109823"/>
                    </a:ext>
                  </a:extLst>
                </a:gridCol>
                <a:gridCol w="658368">
                  <a:extLst>
                    <a:ext uri="{9D8B030D-6E8A-4147-A177-3AD203B41FA5}">
                      <a16:colId xmlns:a16="http://schemas.microsoft.com/office/drawing/2014/main" val="1178607530"/>
                    </a:ext>
                  </a:extLst>
                </a:gridCol>
                <a:gridCol w="658368">
                  <a:extLst>
                    <a:ext uri="{9D8B030D-6E8A-4147-A177-3AD203B41FA5}">
                      <a16:colId xmlns:a16="http://schemas.microsoft.com/office/drawing/2014/main" val="863734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8354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- 2018-12-17 13:17:00 </a:t>
                      </a:r>
                      <a:r>
                        <a:rPr kumimoji="0" lang="en-US" sz="1000" b="0" i="0" u="none" strike="noStrike" kern="1200" cap="none" spc="0" normalizeH="0" baseline="0" noProof="0">
                          <a:ln>
                            <a:noFill/>
                          </a:ln>
                          <a:solidFill>
                            <a:prstClr val="black"/>
                          </a:solidFill>
                          <a:effectLst/>
                          <a:uLnTx/>
                          <a:uFillTx/>
                          <a:latin typeface="+mn-lt"/>
                          <a:ea typeface="+mn-ea"/>
                          <a:cs typeface="+mn-cs"/>
                        </a:rPr>
                        <a:t> 
 Besides thick fur, a pair of small ears help Arctic animals to conserve heat and maintain body warmth.
Source:
Oxford Fajar SUCCESS UPSR Sains, pg.117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17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- 2018-12-16 14:15:00 </a:t>
                      </a:r>
                      <a:r>
                        <a:rPr kumimoji="0" lang="en-US" sz="1000" b="0" i="0" u="none" strike="noStrike" kern="1200" cap="none" spc="0" normalizeH="0" baseline="0" noProof="0">
                          <a:ln>
                            <a:noFill/>
                          </a:ln>
                          <a:solidFill>
                            <a:prstClr val="black"/>
                          </a:solidFill>
                          <a:effectLst/>
                          <a:uLnTx/>
                          <a:uFillTx/>
                          <a:latin typeface="+mn-lt"/>
                          <a:ea typeface="+mn-ea"/>
                          <a:cs typeface="+mn-cs"/>
                        </a:rPr>
                        <a:t> 
 Go for a hike, have a picnic, fly a kite, or visit a nature reserve this holiday!
Source:
https://www.daniel-wong.com/2015/11/09/productive-things-to-do-during-school-holidays/#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1545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- 2018-12-15 15:15:00 </a:t>
                      </a:r>
                      <a:r>
                        <a:rPr kumimoji="0" lang="en-US" sz="1000" b="0" i="0" u="none" strike="noStrike" kern="1200" cap="none" spc="0" normalizeH="0" baseline="0" noProof="0">
                          <a:ln>
                            <a:noFill/>
                          </a:ln>
                          <a:solidFill>
                            <a:prstClr val="black"/>
                          </a:solidFill>
                          <a:effectLst/>
                          <a:uLnTx/>
                          <a:uFillTx/>
                          <a:latin typeface="+mn-lt"/>
                          <a:ea typeface="+mn-ea"/>
                          <a:cs typeface="+mn-cs"/>
                        </a:rPr>
                        <a:t> 
 Duralumin is a hard, but a lightweight alloy of aluminium. It is specially suited for aircraft construction as it can carry heavy loads and it is resistant to corrosion.
Source:
Oxford Fajar SUCCESS SPM Science, pg.226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5296918"/>
                  </a:ext>
                </a:extLst>
              </a:tr>
            </a:tbl>
          </a:graphicData>
        </a:graphic>
      </p:graphicFrame>
      <p:sp>
        <p:nvSpPr>
          <p:cNvPr id="4" name="Text Placeholder 3">
            <a:extLst>
              <a:ext uri="{FF2B5EF4-FFF2-40B4-BE49-F238E27FC236}">
                <a16:creationId xmlns:a16="http://schemas.microsoft.com/office/drawing/2014/main" id="{93EB77EF-183D-4455-8D62-CC9F8AFFE1E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52707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A9F1B-7959-4CE8-B594-9044D5F29AFF}"/>
              </a:ext>
            </a:extLst>
          </p:cNvPr>
          <p:cNvSpPr>
            <a:spLocks noGrp="1"/>
          </p:cNvSpPr>
          <p:nvPr>
            <p:ph type="title"/>
          </p:nvPr>
        </p:nvSpPr>
        <p:spPr/>
        <p:txBody>
          <a:bodyPr/>
          <a:lstStyle/>
          <a:p>
            <a:r>
              <a:rPr lang="en-US"/>
              <a:t>Facebook Own Posts Table | Oxford Fajar - 5 of 6</a:t>
            </a:r>
          </a:p>
        </p:txBody>
      </p:sp>
      <p:graphicFrame>
        <p:nvGraphicFramePr>
          <p:cNvPr id="5" name="Table Placeholder 4">
            <a:extLst>
              <a:ext uri="{FF2B5EF4-FFF2-40B4-BE49-F238E27FC236}">
                <a16:creationId xmlns:a16="http://schemas.microsoft.com/office/drawing/2014/main" id="{1AF7A9F7-8CAF-4E86-ABE9-6A8ECF906A10}"/>
              </a:ext>
            </a:extLst>
          </p:cNvPr>
          <p:cNvGraphicFramePr>
            <a:graphicFrameLocks noGrp="1"/>
          </p:cNvGraphicFramePr>
          <p:nvPr>
            <p:ph type="tbl" sz="quarter" idx="13"/>
            <p:extLst>
              <p:ext uri="{D42A27DB-BD31-4B8C-83A1-F6EECF244321}">
                <p14:modId xmlns:p14="http://schemas.microsoft.com/office/powerpoint/2010/main" val="163083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2954408"/>
                    </a:ext>
                  </a:extLst>
                </a:gridCol>
                <a:gridCol w="658368">
                  <a:extLst>
                    <a:ext uri="{9D8B030D-6E8A-4147-A177-3AD203B41FA5}">
                      <a16:colId xmlns:a16="http://schemas.microsoft.com/office/drawing/2014/main" val="1125989589"/>
                    </a:ext>
                  </a:extLst>
                </a:gridCol>
                <a:gridCol w="658368">
                  <a:extLst>
                    <a:ext uri="{9D8B030D-6E8A-4147-A177-3AD203B41FA5}">
                      <a16:colId xmlns:a16="http://schemas.microsoft.com/office/drawing/2014/main" val="4206449937"/>
                    </a:ext>
                  </a:extLst>
                </a:gridCol>
                <a:gridCol w="658368">
                  <a:extLst>
                    <a:ext uri="{9D8B030D-6E8A-4147-A177-3AD203B41FA5}">
                      <a16:colId xmlns:a16="http://schemas.microsoft.com/office/drawing/2014/main" val="2407359630"/>
                    </a:ext>
                  </a:extLst>
                </a:gridCol>
                <a:gridCol w="658368">
                  <a:extLst>
                    <a:ext uri="{9D8B030D-6E8A-4147-A177-3AD203B41FA5}">
                      <a16:colId xmlns:a16="http://schemas.microsoft.com/office/drawing/2014/main" val="2626398549"/>
                    </a:ext>
                  </a:extLst>
                </a:gridCol>
                <a:gridCol w="658368">
                  <a:extLst>
                    <a:ext uri="{9D8B030D-6E8A-4147-A177-3AD203B41FA5}">
                      <a16:colId xmlns:a16="http://schemas.microsoft.com/office/drawing/2014/main" val="989009118"/>
                    </a:ext>
                  </a:extLst>
                </a:gridCol>
                <a:gridCol w="658368">
                  <a:extLst>
                    <a:ext uri="{9D8B030D-6E8A-4147-A177-3AD203B41FA5}">
                      <a16:colId xmlns:a16="http://schemas.microsoft.com/office/drawing/2014/main" val="2617657722"/>
                    </a:ext>
                  </a:extLst>
                </a:gridCol>
                <a:gridCol w="658368">
                  <a:extLst>
                    <a:ext uri="{9D8B030D-6E8A-4147-A177-3AD203B41FA5}">
                      <a16:colId xmlns:a16="http://schemas.microsoft.com/office/drawing/2014/main" val="3468470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218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- 2018-12-14 11:17:00 </a:t>
                      </a:r>
                      <a:r>
                        <a:rPr kumimoji="0" lang="en-US" sz="1000" b="0" i="0" u="none" strike="noStrike" kern="1200" cap="none" spc="0" normalizeH="0" baseline="0" noProof="0">
                          <a:ln>
                            <a:noFill/>
                          </a:ln>
                          <a:solidFill>
                            <a:prstClr val="black"/>
                          </a:solidFill>
                          <a:effectLst/>
                          <a:uLnTx/>
                          <a:uFillTx/>
                          <a:latin typeface="+mn-lt"/>
                          <a:ea typeface="+mn-ea"/>
                          <a:cs typeface="+mn-cs"/>
                        </a:rPr>
                        <a:t> 
 Stand a chance to win a full set of Oxford Fajar’s SUCCESS books by joining the ‘SNAP &amp; TELL’ contest!
You will need to post a photo or video of you preparing to go back to school on social media. 
In your photo or video, please include yourself or your friend holding any Oxford book and include the hashtag #Back2SchoolWithOxford.
Join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5435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- 2018-12-14 11:08:13 </a:t>
                      </a:r>
                      <a:r>
                        <a:rPr kumimoji="0" lang="en-US" sz="1000" b="0" i="0" u="none" strike="noStrike" kern="1200" cap="none" spc="0" normalizeH="0" baseline="0" noProof="0">
                          <a:ln>
                            <a:noFill/>
                          </a:ln>
                          <a:solidFill>
                            <a:prstClr val="black"/>
                          </a:solidFill>
                          <a:effectLst/>
                          <a:uLnTx/>
                          <a:uFillTx/>
                          <a:latin typeface="+mn-lt"/>
                          <a:ea typeface="+mn-ea"/>
                          <a:cs typeface="+mn-cs"/>
                        </a:rPr>
                        <a:t> 
 Get a FREE Oxford Fajar Multipurpose Organizer when you spend RM50 and above on Oxford Fajar books in a single receipt at Popular and selected bookstores!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6723554"/>
                  </a:ext>
                </a:extLst>
              </a:tr>
            </a:tbl>
          </a:graphicData>
        </a:graphic>
      </p:graphicFrame>
      <p:sp>
        <p:nvSpPr>
          <p:cNvPr id="4" name="Text Placeholder 3">
            <a:extLst>
              <a:ext uri="{FF2B5EF4-FFF2-40B4-BE49-F238E27FC236}">
                <a16:creationId xmlns:a16="http://schemas.microsoft.com/office/drawing/2014/main" id="{0D66ECCF-FB05-4B71-8123-0AED70E3083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597730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4356B-E295-4F2A-81F6-10A6A3874F37}"/>
              </a:ext>
            </a:extLst>
          </p:cNvPr>
          <p:cNvSpPr>
            <a:spLocks noGrp="1"/>
          </p:cNvSpPr>
          <p:nvPr>
            <p:ph type="title"/>
          </p:nvPr>
        </p:nvSpPr>
        <p:spPr/>
        <p:txBody>
          <a:bodyPr/>
          <a:lstStyle/>
          <a:p>
            <a:r>
              <a:rPr lang="en-US"/>
              <a:t>Facebook Own Posts Table | Oxford Fajar - 6 of 6</a:t>
            </a:r>
          </a:p>
        </p:txBody>
      </p:sp>
      <p:graphicFrame>
        <p:nvGraphicFramePr>
          <p:cNvPr id="5" name="Table Placeholder 4">
            <a:extLst>
              <a:ext uri="{FF2B5EF4-FFF2-40B4-BE49-F238E27FC236}">
                <a16:creationId xmlns:a16="http://schemas.microsoft.com/office/drawing/2014/main" id="{4D18AD62-8D72-4016-A061-79A3A15862C5}"/>
              </a:ext>
            </a:extLst>
          </p:cNvPr>
          <p:cNvGraphicFramePr>
            <a:graphicFrameLocks noGrp="1"/>
          </p:cNvGraphicFramePr>
          <p:nvPr>
            <p:ph type="tbl" sz="quarter" idx="13"/>
            <p:extLst>
              <p:ext uri="{D42A27DB-BD31-4B8C-83A1-F6EECF244321}">
                <p14:modId xmlns:p14="http://schemas.microsoft.com/office/powerpoint/2010/main" val="3540378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5752410"/>
                    </a:ext>
                  </a:extLst>
                </a:gridCol>
                <a:gridCol w="658368">
                  <a:extLst>
                    <a:ext uri="{9D8B030D-6E8A-4147-A177-3AD203B41FA5}">
                      <a16:colId xmlns:a16="http://schemas.microsoft.com/office/drawing/2014/main" val="2991329145"/>
                    </a:ext>
                  </a:extLst>
                </a:gridCol>
                <a:gridCol w="658368">
                  <a:extLst>
                    <a:ext uri="{9D8B030D-6E8A-4147-A177-3AD203B41FA5}">
                      <a16:colId xmlns:a16="http://schemas.microsoft.com/office/drawing/2014/main" val="2989318366"/>
                    </a:ext>
                  </a:extLst>
                </a:gridCol>
                <a:gridCol w="658368">
                  <a:extLst>
                    <a:ext uri="{9D8B030D-6E8A-4147-A177-3AD203B41FA5}">
                      <a16:colId xmlns:a16="http://schemas.microsoft.com/office/drawing/2014/main" val="1668749052"/>
                    </a:ext>
                  </a:extLst>
                </a:gridCol>
                <a:gridCol w="658368">
                  <a:extLst>
                    <a:ext uri="{9D8B030D-6E8A-4147-A177-3AD203B41FA5}">
                      <a16:colId xmlns:a16="http://schemas.microsoft.com/office/drawing/2014/main" val="1003814772"/>
                    </a:ext>
                  </a:extLst>
                </a:gridCol>
                <a:gridCol w="658368">
                  <a:extLst>
                    <a:ext uri="{9D8B030D-6E8A-4147-A177-3AD203B41FA5}">
                      <a16:colId xmlns:a16="http://schemas.microsoft.com/office/drawing/2014/main" val="693913994"/>
                    </a:ext>
                  </a:extLst>
                </a:gridCol>
                <a:gridCol w="658368">
                  <a:extLst>
                    <a:ext uri="{9D8B030D-6E8A-4147-A177-3AD203B41FA5}">
                      <a16:colId xmlns:a16="http://schemas.microsoft.com/office/drawing/2014/main" val="276883442"/>
                    </a:ext>
                  </a:extLst>
                </a:gridCol>
                <a:gridCol w="658368">
                  <a:extLst>
                    <a:ext uri="{9D8B030D-6E8A-4147-A177-3AD203B41FA5}">
                      <a16:colId xmlns:a16="http://schemas.microsoft.com/office/drawing/2014/main" val="3713573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456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- 2018-12-12 11:09:29 </a:t>
                      </a:r>
                      <a:r>
                        <a:rPr kumimoji="0" lang="en-US" sz="1000" b="0" i="0" u="none" strike="noStrike" kern="1200" cap="none" spc="0" normalizeH="0" baseline="0" noProof="0">
                          <a:ln>
                            <a:noFill/>
                          </a:ln>
                          <a:solidFill>
                            <a:prstClr val="black"/>
                          </a:solidFill>
                          <a:effectLst/>
                          <a:uLnTx/>
                          <a:uFillTx/>
                          <a:latin typeface="+mn-lt"/>
                          <a:ea typeface="+mn-ea"/>
                          <a:cs typeface="+mn-cs"/>
                        </a:rPr>
                        <a:t> 
 Head back to school prepared! Enhance your learning experience with Success eBooks that come with interactive digital materials.
Your perfect companion to prepare for SPM anytime and anywhere! 
Available now for Mathematics, Additional Mathematics, Physics, and Biology.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249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- 2018-12-10 12:56:12 </a:t>
                      </a:r>
                      <a:r>
                        <a:rPr kumimoji="0" lang="en-US" sz="1000" b="0" i="0" u="none" strike="noStrike" kern="1200" cap="none" spc="0" normalizeH="0" baseline="0" noProof="0">
                          <a:ln>
                            <a:noFill/>
                          </a:ln>
                          <a:solidFill>
                            <a:prstClr val="black"/>
                          </a:solidFill>
                          <a:effectLst/>
                          <a:uLnTx/>
                          <a:uFillTx/>
                          <a:latin typeface="+mn-lt"/>
                          <a:ea typeface="+mn-ea"/>
                          <a:cs typeface="+mn-cs"/>
                        </a:rPr>
                        <a:t> 
 Get a FREE Oxford Fajar Multipurpose Organizer when you spend RM50 and above on Oxford Fajar books in a single receipt at Popular and selected bookstores from 1 December 2018 to 31 March 2019!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386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- 2018-12-06 19:19:52 </a:t>
                      </a:r>
                      <a:r>
                        <a:rPr kumimoji="0" lang="en-US" sz="1000" b="0" i="0" u="none" strike="noStrike" kern="1200" cap="none" spc="0" normalizeH="0" baseline="0" noProof="0">
                          <a:ln>
                            <a:noFill/>
                          </a:ln>
                          <a:solidFill>
                            <a:prstClr val="black"/>
                          </a:solidFill>
                          <a:effectLst/>
                          <a:uLnTx/>
                          <a:uFillTx/>
                          <a:latin typeface="+mn-lt"/>
                          <a:ea typeface="+mn-ea"/>
                          <a:cs typeface="+mn-cs"/>
                        </a:rPr>
                        <a:t> 
 How would you plan your sightseeing trip this school holiday? Share with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2887915"/>
                  </a:ext>
                </a:extLst>
              </a:tr>
            </a:tbl>
          </a:graphicData>
        </a:graphic>
      </p:graphicFrame>
      <p:sp>
        <p:nvSpPr>
          <p:cNvPr id="4" name="Text Placeholder 3">
            <a:extLst>
              <a:ext uri="{FF2B5EF4-FFF2-40B4-BE49-F238E27FC236}">
                <a16:creationId xmlns:a16="http://schemas.microsoft.com/office/drawing/2014/main" id="{9353B372-262F-45A9-BF55-55DDD7CBE77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6645971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834</Words>
  <Application>Microsoft Office PowerPoint</Application>
  <PresentationFormat>On-screen Show (4:3)</PresentationFormat>
  <Paragraphs>382</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2</vt:lpstr>
      <vt:lpstr>Facebook (FB) Custom Own Posts Table (new) | Oxford Fajar - 2 of 2</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6</vt:lpstr>
      <vt:lpstr>Facebook Own Posts Table | Oxford Fajar - 2 of 6</vt:lpstr>
      <vt:lpstr>Facebook Own Posts Table | Oxford Fajar - 3 of 6</vt:lpstr>
      <vt:lpstr>Facebook Own Posts Table | Oxford Fajar - 4 of 6</vt:lpstr>
      <vt:lpstr>Facebook Own Posts Table | Oxford Fajar - 5 of 6</vt:lpstr>
      <vt:lpstr>Facebook Own Posts Table | Oxford Fajar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2019-01-06T08:04:36Z</dcterms:created>
  <dcterms:modified xsi:type="dcterms:W3CDTF">2019-01-06T08:05:12Z</dcterms:modified>
</cp:coreProperties>
</file>