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ＭＳ Ｐゴシック" panose="020B0600070205080204" pitchFamily="34" charset="-128"/>
      <p:regular r:id="rId26"/>
    </p:embeddedFon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1782</c:v>
                </c:pt>
                <c:pt idx="1">
                  <c:v>1418</c:v>
                </c:pt>
                <c:pt idx="2">
                  <c:v>1229</c:v>
                </c:pt>
                <c:pt idx="3">
                  <c:v>686</c:v>
                </c:pt>
                <c:pt idx="4">
                  <c:v>835</c:v>
                </c:pt>
                <c:pt idx="5">
                  <c:v>1073</c:v>
                </c:pt>
                <c:pt idx="6">
                  <c:v>794</c:v>
                </c:pt>
                <c:pt idx="7">
                  <c:v>627</c:v>
                </c:pt>
                <c:pt idx="8">
                  <c:v>418</c:v>
                </c:pt>
                <c:pt idx="9">
                  <c:v>769</c:v>
                </c:pt>
                <c:pt idx="10">
                  <c:v>1155</c:v>
                </c:pt>
                <c:pt idx="11">
                  <c:v>817</c:v>
                </c:pt>
                <c:pt idx="12">
                  <c:v>816</c:v>
                </c:pt>
                <c:pt idx="13">
                  <c:v>5213</c:v>
                </c:pt>
                <c:pt idx="14">
                  <c:v>9087</c:v>
                </c:pt>
                <c:pt idx="15">
                  <c:v>17154</c:v>
                </c:pt>
                <c:pt idx="16">
                  <c:v>16711</c:v>
                </c:pt>
                <c:pt idx="17">
                  <c:v>10766</c:v>
                </c:pt>
                <c:pt idx="18">
                  <c:v>8105</c:v>
                </c:pt>
                <c:pt idx="19">
                  <c:v>11315</c:v>
                </c:pt>
                <c:pt idx="20">
                  <c:v>7985</c:v>
                </c:pt>
                <c:pt idx="21">
                  <c:v>8602</c:v>
                </c:pt>
                <c:pt idx="22">
                  <c:v>9219</c:v>
                </c:pt>
                <c:pt idx="23">
                  <c:v>7422</c:v>
                </c:pt>
                <c:pt idx="24">
                  <c:v>10529</c:v>
                </c:pt>
                <c:pt idx="25">
                  <c:v>8416</c:v>
                </c:pt>
                <c:pt idx="26">
                  <c:v>14061</c:v>
                </c:pt>
                <c:pt idx="27">
                  <c:v>13472</c:v>
                </c:pt>
                <c:pt idx="28">
                  <c:v>11969</c:v>
                </c:pt>
                <c:pt idx="29">
                  <c:v>13288</c:v>
                </c:pt>
              </c:numCache>
            </c:numRef>
          </c:val>
          <c:smooth val="0"/>
          <c:extLst>
            <c:ext xmlns:c16="http://schemas.microsoft.com/office/drawing/2014/chart" uri="{C3380CC4-5D6E-409C-BE32-E72D297353CC}">
              <c16:uniqueId val="{00000000-6B6C-4BFA-84C8-63C384AFE710}"/>
            </c:ext>
          </c:extLst>
        </c:ser>
        <c:dLbls>
          <c:showLegendKey val="0"/>
          <c:showVal val="0"/>
          <c:showCatName val="0"/>
          <c:showSerName val="0"/>
          <c:showPercent val="0"/>
          <c:showBubbleSize val="0"/>
        </c:dLbls>
        <c:smooth val="0"/>
        <c:axId val="301970968"/>
        <c:axId val="247650872"/>
      </c:lineChart>
      <c:dateAx>
        <c:axId val="30197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50872"/>
        <c:crosses val="autoZero"/>
        <c:auto val="1"/>
        <c:lblOffset val="100"/>
        <c:baseTimeUnit val="days"/>
      </c:dateAx>
      <c:valAx>
        <c:axId val="24765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7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110</c:v>
                </c:pt>
                <c:pt idx="1">
                  <c:v>93</c:v>
                </c:pt>
                <c:pt idx="2">
                  <c:v>70</c:v>
                </c:pt>
                <c:pt idx="3">
                  <c:v>62</c:v>
                </c:pt>
                <c:pt idx="4">
                  <c:v>65</c:v>
                </c:pt>
                <c:pt idx="5">
                  <c:v>88</c:v>
                </c:pt>
                <c:pt idx="6">
                  <c:v>59</c:v>
                </c:pt>
                <c:pt idx="7">
                  <c:v>57</c:v>
                </c:pt>
                <c:pt idx="8">
                  <c:v>37</c:v>
                </c:pt>
                <c:pt idx="9">
                  <c:v>110</c:v>
                </c:pt>
                <c:pt idx="10">
                  <c:v>128</c:v>
                </c:pt>
                <c:pt idx="11">
                  <c:v>66</c:v>
                </c:pt>
                <c:pt idx="12">
                  <c:v>71</c:v>
                </c:pt>
                <c:pt idx="13">
                  <c:v>100</c:v>
                </c:pt>
                <c:pt idx="14">
                  <c:v>281</c:v>
                </c:pt>
                <c:pt idx="15">
                  <c:v>429</c:v>
                </c:pt>
                <c:pt idx="16">
                  <c:v>484</c:v>
                </c:pt>
                <c:pt idx="17">
                  <c:v>220</c:v>
                </c:pt>
                <c:pt idx="18">
                  <c:v>146</c:v>
                </c:pt>
                <c:pt idx="19">
                  <c:v>135</c:v>
                </c:pt>
                <c:pt idx="20">
                  <c:v>110</c:v>
                </c:pt>
                <c:pt idx="21">
                  <c:v>288</c:v>
                </c:pt>
                <c:pt idx="22">
                  <c:v>224</c:v>
                </c:pt>
                <c:pt idx="23">
                  <c:v>96</c:v>
                </c:pt>
                <c:pt idx="24">
                  <c:v>548</c:v>
                </c:pt>
                <c:pt idx="25">
                  <c:v>365</c:v>
                </c:pt>
                <c:pt idx="26">
                  <c:v>146</c:v>
                </c:pt>
                <c:pt idx="27">
                  <c:v>214</c:v>
                </c:pt>
                <c:pt idx="28">
                  <c:v>171</c:v>
                </c:pt>
                <c:pt idx="29">
                  <c:v>194</c:v>
                </c:pt>
              </c:numCache>
            </c:numRef>
          </c:val>
          <c:smooth val="0"/>
          <c:extLst>
            <c:ext xmlns:c16="http://schemas.microsoft.com/office/drawing/2014/chart" uri="{C3380CC4-5D6E-409C-BE32-E72D297353CC}">
              <c16:uniqueId val="{00000000-9B8D-4C39-B1FB-B55C40F4FF5F}"/>
            </c:ext>
          </c:extLst>
        </c:ser>
        <c:dLbls>
          <c:showLegendKey val="0"/>
          <c:showVal val="0"/>
          <c:showCatName val="0"/>
          <c:showSerName val="0"/>
          <c:showPercent val="0"/>
          <c:showBubbleSize val="0"/>
        </c:dLbls>
        <c:smooth val="0"/>
        <c:axId val="303764728"/>
        <c:axId val="303767680"/>
      </c:lineChart>
      <c:dateAx>
        <c:axId val="30376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67680"/>
        <c:crosses val="autoZero"/>
        <c:auto val="1"/>
        <c:lblOffset val="100"/>
        <c:baseTimeUnit val="days"/>
      </c:dateAx>
      <c:valAx>
        <c:axId val="30376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6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0</c:v>
                </c:pt>
                <c:pt idx="4">
                  <c:v>0</c:v>
                </c:pt>
                <c:pt idx="5">
                  <c:v>32</c:v>
                </c:pt>
                <c:pt idx="6">
                  <c:v>0</c:v>
                </c:pt>
                <c:pt idx="7">
                  <c:v>0</c:v>
                </c:pt>
                <c:pt idx="8">
                  <c:v>0</c:v>
                </c:pt>
                <c:pt idx="9">
                  <c:v>29</c:v>
                </c:pt>
                <c:pt idx="10">
                  <c:v>0</c:v>
                </c:pt>
                <c:pt idx="11">
                  <c:v>6</c:v>
                </c:pt>
                <c:pt idx="12">
                  <c:v>0</c:v>
                </c:pt>
                <c:pt idx="13">
                  <c:v>0</c:v>
                </c:pt>
                <c:pt idx="14">
                  <c:v>0</c:v>
                </c:pt>
                <c:pt idx="15">
                  <c:v>24</c:v>
                </c:pt>
                <c:pt idx="16">
                  <c:v>0</c:v>
                </c:pt>
                <c:pt idx="17">
                  <c:v>0</c:v>
                </c:pt>
                <c:pt idx="18">
                  <c:v>0</c:v>
                </c:pt>
                <c:pt idx="19">
                  <c:v>0</c:v>
                </c:pt>
                <c:pt idx="20">
                  <c:v>22</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C3DB-4B35-9857-F67C6EA0E8AB}"/>
            </c:ext>
          </c:extLst>
        </c:ser>
        <c:dLbls>
          <c:showLegendKey val="0"/>
          <c:showVal val="0"/>
          <c:showCatName val="0"/>
          <c:showSerName val="0"/>
          <c:showPercent val="0"/>
          <c:showBubbleSize val="0"/>
        </c:dLbls>
        <c:smooth val="0"/>
        <c:axId val="304201944"/>
        <c:axId val="304199648"/>
      </c:lineChart>
      <c:dateAx>
        <c:axId val="30420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99648"/>
        <c:crosses val="autoZero"/>
        <c:auto val="1"/>
        <c:lblOffset val="100"/>
        <c:baseTimeUnit val="days"/>
      </c:dateAx>
      <c:valAx>
        <c:axId val="30419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0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136</c:v>
                </c:pt>
              </c:numCache>
            </c:numRef>
          </c:val>
          <c:extLst>
            <c:ext xmlns:c16="http://schemas.microsoft.com/office/drawing/2014/chart" uri="{C3380CC4-5D6E-409C-BE32-E72D297353CC}">
              <c16:uniqueId val="{00000000-4E3B-426C-A4AB-AADBF3ED378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6</c:v>
                </c:pt>
              </c:numCache>
            </c:numRef>
          </c:val>
          <c:extLst>
            <c:ext xmlns:c16="http://schemas.microsoft.com/office/drawing/2014/chart" uri="{C3380CC4-5D6E-409C-BE32-E72D297353CC}">
              <c16:uniqueId val="{00000001-4E3B-426C-A4AB-AADBF3ED378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4E3B-426C-A4AB-AADBF3ED378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4E3B-426C-A4AB-AADBF3ED378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1</c:v>
                </c:pt>
              </c:numCache>
            </c:numRef>
          </c:val>
          <c:extLst>
            <c:ext xmlns:c16="http://schemas.microsoft.com/office/drawing/2014/chart" uri="{C3380CC4-5D6E-409C-BE32-E72D297353CC}">
              <c16:uniqueId val="{00000004-4E3B-426C-A4AB-AADBF3ED378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4E3B-426C-A4AB-AADBF3ED378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4</c:v>
                </c:pt>
              </c:numCache>
            </c:numRef>
          </c:val>
          <c:extLst>
            <c:ext xmlns:c16="http://schemas.microsoft.com/office/drawing/2014/chart" uri="{C3380CC4-5D6E-409C-BE32-E72D297353CC}">
              <c16:uniqueId val="{00000006-4E3B-426C-A4AB-AADBF3ED378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17</c:v>
                </c:pt>
              </c:numCache>
            </c:numRef>
          </c:val>
          <c:extLst>
            <c:ext xmlns:c16="http://schemas.microsoft.com/office/drawing/2014/chart" uri="{C3380CC4-5D6E-409C-BE32-E72D297353CC}">
              <c16:uniqueId val="{00000007-4E3B-426C-A4AB-AADBF3ED378F}"/>
            </c:ext>
          </c:extLst>
        </c:ser>
        <c:dLbls>
          <c:showLegendKey val="0"/>
          <c:showVal val="0"/>
          <c:showCatName val="0"/>
          <c:showSerName val="0"/>
          <c:showPercent val="0"/>
          <c:showBubbleSize val="0"/>
        </c:dLbls>
        <c:gapWidth val="150"/>
        <c:overlap val="100"/>
        <c:axId val="300602408"/>
        <c:axId val="300597160"/>
      </c:barChart>
      <c:catAx>
        <c:axId val="30060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97160"/>
        <c:crosses val="autoZero"/>
        <c:auto val="1"/>
        <c:lblAlgn val="ctr"/>
        <c:lblOffset val="100"/>
        <c:noMultiLvlLbl val="0"/>
      </c:catAx>
      <c:valAx>
        <c:axId val="300597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0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0.16642891107940999</c:v>
                </c:pt>
                <c:pt idx="1">
                  <c:v>0.76081787922015998</c:v>
                </c:pt>
                <c:pt idx="2">
                  <c:v>0.54683785068948998</c:v>
                </c:pt>
                <c:pt idx="4">
                  <c:v>0.61816452686638002</c:v>
                </c:pt>
                <c:pt idx="5">
                  <c:v>0.90347123157394005</c:v>
                </c:pt>
              </c:numCache>
            </c:numRef>
          </c:val>
          <c:extLst>
            <c:ext xmlns:c16="http://schemas.microsoft.com/office/drawing/2014/chart" uri="{C3380CC4-5D6E-409C-BE32-E72D297353CC}">
              <c16:uniqueId val="{00000000-36E6-41AE-BB12-FEE21ED8638A}"/>
            </c:ext>
          </c:extLst>
        </c:ser>
        <c:dLbls>
          <c:showLegendKey val="0"/>
          <c:showVal val="0"/>
          <c:showCatName val="0"/>
          <c:showSerName val="0"/>
          <c:showPercent val="0"/>
          <c:showBubbleSize val="0"/>
        </c:dLbls>
        <c:gapWidth val="219"/>
        <c:overlap val="-27"/>
        <c:axId val="300596176"/>
        <c:axId val="300599456"/>
      </c:barChart>
      <c:catAx>
        <c:axId val="30059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99456"/>
        <c:crosses val="autoZero"/>
        <c:auto val="1"/>
        <c:lblAlgn val="ctr"/>
        <c:lblOffset val="100"/>
        <c:noMultiLvlLbl val="0"/>
      </c:catAx>
      <c:valAx>
        <c:axId val="30059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9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268</c:v>
                </c:pt>
                <c:pt idx="2">
                  <c:v>2279</c:v>
                </c:pt>
                <c:pt idx="3">
                  <c:v>381</c:v>
                </c:pt>
                <c:pt idx="4">
                  <c:v>40</c:v>
                </c:pt>
                <c:pt idx="5">
                  <c:v>22</c:v>
                </c:pt>
                <c:pt idx="6">
                  <c:v>14</c:v>
                </c:pt>
              </c:numCache>
            </c:numRef>
          </c:val>
          <c:extLst>
            <c:ext xmlns:c16="http://schemas.microsoft.com/office/drawing/2014/chart" uri="{C3380CC4-5D6E-409C-BE32-E72D297353CC}">
              <c16:uniqueId val="{00000000-B8C5-4238-978B-A55C803BE45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142</c:v>
                </c:pt>
                <c:pt idx="2">
                  <c:v>1148</c:v>
                </c:pt>
                <c:pt idx="3">
                  <c:v>112</c:v>
                </c:pt>
                <c:pt idx="4">
                  <c:v>18</c:v>
                </c:pt>
                <c:pt idx="5">
                  <c:v>5</c:v>
                </c:pt>
                <c:pt idx="6">
                  <c:v>4</c:v>
                </c:pt>
              </c:numCache>
            </c:numRef>
          </c:val>
          <c:extLst>
            <c:ext xmlns:c16="http://schemas.microsoft.com/office/drawing/2014/chart" uri="{C3380CC4-5D6E-409C-BE32-E72D297353CC}">
              <c16:uniqueId val="{00000001-B8C5-4238-978B-A55C803BE456}"/>
            </c:ext>
          </c:extLst>
        </c:ser>
        <c:dLbls>
          <c:showLegendKey val="0"/>
          <c:showVal val="0"/>
          <c:showCatName val="0"/>
          <c:showSerName val="0"/>
          <c:showPercent val="0"/>
          <c:showBubbleSize val="0"/>
        </c:dLbls>
        <c:gapWidth val="219"/>
        <c:overlap val="-27"/>
        <c:axId val="315976672"/>
        <c:axId val="315979952"/>
      </c:barChart>
      <c:catAx>
        <c:axId val="31597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79952"/>
        <c:crosses val="autoZero"/>
        <c:auto val="1"/>
        <c:lblAlgn val="ctr"/>
        <c:lblOffset val="100"/>
        <c:noMultiLvlLbl val="0"/>
      </c:catAx>
      <c:valAx>
        <c:axId val="31597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7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0</c:v>
                </c:pt>
                <c:pt idx="4">
                  <c:v>0</c:v>
                </c:pt>
                <c:pt idx="5">
                  <c:v>0.79345400446318004</c:v>
                </c:pt>
                <c:pt idx="6">
                  <c:v>0</c:v>
                </c:pt>
                <c:pt idx="7">
                  <c:v>0</c:v>
                </c:pt>
                <c:pt idx="8">
                  <c:v>0</c:v>
                </c:pt>
                <c:pt idx="9">
                  <c:v>0.92841436599072003</c:v>
                </c:pt>
                <c:pt idx="10">
                  <c:v>0</c:v>
                </c:pt>
                <c:pt idx="11">
                  <c:v>0.17002671848432999</c:v>
                </c:pt>
                <c:pt idx="12">
                  <c:v>0</c:v>
                </c:pt>
                <c:pt idx="13">
                  <c:v>0</c:v>
                </c:pt>
                <c:pt idx="14">
                  <c:v>0</c:v>
                </c:pt>
                <c:pt idx="15">
                  <c:v>0.62096966802006004</c:v>
                </c:pt>
                <c:pt idx="16">
                  <c:v>0</c:v>
                </c:pt>
                <c:pt idx="17">
                  <c:v>0</c:v>
                </c:pt>
                <c:pt idx="18">
                  <c:v>0</c:v>
                </c:pt>
                <c:pt idx="19">
                  <c:v>0</c:v>
                </c:pt>
                <c:pt idx="20">
                  <c:v>0.53513261982316995</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BA3-4E59-8E01-715BC436FE5A}"/>
            </c:ext>
          </c:extLst>
        </c:ser>
        <c:dLbls>
          <c:showLegendKey val="0"/>
          <c:showVal val="0"/>
          <c:showCatName val="0"/>
          <c:showSerName val="0"/>
          <c:showPercent val="0"/>
          <c:showBubbleSize val="0"/>
        </c:dLbls>
        <c:smooth val="0"/>
        <c:axId val="315977000"/>
        <c:axId val="315977328"/>
      </c:lineChart>
      <c:dateAx>
        <c:axId val="31597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77328"/>
        <c:crosses val="autoZero"/>
        <c:auto val="1"/>
        <c:lblOffset val="100"/>
        <c:baseTimeUnit val="days"/>
      </c:dateAx>
      <c:valAx>
        <c:axId val="31597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7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3957</c:v>
                </c:pt>
                <c:pt idx="1">
                  <c:v>3973</c:v>
                </c:pt>
                <c:pt idx="2">
                  <c:v>3987</c:v>
                </c:pt>
                <c:pt idx="3">
                  <c:v>4014</c:v>
                </c:pt>
                <c:pt idx="4">
                  <c:v>4023</c:v>
                </c:pt>
                <c:pt idx="5">
                  <c:v>4043</c:v>
                </c:pt>
                <c:pt idx="6">
                  <c:v>4059</c:v>
                </c:pt>
                <c:pt idx="7">
                  <c:v>4070</c:v>
                </c:pt>
                <c:pt idx="8">
                  <c:v>4087</c:v>
                </c:pt>
                <c:pt idx="9">
                  <c:v>4099</c:v>
                </c:pt>
                <c:pt idx="10">
                  <c:v>4109</c:v>
                </c:pt>
                <c:pt idx="11">
                  <c:v>4126</c:v>
                </c:pt>
                <c:pt idx="12">
                  <c:v>4142</c:v>
                </c:pt>
                <c:pt idx="13">
                  <c:v>4158</c:v>
                </c:pt>
                <c:pt idx="14">
                  <c:v>4171</c:v>
                </c:pt>
                <c:pt idx="15">
                  <c:v>4203</c:v>
                </c:pt>
                <c:pt idx="16">
                  <c:v>4225</c:v>
                </c:pt>
                <c:pt idx="17">
                  <c:v>4247</c:v>
                </c:pt>
                <c:pt idx="18">
                  <c:v>4264</c:v>
                </c:pt>
                <c:pt idx="19">
                  <c:v>4289</c:v>
                </c:pt>
                <c:pt idx="20">
                  <c:v>4308</c:v>
                </c:pt>
                <c:pt idx="21">
                  <c:v>4319</c:v>
                </c:pt>
                <c:pt idx="22">
                  <c:v>4335</c:v>
                </c:pt>
                <c:pt idx="23">
                  <c:v>4351</c:v>
                </c:pt>
                <c:pt idx="24">
                  <c:v>4363</c:v>
                </c:pt>
                <c:pt idx="25">
                  <c:v>4389</c:v>
                </c:pt>
                <c:pt idx="26">
                  <c:v>4411</c:v>
                </c:pt>
                <c:pt idx="27">
                  <c:v>4422</c:v>
                </c:pt>
                <c:pt idx="28">
                  <c:v>4440</c:v>
                </c:pt>
                <c:pt idx="29">
                  <c:v>4455</c:v>
                </c:pt>
              </c:numCache>
            </c:numRef>
          </c:val>
          <c:smooth val="0"/>
          <c:extLst>
            <c:ext xmlns:c16="http://schemas.microsoft.com/office/drawing/2014/chart" uri="{C3380CC4-5D6E-409C-BE32-E72D297353CC}">
              <c16:uniqueId val="{00000000-6E3E-45BC-B125-E0620A0AE840}"/>
            </c:ext>
          </c:extLst>
        </c:ser>
        <c:dLbls>
          <c:showLegendKey val="0"/>
          <c:showVal val="0"/>
          <c:showCatName val="0"/>
          <c:showSerName val="0"/>
          <c:showPercent val="0"/>
          <c:showBubbleSize val="0"/>
        </c:dLbls>
        <c:smooth val="0"/>
        <c:axId val="352505464"/>
        <c:axId val="352502840"/>
      </c:lineChart>
      <c:dateAx>
        <c:axId val="35250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02840"/>
        <c:crosses val="autoZero"/>
        <c:auto val="1"/>
        <c:lblOffset val="100"/>
        <c:baseTimeUnit val="days"/>
      </c:dateAx>
      <c:valAx>
        <c:axId val="35250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0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79</c:v>
                </c:pt>
                <c:pt idx="1">
                  <c:v>43</c:v>
                </c:pt>
                <c:pt idx="2">
                  <c:v>58</c:v>
                </c:pt>
                <c:pt idx="3">
                  <c:v>45</c:v>
                </c:pt>
                <c:pt idx="4">
                  <c:v>47</c:v>
                </c:pt>
                <c:pt idx="5">
                  <c:v>37</c:v>
                </c:pt>
                <c:pt idx="6">
                  <c:v>43</c:v>
                </c:pt>
                <c:pt idx="7">
                  <c:v>31</c:v>
                </c:pt>
                <c:pt idx="8">
                  <c:v>27</c:v>
                </c:pt>
                <c:pt idx="9">
                  <c:v>98</c:v>
                </c:pt>
                <c:pt idx="10">
                  <c:v>53</c:v>
                </c:pt>
                <c:pt idx="11">
                  <c:v>34</c:v>
                </c:pt>
                <c:pt idx="12">
                  <c:v>26</c:v>
                </c:pt>
                <c:pt idx="13">
                  <c:v>61</c:v>
                </c:pt>
                <c:pt idx="14">
                  <c:v>57</c:v>
                </c:pt>
                <c:pt idx="15">
                  <c:v>180</c:v>
                </c:pt>
                <c:pt idx="16">
                  <c:v>390</c:v>
                </c:pt>
                <c:pt idx="17">
                  <c:v>175</c:v>
                </c:pt>
                <c:pt idx="18">
                  <c:v>105</c:v>
                </c:pt>
                <c:pt idx="19">
                  <c:v>84</c:v>
                </c:pt>
                <c:pt idx="20">
                  <c:v>81</c:v>
                </c:pt>
                <c:pt idx="21">
                  <c:v>144</c:v>
                </c:pt>
                <c:pt idx="22">
                  <c:v>173</c:v>
                </c:pt>
                <c:pt idx="23">
                  <c:v>102</c:v>
                </c:pt>
                <c:pt idx="24">
                  <c:v>227</c:v>
                </c:pt>
                <c:pt idx="25">
                  <c:v>126</c:v>
                </c:pt>
                <c:pt idx="26">
                  <c:v>82</c:v>
                </c:pt>
                <c:pt idx="27">
                  <c:v>126</c:v>
                </c:pt>
                <c:pt idx="28">
                  <c:v>129</c:v>
                </c:pt>
                <c:pt idx="29">
                  <c:v>82</c:v>
                </c:pt>
              </c:numCache>
            </c:numRef>
          </c:val>
          <c:smooth val="0"/>
          <c:extLst>
            <c:ext xmlns:c16="http://schemas.microsoft.com/office/drawing/2014/chart" uri="{C3380CC4-5D6E-409C-BE32-E72D297353CC}">
              <c16:uniqueId val="{00000000-8809-4F36-85CE-8F81480FF063}"/>
            </c:ext>
          </c:extLst>
        </c:ser>
        <c:dLbls>
          <c:showLegendKey val="0"/>
          <c:showVal val="0"/>
          <c:showCatName val="0"/>
          <c:showSerName val="0"/>
          <c:showPercent val="0"/>
          <c:showBubbleSize val="0"/>
        </c:dLbls>
        <c:smooth val="0"/>
        <c:axId val="352506120"/>
        <c:axId val="352506776"/>
      </c:lineChart>
      <c:dateAx>
        <c:axId val="35250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06776"/>
        <c:crosses val="autoZero"/>
        <c:auto val="1"/>
        <c:lblOffset val="100"/>
        <c:baseTimeUnit val="days"/>
      </c:dateAx>
      <c:valAx>
        <c:axId val="35250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0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C230D-42B6-429A-B58E-2134FEB51F0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3FA4226-1891-421F-89C9-D17678E5850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21356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54FB4-B89A-45F6-BDA2-F64597F7F6FE}"/>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DDAA9AE3-47F3-4EF8-A64F-CD974EAEC2E2}"/>
              </a:ext>
            </a:extLst>
          </p:cNvPr>
          <p:cNvGraphicFramePr>
            <a:graphicFrameLocks noGrp="1"/>
          </p:cNvGraphicFramePr>
          <p:nvPr>
            <p:ph type="tbl" sz="quarter" idx="13"/>
            <p:extLst>
              <p:ext uri="{D42A27DB-BD31-4B8C-83A1-F6EECF244321}">
                <p14:modId xmlns:p14="http://schemas.microsoft.com/office/powerpoint/2010/main" val="873479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5163208"/>
                    </a:ext>
                  </a:extLst>
                </a:gridCol>
                <a:gridCol w="740664">
                  <a:extLst>
                    <a:ext uri="{9D8B030D-6E8A-4147-A177-3AD203B41FA5}">
                      <a16:colId xmlns:a16="http://schemas.microsoft.com/office/drawing/2014/main" val="4094660011"/>
                    </a:ext>
                  </a:extLst>
                </a:gridCol>
                <a:gridCol w="740664">
                  <a:extLst>
                    <a:ext uri="{9D8B030D-6E8A-4147-A177-3AD203B41FA5}">
                      <a16:colId xmlns:a16="http://schemas.microsoft.com/office/drawing/2014/main" val="4213493136"/>
                    </a:ext>
                  </a:extLst>
                </a:gridCol>
                <a:gridCol w="740664">
                  <a:extLst>
                    <a:ext uri="{9D8B030D-6E8A-4147-A177-3AD203B41FA5}">
                      <a16:colId xmlns:a16="http://schemas.microsoft.com/office/drawing/2014/main" val="1524253254"/>
                    </a:ext>
                  </a:extLst>
                </a:gridCol>
                <a:gridCol w="740664">
                  <a:extLst>
                    <a:ext uri="{9D8B030D-6E8A-4147-A177-3AD203B41FA5}">
                      <a16:colId xmlns:a16="http://schemas.microsoft.com/office/drawing/2014/main" val="3653588628"/>
                    </a:ext>
                  </a:extLst>
                </a:gridCol>
                <a:gridCol w="740664">
                  <a:extLst>
                    <a:ext uri="{9D8B030D-6E8A-4147-A177-3AD203B41FA5}">
                      <a16:colId xmlns:a16="http://schemas.microsoft.com/office/drawing/2014/main" val="2481181386"/>
                    </a:ext>
                  </a:extLst>
                </a:gridCol>
                <a:gridCol w="740664">
                  <a:extLst>
                    <a:ext uri="{9D8B030D-6E8A-4147-A177-3AD203B41FA5}">
                      <a16:colId xmlns:a16="http://schemas.microsoft.com/office/drawing/2014/main" val="4214082482"/>
                    </a:ext>
                  </a:extLst>
                </a:gridCol>
                <a:gridCol w="740664">
                  <a:extLst>
                    <a:ext uri="{9D8B030D-6E8A-4147-A177-3AD203B41FA5}">
                      <a16:colId xmlns:a16="http://schemas.microsoft.com/office/drawing/2014/main" val="2118283130"/>
                    </a:ext>
                  </a:extLst>
                </a:gridCol>
                <a:gridCol w="740664">
                  <a:extLst>
                    <a:ext uri="{9D8B030D-6E8A-4147-A177-3AD203B41FA5}">
                      <a16:colId xmlns:a16="http://schemas.microsoft.com/office/drawing/2014/main" val="2472830714"/>
                    </a:ext>
                  </a:extLst>
                </a:gridCol>
                <a:gridCol w="740664">
                  <a:extLst>
                    <a:ext uri="{9D8B030D-6E8A-4147-A177-3AD203B41FA5}">
                      <a16:colId xmlns:a16="http://schemas.microsoft.com/office/drawing/2014/main" val="17800684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88341220"/>
                  </a:ext>
                </a:extLst>
              </a:tr>
              <a:tr h="370840">
                <a:tc>
                  <a:txBody>
                    <a:bodyPr/>
                    <a:lstStyle/>
                    <a:p>
                      <a:r>
                        <a:rPr lang="en-US" sz="1000"/>
                        <a:t>LYC Mother &amp; Child Centre</a:t>
                      </a:r>
                    </a:p>
                  </a:txBody>
                  <a:tcPr/>
                </a:tc>
                <a:tc>
                  <a:txBody>
                    <a:bodyPr/>
                    <a:lstStyle/>
                    <a:p>
                      <a:r>
                        <a:rPr lang="en-US" sz="1000"/>
                        <a:t>4455</a:t>
                      </a:r>
                    </a:p>
                  </a:txBody>
                  <a:tcPr/>
                </a:tc>
                <a:tc>
                  <a:txBody>
                    <a:bodyPr/>
                    <a:lstStyle/>
                    <a:p>
                      <a:r>
                        <a:rPr lang="en-US" sz="1000"/>
                        <a:t>511</a:t>
                      </a:r>
                    </a:p>
                  </a:txBody>
                  <a:tcPr/>
                </a:tc>
                <a:tc>
                  <a:txBody>
                    <a:bodyPr/>
                    <a:lstStyle/>
                    <a:p>
                      <a:r>
                        <a:rPr lang="en-US" sz="1000"/>
                        <a:t>6</a:t>
                      </a:r>
                    </a:p>
                  </a:txBody>
                  <a:tcPr/>
                </a:tc>
                <a:tc>
                  <a:txBody>
                    <a:bodyPr/>
                    <a:lstStyle/>
                    <a:p>
                      <a:r>
                        <a:rPr lang="en-US" sz="1000"/>
                        <a:t>143</a:t>
                      </a:r>
                    </a:p>
                  </a:txBody>
                  <a:tcPr/>
                </a:tc>
                <a:tc>
                  <a:txBody>
                    <a:bodyPr/>
                    <a:lstStyle/>
                    <a:p>
                      <a:r>
                        <a:rPr lang="en-US" sz="1000"/>
                        <a:t>4</a:t>
                      </a:r>
                    </a:p>
                  </a:txBody>
                  <a:tcPr/>
                </a:tc>
                <a:tc>
                  <a:txBody>
                    <a:bodyPr/>
                    <a:lstStyle/>
                    <a:p>
                      <a:r>
                        <a:rPr lang="en-US" sz="1000"/>
                        <a:t>17</a:t>
                      </a:r>
                    </a:p>
                  </a:txBody>
                  <a:tcPr/>
                </a:tc>
                <a:tc>
                  <a:txBody>
                    <a:bodyPr/>
                    <a:lstStyle/>
                    <a:p>
                      <a:r>
                        <a:rPr lang="en-US" sz="1000"/>
                        <a:t>0</a:t>
                      </a:r>
                    </a:p>
                  </a:txBody>
                  <a:tcPr/>
                </a:tc>
                <a:tc>
                  <a:txBody>
                    <a:bodyPr/>
                    <a:lstStyle/>
                    <a:p>
                      <a:r>
                        <a:rPr lang="en-US" sz="1000"/>
                        <a:t>0.6509 %</a:t>
                      </a:r>
                    </a:p>
                  </a:txBody>
                  <a:tcPr/>
                </a:tc>
                <a:tc>
                  <a:txBody>
                    <a:bodyPr/>
                    <a:lstStyle/>
                    <a:p>
                      <a:r>
                        <a:rPr lang="en-US" sz="1000"/>
                        <a:t>0.0 %</a:t>
                      </a:r>
                    </a:p>
                  </a:txBody>
                  <a:tcPr/>
                </a:tc>
                <a:extLst>
                  <a:ext uri="{0D108BD9-81ED-4DB2-BD59-A6C34878D82A}">
                    <a16:rowId xmlns:a16="http://schemas.microsoft.com/office/drawing/2014/main" val="2616247964"/>
                  </a:ext>
                </a:extLst>
              </a:tr>
            </a:tbl>
          </a:graphicData>
        </a:graphic>
      </p:graphicFrame>
      <p:sp>
        <p:nvSpPr>
          <p:cNvPr id="4" name="Text Placeholder 3">
            <a:extLst>
              <a:ext uri="{FF2B5EF4-FFF2-40B4-BE49-F238E27FC236}">
                <a16:creationId xmlns:a16="http://schemas.microsoft.com/office/drawing/2014/main" id="{515A7D41-630B-479D-B8E4-95680036E00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52369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EAD4F-478E-410F-8B75-F55C66D9616D}"/>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DC122741-3D83-495F-9DA0-F38A4ECA5A62}"/>
              </a:ext>
            </a:extLst>
          </p:cNvPr>
          <p:cNvGraphicFramePr>
            <a:graphicFrameLocks noGrp="1"/>
          </p:cNvGraphicFramePr>
          <p:nvPr>
            <p:ph type="chart" sz="quarter" idx="13"/>
            <p:extLst>
              <p:ext uri="{D42A27DB-BD31-4B8C-83A1-F6EECF244321}">
                <p14:modId xmlns:p14="http://schemas.microsoft.com/office/powerpoint/2010/main" val="2025376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90EA09-3FDE-4D54-A2DB-5003A8CCF31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A835CA91-B8B2-444D-8EE7-28F8EAEFF0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355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BBAF-7B1C-4CFB-9E40-3A5165AA8DF3}"/>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B80BE435-EB09-422C-8023-26D75DDE23B2}"/>
              </a:ext>
            </a:extLst>
          </p:cNvPr>
          <p:cNvGraphicFramePr>
            <a:graphicFrameLocks noGrp="1"/>
          </p:cNvGraphicFramePr>
          <p:nvPr>
            <p:ph type="chart" sz="quarter" idx="13"/>
            <p:extLst>
              <p:ext uri="{D42A27DB-BD31-4B8C-83A1-F6EECF244321}">
                <p14:modId xmlns:p14="http://schemas.microsoft.com/office/powerpoint/2010/main" val="3893404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6C0B7-500A-424F-B483-1B550A0A31D7}"/>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32BEFA75-0FFE-4FCA-A916-0C6BDEBFB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645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6AF09-43E5-412A-9C3C-978896ABBD66}"/>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1008E680-C275-42D7-9B8B-35E702B6F50D}"/>
              </a:ext>
            </a:extLst>
          </p:cNvPr>
          <p:cNvGraphicFramePr>
            <a:graphicFrameLocks noGrp="1"/>
          </p:cNvGraphicFramePr>
          <p:nvPr>
            <p:ph type="chart" sz="quarter" idx="13"/>
            <p:extLst>
              <p:ext uri="{D42A27DB-BD31-4B8C-83A1-F6EECF244321}">
                <p14:modId xmlns:p14="http://schemas.microsoft.com/office/powerpoint/2010/main" val="2311768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C6C9AD-D478-4EAE-9A64-1850C2F62C0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75754385-6D9C-47E1-9210-832B3ABB5C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67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1517-4316-4582-94EF-4D1A6BE5C2AE}"/>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842DF694-9CA7-4BF3-8F1B-19B8623D28BB}"/>
              </a:ext>
            </a:extLst>
          </p:cNvPr>
          <p:cNvGraphicFramePr>
            <a:graphicFrameLocks noGrp="1"/>
          </p:cNvGraphicFramePr>
          <p:nvPr>
            <p:ph type="chart" sz="quarter" idx="13"/>
            <p:extLst>
              <p:ext uri="{D42A27DB-BD31-4B8C-83A1-F6EECF244321}">
                <p14:modId xmlns:p14="http://schemas.microsoft.com/office/powerpoint/2010/main" val="3401511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38F55-40B4-4EDB-9535-54E541AD6C97}"/>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47992FE3-94F7-48EF-8D08-D346812550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00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6202-B7DD-4EC2-BD3B-1C69CCE0DFFF}"/>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10D72807-096F-4187-A975-B955B402309D}"/>
              </a:ext>
            </a:extLst>
          </p:cNvPr>
          <p:cNvGraphicFramePr>
            <a:graphicFrameLocks noGrp="1"/>
          </p:cNvGraphicFramePr>
          <p:nvPr>
            <p:ph type="chart" sz="quarter" idx="13"/>
            <p:extLst>
              <p:ext uri="{D42A27DB-BD31-4B8C-83A1-F6EECF244321}">
                <p14:modId xmlns:p14="http://schemas.microsoft.com/office/powerpoint/2010/main" val="2043904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D4F35E-F02B-4386-8448-574795911B53}"/>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0845A7E-7945-4AA3-8782-4B00935838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5482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44F70-AAE7-4FF6-9ADD-AD3886CCAD24}"/>
              </a:ext>
            </a:extLst>
          </p:cNvPr>
          <p:cNvSpPr>
            <a:spLocks noGrp="1"/>
          </p:cNvSpPr>
          <p:nvPr>
            <p:ph type="title"/>
          </p:nvPr>
        </p:nvSpPr>
        <p:spPr/>
        <p:txBody>
          <a:bodyPr/>
          <a:lstStyle/>
          <a:p>
            <a:r>
              <a:rPr lang="en-US"/>
              <a:t>Facebook (FB) Custom Own Posts Table (new) | LYC Mother &amp; Child Centre - 1 of 5</a:t>
            </a:r>
          </a:p>
        </p:txBody>
      </p:sp>
      <p:graphicFrame>
        <p:nvGraphicFramePr>
          <p:cNvPr id="5" name="Table Placeholder 4">
            <a:extLst>
              <a:ext uri="{FF2B5EF4-FFF2-40B4-BE49-F238E27FC236}">
                <a16:creationId xmlns:a16="http://schemas.microsoft.com/office/drawing/2014/main" id="{2B2324EC-7CA8-42BD-A028-5EF83129CE4F}"/>
              </a:ext>
            </a:extLst>
          </p:cNvPr>
          <p:cNvGraphicFramePr>
            <a:graphicFrameLocks noGrp="1"/>
          </p:cNvGraphicFramePr>
          <p:nvPr>
            <p:ph type="tbl" sz="quarter" idx="13"/>
            <p:extLst>
              <p:ext uri="{D42A27DB-BD31-4B8C-83A1-F6EECF244321}">
                <p14:modId xmlns:p14="http://schemas.microsoft.com/office/powerpoint/2010/main" val="913705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9128556"/>
                    </a:ext>
                  </a:extLst>
                </a:gridCol>
                <a:gridCol w="822960">
                  <a:extLst>
                    <a:ext uri="{9D8B030D-6E8A-4147-A177-3AD203B41FA5}">
                      <a16:colId xmlns:a16="http://schemas.microsoft.com/office/drawing/2014/main" val="3598276876"/>
                    </a:ext>
                  </a:extLst>
                </a:gridCol>
                <a:gridCol w="822960">
                  <a:extLst>
                    <a:ext uri="{9D8B030D-6E8A-4147-A177-3AD203B41FA5}">
                      <a16:colId xmlns:a16="http://schemas.microsoft.com/office/drawing/2014/main" val="3136004890"/>
                    </a:ext>
                  </a:extLst>
                </a:gridCol>
                <a:gridCol w="822960">
                  <a:extLst>
                    <a:ext uri="{9D8B030D-6E8A-4147-A177-3AD203B41FA5}">
                      <a16:colId xmlns:a16="http://schemas.microsoft.com/office/drawing/2014/main" val="1574915764"/>
                    </a:ext>
                  </a:extLst>
                </a:gridCol>
                <a:gridCol w="822960">
                  <a:extLst>
                    <a:ext uri="{9D8B030D-6E8A-4147-A177-3AD203B41FA5}">
                      <a16:colId xmlns:a16="http://schemas.microsoft.com/office/drawing/2014/main" val="2198696438"/>
                    </a:ext>
                  </a:extLst>
                </a:gridCol>
                <a:gridCol w="822960">
                  <a:extLst>
                    <a:ext uri="{9D8B030D-6E8A-4147-A177-3AD203B41FA5}">
                      <a16:colId xmlns:a16="http://schemas.microsoft.com/office/drawing/2014/main" val="37920033"/>
                    </a:ext>
                  </a:extLst>
                </a:gridCol>
                <a:gridCol w="822960">
                  <a:extLst>
                    <a:ext uri="{9D8B030D-6E8A-4147-A177-3AD203B41FA5}">
                      <a16:colId xmlns:a16="http://schemas.microsoft.com/office/drawing/2014/main" val="1872813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0865002"/>
                  </a:ext>
                </a:extLst>
              </a:tr>
            </a:tbl>
          </a:graphicData>
        </a:graphic>
      </p:graphicFrame>
      <p:sp>
        <p:nvSpPr>
          <p:cNvPr id="4" name="Text Placeholder 3">
            <a:extLst>
              <a:ext uri="{FF2B5EF4-FFF2-40B4-BE49-F238E27FC236}">
                <a16:creationId xmlns:a16="http://schemas.microsoft.com/office/drawing/2014/main" id="{18EA32F9-7BF2-4857-9BB3-633C485036F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86647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AD833-D4D4-4FC9-BAB6-677280F8C077}"/>
              </a:ext>
            </a:extLst>
          </p:cNvPr>
          <p:cNvSpPr>
            <a:spLocks noGrp="1"/>
          </p:cNvSpPr>
          <p:nvPr>
            <p:ph type="title"/>
          </p:nvPr>
        </p:nvSpPr>
        <p:spPr/>
        <p:txBody>
          <a:bodyPr/>
          <a:lstStyle/>
          <a:p>
            <a:r>
              <a:rPr lang="en-US"/>
              <a:t>Facebook (FB) Custom Own Posts Table (new) | LYC Mother &amp; Child Centre - 2 of 5</a:t>
            </a:r>
          </a:p>
        </p:txBody>
      </p:sp>
      <p:graphicFrame>
        <p:nvGraphicFramePr>
          <p:cNvPr id="5" name="Table Placeholder 4">
            <a:extLst>
              <a:ext uri="{FF2B5EF4-FFF2-40B4-BE49-F238E27FC236}">
                <a16:creationId xmlns:a16="http://schemas.microsoft.com/office/drawing/2014/main" id="{F21B194C-3F04-4D9E-AC48-28451493E219}"/>
              </a:ext>
            </a:extLst>
          </p:cNvPr>
          <p:cNvGraphicFramePr>
            <a:graphicFrameLocks noGrp="1"/>
          </p:cNvGraphicFramePr>
          <p:nvPr>
            <p:ph type="tbl" sz="quarter" idx="13"/>
            <p:extLst>
              <p:ext uri="{D42A27DB-BD31-4B8C-83A1-F6EECF244321}">
                <p14:modId xmlns:p14="http://schemas.microsoft.com/office/powerpoint/2010/main" val="53487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2512194"/>
                    </a:ext>
                  </a:extLst>
                </a:gridCol>
                <a:gridCol w="822960">
                  <a:extLst>
                    <a:ext uri="{9D8B030D-6E8A-4147-A177-3AD203B41FA5}">
                      <a16:colId xmlns:a16="http://schemas.microsoft.com/office/drawing/2014/main" val="1123504690"/>
                    </a:ext>
                  </a:extLst>
                </a:gridCol>
                <a:gridCol w="822960">
                  <a:extLst>
                    <a:ext uri="{9D8B030D-6E8A-4147-A177-3AD203B41FA5}">
                      <a16:colId xmlns:a16="http://schemas.microsoft.com/office/drawing/2014/main" val="1485202795"/>
                    </a:ext>
                  </a:extLst>
                </a:gridCol>
                <a:gridCol w="822960">
                  <a:extLst>
                    <a:ext uri="{9D8B030D-6E8A-4147-A177-3AD203B41FA5}">
                      <a16:colId xmlns:a16="http://schemas.microsoft.com/office/drawing/2014/main" val="1030915208"/>
                    </a:ext>
                  </a:extLst>
                </a:gridCol>
                <a:gridCol w="822960">
                  <a:extLst>
                    <a:ext uri="{9D8B030D-6E8A-4147-A177-3AD203B41FA5}">
                      <a16:colId xmlns:a16="http://schemas.microsoft.com/office/drawing/2014/main" val="3664275589"/>
                    </a:ext>
                  </a:extLst>
                </a:gridCol>
                <a:gridCol w="822960">
                  <a:extLst>
                    <a:ext uri="{9D8B030D-6E8A-4147-A177-3AD203B41FA5}">
                      <a16:colId xmlns:a16="http://schemas.microsoft.com/office/drawing/2014/main" val="851062482"/>
                    </a:ext>
                  </a:extLst>
                </a:gridCol>
                <a:gridCol w="822960">
                  <a:extLst>
                    <a:ext uri="{9D8B030D-6E8A-4147-A177-3AD203B41FA5}">
                      <a16:colId xmlns:a16="http://schemas.microsoft.com/office/drawing/2014/main" val="64987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403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- 2018-11-10 17:39:00 </a:t>
                      </a:r>
                      <a:r>
                        <a:rPr kumimoji="0" lang="en-US" sz="1000" b="0" i="0" u="none" strike="noStrike" kern="1200" cap="none" spc="0" normalizeH="0" baseline="0" noProof="0">
                          <a:ln>
                            <a:noFill/>
                          </a:ln>
                          <a:solidFill>
                            <a:prstClr val="black"/>
                          </a:solidFill>
                          <a:effectLst/>
                          <a:uLnTx/>
                          <a:uFillTx/>
                          <a:latin typeface="+mn-lt"/>
                          <a:ea typeface="+mn-ea"/>
                          <a:cs typeface="+mn-cs"/>
                        </a:rPr>
                        <a:t> 
 It brings us so much joy and fulfillment when our LYC mummies and daddies enjoy their stay with us!
Let's hear what new parents Benjamin Fong &amp; Pham Thi Ngoan have to say about their experience with LYC. We're glad that you are very happy with our 24 hours nursery care service. It's also great to know that Vietnamese mummy Pham Thi Ngoan enjoyed our confinement food, despite her initial worry of adjusting to local confinement cuisine.
Pham also said that she felt that she had a nice vacation at LYC and hopes to come back soon with her second baby (note to daddy Benjamin) 😉 We hope to host the both of you again soon, Pham and Benjamin! ❤️
Interested to be a LYC Mummy like Pham? Contact us via enquiry@lychealth.com or 012-627 7335 to find out more!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每当看到</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妈咪与爹地们皆因满意我们的服务并满载着欢笑而归</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这一切所带给我们的 快乐与满足确是难以置信</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妙不可言的。
我们来看看</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新手爹地</a:t>
                      </a:r>
                      <a:r>
                        <a:rPr kumimoji="0" lang="en-US" sz="1000" b="0" i="0" u="none" strike="noStrike" kern="1200" cap="none" spc="0" normalizeH="0" baseline="0" noProof="0">
                          <a:ln>
                            <a:noFill/>
                          </a:ln>
                          <a:solidFill>
                            <a:prstClr val="black"/>
                          </a:solidFill>
                          <a:effectLst/>
                          <a:uLnTx/>
                          <a:uFillTx/>
                          <a:latin typeface="+mn-lt"/>
                          <a:ea typeface="+mn-ea"/>
                          <a:cs typeface="+mn-cs"/>
                        </a:rPr>
                        <a:t>Benjamin Fong</a:t>
                      </a:r>
                      <a:r>
                        <a:rPr kumimoji="0" lang="ja-JP" altLang="en-US" sz="1000" b="0" i="0" u="none" strike="noStrike" kern="1200" cap="none" spc="0" normalizeH="0" baseline="0" noProof="0">
                          <a:ln>
                            <a:noFill/>
                          </a:ln>
                          <a:solidFill>
                            <a:prstClr val="black"/>
                          </a:solidFill>
                          <a:effectLst/>
                          <a:uLnTx/>
                          <a:uFillTx/>
                          <a:latin typeface="+mn-lt"/>
                          <a:ea typeface="+mn-ea"/>
                          <a:cs typeface="+mn-cs"/>
                        </a:rPr>
                        <a:t>与妈咪</a:t>
                      </a:r>
                      <a:r>
                        <a:rPr kumimoji="0" lang="en-US" sz="1000" b="0" i="0" u="none" strike="noStrike" kern="1200" cap="none" spc="0" normalizeH="0" baseline="0" noProof="0">
                          <a:ln>
                            <a:noFill/>
                          </a:ln>
                          <a:solidFill>
                            <a:prstClr val="black"/>
                          </a:solidFill>
                          <a:effectLst/>
                          <a:uLnTx/>
                          <a:uFillTx/>
                          <a:latin typeface="+mn-lt"/>
                          <a:ea typeface="+mn-ea"/>
                          <a:cs typeface="+mn-cs"/>
                        </a:rPr>
                        <a:t>Pham Thi Ngoan</a:t>
                      </a:r>
                      <a:r>
                        <a:rPr kumimoji="0" lang="ja-JP" altLang="en-US" sz="1000" b="0" i="0" u="none" strike="noStrike" kern="1200" cap="none" spc="0" normalizeH="0" baseline="0" noProof="0">
                          <a:ln>
                            <a:noFill/>
                          </a:ln>
                          <a:solidFill>
                            <a:prstClr val="black"/>
                          </a:solidFill>
                          <a:effectLst/>
                          <a:uLnTx/>
                          <a:uFillTx/>
                          <a:latin typeface="+mn-lt"/>
                          <a:ea typeface="+mn-ea"/>
                          <a:cs typeface="+mn-cs"/>
                        </a:rPr>
                        <a:t>跟我们分享他们在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的真实体验。知道妳对我们</a:t>
                      </a:r>
                      <a:r>
                        <a:rPr kumimoji="0" lang="en-US" altLang="ja-JP" sz="1000" b="0" i="0" u="none" strike="noStrike" kern="1200" cap="none" spc="0" normalizeH="0" baseline="0" noProof="0">
                          <a:ln>
                            <a:noFill/>
                          </a:ln>
                          <a:solidFill>
                            <a:prstClr val="black"/>
                          </a:solidFill>
                          <a:effectLst/>
                          <a:uLnTx/>
                          <a:uFillTx/>
                          <a:latin typeface="+mn-lt"/>
                          <a:ea typeface="+mn-ea"/>
                          <a:cs typeface="+mn-cs"/>
                        </a:rPr>
                        <a:t>24</a:t>
                      </a:r>
                      <a:r>
                        <a:rPr kumimoji="0" lang="ja-JP" altLang="en-US" sz="1000" b="0" i="0" u="none" strike="noStrike" kern="1200" cap="none" spc="0" normalizeH="0" baseline="0" noProof="0">
                          <a:ln>
                            <a:noFill/>
                          </a:ln>
                          <a:solidFill>
                            <a:prstClr val="black"/>
                          </a:solidFill>
                          <a:effectLst/>
                          <a:uLnTx/>
                          <a:uFillTx/>
                          <a:latin typeface="+mn-lt"/>
                          <a:ea typeface="+mn-ea"/>
                          <a:cs typeface="+mn-cs"/>
                        </a:rPr>
                        <a:t>小时的贴心保育服务感到称心满意</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这让我们倍觉荣幸并特意借此机会献上谢意。除此之外</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令我们更欢欣鼓舞的是</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越南籍妈咪</a:t>
                      </a:r>
                      <a:r>
                        <a:rPr kumimoji="0" lang="en-US" sz="1000" b="0" i="0" u="none" strike="noStrike" kern="1200" cap="none" spc="0" normalizeH="0" baseline="0" noProof="0">
                          <a:ln>
                            <a:noFill/>
                          </a:ln>
                          <a:solidFill>
                            <a:prstClr val="black"/>
                          </a:solidFill>
                          <a:effectLst/>
                          <a:uLnTx/>
                          <a:uFillTx/>
                          <a:latin typeface="+mn-lt"/>
                          <a:ea typeface="+mn-ea"/>
                          <a:cs typeface="+mn-cs"/>
                        </a:rPr>
                        <a:t>Pham Thi Ngoan</a:t>
                      </a:r>
                      <a:r>
                        <a:rPr kumimoji="0" lang="ja-JP" altLang="en-US" sz="1000" b="0" i="0" u="none" strike="noStrike" kern="1200" cap="none" spc="0" normalizeH="0" baseline="0" noProof="0">
                          <a:ln>
                            <a:noFill/>
                          </a:ln>
                          <a:solidFill>
                            <a:prstClr val="black"/>
                          </a:solidFill>
                          <a:effectLst/>
                          <a:uLnTx/>
                          <a:uFillTx/>
                          <a:latin typeface="+mn-lt"/>
                          <a:ea typeface="+mn-ea"/>
                          <a:cs typeface="+mn-cs"/>
                        </a:rPr>
                        <a:t>开心享有我们为她精心准备的坐月子膳食。在这之前</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她还担心本地的月子餐可能不合</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8334743"/>
                  </a:ext>
                </a:extLst>
              </a:tr>
            </a:tbl>
          </a:graphicData>
        </a:graphic>
      </p:graphicFrame>
      <p:sp>
        <p:nvSpPr>
          <p:cNvPr id="4" name="Text Placeholder 3">
            <a:extLst>
              <a:ext uri="{FF2B5EF4-FFF2-40B4-BE49-F238E27FC236}">
                <a16:creationId xmlns:a16="http://schemas.microsoft.com/office/drawing/2014/main" id="{4DB0335D-6491-4113-B286-AB9A817DEC7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11785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5BB0A-2AC5-4B71-B160-4C56F00780CC}"/>
              </a:ext>
            </a:extLst>
          </p:cNvPr>
          <p:cNvSpPr>
            <a:spLocks noGrp="1"/>
          </p:cNvSpPr>
          <p:nvPr>
            <p:ph type="title"/>
          </p:nvPr>
        </p:nvSpPr>
        <p:spPr/>
        <p:txBody>
          <a:bodyPr/>
          <a:lstStyle/>
          <a:p>
            <a:r>
              <a:rPr lang="en-US"/>
              <a:t>Facebook (FB) Custom Own Posts Table (new) | LYC Mother &amp; Child Centre - 3 of 5</a:t>
            </a:r>
          </a:p>
        </p:txBody>
      </p:sp>
      <p:graphicFrame>
        <p:nvGraphicFramePr>
          <p:cNvPr id="5" name="Table Placeholder 4">
            <a:extLst>
              <a:ext uri="{FF2B5EF4-FFF2-40B4-BE49-F238E27FC236}">
                <a16:creationId xmlns:a16="http://schemas.microsoft.com/office/drawing/2014/main" id="{C1C98648-AE5B-4927-B68F-0BE5DD95B6B9}"/>
              </a:ext>
            </a:extLst>
          </p:cNvPr>
          <p:cNvGraphicFramePr>
            <a:graphicFrameLocks noGrp="1"/>
          </p:cNvGraphicFramePr>
          <p:nvPr>
            <p:ph type="tbl" sz="quarter" idx="13"/>
            <p:extLst>
              <p:ext uri="{D42A27DB-BD31-4B8C-83A1-F6EECF244321}">
                <p14:modId xmlns:p14="http://schemas.microsoft.com/office/powerpoint/2010/main" val="2318362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4853968"/>
                    </a:ext>
                  </a:extLst>
                </a:gridCol>
                <a:gridCol w="822960">
                  <a:extLst>
                    <a:ext uri="{9D8B030D-6E8A-4147-A177-3AD203B41FA5}">
                      <a16:colId xmlns:a16="http://schemas.microsoft.com/office/drawing/2014/main" val="3187764165"/>
                    </a:ext>
                  </a:extLst>
                </a:gridCol>
                <a:gridCol w="822960">
                  <a:extLst>
                    <a:ext uri="{9D8B030D-6E8A-4147-A177-3AD203B41FA5}">
                      <a16:colId xmlns:a16="http://schemas.microsoft.com/office/drawing/2014/main" val="146865379"/>
                    </a:ext>
                  </a:extLst>
                </a:gridCol>
                <a:gridCol w="822960">
                  <a:extLst>
                    <a:ext uri="{9D8B030D-6E8A-4147-A177-3AD203B41FA5}">
                      <a16:colId xmlns:a16="http://schemas.microsoft.com/office/drawing/2014/main" val="1607014047"/>
                    </a:ext>
                  </a:extLst>
                </a:gridCol>
                <a:gridCol w="822960">
                  <a:extLst>
                    <a:ext uri="{9D8B030D-6E8A-4147-A177-3AD203B41FA5}">
                      <a16:colId xmlns:a16="http://schemas.microsoft.com/office/drawing/2014/main" val="1623432047"/>
                    </a:ext>
                  </a:extLst>
                </a:gridCol>
                <a:gridCol w="822960">
                  <a:extLst>
                    <a:ext uri="{9D8B030D-6E8A-4147-A177-3AD203B41FA5}">
                      <a16:colId xmlns:a16="http://schemas.microsoft.com/office/drawing/2014/main" val="4084264406"/>
                    </a:ext>
                  </a:extLst>
                </a:gridCol>
                <a:gridCol w="822960">
                  <a:extLst>
                    <a:ext uri="{9D8B030D-6E8A-4147-A177-3AD203B41FA5}">
                      <a16:colId xmlns:a16="http://schemas.microsoft.com/office/drawing/2014/main" val="71857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057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- 2018-11-06 05:00:01 </a:t>
                      </a:r>
                      <a:r>
                        <a:rPr kumimoji="0" lang="en-US" sz="1000" b="0" i="0" u="none" strike="noStrike" kern="1200" cap="none" spc="0" normalizeH="0" baseline="0" noProof="0">
                          <a:ln>
                            <a:noFill/>
                          </a:ln>
                          <a:solidFill>
                            <a:prstClr val="black"/>
                          </a:solidFill>
                          <a:effectLst/>
                          <a:uLnTx/>
                          <a:uFillTx/>
                          <a:latin typeface="+mn-lt"/>
                          <a:ea typeface="+mn-ea"/>
                          <a:cs typeface="+mn-cs"/>
                        </a:rPr>
                        <a:t> 
 Wishing all Malaysians a wonderful celebration this Festival of Lights!
From all of us at LYC Mother &amp; Child Centre, have a joyful Diwali!
</a:t>
                      </a:r>
                      <a:r>
                        <a:rPr kumimoji="0" lang="ja-JP" altLang="en-US" sz="1000" b="0" i="0" u="none" strike="noStrike" kern="1200" cap="none" spc="0" normalizeH="0" baseline="0" noProof="0">
                          <a:ln>
                            <a:noFill/>
                          </a:ln>
                          <a:solidFill>
                            <a:prstClr val="black"/>
                          </a:solidFill>
                          <a:effectLst/>
                          <a:uLnTx/>
                          <a:uFillTx/>
                          <a:latin typeface="+mn-lt"/>
                          <a:ea typeface="+mn-ea"/>
                          <a:cs typeface="+mn-cs"/>
                        </a:rPr>
                        <a:t>祝所有马来西亚人在这象征光明驱走黑暗的万灯节庆里平平安安，屠妖节愉快！</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92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- 2018-11-10 10:12:00 </a:t>
                      </a:r>
                      <a:r>
                        <a:rPr kumimoji="0" lang="en-US" sz="1000" b="0" i="0" u="none" strike="noStrike" kern="1200" cap="none" spc="0" normalizeH="0" baseline="0" noProof="0">
                          <a:ln>
                            <a:noFill/>
                          </a:ln>
                          <a:solidFill>
                            <a:prstClr val="black"/>
                          </a:solidFill>
                          <a:effectLst/>
                          <a:uLnTx/>
                          <a:uFillTx/>
                          <a:latin typeface="+mn-lt"/>
                          <a:ea typeface="+mn-ea"/>
                          <a:cs typeface="+mn-cs"/>
                        </a:rPr>
                        <a:t> 
 Thank you @SinChewDaily for featuring LYC Mother &amp; Child Centre!
</a:t>
                      </a:r>
                      <a:r>
                        <a:rPr kumimoji="0" lang="ja-JP" altLang="en-US" sz="1000" b="0" i="0" u="none" strike="noStrike" kern="1200" cap="none" spc="0" normalizeH="0" baseline="0" noProof="0">
                          <a:ln>
                            <a:noFill/>
                          </a:ln>
                          <a:solidFill>
                            <a:prstClr val="black"/>
                          </a:solidFill>
                          <a:effectLst/>
                          <a:uLnTx/>
                          <a:uFillTx/>
                          <a:latin typeface="+mn-lt"/>
                          <a:ea typeface="+mn-ea"/>
                          <a:cs typeface="+mn-cs"/>
                        </a:rPr>
                        <a:t>谢谢星洲日报给予</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的详细报导</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8408503"/>
                  </a:ext>
                </a:extLst>
              </a:tr>
            </a:tbl>
          </a:graphicData>
        </a:graphic>
      </p:graphicFrame>
      <p:sp>
        <p:nvSpPr>
          <p:cNvPr id="4" name="Text Placeholder 3">
            <a:extLst>
              <a:ext uri="{FF2B5EF4-FFF2-40B4-BE49-F238E27FC236}">
                <a16:creationId xmlns:a16="http://schemas.microsoft.com/office/drawing/2014/main" id="{F1AE0B0D-D7C4-4E89-84A2-B5E606416D5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77947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B2842-4B21-4B67-B516-BBCC8CB6A03D}"/>
              </a:ext>
            </a:extLst>
          </p:cNvPr>
          <p:cNvSpPr>
            <a:spLocks noGrp="1"/>
          </p:cNvSpPr>
          <p:nvPr>
            <p:ph type="title"/>
          </p:nvPr>
        </p:nvSpPr>
        <p:spPr/>
        <p:txBody>
          <a:bodyPr/>
          <a:lstStyle/>
          <a:p>
            <a:r>
              <a:rPr lang="en-US"/>
              <a:t>Facebook (FB) Custom Own Posts Table (new) | LYC Mother &amp; Child Centre - 4 of 5</a:t>
            </a:r>
          </a:p>
        </p:txBody>
      </p:sp>
      <p:graphicFrame>
        <p:nvGraphicFramePr>
          <p:cNvPr id="5" name="Table Placeholder 4">
            <a:extLst>
              <a:ext uri="{FF2B5EF4-FFF2-40B4-BE49-F238E27FC236}">
                <a16:creationId xmlns:a16="http://schemas.microsoft.com/office/drawing/2014/main" id="{74B88CD3-5323-4493-9BB6-9FFBB3C8CFDA}"/>
              </a:ext>
            </a:extLst>
          </p:cNvPr>
          <p:cNvGraphicFramePr>
            <a:graphicFrameLocks noGrp="1"/>
          </p:cNvGraphicFramePr>
          <p:nvPr>
            <p:ph type="tbl" sz="quarter" idx="13"/>
            <p:extLst>
              <p:ext uri="{D42A27DB-BD31-4B8C-83A1-F6EECF244321}">
                <p14:modId xmlns:p14="http://schemas.microsoft.com/office/powerpoint/2010/main" val="1072179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2527267"/>
                    </a:ext>
                  </a:extLst>
                </a:gridCol>
                <a:gridCol w="822960">
                  <a:extLst>
                    <a:ext uri="{9D8B030D-6E8A-4147-A177-3AD203B41FA5}">
                      <a16:colId xmlns:a16="http://schemas.microsoft.com/office/drawing/2014/main" val="2378682347"/>
                    </a:ext>
                  </a:extLst>
                </a:gridCol>
                <a:gridCol w="822960">
                  <a:extLst>
                    <a:ext uri="{9D8B030D-6E8A-4147-A177-3AD203B41FA5}">
                      <a16:colId xmlns:a16="http://schemas.microsoft.com/office/drawing/2014/main" val="3592680307"/>
                    </a:ext>
                  </a:extLst>
                </a:gridCol>
                <a:gridCol w="822960">
                  <a:extLst>
                    <a:ext uri="{9D8B030D-6E8A-4147-A177-3AD203B41FA5}">
                      <a16:colId xmlns:a16="http://schemas.microsoft.com/office/drawing/2014/main" val="2204453279"/>
                    </a:ext>
                  </a:extLst>
                </a:gridCol>
                <a:gridCol w="822960">
                  <a:extLst>
                    <a:ext uri="{9D8B030D-6E8A-4147-A177-3AD203B41FA5}">
                      <a16:colId xmlns:a16="http://schemas.microsoft.com/office/drawing/2014/main" val="1993874932"/>
                    </a:ext>
                  </a:extLst>
                </a:gridCol>
                <a:gridCol w="822960">
                  <a:extLst>
                    <a:ext uri="{9D8B030D-6E8A-4147-A177-3AD203B41FA5}">
                      <a16:colId xmlns:a16="http://schemas.microsoft.com/office/drawing/2014/main" val="3806217225"/>
                    </a:ext>
                  </a:extLst>
                </a:gridCol>
                <a:gridCol w="822960">
                  <a:extLst>
                    <a:ext uri="{9D8B030D-6E8A-4147-A177-3AD203B41FA5}">
                      <a16:colId xmlns:a16="http://schemas.microsoft.com/office/drawing/2014/main" val="125550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125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- 2018-11-16 18:03:14 </a:t>
                      </a:r>
                      <a:r>
                        <a:rPr kumimoji="0" lang="en-US" sz="1000" b="0" i="0" u="none" strike="noStrike" kern="1200" cap="none" spc="0" normalizeH="0" baseline="0" noProof="0">
                          <a:ln>
                            <a:noFill/>
                          </a:ln>
                          <a:solidFill>
                            <a:prstClr val="black"/>
                          </a:solidFill>
                          <a:effectLst/>
                          <a:uLnTx/>
                          <a:uFillTx/>
                          <a:latin typeface="+mn-lt"/>
                          <a:ea typeface="+mn-ea"/>
                          <a:cs typeface="+mn-cs"/>
                        </a:rPr>
                        <a:t> 
 Read on to find out the 5 reasons KampungboyCitygal - </a:t>
                      </a:r>
                      <a:r>
                        <a:rPr kumimoji="0" lang="ja-JP" altLang="en-US" sz="1000" b="0" i="0" u="none" strike="noStrike" kern="1200" cap="none" spc="0" normalizeH="0" baseline="0" noProof="0">
                          <a:ln>
                            <a:noFill/>
                          </a:ln>
                          <a:solidFill>
                            <a:prstClr val="black"/>
                          </a:solidFill>
                          <a:effectLst/>
                          <a:uLnTx/>
                          <a:uFillTx/>
                          <a:latin typeface="+mn-lt"/>
                          <a:ea typeface="+mn-ea"/>
                          <a:cs typeface="+mn-cs"/>
                        </a:rPr>
                        <a:t>乡下男孩城市女孩 </a:t>
                      </a:r>
                      <a:r>
                        <a:rPr kumimoji="0" lang="en-US" sz="1000" b="0" i="0" u="none" strike="noStrike" kern="1200" cap="none" spc="0" normalizeH="0" baseline="0" noProof="0">
                          <a:ln>
                            <a:noFill/>
                          </a:ln>
                          <a:solidFill>
                            <a:prstClr val="black"/>
                          </a:solidFill>
                          <a:effectLst/>
                          <a:uLnTx/>
                          <a:uFillTx/>
                          <a:latin typeface="+mn-lt"/>
                          <a:ea typeface="+mn-ea"/>
                          <a:cs typeface="+mn-cs"/>
                        </a:rPr>
                        <a:t>chose LYC Mother &amp; Child Centre over a confinement nanny :) We can't wait to host you at our centre! &lt;3 
Read more here: http://kampungboycitygal.com/2018/11/5-reasons-we-choose-confinement-centre-over-confinement-nanny/
KampungboyCitygal - 
</a:t>
                      </a:r>
                      <a:r>
                        <a:rPr kumimoji="0" lang="ja-JP" altLang="en-US" sz="1000" b="0" i="0" u="none" strike="noStrike" kern="1200" cap="none" spc="0" normalizeH="0" baseline="0" noProof="0">
                          <a:ln>
                            <a:noFill/>
                          </a:ln>
                          <a:solidFill>
                            <a:prstClr val="black"/>
                          </a:solidFill>
                          <a:effectLst/>
                          <a:uLnTx/>
                          <a:uFillTx/>
                          <a:latin typeface="+mn-lt"/>
                          <a:ea typeface="+mn-ea"/>
                          <a:cs typeface="+mn-cs"/>
                        </a:rPr>
                        <a:t>乡下男孩城市女孩为何选择</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产后护理中心而非陪月保姆？</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欲知详情，请浏览： </a:t>
                      </a:r>
                      <a:r>
                        <a:rPr kumimoji="0" lang="en-US" sz="1000" b="0" i="0" u="none" strike="noStrike" kern="1200" cap="none" spc="0" normalizeH="0" baseline="0" noProof="0">
                          <a:ln>
                            <a:noFill/>
                          </a:ln>
                          <a:solidFill>
                            <a:prstClr val="black"/>
                          </a:solidFill>
                          <a:effectLst/>
                          <a:uLnTx/>
                          <a:uFillTx/>
                          <a:latin typeface="+mn-lt"/>
                          <a:ea typeface="+mn-ea"/>
                          <a:cs typeface="+mn-cs"/>
                        </a:rPr>
                        <a:t>http://kampungboycitygal.com/2018/11/5-reasons-we-choose-confinement-centre-over-confinement-nanny/
</a:t>
                      </a:r>
                      <a:r>
                        <a:rPr kumimoji="0" lang="ja-JP" altLang="en-US" sz="1000" b="0" i="0" u="none" strike="noStrike" kern="1200" cap="none" spc="0" normalizeH="0" baseline="0" noProof="0">
                          <a:ln>
                            <a:noFill/>
                          </a:ln>
                          <a:solidFill>
                            <a:prstClr val="black"/>
                          </a:solidFill>
                          <a:effectLst/>
                          <a:uLnTx/>
                          <a:uFillTx/>
                          <a:latin typeface="+mn-lt"/>
                          <a:ea typeface="+mn-ea"/>
                          <a:cs typeface="+mn-cs"/>
                        </a:rPr>
                        <a:t>欢迎预约到访和咨询</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期待为大家提供贴心的服务！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544245"/>
                  </a:ext>
                </a:extLst>
              </a:tr>
            </a:tbl>
          </a:graphicData>
        </a:graphic>
      </p:graphicFrame>
      <p:sp>
        <p:nvSpPr>
          <p:cNvPr id="4" name="Text Placeholder 3">
            <a:extLst>
              <a:ext uri="{FF2B5EF4-FFF2-40B4-BE49-F238E27FC236}">
                <a16:creationId xmlns:a16="http://schemas.microsoft.com/office/drawing/2014/main" id="{098281F8-12E8-4B78-B2A8-F939F3D5ADB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56768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9567-81F6-462B-AEFA-E1EB1645F1E6}"/>
              </a:ext>
            </a:extLst>
          </p:cNvPr>
          <p:cNvSpPr>
            <a:spLocks noGrp="1"/>
          </p:cNvSpPr>
          <p:nvPr>
            <p:ph type="title"/>
          </p:nvPr>
        </p:nvSpPr>
        <p:spPr/>
        <p:txBody>
          <a:bodyPr/>
          <a:lstStyle/>
          <a:p>
            <a:r>
              <a:rPr lang="en-US"/>
              <a:t>Facebook (FB) Custom Own Posts Table (new) | LYC Mother &amp; Child Centre - 5 of 5</a:t>
            </a:r>
          </a:p>
        </p:txBody>
      </p:sp>
      <p:graphicFrame>
        <p:nvGraphicFramePr>
          <p:cNvPr id="5" name="Table Placeholder 4">
            <a:extLst>
              <a:ext uri="{FF2B5EF4-FFF2-40B4-BE49-F238E27FC236}">
                <a16:creationId xmlns:a16="http://schemas.microsoft.com/office/drawing/2014/main" id="{B96B92EE-D584-4D27-A42D-7E0356BFC4B1}"/>
              </a:ext>
            </a:extLst>
          </p:cNvPr>
          <p:cNvGraphicFramePr>
            <a:graphicFrameLocks noGrp="1"/>
          </p:cNvGraphicFramePr>
          <p:nvPr>
            <p:ph type="tbl" sz="quarter" idx="13"/>
            <p:extLst>
              <p:ext uri="{D42A27DB-BD31-4B8C-83A1-F6EECF244321}">
                <p14:modId xmlns:p14="http://schemas.microsoft.com/office/powerpoint/2010/main" val="325520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86116568"/>
                    </a:ext>
                  </a:extLst>
                </a:gridCol>
                <a:gridCol w="822960">
                  <a:extLst>
                    <a:ext uri="{9D8B030D-6E8A-4147-A177-3AD203B41FA5}">
                      <a16:colId xmlns:a16="http://schemas.microsoft.com/office/drawing/2014/main" val="1242556770"/>
                    </a:ext>
                  </a:extLst>
                </a:gridCol>
                <a:gridCol w="822960">
                  <a:extLst>
                    <a:ext uri="{9D8B030D-6E8A-4147-A177-3AD203B41FA5}">
                      <a16:colId xmlns:a16="http://schemas.microsoft.com/office/drawing/2014/main" val="4196524129"/>
                    </a:ext>
                  </a:extLst>
                </a:gridCol>
                <a:gridCol w="822960">
                  <a:extLst>
                    <a:ext uri="{9D8B030D-6E8A-4147-A177-3AD203B41FA5}">
                      <a16:colId xmlns:a16="http://schemas.microsoft.com/office/drawing/2014/main" val="247170619"/>
                    </a:ext>
                  </a:extLst>
                </a:gridCol>
                <a:gridCol w="822960">
                  <a:extLst>
                    <a:ext uri="{9D8B030D-6E8A-4147-A177-3AD203B41FA5}">
                      <a16:colId xmlns:a16="http://schemas.microsoft.com/office/drawing/2014/main" val="4227798812"/>
                    </a:ext>
                  </a:extLst>
                </a:gridCol>
                <a:gridCol w="822960">
                  <a:extLst>
                    <a:ext uri="{9D8B030D-6E8A-4147-A177-3AD203B41FA5}">
                      <a16:colId xmlns:a16="http://schemas.microsoft.com/office/drawing/2014/main" val="481832468"/>
                    </a:ext>
                  </a:extLst>
                </a:gridCol>
                <a:gridCol w="822960">
                  <a:extLst>
                    <a:ext uri="{9D8B030D-6E8A-4147-A177-3AD203B41FA5}">
                      <a16:colId xmlns:a16="http://schemas.microsoft.com/office/drawing/2014/main" val="372602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9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- 2018-11-21 14:22:42 </a:t>
                      </a:r>
                      <a:r>
                        <a:rPr kumimoji="0" lang="en-US" sz="1000" b="0" i="0" u="none" strike="noStrike" kern="1200" cap="none" spc="0" normalizeH="0" baseline="0" noProof="0">
                          <a:ln>
                            <a:noFill/>
                          </a:ln>
                          <a:solidFill>
                            <a:prstClr val="black"/>
                          </a:solidFill>
                          <a:effectLst/>
                          <a:uLnTx/>
                          <a:uFillTx/>
                          <a:latin typeface="+mn-lt"/>
                          <a:ea typeface="+mn-ea"/>
                          <a:cs typeface="+mn-cs"/>
                        </a:rPr>
                        <a:t> 
 The TCE Baby Expo is back! 
Mummies, do make your way to our booth to learn more about how LYC Mother &amp; Child Centre is the perfect place to meet all your postpartum needs. Visit us anytime from the 24 - 25th of November in Mid-Valley @ Hall 1 Booth #7. 
We can't wait to meet you!
</a:t>
                      </a:r>
                      <a:r>
                        <a:rPr kumimoji="0" lang="ja-JP" altLang="en-US" sz="1000" b="0" i="0" u="none" strike="noStrike" kern="1200" cap="none" spc="0" normalizeH="0" baseline="0" noProof="0">
                          <a:ln>
                            <a:noFill/>
                          </a:ln>
                          <a:solidFill>
                            <a:prstClr val="black"/>
                          </a:solidFill>
                          <a:effectLst/>
                          <a:uLnTx/>
                          <a:uFillTx/>
                          <a:latin typeface="+mn-lt"/>
                          <a:ea typeface="+mn-ea"/>
                          <a:cs typeface="+mn-cs"/>
                        </a:rPr>
                        <a:t>各位爸比媽咪，不容错过的</a:t>
                      </a:r>
                      <a:r>
                        <a:rPr kumimoji="0" lang="en-US" sz="1000" b="0" i="0" u="none" strike="noStrike" kern="1200" cap="none" spc="0" normalizeH="0" baseline="0" noProof="0">
                          <a:ln>
                            <a:noFill/>
                          </a:ln>
                          <a:solidFill>
                            <a:prstClr val="black"/>
                          </a:solidFill>
                          <a:effectLst/>
                          <a:uLnTx/>
                          <a:uFillTx/>
                          <a:latin typeface="+mn-lt"/>
                          <a:ea typeface="+mn-ea"/>
                          <a:cs typeface="+mn-cs"/>
                        </a:rPr>
                        <a:t>TCE Baby Expo </a:t>
                      </a:r>
                      <a:r>
                        <a:rPr kumimoji="0" lang="ja-JP" altLang="en-US" sz="1000" b="0" i="0" u="none" strike="noStrike" kern="1200" cap="none" spc="0" normalizeH="0" baseline="0" noProof="0">
                          <a:ln>
                            <a:noFill/>
                          </a:ln>
                          <a:solidFill>
                            <a:prstClr val="black"/>
                          </a:solidFill>
                          <a:effectLst/>
                          <a:uLnTx/>
                          <a:uFillTx/>
                          <a:latin typeface="+mn-lt"/>
                          <a:ea typeface="+mn-ea"/>
                          <a:cs typeface="+mn-cs"/>
                        </a:rPr>
                        <a:t>又來了！
想了解如何能夠</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经济实惠，轻轻松松的做好月子，
请于本月</a:t>
                      </a:r>
                      <a:r>
                        <a:rPr kumimoji="0" lang="en-US" altLang="ja-JP" sz="1000" b="0" i="0" u="none" strike="noStrike" kern="1200" cap="none" spc="0" normalizeH="0" baseline="0" noProof="0">
                          <a:ln>
                            <a:noFill/>
                          </a:ln>
                          <a:solidFill>
                            <a:prstClr val="black"/>
                          </a:solidFill>
                          <a:effectLst/>
                          <a:uLnTx/>
                          <a:uFillTx/>
                          <a:latin typeface="+mn-lt"/>
                          <a:ea typeface="+mn-ea"/>
                          <a:cs typeface="+mn-cs"/>
                        </a:rPr>
                        <a:t>24</a:t>
                      </a:r>
                      <a:r>
                        <a:rPr kumimoji="0" lang="ja-JP" altLang="en-US" sz="1000" b="0" i="0" u="none" strike="noStrike" kern="1200" cap="none" spc="0" normalizeH="0" baseline="0" noProof="0">
                          <a:ln>
                            <a:noFill/>
                          </a:ln>
                          <a:solidFill>
                            <a:prstClr val="black"/>
                          </a:solidFill>
                          <a:effectLst/>
                          <a:uLnTx/>
                          <a:uFillTx/>
                          <a:latin typeface="+mn-lt"/>
                          <a:ea typeface="+mn-ea"/>
                          <a:cs typeface="+mn-cs"/>
                        </a:rPr>
                        <a:t>日和</a:t>
                      </a:r>
                      <a:r>
                        <a:rPr kumimoji="0" lang="en-US" altLang="ja-JP" sz="1000" b="0" i="0" u="none" strike="noStrike" kern="1200" cap="none" spc="0" normalizeH="0" baseline="0" noProof="0">
                          <a:ln>
                            <a:noFill/>
                          </a:ln>
                          <a:solidFill>
                            <a:prstClr val="black"/>
                          </a:solidFill>
                          <a:effectLst/>
                          <a:uLnTx/>
                          <a:uFillTx/>
                          <a:latin typeface="+mn-lt"/>
                          <a:ea typeface="+mn-ea"/>
                          <a:cs typeface="+mn-cs"/>
                        </a:rPr>
                        <a:t>25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日前来</a:t>
                      </a:r>
                      <a:r>
                        <a:rPr kumimoji="0" lang="en-US" sz="1000" b="0" i="0" u="none" strike="noStrike" kern="1200" cap="none" spc="0" normalizeH="0" baseline="0" noProof="0">
                          <a:ln>
                            <a:noFill/>
                          </a:ln>
                          <a:solidFill>
                            <a:prstClr val="black"/>
                          </a:solidFill>
                          <a:effectLst/>
                          <a:uLnTx/>
                          <a:uFillTx/>
                          <a:latin typeface="+mn-lt"/>
                          <a:ea typeface="+mn-ea"/>
                          <a:cs typeface="+mn-cs"/>
                        </a:rPr>
                        <a:t>Mid-Valley </a:t>
                      </a:r>
                      <a:r>
                        <a:rPr kumimoji="0" lang="ja-JP" altLang="en-US" sz="1000" b="0" i="0" u="none" strike="noStrike" kern="1200" cap="none" spc="0" normalizeH="0" baseline="0" noProof="0">
                          <a:ln>
                            <a:noFill/>
                          </a:ln>
                          <a:solidFill>
                            <a:prstClr val="black"/>
                          </a:solidFill>
                          <a:effectLst/>
                          <a:uLnTx/>
                          <a:uFillTx/>
                          <a:latin typeface="+mn-lt"/>
                          <a:ea typeface="+mn-ea"/>
                          <a:cs typeface="+mn-cs"/>
                        </a:rPr>
                        <a:t>谷中城会展</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摊位：</a:t>
                      </a:r>
                      <a:r>
                        <a:rPr kumimoji="0" lang="en-US" sz="1000" b="0" i="0" u="none" strike="noStrike" kern="1200" cap="none" spc="0" normalizeH="0" baseline="0" noProof="0">
                          <a:ln>
                            <a:noFill/>
                          </a:ln>
                          <a:solidFill>
                            <a:prstClr val="black"/>
                          </a:solidFill>
                          <a:effectLst/>
                          <a:uLnTx/>
                          <a:uFillTx/>
                          <a:latin typeface="+mn-lt"/>
                          <a:ea typeface="+mn-ea"/>
                          <a:cs typeface="+mn-cs"/>
                        </a:rPr>
                        <a:t>Booth #7, Hall 1
</a:t>
                      </a:r>
                      <a:r>
                        <a:rPr kumimoji="0" lang="ja-JP" altLang="en-US" sz="1000" b="0" i="0" u="none" strike="noStrike" kern="1200" cap="none" spc="0" normalizeH="0" baseline="0" noProof="0">
                          <a:ln>
                            <a:noFill/>
                          </a:ln>
                          <a:solidFill>
                            <a:prstClr val="black"/>
                          </a:solidFill>
                          <a:effectLst/>
                          <a:uLnTx/>
                          <a:uFillTx/>
                          <a:latin typeface="+mn-lt"/>
                          <a:ea typeface="+mn-ea"/>
                          <a:cs typeface="+mn-cs"/>
                        </a:rPr>
                        <a:t>了解更多优惠配套详情！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母嬰中心，產后修復的好帮手！</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3301136"/>
                  </a:ext>
                </a:extLst>
              </a:tr>
            </a:tbl>
          </a:graphicData>
        </a:graphic>
      </p:graphicFrame>
      <p:sp>
        <p:nvSpPr>
          <p:cNvPr id="4" name="Text Placeholder 3">
            <a:extLst>
              <a:ext uri="{FF2B5EF4-FFF2-40B4-BE49-F238E27FC236}">
                <a16:creationId xmlns:a16="http://schemas.microsoft.com/office/drawing/2014/main" id="{173BFB48-FD9F-4310-B7D0-3D1D0E761C4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3737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85F61-B4D8-43DE-BB59-A86221EE85F7}"/>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AE3E7538-FF99-4F90-8F0A-DBF5407D7C8C}"/>
              </a:ext>
            </a:extLst>
          </p:cNvPr>
          <p:cNvGraphicFramePr>
            <a:graphicFrameLocks noGrp="1"/>
          </p:cNvGraphicFramePr>
          <p:nvPr>
            <p:ph type="chart" sz="quarter" idx="13"/>
            <p:extLst>
              <p:ext uri="{D42A27DB-BD31-4B8C-83A1-F6EECF244321}">
                <p14:modId xmlns:p14="http://schemas.microsoft.com/office/powerpoint/2010/main" val="160973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EFC353-3B82-4579-BB11-F567358E74D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E71569C-2E77-4D4A-99AC-86879FFCB6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9391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C361-9CB1-4690-96D8-37FC5A1596F8}"/>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044AD383-DB68-4E55-A18D-11ED3DC54C35}"/>
              </a:ext>
            </a:extLst>
          </p:cNvPr>
          <p:cNvGraphicFramePr>
            <a:graphicFrameLocks noGrp="1"/>
          </p:cNvGraphicFramePr>
          <p:nvPr>
            <p:ph type="chart" sz="quarter" idx="13"/>
            <p:extLst>
              <p:ext uri="{D42A27DB-BD31-4B8C-83A1-F6EECF244321}">
                <p14:modId xmlns:p14="http://schemas.microsoft.com/office/powerpoint/2010/main" val="3037505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2BFFD-8858-4130-A111-87427F51BCEA}"/>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CF2A327-B47A-4AEE-B959-D2D2DD5F9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556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F8F7-1F02-455D-9D76-AC8BC5AFFE8D}"/>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7D06087C-C596-4C99-B22A-0B2FA5BF751D}"/>
              </a:ext>
            </a:extLst>
          </p:cNvPr>
          <p:cNvGraphicFramePr>
            <a:graphicFrameLocks noGrp="1"/>
          </p:cNvGraphicFramePr>
          <p:nvPr>
            <p:ph type="chart" sz="quarter" idx="13"/>
            <p:extLst>
              <p:ext uri="{D42A27DB-BD31-4B8C-83A1-F6EECF244321}">
                <p14:modId xmlns:p14="http://schemas.microsoft.com/office/powerpoint/2010/main" val="3729848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355C2-5ED1-46A4-A065-AF5AAE4CCA2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94285213-D876-46F3-BF54-58B8B1AC4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908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335F-4F54-434C-BCA9-DF667780BC66}"/>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1CB2D0C1-31D8-4809-BD75-3A80037642AA}"/>
              </a:ext>
            </a:extLst>
          </p:cNvPr>
          <p:cNvGraphicFramePr>
            <a:graphicFrameLocks noGrp="1"/>
          </p:cNvGraphicFramePr>
          <p:nvPr>
            <p:ph type="chart" sz="quarter" idx="13"/>
            <p:extLst>
              <p:ext uri="{D42A27DB-BD31-4B8C-83A1-F6EECF244321}">
                <p14:modId xmlns:p14="http://schemas.microsoft.com/office/powerpoint/2010/main" val="3080921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C42A7-1F8E-4A8C-911C-DBCE51AA251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E872174-57BF-4232-B912-98D5AEAA3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386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A65B6-C19F-47A9-BF57-1E321AC54E24}"/>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1E8F9414-0836-487F-8E37-78B7A67D737A}"/>
              </a:ext>
            </a:extLst>
          </p:cNvPr>
          <p:cNvGraphicFramePr>
            <a:graphicFrameLocks noGrp="1"/>
          </p:cNvGraphicFramePr>
          <p:nvPr>
            <p:ph type="tbl" sz="quarter" idx="13"/>
            <p:extLst>
              <p:ext uri="{D42A27DB-BD31-4B8C-83A1-F6EECF244321}">
                <p14:modId xmlns:p14="http://schemas.microsoft.com/office/powerpoint/2010/main" val="238890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86305154"/>
                    </a:ext>
                  </a:extLst>
                </a:gridCol>
                <a:gridCol w="1645920">
                  <a:extLst>
                    <a:ext uri="{9D8B030D-6E8A-4147-A177-3AD203B41FA5}">
                      <a16:colId xmlns:a16="http://schemas.microsoft.com/office/drawing/2014/main" val="3427725834"/>
                    </a:ext>
                  </a:extLst>
                </a:gridCol>
                <a:gridCol w="1645920">
                  <a:extLst>
                    <a:ext uri="{9D8B030D-6E8A-4147-A177-3AD203B41FA5}">
                      <a16:colId xmlns:a16="http://schemas.microsoft.com/office/drawing/2014/main" val="3947809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6142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extLst>
                  <a:ext uri="{0D108BD9-81ED-4DB2-BD59-A6C34878D82A}">
                    <a16:rowId xmlns:a16="http://schemas.microsoft.com/office/drawing/2014/main" val="296497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extLst>
                  <a:ext uri="{0D108BD9-81ED-4DB2-BD59-A6C34878D82A}">
                    <a16:rowId xmlns:a16="http://schemas.microsoft.com/office/drawing/2014/main" val="413053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42157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62785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6970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414864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98325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51358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82645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02181614"/>
                  </a:ext>
                </a:extLst>
              </a:tr>
            </a:tbl>
          </a:graphicData>
        </a:graphic>
      </p:graphicFrame>
      <p:sp>
        <p:nvSpPr>
          <p:cNvPr id="4" name="Text Placeholder 3">
            <a:extLst>
              <a:ext uri="{FF2B5EF4-FFF2-40B4-BE49-F238E27FC236}">
                <a16:creationId xmlns:a16="http://schemas.microsoft.com/office/drawing/2014/main" id="{B5C15319-74CE-4821-BC90-32D84A69C2D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530396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B5CA-81A9-4316-8B8E-89B9B9B64D3F}"/>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20F90B89-BC9B-44F1-AD4E-007247104D49}"/>
              </a:ext>
            </a:extLst>
          </p:cNvPr>
          <p:cNvGraphicFramePr>
            <a:graphicFrameLocks noGrp="1"/>
          </p:cNvGraphicFramePr>
          <p:nvPr>
            <p:ph type="tbl" sz="quarter" idx="13"/>
            <p:extLst>
              <p:ext uri="{D42A27DB-BD31-4B8C-83A1-F6EECF244321}">
                <p14:modId xmlns:p14="http://schemas.microsoft.com/office/powerpoint/2010/main" val="3691457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9017368"/>
                    </a:ext>
                  </a:extLst>
                </a:gridCol>
                <a:gridCol w="1645920">
                  <a:extLst>
                    <a:ext uri="{9D8B030D-6E8A-4147-A177-3AD203B41FA5}">
                      <a16:colId xmlns:a16="http://schemas.microsoft.com/office/drawing/2014/main" val="4242658839"/>
                    </a:ext>
                  </a:extLst>
                </a:gridCol>
                <a:gridCol w="1645920">
                  <a:extLst>
                    <a:ext uri="{9D8B030D-6E8A-4147-A177-3AD203B41FA5}">
                      <a16:colId xmlns:a16="http://schemas.microsoft.com/office/drawing/2014/main" val="389445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6291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34300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70833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01522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3516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6680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0365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9546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3552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1511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99434515"/>
                  </a:ext>
                </a:extLst>
              </a:tr>
            </a:tbl>
          </a:graphicData>
        </a:graphic>
      </p:graphicFrame>
      <p:sp>
        <p:nvSpPr>
          <p:cNvPr id="4" name="Text Placeholder 3">
            <a:extLst>
              <a:ext uri="{FF2B5EF4-FFF2-40B4-BE49-F238E27FC236}">
                <a16:creationId xmlns:a16="http://schemas.microsoft.com/office/drawing/2014/main" id="{59C0A0DE-B6A7-4F58-BE0F-630247D1713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51103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7144-E1A2-4E90-A0A0-CF08B1828AB2}"/>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2E394E80-4A32-4A68-91F6-81FE12539242}"/>
              </a:ext>
            </a:extLst>
          </p:cNvPr>
          <p:cNvGraphicFramePr>
            <a:graphicFrameLocks noGrp="1"/>
          </p:cNvGraphicFramePr>
          <p:nvPr>
            <p:ph type="tbl" sz="quarter" idx="13"/>
            <p:extLst>
              <p:ext uri="{D42A27DB-BD31-4B8C-83A1-F6EECF244321}">
                <p14:modId xmlns:p14="http://schemas.microsoft.com/office/powerpoint/2010/main" val="3137284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2396496"/>
                    </a:ext>
                  </a:extLst>
                </a:gridCol>
                <a:gridCol w="1645920">
                  <a:extLst>
                    <a:ext uri="{9D8B030D-6E8A-4147-A177-3AD203B41FA5}">
                      <a16:colId xmlns:a16="http://schemas.microsoft.com/office/drawing/2014/main" val="3778490277"/>
                    </a:ext>
                  </a:extLst>
                </a:gridCol>
                <a:gridCol w="1645920">
                  <a:extLst>
                    <a:ext uri="{9D8B030D-6E8A-4147-A177-3AD203B41FA5}">
                      <a16:colId xmlns:a16="http://schemas.microsoft.com/office/drawing/2014/main" val="370094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9611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Lalang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71635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07918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10201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311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57654698"/>
                  </a:ext>
                </a:extLst>
              </a:tr>
            </a:tbl>
          </a:graphicData>
        </a:graphic>
      </p:graphicFrame>
      <p:sp>
        <p:nvSpPr>
          <p:cNvPr id="4" name="Text Placeholder 3">
            <a:extLst>
              <a:ext uri="{FF2B5EF4-FFF2-40B4-BE49-F238E27FC236}">
                <a16:creationId xmlns:a16="http://schemas.microsoft.com/office/drawing/2014/main" id="{0513FA5E-8F05-400A-8FCF-99B1B16C8CE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398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2237-B25B-4F0D-8BA0-156105154448}"/>
              </a:ext>
            </a:extLst>
          </p:cNvPr>
          <p:cNvSpPr>
            <a:spLocks noGrp="1"/>
          </p:cNvSpPr>
          <p:nvPr>
            <p:ph type="title"/>
          </p:nvPr>
        </p:nvSpPr>
        <p:spPr/>
        <p:txBody>
          <a:bodyPr/>
          <a:lstStyle/>
          <a:p>
            <a:r>
              <a:rPr lang="en-US"/>
              <a:t>Facebook Own Posts Table | LYC Mother &amp; Child Centre - 1 of 5</a:t>
            </a:r>
          </a:p>
        </p:txBody>
      </p:sp>
      <p:graphicFrame>
        <p:nvGraphicFramePr>
          <p:cNvPr id="5" name="Table Placeholder 4">
            <a:extLst>
              <a:ext uri="{FF2B5EF4-FFF2-40B4-BE49-F238E27FC236}">
                <a16:creationId xmlns:a16="http://schemas.microsoft.com/office/drawing/2014/main" id="{3C417D2B-1D88-4D02-BED8-D93BF33C053E}"/>
              </a:ext>
            </a:extLst>
          </p:cNvPr>
          <p:cNvGraphicFramePr>
            <a:graphicFrameLocks noGrp="1"/>
          </p:cNvGraphicFramePr>
          <p:nvPr>
            <p:ph type="tbl" sz="quarter" idx="13"/>
            <p:extLst>
              <p:ext uri="{D42A27DB-BD31-4B8C-83A1-F6EECF244321}">
                <p14:modId xmlns:p14="http://schemas.microsoft.com/office/powerpoint/2010/main" val="286847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5225948"/>
                    </a:ext>
                  </a:extLst>
                </a:gridCol>
                <a:gridCol w="658368">
                  <a:extLst>
                    <a:ext uri="{9D8B030D-6E8A-4147-A177-3AD203B41FA5}">
                      <a16:colId xmlns:a16="http://schemas.microsoft.com/office/drawing/2014/main" val="1672937361"/>
                    </a:ext>
                  </a:extLst>
                </a:gridCol>
                <a:gridCol w="658368">
                  <a:extLst>
                    <a:ext uri="{9D8B030D-6E8A-4147-A177-3AD203B41FA5}">
                      <a16:colId xmlns:a16="http://schemas.microsoft.com/office/drawing/2014/main" val="445840963"/>
                    </a:ext>
                  </a:extLst>
                </a:gridCol>
                <a:gridCol w="658368">
                  <a:extLst>
                    <a:ext uri="{9D8B030D-6E8A-4147-A177-3AD203B41FA5}">
                      <a16:colId xmlns:a16="http://schemas.microsoft.com/office/drawing/2014/main" val="3601087648"/>
                    </a:ext>
                  </a:extLst>
                </a:gridCol>
                <a:gridCol w="658368">
                  <a:extLst>
                    <a:ext uri="{9D8B030D-6E8A-4147-A177-3AD203B41FA5}">
                      <a16:colId xmlns:a16="http://schemas.microsoft.com/office/drawing/2014/main" val="4085303931"/>
                    </a:ext>
                  </a:extLst>
                </a:gridCol>
                <a:gridCol w="658368">
                  <a:extLst>
                    <a:ext uri="{9D8B030D-6E8A-4147-A177-3AD203B41FA5}">
                      <a16:colId xmlns:a16="http://schemas.microsoft.com/office/drawing/2014/main" val="876847471"/>
                    </a:ext>
                  </a:extLst>
                </a:gridCol>
                <a:gridCol w="658368">
                  <a:extLst>
                    <a:ext uri="{9D8B030D-6E8A-4147-A177-3AD203B41FA5}">
                      <a16:colId xmlns:a16="http://schemas.microsoft.com/office/drawing/2014/main" val="1324644085"/>
                    </a:ext>
                  </a:extLst>
                </a:gridCol>
                <a:gridCol w="658368">
                  <a:extLst>
                    <a:ext uri="{9D8B030D-6E8A-4147-A177-3AD203B41FA5}">
                      <a16:colId xmlns:a16="http://schemas.microsoft.com/office/drawing/2014/main" val="230292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935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- 2018-11-21 14:22:42 </a:t>
                      </a:r>
                      <a:r>
                        <a:rPr kumimoji="0" lang="en-US" sz="1000" b="0" i="0" u="none" strike="noStrike" kern="1200" cap="none" spc="0" normalizeH="0" baseline="0" noProof="0">
                          <a:ln>
                            <a:noFill/>
                          </a:ln>
                          <a:solidFill>
                            <a:prstClr val="black"/>
                          </a:solidFill>
                          <a:effectLst/>
                          <a:uLnTx/>
                          <a:uFillTx/>
                          <a:latin typeface="+mn-lt"/>
                          <a:ea typeface="+mn-ea"/>
                          <a:cs typeface="+mn-cs"/>
                        </a:rPr>
                        <a:t> 
 The TCE Baby Expo is back! 
Mummies, do make your way to our booth to learn more about how LYC Mother &amp; Child Centre is the perfect place to meet all your postpartum needs. Visit us anytime from the 24 - 25th of November in Mid-Valley @ Hall 1 Booth #7. 
We can't wait to meet you!
</a:t>
                      </a:r>
                      <a:r>
                        <a:rPr kumimoji="0" lang="ja-JP" altLang="en-US" sz="1000" b="0" i="0" u="none" strike="noStrike" kern="1200" cap="none" spc="0" normalizeH="0" baseline="0" noProof="0">
                          <a:ln>
                            <a:noFill/>
                          </a:ln>
                          <a:solidFill>
                            <a:prstClr val="black"/>
                          </a:solidFill>
                          <a:effectLst/>
                          <a:uLnTx/>
                          <a:uFillTx/>
                          <a:latin typeface="+mn-lt"/>
                          <a:ea typeface="+mn-ea"/>
                          <a:cs typeface="+mn-cs"/>
                        </a:rPr>
                        <a:t>各位爸比媽咪，不容错过的</a:t>
                      </a:r>
                      <a:r>
                        <a:rPr kumimoji="0" lang="en-US" sz="1000" b="0" i="0" u="none" strike="noStrike" kern="1200" cap="none" spc="0" normalizeH="0" baseline="0" noProof="0">
                          <a:ln>
                            <a:noFill/>
                          </a:ln>
                          <a:solidFill>
                            <a:prstClr val="black"/>
                          </a:solidFill>
                          <a:effectLst/>
                          <a:uLnTx/>
                          <a:uFillTx/>
                          <a:latin typeface="+mn-lt"/>
                          <a:ea typeface="+mn-ea"/>
                          <a:cs typeface="+mn-cs"/>
                        </a:rPr>
                        <a:t>TCE Baby Expo </a:t>
                      </a:r>
                      <a:r>
                        <a:rPr kumimoji="0" lang="ja-JP" altLang="en-US" sz="1000" b="0" i="0" u="none" strike="noStrike" kern="1200" cap="none" spc="0" normalizeH="0" baseline="0" noProof="0">
                          <a:ln>
                            <a:noFill/>
                          </a:ln>
                          <a:solidFill>
                            <a:prstClr val="black"/>
                          </a:solidFill>
                          <a:effectLst/>
                          <a:uLnTx/>
                          <a:uFillTx/>
                          <a:latin typeface="+mn-lt"/>
                          <a:ea typeface="+mn-ea"/>
                          <a:cs typeface="+mn-cs"/>
                        </a:rPr>
                        <a:t>又來了！
想了解如何能夠</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经济实惠，轻轻松松的做好月子，
请于本月</a:t>
                      </a:r>
                      <a:r>
                        <a:rPr kumimoji="0" lang="en-US" altLang="ja-JP" sz="1000" b="0" i="0" u="none" strike="noStrike" kern="1200" cap="none" spc="0" normalizeH="0" baseline="0" noProof="0">
                          <a:ln>
                            <a:noFill/>
                          </a:ln>
                          <a:solidFill>
                            <a:prstClr val="black"/>
                          </a:solidFill>
                          <a:effectLst/>
                          <a:uLnTx/>
                          <a:uFillTx/>
                          <a:latin typeface="+mn-lt"/>
                          <a:ea typeface="+mn-ea"/>
                          <a:cs typeface="+mn-cs"/>
                        </a:rPr>
                        <a:t>24</a:t>
                      </a:r>
                      <a:r>
                        <a:rPr kumimoji="0" lang="ja-JP" altLang="en-US" sz="1000" b="0" i="0" u="none" strike="noStrike" kern="1200" cap="none" spc="0" normalizeH="0" baseline="0" noProof="0">
                          <a:ln>
                            <a:noFill/>
                          </a:ln>
                          <a:solidFill>
                            <a:prstClr val="black"/>
                          </a:solidFill>
                          <a:effectLst/>
                          <a:uLnTx/>
                          <a:uFillTx/>
                          <a:latin typeface="+mn-lt"/>
                          <a:ea typeface="+mn-ea"/>
                          <a:cs typeface="+mn-cs"/>
                        </a:rPr>
                        <a:t>日和</a:t>
                      </a:r>
                      <a:r>
                        <a:rPr kumimoji="0" lang="en-US" altLang="ja-JP" sz="1000" b="0" i="0" u="none" strike="noStrike" kern="1200" cap="none" spc="0" normalizeH="0" baseline="0" noProof="0">
                          <a:ln>
                            <a:noFill/>
                          </a:ln>
                          <a:solidFill>
                            <a:prstClr val="black"/>
                          </a:solidFill>
                          <a:effectLst/>
                          <a:uLnTx/>
                          <a:uFillTx/>
                          <a:latin typeface="+mn-lt"/>
                          <a:ea typeface="+mn-ea"/>
                          <a:cs typeface="+mn-cs"/>
                        </a:rPr>
                        <a:t>25</a:t>
                      </a:r>
                      <a:r>
                        <a:rPr kumimoji="0" lang="ja-JP" altLang="en-US" sz="1000" b="0" i="0" u="none" strike="noStrike" kern="1200" cap="none" spc="0" normalizeH="0" baseline="0" noProof="0">
                          <a:ln>
                            <a:noFill/>
                          </a:ln>
                          <a:solidFill>
                            <a:prstClr val="black"/>
                          </a:solidFill>
                          <a:effectLst/>
                          <a:uLnTx/>
                          <a:uFillTx/>
                          <a:latin typeface="+mn-lt"/>
                          <a:ea typeface="+mn-ea"/>
                          <a:cs typeface="+mn-cs"/>
                        </a:rPr>
                        <a:t>日前来</a:t>
                      </a:r>
                      <a:r>
                        <a:rPr kumimoji="0" lang="en-US" sz="1000" b="0" i="0" u="none" strike="noStrike" kern="1200" cap="none" spc="0" normalizeH="0" baseline="0" noProof="0">
                          <a:ln>
                            <a:noFill/>
                          </a:ln>
                          <a:solidFill>
                            <a:prstClr val="black"/>
                          </a:solidFill>
                          <a:effectLst/>
                          <a:uLnTx/>
                          <a:uFillTx/>
                          <a:latin typeface="+mn-lt"/>
                          <a:ea typeface="+mn-ea"/>
                          <a:cs typeface="+mn-cs"/>
                        </a:rPr>
                        <a:t>Mid-Valley </a:t>
                      </a:r>
                      <a:r>
                        <a:rPr kumimoji="0" lang="ja-JP" altLang="en-US" sz="1000" b="0" i="0" u="none" strike="noStrike" kern="1200" cap="none" spc="0" normalizeH="0" baseline="0" noProof="0">
                          <a:ln>
                            <a:noFill/>
                          </a:ln>
                          <a:solidFill>
                            <a:prstClr val="black"/>
                          </a:solidFill>
                          <a:effectLst/>
                          <a:uLnTx/>
                          <a:uFillTx/>
                          <a:latin typeface="+mn-lt"/>
                          <a:ea typeface="+mn-ea"/>
                          <a:cs typeface="+mn-cs"/>
                        </a:rPr>
                        <a:t>谷中城会展</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摊位：</a:t>
                      </a:r>
                      <a:r>
                        <a:rPr kumimoji="0" lang="en-US" sz="1000" b="0" i="0" u="none" strike="noStrike" kern="1200" cap="none" spc="0" normalizeH="0" baseline="0" noProof="0">
                          <a:ln>
                            <a:noFill/>
                          </a:ln>
                          <a:solidFill>
                            <a:prstClr val="black"/>
                          </a:solidFill>
                          <a:effectLst/>
                          <a:uLnTx/>
                          <a:uFillTx/>
                          <a:latin typeface="+mn-lt"/>
                          <a:ea typeface="+mn-ea"/>
                          <a:cs typeface="+mn-cs"/>
                        </a:rPr>
                        <a:t>Booth #7, Hall 1
</a:t>
                      </a:r>
                      <a:r>
                        <a:rPr kumimoji="0" lang="ja-JP" altLang="en-US" sz="1000" b="0" i="0" u="none" strike="noStrike" kern="1200" cap="none" spc="0" normalizeH="0" baseline="0" noProof="0">
                          <a:ln>
                            <a:noFill/>
                          </a:ln>
                          <a:solidFill>
                            <a:prstClr val="black"/>
                          </a:solidFill>
                          <a:effectLst/>
                          <a:uLnTx/>
                          <a:uFillTx/>
                          <a:latin typeface="+mn-lt"/>
                          <a:ea typeface="+mn-ea"/>
                          <a:cs typeface="+mn-cs"/>
                        </a:rPr>
                        <a:t>了解更多优惠配套详情！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母嬰中心，產后修復的好帮手！</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6961790"/>
                  </a:ext>
                </a:extLst>
              </a:tr>
            </a:tbl>
          </a:graphicData>
        </a:graphic>
      </p:graphicFrame>
      <p:sp>
        <p:nvSpPr>
          <p:cNvPr id="4" name="Text Placeholder 3">
            <a:extLst>
              <a:ext uri="{FF2B5EF4-FFF2-40B4-BE49-F238E27FC236}">
                <a16:creationId xmlns:a16="http://schemas.microsoft.com/office/drawing/2014/main" id="{E42EACAE-11AB-4F08-AD85-EB5715F7896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31536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97B1F-2BB2-4878-9BD1-93F754CF1236}"/>
              </a:ext>
            </a:extLst>
          </p:cNvPr>
          <p:cNvSpPr>
            <a:spLocks noGrp="1"/>
          </p:cNvSpPr>
          <p:nvPr>
            <p:ph type="title"/>
          </p:nvPr>
        </p:nvSpPr>
        <p:spPr/>
        <p:txBody>
          <a:bodyPr/>
          <a:lstStyle/>
          <a:p>
            <a:r>
              <a:rPr lang="en-US"/>
              <a:t>Facebook Own Posts Table | LYC Mother &amp; Child Centre - 2 of 5</a:t>
            </a:r>
          </a:p>
        </p:txBody>
      </p:sp>
      <p:graphicFrame>
        <p:nvGraphicFramePr>
          <p:cNvPr id="5" name="Table Placeholder 4">
            <a:extLst>
              <a:ext uri="{FF2B5EF4-FFF2-40B4-BE49-F238E27FC236}">
                <a16:creationId xmlns:a16="http://schemas.microsoft.com/office/drawing/2014/main" id="{F5CED0D7-919C-4A93-A9C5-FBF2C6193D67}"/>
              </a:ext>
            </a:extLst>
          </p:cNvPr>
          <p:cNvGraphicFramePr>
            <a:graphicFrameLocks noGrp="1"/>
          </p:cNvGraphicFramePr>
          <p:nvPr>
            <p:ph type="tbl" sz="quarter" idx="13"/>
            <p:extLst>
              <p:ext uri="{D42A27DB-BD31-4B8C-83A1-F6EECF244321}">
                <p14:modId xmlns:p14="http://schemas.microsoft.com/office/powerpoint/2010/main" val="189421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2363188"/>
                    </a:ext>
                  </a:extLst>
                </a:gridCol>
                <a:gridCol w="658368">
                  <a:extLst>
                    <a:ext uri="{9D8B030D-6E8A-4147-A177-3AD203B41FA5}">
                      <a16:colId xmlns:a16="http://schemas.microsoft.com/office/drawing/2014/main" val="2941902760"/>
                    </a:ext>
                  </a:extLst>
                </a:gridCol>
                <a:gridCol w="658368">
                  <a:extLst>
                    <a:ext uri="{9D8B030D-6E8A-4147-A177-3AD203B41FA5}">
                      <a16:colId xmlns:a16="http://schemas.microsoft.com/office/drawing/2014/main" val="2735789697"/>
                    </a:ext>
                  </a:extLst>
                </a:gridCol>
                <a:gridCol w="658368">
                  <a:extLst>
                    <a:ext uri="{9D8B030D-6E8A-4147-A177-3AD203B41FA5}">
                      <a16:colId xmlns:a16="http://schemas.microsoft.com/office/drawing/2014/main" val="2900021165"/>
                    </a:ext>
                  </a:extLst>
                </a:gridCol>
                <a:gridCol w="658368">
                  <a:extLst>
                    <a:ext uri="{9D8B030D-6E8A-4147-A177-3AD203B41FA5}">
                      <a16:colId xmlns:a16="http://schemas.microsoft.com/office/drawing/2014/main" val="2442052207"/>
                    </a:ext>
                  </a:extLst>
                </a:gridCol>
                <a:gridCol w="658368">
                  <a:extLst>
                    <a:ext uri="{9D8B030D-6E8A-4147-A177-3AD203B41FA5}">
                      <a16:colId xmlns:a16="http://schemas.microsoft.com/office/drawing/2014/main" val="3359139935"/>
                    </a:ext>
                  </a:extLst>
                </a:gridCol>
                <a:gridCol w="658368">
                  <a:extLst>
                    <a:ext uri="{9D8B030D-6E8A-4147-A177-3AD203B41FA5}">
                      <a16:colId xmlns:a16="http://schemas.microsoft.com/office/drawing/2014/main" val="1352964199"/>
                    </a:ext>
                  </a:extLst>
                </a:gridCol>
                <a:gridCol w="658368">
                  <a:extLst>
                    <a:ext uri="{9D8B030D-6E8A-4147-A177-3AD203B41FA5}">
                      <a16:colId xmlns:a16="http://schemas.microsoft.com/office/drawing/2014/main" val="14681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435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- 2018-11-16 18:03:14 </a:t>
                      </a:r>
                      <a:r>
                        <a:rPr kumimoji="0" lang="en-US" sz="1000" b="0" i="0" u="none" strike="noStrike" kern="1200" cap="none" spc="0" normalizeH="0" baseline="0" noProof="0">
                          <a:ln>
                            <a:noFill/>
                          </a:ln>
                          <a:solidFill>
                            <a:prstClr val="black"/>
                          </a:solidFill>
                          <a:effectLst/>
                          <a:uLnTx/>
                          <a:uFillTx/>
                          <a:latin typeface="+mn-lt"/>
                          <a:ea typeface="+mn-ea"/>
                          <a:cs typeface="+mn-cs"/>
                        </a:rPr>
                        <a:t> 
 Read on to find out the 5 reasons KampungboyCitygal - </a:t>
                      </a:r>
                      <a:r>
                        <a:rPr kumimoji="0" lang="ja-JP" altLang="en-US" sz="1000" b="0" i="0" u="none" strike="noStrike" kern="1200" cap="none" spc="0" normalizeH="0" baseline="0" noProof="0">
                          <a:ln>
                            <a:noFill/>
                          </a:ln>
                          <a:solidFill>
                            <a:prstClr val="black"/>
                          </a:solidFill>
                          <a:effectLst/>
                          <a:uLnTx/>
                          <a:uFillTx/>
                          <a:latin typeface="+mn-lt"/>
                          <a:ea typeface="+mn-ea"/>
                          <a:cs typeface="+mn-cs"/>
                        </a:rPr>
                        <a:t>乡下男孩城市女孩 </a:t>
                      </a:r>
                      <a:r>
                        <a:rPr kumimoji="0" lang="en-US" sz="1000" b="0" i="0" u="none" strike="noStrike" kern="1200" cap="none" spc="0" normalizeH="0" baseline="0" noProof="0">
                          <a:ln>
                            <a:noFill/>
                          </a:ln>
                          <a:solidFill>
                            <a:prstClr val="black"/>
                          </a:solidFill>
                          <a:effectLst/>
                          <a:uLnTx/>
                          <a:uFillTx/>
                          <a:latin typeface="+mn-lt"/>
                          <a:ea typeface="+mn-ea"/>
                          <a:cs typeface="+mn-cs"/>
                        </a:rPr>
                        <a:t>chose LYC Mother &amp; Child Centre over a confinement nanny :) We can't wait to host you at our centre! &lt;3 
Read more here: http://kampungboycitygal.com/2018/11/5-reasons-we-choose-confinement-centre-over-confinement-nanny/
KampungboyCitygal - 
</a:t>
                      </a:r>
                      <a:r>
                        <a:rPr kumimoji="0" lang="ja-JP" altLang="en-US" sz="1000" b="0" i="0" u="none" strike="noStrike" kern="1200" cap="none" spc="0" normalizeH="0" baseline="0" noProof="0">
                          <a:ln>
                            <a:noFill/>
                          </a:ln>
                          <a:solidFill>
                            <a:prstClr val="black"/>
                          </a:solidFill>
                          <a:effectLst/>
                          <a:uLnTx/>
                          <a:uFillTx/>
                          <a:latin typeface="+mn-lt"/>
                          <a:ea typeface="+mn-ea"/>
                          <a:cs typeface="+mn-cs"/>
                        </a:rPr>
                        <a:t>乡下男孩城市女孩为何选择</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产后护理中心而非陪月保姆？</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欲知详情，请浏览： </a:t>
                      </a:r>
                      <a:r>
                        <a:rPr kumimoji="0" lang="en-US" sz="1000" b="0" i="0" u="none" strike="noStrike" kern="1200" cap="none" spc="0" normalizeH="0" baseline="0" noProof="0">
                          <a:ln>
                            <a:noFill/>
                          </a:ln>
                          <a:solidFill>
                            <a:prstClr val="black"/>
                          </a:solidFill>
                          <a:effectLst/>
                          <a:uLnTx/>
                          <a:uFillTx/>
                          <a:latin typeface="+mn-lt"/>
                          <a:ea typeface="+mn-ea"/>
                          <a:cs typeface="+mn-cs"/>
                        </a:rPr>
                        <a:t>http://kampungboycitygal.com/2018/11/5-reasons-we-choose-confinement-centre-over-confinement-nanny/
</a:t>
                      </a:r>
                      <a:r>
                        <a:rPr kumimoji="0" lang="ja-JP" altLang="en-US" sz="1000" b="0" i="0" u="none" strike="noStrike" kern="1200" cap="none" spc="0" normalizeH="0" baseline="0" noProof="0">
                          <a:ln>
                            <a:noFill/>
                          </a:ln>
                          <a:solidFill>
                            <a:prstClr val="black"/>
                          </a:solidFill>
                          <a:effectLst/>
                          <a:uLnTx/>
                          <a:uFillTx/>
                          <a:latin typeface="+mn-lt"/>
                          <a:ea typeface="+mn-ea"/>
                          <a:cs typeface="+mn-cs"/>
                        </a:rPr>
                        <a:t>欢迎预约到访和咨询</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期待为大家提供贴心的服务！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8744224"/>
                  </a:ext>
                </a:extLst>
              </a:tr>
            </a:tbl>
          </a:graphicData>
        </a:graphic>
      </p:graphicFrame>
      <p:sp>
        <p:nvSpPr>
          <p:cNvPr id="4" name="Text Placeholder 3">
            <a:extLst>
              <a:ext uri="{FF2B5EF4-FFF2-40B4-BE49-F238E27FC236}">
                <a16:creationId xmlns:a16="http://schemas.microsoft.com/office/drawing/2014/main" id="{9EAF2DD9-9258-4FD9-8B34-343332A6D76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39072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94B01-0F4E-44AF-9DB2-C180A1941023}"/>
              </a:ext>
            </a:extLst>
          </p:cNvPr>
          <p:cNvSpPr>
            <a:spLocks noGrp="1"/>
          </p:cNvSpPr>
          <p:nvPr>
            <p:ph type="title"/>
          </p:nvPr>
        </p:nvSpPr>
        <p:spPr/>
        <p:txBody>
          <a:bodyPr/>
          <a:lstStyle/>
          <a:p>
            <a:r>
              <a:rPr lang="en-US"/>
              <a:t>Facebook Own Posts Table | LYC Mother &amp; Child Centre - 3 of 5</a:t>
            </a:r>
          </a:p>
        </p:txBody>
      </p:sp>
      <p:graphicFrame>
        <p:nvGraphicFramePr>
          <p:cNvPr id="5" name="Table Placeholder 4">
            <a:extLst>
              <a:ext uri="{FF2B5EF4-FFF2-40B4-BE49-F238E27FC236}">
                <a16:creationId xmlns:a16="http://schemas.microsoft.com/office/drawing/2014/main" id="{BFEE4B2E-0D48-4E08-86A7-BAF6BF3C18E0}"/>
              </a:ext>
            </a:extLst>
          </p:cNvPr>
          <p:cNvGraphicFramePr>
            <a:graphicFrameLocks noGrp="1"/>
          </p:cNvGraphicFramePr>
          <p:nvPr>
            <p:ph type="tbl" sz="quarter" idx="13"/>
            <p:extLst>
              <p:ext uri="{D42A27DB-BD31-4B8C-83A1-F6EECF244321}">
                <p14:modId xmlns:p14="http://schemas.microsoft.com/office/powerpoint/2010/main" val="382313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767462"/>
                    </a:ext>
                  </a:extLst>
                </a:gridCol>
                <a:gridCol w="658368">
                  <a:extLst>
                    <a:ext uri="{9D8B030D-6E8A-4147-A177-3AD203B41FA5}">
                      <a16:colId xmlns:a16="http://schemas.microsoft.com/office/drawing/2014/main" val="3175923200"/>
                    </a:ext>
                  </a:extLst>
                </a:gridCol>
                <a:gridCol w="658368">
                  <a:extLst>
                    <a:ext uri="{9D8B030D-6E8A-4147-A177-3AD203B41FA5}">
                      <a16:colId xmlns:a16="http://schemas.microsoft.com/office/drawing/2014/main" val="3605112258"/>
                    </a:ext>
                  </a:extLst>
                </a:gridCol>
                <a:gridCol w="658368">
                  <a:extLst>
                    <a:ext uri="{9D8B030D-6E8A-4147-A177-3AD203B41FA5}">
                      <a16:colId xmlns:a16="http://schemas.microsoft.com/office/drawing/2014/main" val="4261927513"/>
                    </a:ext>
                  </a:extLst>
                </a:gridCol>
                <a:gridCol w="658368">
                  <a:extLst>
                    <a:ext uri="{9D8B030D-6E8A-4147-A177-3AD203B41FA5}">
                      <a16:colId xmlns:a16="http://schemas.microsoft.com/office/drawing/2014/main" val="473331049"/>
                    </a:ext>
                  </a:extLst>
                </a:gridCol>
                <a:gridCol w="658368">
                  <a:extLst>
                    <a:ext uri="{9D8B030D-6E8A-4147-A177-3AD203B41FA5}">
                      <a16:colId xmlns:a16="http://schemas.microsoft.com/office/drawing/2014/main" val="125042265"/>
                    </a:ext>
                  </a:extLst>
                </a:gridCol>
                <a:gridCol w="658368">
                  <a:extLst>
                    <a:ext uri="{9D8B030D-6E8A-4147-A177-3AD203B41FA5}">
                      <a16:colId xmlns:a16="http://schemas.microsoft.com/office/drawing/2014/main" val="1845893800"/>
                    </a:ext>
                  </a:extLst>
                </a:gridCol>
                <a:gridCol w="658368">
                  <a:extLst>
                    <a:ext uri="{9D8B030D-6E8A-4147-A177-3AD203B41FA5}">
                      <a16:colId xmlns:a16="http://schemas.microsoft.com/office/drawing/2014/main" val="327892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457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- 2018-11-12 15:16:36 </a:t>
                      </a:r>
                      <a:r>
                        <a:rPr kumimoji="0" lang="en-US" sz="1000" b="0" i="0" u="none" strike="noStrike" kern="1200" cap="none" spc="0" normalizeH="0" baseline="0" noProof="0">
                          <a:ln>
                            <a:noFill/>
                          </a:ln>
                          <a:solidFill>
                            <a:prstClr val="black"/>
                          </a:solidFill>
                          <a:effectLst/>
                          <a:uLnTx/>
                          <a:uFillTx/>
                          <a:latin typeface="+mn-lt"/>
                          <a:ea typeface="+mn-ea"/>
                          <a:cs typeface="+mn-cs"/>
                        </a:rPr>
                        <a:t> 
 Let's hear what new parents "Benjamin &amp; Pham" said about their experience with LYC.
#new parent
#newborn
#baby care 
#postnatal care &amp; support
#breastfeeding
#nurserycare 24/7 
#parenthood
#motherhood
#confinement centre 5-star
#confinement food
#postnatal massage &amp; ritual
#ttdi lyc confinement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7807118"/>
                  </a:ext>
                </a:extLst>
              </a:tr>
            </a:tbl>
          </a:graphicData>
        </a:graphic>
      </p:graphicFrame>
      <p:sp>
        <p:nvSpPr>
          <p:cNvPr id="4" name="Text Placeholder 3">
            <a:extLst>
              <a:ext uri="{FF2B5EF4-FFF2-40B4-BE49-F238E27FC236}">
                <a16:creationId xmlns:a16="http://schemas.microsoft.com/office/drawing/2014/main" id="{F22DA180-9E97-46BB-8079-59AA0AE8024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70221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CA26D-3321-46AC-8039-70C474DB786D}"/>
              </a:ext>
            </a:extLst>
          </p:cNvPr>
          <p:cNvSpPr>
            <a:spLocks noGrp="1"/>
          </p:cNvSpPr>
          <p:nvPr>
            <p:ph type="title"/>
          </p:nvPr>
        </p:nvSpPr>
        <p:spPr/>
        <p:txBody>
          <a:bodyPr/>
          <a:lstStyle/>
          <a:p>
            <a:r>
              <a:rPr lang="en-US"/>
              <a:t>Facebook Own Posts Table | LYC Mother &amp; Child Centre - 4 of 5</a:t>
            </a:r>
          </a:p>
        </p:txBody>
      </p:sp>
      <p:graphicFrame>
        <p:nvGraphicFramePr>
          <p:cNvPr id="5" name="Table Placeholder 4">
            <a:extLst>
              <a:ext uri="{FF2B5EF4-FFF2-40B4-BE49-F238E27FC236}">
                <a16:creationId xmlns:a16="http://schemas.microsoft.com/office/drawing/2014/main" id="{B3B707B0-DAAC-432B-AE03-2DD2096BFFE1}"/>
              </a:ext>
            </a:extLst>
          </p:cNvPr>
          <p:cNvGraphicFramePr>
            <a:graphicFrameLocks noGrp="1"/>
          </p:cNvGraphicFramePr>
          <p:nvPr>
            <p:ph type="tbl" sz="quarter" idx="13"/>
            <p:extLst>
              <p:ext uri="{D42A27DB-BD31-4B8C-83A1-F6EECF244321}">
                <p14:modId xmlns:p14="http://schemas.microsoft.com/office/powerpoint/2010/main" val="272312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3965376"/>
                    </a:ext>
                  </a:extLst>
                </a:gridCol>
                <a:gridCol w="658368">
                  <a:extLst>
                    <a:ext uri="{9D8B030D-6E8A-4147-A177-3AD203B41FA5}">
                      <a16:colId xmlns:a16="http://schemas.microsoft.com/office/drawing/2014/main" val="80656047"/>
                    </a:ext>
                  </a:extLst>
                </a:gridCol>
                <a:gridCol w="658368">
                  <a:extLst>
                    <a:ext uri="{9D8B030D-6E8A-4147-A177-3AD203B41FA5}">
                      <a16:colId xmlns:a16="http://schemas.microsoft.com/office/drawing/2014/main" val="1573867564"/>
                    </a:ext>
                  </a:extLst>
                </a:gridCol>
                <a:gridCol w="658368">
                  <a:extLst>
                    <a:ext uri="{9D8B030D-6E8A-4147-A177-3AD203B41FA5}">
                      <a16:colId xmlns:a16="http://schemas.microsoft.com/office/drawing/2014/main" val="2858901397"/>
                    </a:ext>
                  </a:extLst>
                </a:gridCol>
                <a:gridCol w="658368">
                  <a:extLst>
                    <a:ext uri="{9D8B030D-6E8A-4147-A177-3AD203B41FA5}">
                      <a16:colId xmlns:a16="http://schemas.microsoft.com/office/drawing/2014/main" val="403279213"/>
                    </a:ext>
                  </a:extLst>
                </a:gridCol>
                <a:gridCol w="658368">
                  <a:extLst>
                    <a:ext uri="{9D8B030D-6E8A-4147-A177-3AD203B41FA5}">
                      <a16:colId xmlns:a16="http://schemas.microsoft.com/office/drawing/2014/main" val="1172021301"/>
                    </a:ext>
                  </a:extLst>
                </a:gridCol>
                <a:gridCol w="658368">
                  <a:extLst>
                    <a:ext uri="{9D8B030D-6E8A-4147-A177-3AD203B41FA5}">
                      <a16:colId xmlns:a16="http://schemas.microsoft.com/office/drawing/2014/main" val="1613943116"/>
                    </a:ext>
                  </a:extLst>
                </a:gridCol>
                <a:gridCol w="658368">
                  <a:extLst>
                    <a:ext uri="{9D8B030D-6E8A-4147-A177-3AD203B41FA5}">
                      <a16:colId xmlns:a16="http://schemas.microsoft.com/office/drawing/2014/main" val="103534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747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- 2018-11-10 17:39:00 </a:t>
                      </a:r>
                      <a:r>
                        <a:rPr kumimoji="0" lang="en-US" sz="1000" b="0" i="0" u="none" strike="noStrike" kern="1200" cap="none" spc="0" normalizeH="0" baseline="0" noProof="0">
                          <a:ln>
                            <a:noFill/>
                          </a:ln>
                          <a:solidFill>
                            <a:prstClr val="black"/>
                          </a:solidFill>
                          <a:effectLst/>
                          <a:uLnTx/>
                          <a:uFillTx/>
                          <a:latin typeface="+mn-lt"/>
                          <a:ea typeface="+mn-ea"/>
                          <a:cs typeface="+mn-cs"/>
                        </a:rPr>
                        <a:t> 
 It brings us so much joy and fulfillment when our LYC mummies and daddies enjoy their stay with us!
Let's hear what new parents Benjamin Fong &amp; Pham Thi Ngoan have to say about their experience with LYC. We're glad that you are very happy with our 24 hours nursery care service. It's also great to know that Vietnamese mummy Pham Thi Ngoan enjoyed our confinement food, despite her initial worry of adjusting to local confinement cuisine.
Pham also said that she felt that she had a nice vacation at LYC and hopes to come back soon with her second baby (note to daddy Benjamin) 😉 We hope to host the both of you again soon, Pham and Benjamin! ❤️
Interested to be a LYC Mummy like Pham? Contact us via enquiry@lychealth.com or 012-627 7335 to find out more!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每当看到</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妈咪与爹地们皆因满意我们的服务并满载着欢笑而归</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这一切所带给我们的 快乐与满足确是难以置信</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妙不可言的。
我们来看看</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新手爹地</a:t>
                      </a:r>
                      <a:r>
                        <a:rPr kumimoji="0" lang="en-US" sz="1000" b="0" i="0" u="none" strike="noStrike" kern="1200" cap="none" spc="0" normalizeH="0" baseline="0" noProof="0">
                          <a:ln>
                            <a:noFill/>
                          </a:ln>
                          <a:solidFill>
                            <a:prstClr val="black"/>
                          </a:solidFill>
                          <a:effectLst/>
                          <a:uLnTx/>
                          <a:uFillTx/>
                          <a:latin typeface="+mn-lt"/>
                          <a:ea typeface="+mn-ea"/>
                          <a:cs typeface="+mn-cs"/>
                        </a:rPr>
                        <a:t>Benjamin Fong</a:t>
                      </a:r>
                      <a:r>
                        <a:rPr kumimoji="0" lang="ja-JP" altLang="en-US" sz="1000" b="0" i="0" u="none" strike="noStrike" kern="1200" cap="none" spc="0" normalizeH="0" baseline="0" noProof="0">
                          <a:ln>
                            <a:noFill/>
                          </a:ln>
                          <a:solidFill>
                            <a:prstClr val="black"/>
                          </a:solidFill>
                          <a:effectLst/>
                          <a:uLnTx/>
                          <a:uFillTx/>
                          <a:latin typeface="+mn-lt"/>
                          <a:ea typeface="+mn-ea"/>
                          <a:cs typeface="+mn-cs"/>
                        </a:rPr>
                        <a:t>与妈咪</a:t>
                      </a:r>
                      <a:r>
                        <a:rPr kumimoji="0" lang="en-US" sz="1000" b="0" i="0" u="none" strike="noStrike" kern="1200" cap="none" spc="0" normalizeH="0" baseline="0" noProof="0">
                          <a:ln>
                            <a:noFill/>
                          </a:ln>
                          <a:solidFill>
                            <a:prstClr val="black"/>
                          </a:solidFill>
                          <a:effectLst/>
                          <a:uLnTx/>
                          <a:uFillTx/>
                          <a:latin typeface="+mn-lt"/>
                          <a:ea typeface="+mn-ea"/>
                          <a:cs typeface="+mn-cs"/>
                        </a:rPr>
                        <a:t>Pham Thi Ngoan</a:t>
                      </a:r>
                      <a:r>
                        <a:rPr kumimoji="0" lang="ja-JP" altLang="en-US" sz="1000" b="0" i="0" u="none" strike="noStrike" kern="1200" cap="none" spc="0" normalizeH="0" baseline="0" noProof="0">
                          <a:ln>
                            <a:noFill/>
                          </a:ln>
                          <a:solidFill>
                            <a:prstClr val="black"/>
                          </a:solidFill>
                          <a:effectLst/>
                          <a:uLnTx/>
                          <a:uFillTx/>
                          <a:latin typeface="+mn-lt"/>
                          <a:ea typeface="+mn-ea"/>
                          <a:cs typeface="+mn-cs"/>
                        </a:rPr>
                        <a:t>跟我们分享他们在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的真实体验。知道妳对我们</a:t>
                      </a:r>
                      <a:r>
                        <a:rPr kumimoji="0" lang="en-US" altLang="ja-JP" sz="1000" b="0" i="0" u="none" strike="noStrike" kern="1200" cap="none" spc="0" normalizeH="0" baseline="0" noProof="0">
                          <a:ln>
                            <a:noFill/>
                          </a:ln>
                          <a:solidFill>
                            <a:prstClr val="black"/>
                          </a:solidFill>
                          <a:effectLst/>
                          <a:uLnTx/>
                          <a:uFillTx/>
                          <a:latin typeface="+mn-lt"/>
                          <a:ea typeface="+mn-ea"/>
                          <a:cs typeface="+mn-cs"/>
                        </a:rPr>
                        <a:t>24</a:t>
                      </a:r>
                      <a:r>
                        <a:rPr kumimoji="0" lang="ja-JP" altLang="en-US" sz="1000" b="0" i="0" u="none" strike="noStrike" kern="1200" cap="none" spc="0" normalizeH="0" baseline="0" noProof="0">
                          <a:ln>
                            <a:noFill/>
                          </a:ln>
                          <a:solidFill>
                            <a:prstClr val="black"/>
                          </a:solidFill>
                          <a:effectLst/>
                          <a:uLnTx/>
                          <a:uFillTx/>
                          <a:latin typeface="+mn-lt"/>
                          <a:ea typeface="+mn-ea"/>
                          <a:cs typeface="+mn-cs"/>
                        </a:rPr>
                        <a:t>小时的贴心保育服务感到称心满意</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这让我们倍觉荣幸并特意借此机会献上谢意。除此之外</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令我们更欢欣鼓舞的是</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越南籍妈咪</a:t>
                      </a:r>
                      <a:r>
                        <a:rPr kumimoji="0" lang="en-US" sz="1000" b="0" i="0" u="none" strike="noStrike" kern="1200" cap="none" spc="0" normalizeH="0" baseline="0" noProof="0">
                          <a:ln>
                            <a:noFill/>
                          </a:ln>
                          <a:solidFill>
                            <a:prstClr val="black"/>
                          </a:solidFill>
                          <a:effectLst/>
                          <a:uLnTx/>
                          <a:uFillTx/>
                          <a:latin typeface="+mn-lt"/>
                          <a:ea typeface="+mn-ea"/>
                          <a:cs typeface="+mn-cs"/>
                        </a:rPr>
                        <a:t>Pham Thi Ngoan</a:t>
                      </a:r>
                      <a:r>
                        <a:rPr kumimoji="0" lang="ja-JP" altLang="en-US" sz="1000" b="0" i="0" u="none" strike="noStrike" kern="1200" cap="none" spc="0" normalizeH="0" baseline="0" noProof="0">
                          <a:ln>
                            <a:noFill/>
                          </a:ln>
                          <a:solidFill>
                            <a:prstClr val="black"/>
                          </a:solidFill>
                          <a:effectLst/>
                          <a:uLnTx/>
                          <a:uFillTx/>
                          <a:latin typeface="+mn-lt"/>
                          <a:ea typeface="+mn-ea"/>
                          <a:cs typeface="+mn-cs"/>
                        </a:rPr>
                        <a:t>开心享有我们为她精心准备的坐月子膳食。在这之前</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她还担心本地的月子餐可能不合</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4679139"/>
                  </a:ext>
                </a:extLst>
              </a:tr>
            </a:tbl>
          </a:graphicData>
        </a:graphic>
      </p:graphicFrame>
      <p:sp>
        <p:nvSpPr>
          <p:cNvPr id="4" name="Text Placeholder 3">
            <a:extLst>
              <a:ext uri="{FF2B5EF4-FFF2-40B4-BE49-F238E27FC236}">
                <a16:creationId xmlns:a16="http://schemas.microsoft.com/office/drawing/2014/main" id="{66527FE1-F8AF-4B0E-B79F-C93663B06B8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63863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EBF59-3E34-4A1E-8589-21587D22528E}"/>
              </a:ext>
            </a:extLst>
          </p:cNvPr>
          <p:cNvSpPr>
            <a:spLocks noGrp="1"/>
          </p:cNvSpPr>
          <p:nvPr>
            <p:ph type="title"/>
          </p:nvPr>
        </p:nvSpPr>
        <p:spPr/>
        <p:txBody>
          <a:bodyPr/>
          <a:lstStyle/>
          <a:p>
            <a:r>
              <a:rPr lang="en-US"/>
              <a:t>Facebook Own Posts Table | LYC Mother &amp; Child Centre - 5 of 5</a:t>
            </a:r>
          </a:p>
        </p:txBody>
      </p:sp>
      <p:graphicFrame>
        <p:nvGraphicFramePr>
          <p:cNvPr id="5" name="Table Placeholder 4">
            <a:extLst>
              <a:ext uri="{FF2B5EF4-FFF2-40B4-BE49-F238E27FC236}">
                <a16:creationId xmlns:a16="http://schemas.microsoft.com/office/drawing/2014/main" id="{5B4FF15D-1804-463A-936B-66CDA09CCA71}"/>
              </a:ext>
            </a:extLst>
          </p:cNvPr>
          <p:cNvGraphicFramePr>
            <a:graphicFrameLocks noGrp="1"/>
          </p:cNvGraphicFramePr>
          <p:nvPr>
            <p:ph type="tbl" sz="quarter" idx="13"/>
            <p:extLst>
              <p:ext uri="{D42A27DB-BD31-4B8C-83A1-F6EECF244321}">
                <p14:modId xmlns:p14="http://schemas.microsoft.com/office/powerpoint/2010/main" val="274376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5140209"/>
                    </a:ext>
                  </a:extLst>
                </a:gridCol>
                <a:gridCol w="658368">
                  <a:extLst>
                    <a:ext uri="{9D8B030D-6E8A-4147-A177-3AD203B41FA5}">
                      <a16:colId xmlns:a16="http://schemas.microsoft.com/office/drawing/2014/main" val="2320480290"/>
                    </a:ext>
                  </a:extLst>
                </a:gridCol>
                <a:gridCol w="658368">
                  <a:extLst>
                    <a:ext uri="{9D8B030D-6E8A-4147-A177-3AD203B41FA5}">
                      <a16:colId xmlns:a16="http://schemas.microsoft.com/office/drawing/2014/main" val="3262619396"/>
                    </a:ext>
                  </a:extLst>
                </a:gridCol>
                <a:gridCol w="658368">
                  <a:extLst>
                    <a:ext uri="{9D8B030D-6E8A-4147-A177-3AD203B41FA5}">
                      <a16:colId xmlns:a16="http://schemas.microsoft.com/office/drawing/2014/main" val="3247092798"/>
                    </a:ext>
                  </a:extLst>
                </a:gridCol>
                <a:gridCol w="658368">
                  <a:extLst>
                    <a:ext uri="{9D8B030D-6E8A-4147-A177-3AD203B41FA5}">
                      <a16:colId xmlns:a16="http://schemas.microsoft.com/office/drawing/2014/main" val="1937265508"/>
                    </a:ext>
                  </a:extLst>
                </a:gridCol>
                <a:gridCol w="658368">
                  <a:extLst>
                    <a:ext uri="{9D8B030D-6E8A-4147-A177-3AD203B41FA5}">
                      <a16:colId xmlns:a16="http://schemas.microsoft.com/office/drawing/2014/main" val="765728328"/>
                    </a:ext>
                  </a:extLst>
                </a:gridCol>
                <a:gridCol w="658368">
                  <a:extLst>
                    <a:ext uri="{9D8B030D-6E8A-4147-A177-3AD203B41FA5}">
                      <a16:colId xmlns:a16="http://schemas.microsoft.com/office/drawing/2014/main" val="297402749"/>
                    </a:ext>
                  </a:extLst>
                </a:gridCol>
                <a:gridCol w="658368">
                  <a:extLst>
                    <a:ext uri="{9D8B030D-6E8A-4147-A177-3AD203B41FA5}">
                      <a16:colId xmlns:a16="http://schemas.microsoft.com/office/drawing/2014/main" val="3833954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002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- 2018-11-10 10:12:00 </a:t>
                      </a:r>
                      <a:r>
                        <a:rPr kumimoji="0" lang="en-US" sz="1000" b="0" i="0" u="none" strike="noStrike" kern="1200" cap="none" spc="0" normalizeH="0" baseline="0" noProof="0">
                          <a:ln>
                            <a:noFill/>
                          </a:ln>
                          <a:solidFill>
                            <a:prstClr val="black"/>
                          </a:solidFill>
                          <a:effectLst/>
                          <a:uLnTx/>
                          <a:uFillTx/>
                          <a:latin typeface="+mn-lt"/>
                          <a:ea typeface="+mn-ea"/>
                          <a:cs typeface="+mn-cs"/>
                        </a:rPr>
                        <a:t> 
 Thank you @SinChewDaily for featuring LYC Mother &amp; Child Centre!
</a:t>
                      </a:r>
                      <a:r>
                        <a:rPr kumimoji="0" lang="ja-JP" altLang="en-US" sz="1000" b="0" i="0" u="none" strike="noStrike" kern="1200" cap="none" spc="0" normalizeH="0" baseline="0" noProof="0">
                          <a:ln>
                            <a:noFill/>
                          </a:ln>
                          <a:solidFill>
                            <a:prstClr val="black"/>
                          </a:solidFill>
                          <a:effectLst/>
                          <a:uLnTx/>
                          <a:uFillTx/>
                          <a:latin typeface="+mn-lt"/>
                          <a:ea typeface="+mn-ea"/>
                          <a:cs typeface="+mn-cs"/>
                        </a:rPr>
                        <a:t>谢谢星洲日报给予</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的详细报导</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256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- 2018-11-06 05:00:01 </a:t>
                      </a:r>
                      <a:r>
                        <a:rPr kumimoji="0" lang="en-US" sz="1000" b="0" i="0" u="none" strike="noStrike" kern="1200" cap="none" spc="0" normalizeH="0" baseline="0" noProof="0">
                          <a:ln>
                            <a:noFill/>
                          </a:ln>
                          <a:solidFill>
                            <a:prstClr val="black"/>
                          </a:solidFill>
                          <a:effectLst/>
                          <a:uLnTx/>
                          <a:uFillTx/>
                          <a:latin typeface="+mn-lt"/>
                          <a:ea typeface="+mn-ea"/>
                          <a:cs typeface="+mn-cs"/>
                        </a:rPr>
                        <a:t> 
 Wishing all Malaysians a wonderful celebration this Festival of Lights!
From all of us at LYC Mother &amp; Child Centre, have a joyful Diwali!
</a:t>
                      </a:r>
                      <a:r>
                        <a:rPr kumimoji="0" lang="ja-JP" altLang="en-US" sz="1000" b="0" i="0" u="none" strike="noStrike" kern="1200" cap="none" spc="0" normalizeH="0" baseline="0" noProof="0">
                          <a:ln>
                            <a:noFill/>
                          </a:ln>
                          <a:solidFill>
                            <a:prstClr val="black"/>
                          </a:solidFill>
                          <a:effectLst/>
                          <a:uLnTx/>
                          <a:uFillTx/>
                          <a:latin typeface="+mn-lt"/>
                          <a:ea typeface="+mn-ea"/>
                          <a:cs typeface="+mn-cs"/>
                        </a:rPr>
                        <a:t>祝所有马来西亚人在这象征光明驱走黑暗的万灯节庆里平平安安，屠妖节愉快！</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1972106"/>
                  </a:ext>
                </a:extLst>
              </a:tr>
            </a:tbl>
          </a:graphicData>
        </a:graphic>
      </p:graphicFrame>
      <p:sp>
        <p:nvSpPr>
          <p:cNvPr id="4" name="Text Placeholder 3">
            <a:extLst>
              <a:ext uri="{FF2B5EF4-FFF2-40B4-BE49-F238E27FC236}">
                <a16:creationId xmlns:a16="http://schemas.microsoft.com/office/drawing/2014/main" id="{5D67F2C5-406F-496B-8A1F-82E8DB61A8F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563870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850</Words>
  <Application>Microsoft Office PowerPoint</Application>
  <PresentationFormat>On-screen Show (4:3)</PresentationFormat>
  <Paragraphs>318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Calibri</vt:lpstr>
      <vt:lpstr>ＭＳ Ｐゴシック</vt:lpstr>
      <vt:lpstr>Arial</vt:lpstr>
      <vt:lpstr>quintly_template</vt:lpstr>
      <vt:lpstr>MASTER TEMPLATE</vt:lpstr>
      <vt:lpstr>Facebook Key Metrics Table | LYC Mother &amp; Child Centre</vt:lpstr>
      <vt:lpstr>Facebook Reach | LYC Mother &amp; Child Centre</vt:lpstr>
      <vt:lpstr>Facebook Engaged Users | LYC Mother &amp; Child Centre</vt:lpstr>
      <vt:lpstr>Facebook Average Reactions Per Post | LYC Mother &amp; Child Centre</vt:lpstr>
      <vt:lpstr>Facebook Interactions Distribution | LYC Mother &amp; Child Centre</vt:lpstr>
      <vt:lpstr>Facebook Interaction Rate By Weekday | LYC Mother &amp; Child Centre</vt:lpstr>
      <vt:lpstr>Facebook (FB) Custom Own Posts Table (new) | LYC Mother &amp; Child Centre - 1 of 5</vt:lpstr>
      <vt:lpstr>Facebook (FB) Custom Own Posts Table (new) | LYC Mother &amp; Child Centre - 2 of 5</vt:lpstr>
      <vt:lpstr>Facebook (FB) Custom Own Posts Table (new) | LYC Mother &amp; Child Centre - 3 of 5</vt:lpstr>
      <vt:lpstr>Facebook (FB) Custom Own Posts Table (new) | LYC Mother &amp; Child Centre - 4 of 5</vt:lpstr>
      <vt:lpstr>Facebook (FB) Custom Own Posts Table (new) | LYC Mother &amp; Child Centre - 5 of 5</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5</vt:lpstr>
      <vt:lpstr>Facebook Own Posts Table | LYC Mother &amp; Child Centre - 2 of 5</vt:lpstr>
      <vt:lpstr>Facebook Own Posts Table | LYC Mother &amp; Child Centre - 3 of 5</vt:lpstr>
      <vt:lpstr>Facebook Own Posts Table | LYC Mother &amp; Child Centre - 4 of 5</vt:lpstr>
      <vt:lpstr>Facebook Own Posts Table | LYC Mother &amp; Child Centre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2018-12-03T10:20:07Z</dcterms:created>
  <dcterms:modified xsi:type="dcterms:W3CDTF">2018-12-03T10:21:39Z</dcterms:modified>
</cp:coreProperties>
</file>