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94041</c:v>
                </c:pt>
                <c:pt idx="1">
                  <c:v>163867</c:v>
                </c:pt>
                <c:pt idx="2">
                  <c:v>138904</c:v>
                </c:pt>
                <c:pt idx="3">
                  <c:v>95621</c:v>
                </c:pt>
                <c:pt idx="4">
                  <c:v>102163</c:v>
                </c:pt>
                <c:pt idx="5">
                  <c:v>86754</c:v>
                </c:pt>
                <c:pt idx="6">
                  <c:v>40971</c:v>
                </c:pt>
                <c:pt idx="7">
                  <c:v>1652</c:v>
                </c:pt>
                <c:pt idx="8">
                  <c:v>1450</c:v>
                </c:pt>
                <c:pt idx="9">
                  <c:v>1406</c:v>
                </c:pt>
                <c:pt idx="10">
                  <c:v>1442</c:v>
                </c:pt>
                <c:pt idx="11">
                  <c:v>1458</c:v>
                </c:pt>
                <c:pt idx="12">
                  <c:v>5176</c:v>
                </c:pt>
                <c:pt idx="13">
                  <c:v>8054</c:v>
                </c:pt>
                <c:pt idx="14">
                  <c:v>5506</c:v>
                </c:pt>
                <c:pt idx="15">
                  <c:v>6480</c:v>
                </c:pt>
                <c:pt idx="16">
                  <c:v>3757</c:v>
                </c:pt>
                <c:pt idx="17">
                  <c:v>7053</c:v>
                </c:pt>
                <c:pt idx="18">
                  <c:v>4425</c:v>
                </c:pt>
                <c:pt idx="19">
                  <c:v>6056</c:v>
                </c:pt>
                <c:pt idx="20">
                  <c:v>7140</c:v>
                </c:pt>
                <c:pt idx="21">
                  <c:v>4365</c:v>
                </c:pt>
                <c:pt idx="22">
                  <c:v>3802</c:v>
                </c:pt>
                <c:pt idx="23">
                  <c:v>2158</c:v>
                </c:pt>
                <c:pt idx="24">
                  <c:v>3482</c:v>
                </c:pt>
                <c:pt idx="25">
                  <c:v>4196</c:v>
                </c:pt>
                <c:pt idx="26">
                  <c:v>3350</c:v>
                </c:pt>
                <c:pt idx="27">
                  <c:v>4068</c:v>
                </c:pt>
                <c:pt idx="28">
                  <c:v>2542</c:v>
                </c:pt>
                <c:pt idx="29">
                  <c:v>1967</c:v>
                </c:pt>
              </c:numCache>
            </c:numRef>
          </c:val>
          <c:smooth val="0"/>
          <c:extLst>
            <c:ext xmlns:c16="http://schemas.microsoft.com/office/drawing/2014/chart" uri="{C3380CC4-5D6E-409C-BE32-E72D297353CC}">
              <c16:uniqueId val="{00000000-2BD1-4B3D-880D-52F70BCE406A}"/>
            </c:ext>
          </c:extLst>
        </c:ser>
        <c:dLbls>
          <c:showLegendKey val="0"/>
          <c:showVal val="0"/>
          <c:showCatName val="0"/>
          <c:showSerName val="0"/>
          <c:showPercent val="0"/>
          <c:showBubbleSize val="0"/>
        </c:dLbls>
        <c:smooth val="0"/>
        <c:axId val="304731920"/>
        <c:axId val="175372864"/>
      </c:lineChart>
      <c:dateAx>
        <c:axId val="30473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372864"/>
        <c:crosses val="autoZero"/>
        <c:auto val="1"/>
        <c:lblOffset val="100"/>
        <c:baseTimeUnit val="days"/>
      </c:dateAx>
      <c:valAx>
        <c:axId val="17537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3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411</c:v>
                </c:pt>
                <c:pt idx="1">
                  <c:v>280</c:v>
                </c:pt>
                <c:pt idx="2">
                  <c:v>301</c:v>
                </c:pt>
                <c:pt idx="3">
                  <c:v>271</c:v>
                </c:pt>
                <c:pt idx="4">
                  <c:v>293</c:v>
                </c:pt>
                <c:pt idx="5">
                  <c:v>347</c:v>
                </c:pt>
                <c:pt idx="6">
                  <c:v>161</c:v>
                </c:pt>
                <c:pt idx="7">
                  <c:v>83</c:v>
                </c:pt>
                <c:pt idx="8">
                  <c:v>82</c:v>
                </c:pt>
                <c:pt idx="9">
                  <c:v>76</c:v>
                </c:pt>
                <c:pt idx="10">
                  <c:v>76</c:v>
                </c:pt>
                <c:pt idx="11">
                  <c:v>91</c:v>
                </c:pt>
                <c:pt idx="12">
                  <c:v>420</c:v>
                </c:pt>
                <c:pt idx="13">
                  <c:v>736</c:v>
                </c:pt>
                <c:pt idx="14">
                  <c:v>550</c:v>
                </c:pt>
                <c:pt idx="15">
                  <c:v>480</c:v>
                </c:pt>
                <c:pt idx="16">
                  <c:v>233</c:v>
                </c:pt>
                <c:pt idx="17">
                  <c:v>595</c:v>
                </c:pt>
                <c:pt idx="18">
                  <c:v>296</c:v>
                </c:pt>
                <c:pt idx="19">
                  <c:v>500</c:v>
                </c:pt>
                <c:pt idx="20">
                  <c:v>430</c:v>
                </c:pt>
                <c:pt idx="21">
                  <c:v>430</c:v>
                </c:pt>
                <c:pt idx="22">
                  <c:v>333</c:v>
                </c:pt>
                <c:pt idx="23">
                  <c:v>92</c:v>
                </c:pt>
                <c:pt idx="24">
                  <c:v>204</c:v>
                </c:pt>
                <c:pt idx="25">
                  <c:v>413</c:v>
                </c:pt>
                <c:pt idx="26">
                  <c:v>280</c:v>
                </c:pt>
                <c:pt idx="27">
                  <c:v>433</c:v>
                </c:pt>
                <c:pt idx="28">
                  <c:v>140</c:v>
                </c:pt>
                <c:pt idx="29">
                  <c:v>155</c:v>
                </c:pt>
              </c:numCache>
            </c:numRef>
          </c:val>
          <c:smooth val="0"/>
          <c:extLst>
            <c:ext xmlns:c16="http://schemas.microsoft.com/office/drawing/2014/chart" uri="{C3380CC4-5D6E-409C-BE32-E72D297353CC}">
              <c16:uniqueId val="{00000000-506C-4A30-9001-3FC576F0F422}"/>
            </c:ext>
          </c:extLst>
        </c:ser>
        <c:dLbls>
          <c:showLegendKey val="0"/>
          <c:showVal val="0"/>
          <c:showCatName val="0"/>
          <c:showSerName val="0"/>
          <c:showPercent val="0"/>
          <c:showBubbleSize val="0"/>
        </c:dLbls>
        <c:smooth val="0"/>
        <c:axId val="306571304"/>
        <c:axId val="306572616"/>
      </c:lineChart>
      <c:dateAx>
        <c:axId val="306571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572616"/>
        <c:crosses val="autoZero"/>
        <c:auto val="1"/>
        <c:lblOffset val="100"/>
        <c:baseTimeUnit val="days"/>
      </c:dateAx>
      <c:valAx>
        <c:axId val="30657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57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94</c:v>
                </c:pt>
                <c:pt idx="12">
                  <c:v>204</c:v>
                </c:pt>
                <c:pt idx="13">
                  <c:v>0</c:v>
                </c:pt>
                <c:pt idx="14">
                  <c:v>338</c:v>
                </c:pt>
                <c:pt idx="15">
                  <c:v>0</c:v>
                </c:pt>
                <c:pt idx="16">
                  <c:v>131</c:v>
                </c:pt>
                <c:pt idx="17">
                  <c:v>15</c:v>
                </c:pt>
                <c:pt idx="18">
                  <c:v>317</c:v>
                </c:pt>
                <c:pt idx="19">
                  <c:v>0</c:v>
                </c:pt>
                <c:pt idx="20">
                  <c:v>348</c:v>
                </c:pt>
                <c:pt idx="21">
                  <c:v>0</c:v>
                </c:pt>
                <c:pt idx="22">
                  <c:v>0</c:v>
                </c:pt>
                <c:pt idx="23">
                  <c:v>2</c:v>
                </c:pt>
                <c:pt idx="24">
                  <c:v>304</c:v>
                </c:pt>
                <c:pt idx="25">
                  <c:v>0</c:v>
                </c:pt>
                <c:pt idx="26">
                  <c:v>382</c:v>
                </c:pt>
                <c:pt idx="27">
                  <c:v>0</c:v>
                </c:pt>
                <c:pt idx="28">
                  <c:v>121</c:v>
                </c:pt>
                <c:pt idx="29">
                  <c:v>0</c:v>
                </c:pt>
              </c:numCache>
            </c:numRef>
          </c:val>
          <c:smooth val="0"/>
          <c:extLst>
            <c:ext xmlns:c16="http://schemas.microsoft.com/office/drawing/2014/chart" uri="{C3380CC4-5D6E-409C-BE32-E72D297353CC}">
              <c16:uniqueId val="{00000000-5B85-4377-BD7A-C445136D32DD}"/>
            </c:ext>
          </c:extLst>
        </c:ser>
        <c:dLbls>
          <c:showLegendKey val="0"/>
          <c:showVal val="0"/>
          <c:showCatName val="0"/>
          <c:showSerName val="0"/>
          <c:showPercent val="0"/>
          <c:showBubbleSize val="0"/>
        </c:dLbls>
        <c:smooth val="0"/>
        <c:axId val="307061176"/>
        <c:axId val="307063472"/>
      </c:lineChart>
      <c:dateAx>
        <c:axId val="307061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63472"/>
        <c:crosses val="autoZero"/>
        <c:auto val="1"/>
        <c:lblOffset val="100"/>
        <c:baseTimeUnit val="days"/>
      </c:dateAx>
      <c:valAx>
        <c:axId val="30706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6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3147</c:v>
                </c:pt>
              </c:numCache>
            </c:numRef>
          </c:val>
          <c:extLst>
            <c:ext xmlns:c16="http://schemas.microsoft.com/office/drawing/2014/chart" uri="{C3380CC4-5D6E-409C-BE32-E72D297353CC}">
              <c16:uniqueId val="{00000000-41B2-40DF-BFA0-4D067C8867C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68</c:v>
                </c:pt>
              </c:numCache>
            </c:numRef>
          </c:val>
          <c:extLst>
            <c:ext xmlns:c16="http://schemas.microsoft.com/office/drawing/2014/chart" uri="{C3380CC4-5D6E-409C-BE32-E72D297353CC}">
              <c16:uniqueId val="{00000001-41B2-40DF-BFA0-4D067C8867C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41B2-40DF-BFA0-4D067C8867C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8</c:v>
                </c:pt>
              </c:numCache>
            </c:numRef>
          </c:val>
          <c:extLst>
            <c:ext xmlns:c16="http://schemas.microsoft.com/office/drawing/2014/chart" uri="{C3380CC4-5D6E-409C-BE32-E72D297353CC}">
              <c16:uniqueId val="{00000003-41B2-40DF-BFA0-4D067C8867C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41B2-40DF-BFA0-4D067C8867C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2</c:v>
                </c:pt>
              </c:numCache>
            </c:numRef>
          </c:val>
          <c:extLst>
            <c:ext xmlns:c16="http://schemas.microsoft.com/office/drawing/2014/chart" uri="{C3380CC4-5D6E-409C-BE32-E72D297353CC}">
              <c16:uniqueId val="{00000005-41B2-40DF-BFA0-4D067C8867C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100</c:v>
                </c:pt>
              </c:numCache>
            </c:numRef>
          </c:val>
          <c:extLst>
            <c:ext xmlns:c16="http://schemas.microsoft.com/office/drawing/2014/chart" uri="{C3380CC4-5D6E-409C-BE32-E72D297353CC}">
              <c16:uniqueId val="{00000006-41B2-40DF-BFA0-4D067C8867C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518</c:v>
                </c:pt>
              </c:numCache>
            </c:numRef>
          </c:val>
          <c:extLst>
            <c:ext xmlns:c16="http://schemas.microsoft.com/office/drawing/2014/chart" uri="{C3380CC4-5D6E-409C-BE32-E72D297353CC}">
              <c16:uniqueId val="{00000007-41B2-40DF-BFA0-4D067C8867C7}"/>
            </c:ext>
          </c:extLst>
        </c:ser>
        <c:dLbls>
          <c:showLegendKey val="0"/>
          <c:showVal val="0"/>
          <c:showCatName val="0"/>
          <c:showSerName val="0"/>
          <c:showPercent val="0"/>
          <c:showBubbleSize val="0"/>
        </c:dLbls>
        <c:gapWidth val="150"/>
        <c:overlap val="100"/>
        <c:axId val="250505040"/>
        <c:axId val="250495856"/>
      </c:barChart>
      <c:catAx>
        <c:axId val="250505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495856"/>
        <c:crosses val="autoZero"/>
        <c:auto val="1"/>
        <c:lblAlgn val="ctr"/>
        <c:lblOffset val="100"/>
        <c:noMultiLvlLbl val="0"/>
      </c:catAx>
      <c:valAx>
        <c:axId val="250495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50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0.12367893418724001</c:v>
                </c:pt>
                <c:pt idx="1">
                  <c:v>0.20068449386379</c:v>
                </c:pt>
                <c:pt idx="2">
                  <c:v>0.30479072261105999</c:v>
                </c:pt>
                <c:pt idx="3">
                  <c:v>0.22840943308926001</c:v>
                </c:pt>
                <c:pt idx="5">
                  <c:v>8.5745341842991998E-2</c:v>
                </c:pt>
                <c:pt idx="6">
                  <c:v>9.9148789283118002E-2</c:v>
                </c:pt>
              </c:numCache>
            </c:numRef>
          </c:val>
          <c:extLst>
            <c:ext xmlns:c16="http://schemas.microsoft.com/office/drawing/2014/chart" uri="{C3380CC4-5D6E-409C-BE32-E72D297353CC}">
              <c16:uniqueId val="{00000000-E70D-49D2-9CA6-DA949181B619}"/>
            </c:ext>
          </c:extLst>
        </c:ser>
        <c:dLbls>
          <c:showLegendKey val="0"/>
          <c:showVal val="0"/>
          <c:showCatName val="0"/>
          <c:showSerName val="0"/>
          <c:showPercent val="0"/>
          <c:showBubbleSize val="0"/>
        </c:dLbls>
        <c:gapWidth val="219"/>
        <c:overlap val="-27"/>
        <c:axId val="250501760"/>
        <c:axId val="250503400"/>
      </c:barChart>
      <c:catAx>
        <c:axId val="250501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503400"/>
        <c:crosses val="autoZero"/>
        <c:auto val="1"/>
        <c:lblAlgn val="ctr"/>
        <c:lblOffset val="100"/>
        <c:noMultiLvlLbl val="0"/>
      </c:catAx>
      <c:valAx>
        <c:axId val="25050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50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242</c:v>
                </c:pt>
                <c:pt idx="1">
                  <c:v>16557</c:v>
                </c:pt>
                <c:pt idx="2">
                  <c:v>46265</c:v>
                </c:pt>
                <c:pt idx="3">
                  <c:v>44878</c:v>
                </c:pt>
                <c:pt idx="4">
                  <c:v>12674</c:v>
                </c:pt>
                <c:pt idx="5">
                  <c:v>4192</c:v>
                </c:pt>
                <c:pt idx="6">
                  <c:v>919</c:v>
                </c:pt>
              </c:numCache>
            </c:numRef>
          </c:val>
          <c:extLst>
            <c:ext xmlns:c16="http://schemas.microsoft.com/office/drawing/2014/chart" uri="{C3380CC4-5D6E-409C-BE32-E72D297353CC}">
              <c16:uniqueId val="{00000000-C432-402D-8BF7-91BA681452C7}"/>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70</c:v>
                </c:pt>
                <c:pt idx="1">
                  <c:v>2256</c:v>
                </c:pt>
                <c:pt idx="2">
                  <c:v>4350</c:v>
                </c:pt>
                <c:pt idx="3">
                  <c:v>2952</c:v>
                </c:pt>
                <c:pt idx="4">
                  <c:v>782</c:v>
                </c:pt>
                <c:pt idx="5">
                  <c:v>262</c:v>
                </c:pt>
                <c:pt idx="6">
                  <c:v>138</c:v>
                </c:pt>
              </c:numCache>
            </c:numRef>
          </c:val>
          <c:extLst>
            <c:ext xmlns:c16="http://schemas.microsoft.com/office/drawing/2014/chart" uri="{C3380CC4-5D6E-409C-BE32-E72D297353CC}">
              <c16:uniqueId val="{00000001-C432-402D-8BF7-91BA681452C7}"/>
            </c:ext>
          </c:extLst>
        </c:ser>
        <c:dLbls>
          <c:showLegendKey val="0"/>
          <c:showVal val="0"/>
          <c:showCatName val="0"/>
          <c:showSerName val="0"/>
          <c:showPercent val="0"/>
          <c:showBubbleSize val="0"/>
        </c:dLbls>
        <c:gapWidth val="219"/>
        <c:overlap val="-27"/>
        <c:axId val="312036944"/>
        <c:axId val="319482000"/>
      </c:barChart>
      <c:catAx>
        <c:axId val="31203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82000"/>
        <c:crosses val="autoZero"/>
        <c:auto val="1"/>
        <c:lblAlgn val="ctr"/>
        <c:lblOffset val="100"/>
        <c:noMultiLvlLbl val="0"/>
      </c:catAx>
      <c:valAx>
        <c:axId val="31948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3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8.6946611471806004E-2</c:v>
                </c:pt>
                <c:pt idx="12">
                  <c:v>0.15361096003175001</c:v>
                </c:pt>
                <c:pt idx="13">
                  <c:v>0</c:v>
                </c:pt>
                <c:pt idx="14">
                  <c:v>0.36792515183337998</c:v>
                </c:pt>
                <c:pt idx="15">
                  <c:v>0</c:v>
                </c:pt>
                <c:pt idx="16">
                  <c:v>0.11374644083717</c:v>
                </c:pt>
                <c:pt idx="17">
                  <c:v>1.2471023210774999E-2</c:v>
                </c:pt>
                <c:pt idx="18">
                  <c:v>0.27059134107708999</c:v>
                </c:pt>
                <c:pt idx="19">
                  <c:v>0</c:v>
                </c:pt>
                <c:pt idx="20">
                  <c:v>0.30406494534158002</c:v>
                </c:pt>
                <c:pt idx="21">
                  <c:v>0</c:v>
                </c:pt>
                <c:pt idx="22">
                  <c:v>0</c:v>
                </c:pt>
                <c:pt idx="23">
                  <c:v>1.4638180766894E-3</c:v>
                </c:pt>
                <c:pt idx="24">
                  <c:v>0.27145679373673998</c:v>
                </c:pt>
                <c:pt idx="25">
                  <c:v>0</c:v>
                </c:pt>
                <c:pt idx="26">
                  <c:v>0.34074041576179998</c:v>
                </c:pt>
                <c:pt idx="27">
                  <c:v>0</c:v>
                </c:pt>
                <c:pt idx="28">
                  <c:v>8.8406993650769997E-2</c:v>
                </c:pt>
                <c:pt idx="29">
                  <c:v>0</c:v>
                </c:pt>
              </c:numCache>
            </c:numRef>
          </c:val>
          <c:smooth val="0"/>
          <c:extLst>
            <c:ext xmlns:c16="http://schemas.microsoft.com/office/drawing/2014/chart" uri="{C3380CC4-5D6E-409C-BE32-E72D297353CC}">
              <c16:uniqueId val="{00000000-BBD2-413F-8A3D-DF8DF0838683}"/>
            </c:ext>
          </c:extLst>
        </c:ser>
        <c:dLbls>
          <c:showLegendKey val="0"/>
          <c:showVal val="0"/>
          <c:showCatName val="0"/>
          <c:showSerName val="0"/>
          <c:showPercent val="0"/>
          <c:showBubbleSize val="0"/>
        </c:dLbls>
        <c:smooth val="0"/>
        <c:axId val="319481672"/>
        <c:axId val="319485280"/>
      </c:lineChart>
      <c:dateAx>
        <c:axId val="319481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85280"/>
        <c:crosses val="autoZero"/>
        <c:auto val="1"/>
        <c:lblOffset val="100"/>
        <c:baseTimeUnit val="days"/>
      </c:dateAx>
      <c:valAx>
        <c:axId val="31948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8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135397</c:v>
                </c:pt>
                <c:pt idx="1">
                  <c:v>135454</c:v>
                </c:pt>
                <c:pt idx="2">
                  <c:v>135511</c:v>
                </c:pt>
                <c:pt idx="3">
                  <c:v>135574</c:v>
                </c:pt>
                <c:pt idx="4">
                  <c:v>135641</c:v>
                </c:pt>
                <c:pt idx="5">
                  <c:v>135715</c:v>
                </c:pt>
                <c:pt idx="6">
                  <c:v>135781</c:v>
                </c:pt>
                <c:pt idx="7">
                  <c:v>135826</c:v>
                </c:pt>
                <c:pt idx="8">
                  <c:v>135880</c:v>
                </c:pt>
                <c:pt idx="9">
                  <c:v>135924</c:v>
                </c:pt>
                <c:pt idx="10">
                  <c:v>135977</c:v>
                </c:pt>
                <c:pt idx="11">
                  <c:v>136030</c:v>
                </c:pt>
                <c:pt idx="12">
                  <c:v>136087</c:v>
                </c:pt>
                <c:pt idx="13">
                  <c:v>136149</c:v>
                </c:pt>
                <c:pt idx="14">
                  <c:v>136189</c:v>
                </c:pt>
                <c:pt idx="15">
                  <c:v>136245</c:v>
                </c:pt>
                <c:pt idx="16">
                  <c:v>136291</c:v>
                </c:pt>
                <c:pt idx="17">
                  <c:v>136341</c:v>
                </c:pt>
                <c:pt idx="18">
                  <c:v>136396</c:v>
                </c:pt>
                <c:pt idx="19">
                  <c:v>136458</c:v>
                </c:pt>
                <c:pt idx="20">
                  <c:v>136510</c:v>
                </c:pt>
                <c:pt idx="21">
                  <c:v>136562</c:v>
                </c:pt>
                <c:pt idx="22">
                  <c:v>136611</c:v>
                </c:pt>
                <c:pt idx="23">
                  <c:v>136648</c:v>
                </c:pt>
                <c:pt idx="24">
                  <c:v>136692</c:v>
                </c:pt>
                <c:pt idx="25">
                  <c:v>136731</c:v>
                </c:pt>
                <c:pt idx="26">
                  <c:v>136791</c:v>
                </c:pt>
                <c:pt idx="27">
                  <c:v>136850</c:v>
                </c:pt>
                <c:pt idx="28">
                  <c:v>136885</c:v>
                </c:pt>
                <c:pt idx="29">
                  <c:v>136921</c:v>
                </c:pt>
              </c:numCache>
            </c:numRef>
          </c:val>
          <c:smooth val="0"/>
          <c:extLst>
            <c:ext xmlns:c16="http://schemas.microsoft.com/office/drawing/2014/chart" uri="{C3380CC4-5D6E-409C-BE32-E72D297353CC}">
              <c16:uniqueId val="{00000000-D235-4D26-A3BB-D6DABA1831A9}"/>
            </c:ext>
          </c:extLst>
        </c:ser>
        <c:dLbls>
          <c:showLegendKey val="0"/>
          <c:showVal val="0"/>
          <c:showCatName val="0"/>
          <c:showSerName val="0"/>
          <c:showPercent val="0"/>
          <c:showBubbleSize val="0"/>
        </c:dLbls>
        <c:smooth val="0"/>
        <c:axId val="319482984"/>
        <c:axId val="319485936"/>
      </c:lineChart>
      <c:dateAx>
        <c:axId val="319482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85936"/>
        <c:crosses val="autoZero"/>
        <c:auto val="1"/>
        <c:lblOffset val="100"/>
        <c:baseTimeUnit val="days"/>
      </c:dateAx>
      <c:valAx>
        <c:axId val="31948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8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81</c:v>
                </c:pt>
                <c:pt idx="1">
                  <c:v>65</c:v>
                </c:pt>
                <c:pt idx="2">
                  <c:v>36</c:v>
                </c:pt>
                <c:pt idx="3">
                  <c:v>31</c:v>
                </c:pt>
                <c:pt idx="4">
                  <c:v>69</c:v>
                </c:pt>
                <c:pt idx="5">
                  <c:v>54</c:v>
                </c:pt>
                <c:pt idx="6">
                  <c:v>37</c:v>
                </c:pt>
                <c:pt idx="7">
                  <c:v>38</c:v>
                </c:pt>
                <c:pt idx="8">
                  <c:v>45</c:v>
                </c:pt>
                <c:pt idx="9">
                  <c:v>30</c:v>
                </c:pt>
                <c:pt idx="10">
                  <c:v>44</c:v>
                </c:pt>
                <c:pt idx="11">
                  <c:v>101</c:v>
                </c:pt>
                <c:pt idx="12">
                  <c:v>96</c:v>
                </c:pt>
                <c:pt idx="13">
                  <c:v>84</c:v>
                </c:pt>
                <c:pt idx="14">
                  <c:v>71</c:v>
                </c:pt>
                <c:pt idx="15">
                  <c:v>100</c:v>
                </c:pt>
                <c:pt idx="16">
                  <c:v>74</c:v>
                </c:pt>
                <c:pt idx="17">
                  <c:v>56</c:v>
                </c:pt>
                <c:pt idx="18">
                  <c:v>44</c:v>
                </c:pt>
                <c:pt idx="19">
                  <c:v>39</c:v>
                </c:pt>
                <c:pt idx="20">
                  <c:v>29</c:v>
                </c:pt>
                <c:pt idx="21">
                  <c:v>60</c:v>
                </c:pt>
                <c:pt idx="22">
                  <c:v>50</c:v>
                </c:pt>
                <c:pt idx="23">
                  <c:v>42</c:v>
                </c:pt>
                <c:pt idx="24">
                  <c:v>28</c:v>
                </c:pt>
                <c:pt idx="25">
                  <c:v>27</c:v>
                </c:pt>
                <c:pt idx="26">
                  <c:v>48</c:v>
                </c:pt>
                <c:pt idx="27">
                  <c:v>33</c:v>
                </c:pt>
                <c:pt idx="28">
                  <c:v>63</c:v>
                </c:pt>
                <c:pt idx="29">
                  <c:v>51</c:v>
                </c:pt>
              </c:numCache>
            </c:numRef>
          </c:val>
          <c:smooth val="0"/>
          <c:extLst>
            <c:ext xmlns:c16="http://schemas.microsoft.com/office/drawing/2014/chart" uri="{C3380CC4-5D6E-409C-BE32-E72D297353CC}">
              <c16:uniqueId val="{00000000-B43A-42EC-9572-CE7B1A444598}"/>
            </c:ext>
          </c:extLst>
        </c:ser>
        <c:dLbls>
          <c:showLegendKey val="0"/>
          <c:showVal val="0"/>
          <c:showCatName val="0"/>
          <c:showSerName val="0"/>
          <c:showPercent val="0"/>
          <c:showBubbleSize val="0"/>
        </c:dLbls>
        <c:smooth val="0"/>
        <c:axId val="319490528"/>
        <c:axId val="319489544"/>
      </c:lineChart>
      <c:dateAx>
        <c:axId val="319490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89544"/>
        <c:crosses val="autoZero"/>
        <c:auto val="1"/>
        <c:lblOffset val="100"/>
        <c:baseTimeUnit val="days"/>
      </c:dateAx>
      <c:valAx>
        <c:axId val="31948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9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4F2F9-A836-4737-A56F-B68CFB94FB82}"/>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65686FC1-B501-44C3-89B0-59632C957DB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97398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A1DF2-23AF-4A9B-B034-811289FAA0A6}"/>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C0C7C082-3411-43EC-B957-678879AA179C}"/>
              </a:ext>
            </a:extLst>
          </p:cNvPr>
          <p:cNvGraphicFramePr>
            <a:graphicFrameLocks noGrp="1"/>
          </p:cNvGraphicFramePr>
          <p:nvPr>
            <p:ph type="tbl" sz="quarter" idx="13"/>
            <p:extLst>
              <p:ext uri="{D42A27DB-BD31-4B8C-83A1-F6EECF244321}">
                <p14:modId xmlns:p14="http://schemas.microsoft.com/office/powerpoint/2010/main" val="3834835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35373925"/>
                    </a:ext>
                  </a:extLst>
                </a:gridCol>
                <a:gridCol w="740664">
                  <a:extLst>
                    <a:ext uri="{9D8B030D-6E8A-4147-A177-3AD203B41FA5}">
                      <a16:colId xmlns:a16="http://schemas.microsoft.com/office/drawing/2014/main" val="2209544592"/>
                    </a:ext>
                  </a:extLst>
                </a:gridCol>
                <a:gridCol w="740664">
                  <a:extLst>
                    <a:ext uri="{9D8B030D-6E8A-4147-A177-3AD203B41FA5}">
                      <a16:colId xmlns:a16="http://schemas.microsoft.com/office/drawing/2014/main" val="3257981758"/>
                    </a:ext>
                  </a:extLst>
                </a:gridCol>
                <a:gridCol w="740664">
                  <a:extLst>
                    <a:ext uri="{9D8B030D-6E8A-4147-A177-3AD203B41FA5}">
                      <a16:colId xmlns:a16="http://schemas.microsoft.com/office/drawing/2014/main" val="640173039"/>
                    </a:ext>
                  </a:extLst>
                </a:gridCol>
                <a:gridCol w="740664">
                  <a:extLst>
                    <a:ext uri="{9D8B030D-6E8A-4147-A177-3AD203B41FA5}">
                      <a16:colId xmlns:a16="http://schemas.microsoft.com/office/drawing/2014/main" val="1400351402"/>
                    </a:ext>
                  </a:extLst>
                </a:gridCol>
                <a:gridCol w="740664">
                  <a:extLst>
                    <a:ext uri="{9D8B030D-6E8A-4147-A177-3AD203B41FA5}">
                      <a16:colId xmlns:a16="http://schemas.microsoft.com/office/drawing/2014/main" val="388814360"/>
                    </a:ext>
                  </a:extLst>
                </a:gridCol>
                <a:gridCol w="740664">
                  <a:extLst>
                    <a:ext uri="{9D8B030D-6E8A-4147-A177-3AD203B41FA5}">
                      <a16:colId xmlns:a16="http://schemas.microsoft.com/office/drawing/2014/main" val="2714393610"/>
                    </a:ext>
                  </a:extLst>
                </a:gridCol>
                <a:gridCol w="740664">
                  <a:extLst>
                    <a:ext uri="{9D8B030D-6E8A-4147-A177-3AD203B41FA5}">
                      <a16:colId xmlns:a16="http://schemas.microsoft.com/office/drawing/2014/main" val="1523205193"/>
                    </a:ext>
                  </a:extLst>
                </a:gridCol>
                <a:gridCol w="740664">
                  <a:extLst>
                    <a:ext uri="{9D8B030D-6E8A-4147-A177-3AD203B41FA5}">
                      <a16:colId xmlns:a16="http://schemas.microsoft.com/office/drawing/2014/main" val="2470067595"/>
                    </a:ext>
                  </a:extLst>
                </a:gridCol>
                <a:gridCol w="740664">
                  <a:extLst>
                    <a:ext uri="{9D8B030D-6E8A-4147-A177-3AD203B41FA5}">
                      <a16:colId xmlns:a16="http://schemas.microsoft.com/office/drawing/2014/main" val="9429103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42168033"/>
                  </a:ext>
                </a:extLst>
              </a:tr>
              <a:tr h="370840">
                <a:tc>
                  <a:txBody>
                    <a:bodyPr/>
                    <a:lstStyle/>
                    <a:p>
                      <a:r>
                        <a:rPr lang="en-US" sz="1000"/>
                        <a:t>Buttercup Malaysia</a:t>
                      </a:r>
                    </a:p>
                  </a:txBody>
                  <a:tcPr/>
                </a:tc>
                <a:tc>
                  <a:txBody>
                    <a:bodyPr/>
                    <a:lstStyle/>
                    <a:p>
                      <a:r>
                        <a:rPr lang="en-US" sz="1000"/>
                        <a:t>136921</a:t>
                      </a:r>
                    </a:p>
                  </a:txBody>
                  <a:tcPr/>
                </a:tc>
                <a:tc>
                  <a:txBody>
                    <a:bodyPr/>
                    <a:lstStyle/>
                    <a:p>
                      <a:r>
                        <a:rPr lang="en-US" sz="1000"/>
                        <a:t>1611</a:t>
                      </a:r>
                    </a:p>
                  </a:txBody>
                  <a:tcPr/>
                </a:tc>
                <a:tc>
                  <a:txBody>
                    <a:bodyPr/>
                    <a:lstStyle/>
                    <a:p>
                      <a:r>
                        <a:rPr lang="en-US" sz="1000"/>
                        <a:t>19</a:t>
                      </a:r>
                    </a:p>
                  </a:txBody>
                  <a:tcPr/>
                </a:tc>
                <a:tc>
                  <a:txBody>
                    <a:bodyPr/>
                    <a:lstStyle/>
                    <a:p>
                      <a:r>
                        <a:rPr lang="en-US" sz="1000"/>
                        <a:t>3226</a:t>
                      </a:r>
                    </a:p>
                  </a:txBody>
                  <a:tcPr/>
                </a:tc>
                <a:tc>
                  <a:txBody>
                    <a:bodyPr/>
                    <a:lstStyle/>
                    <a:p>
                      <a:r>
                        <a:rPr lang="en-US" sz="1000"/>
                        <a:t>100</a:t>
                      </a:r>
                    </a:p>
                  </a:txBody>
                  <a:tcPr/>
                </a:tc>
                <a:tc>
                  <a:txBody>
                    <a:bodyPr/>
                    <a:lstStyle/>
                    <a:p>
                      <a:r>
                        <a:rPr lang="en-US" sz="1000"/>
                        <a:t>518</a:t>
                      </a:r>
                    </a:p>
                  </a:txBody>
                  <a:tcPr/>
                </a:tc>
                <a:tc>
                  <a:txBody>
                    <a:bodyPr/>
                    <a:lstStyle/>
                    <a:p>
                      <a:r>
                        <a:rPr lang="en-US" sz="1000"/>
                        <a:t>0</a:t>
                      </a:r>
                    </a:p>
                  </a:txBody>
                  <a:tcPr/>
                </a:tc>
                <a:tc>
                  <a:txBody>
                    <a:bodyPr/>
                    <a:lstStyle/>
                    <a:p>
                      <a:r>
                        <a:rPr lang="en-US" sz="1000"/>
                        <a:t>0.1486 %</a:t>
                      </a:r>
                    </a:p>
                  </a:txBody>
                  <a:tcPr/>
                </a:tc>
                <a:tc>
                  <a:txBody>
                    <a:bodyPr/>
                    <a:lstStyle/>
                    <a:p>
                      <a:r>
                        <a:rPr lang="en-US" sz="1000"/>
                        <a:t>0.0 %</a:t>
                      </a:r>
                    </a:p>
                  </a:txBody>
                  <a:tcPr/>
                </a:tc>
                <a:extLst>
                  <a:ext uri="{0D108BD9-81ED-4DB2-BD59-A6C34878D82A}">
                    <a16:rowId xmlns:a16="http://schemas.microsoft.com/office/drawing/2014/main" val="514999622"/>
                  </a:ext>
                </a:extLst>
              </a:tr>
            </a:tbl>
          </a:graphicData>
        </a:graphic>
      </p:graphicFrame>
      <p:sp>
        <p:nvSpPr>
          <p:cNvPr id="4" name="Text Placeholder 3">
            <a:extLst>
              <a:ext uri="{FF2B5EF4-FFF2-40B4-BE49-F238E27FC236}">
                <a16:creationId xmlns:a16="http://schemas.microsoft.com/office/drawing/2014/main" id="{D229FD32-E38D-444D-B91C-28498F0C9D0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08905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926CD-0BB4-4DCB-8C44-1B61A30036FC}"/>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9A37C4FB-EE4A-4251-9EB0-570D8F3BBBC5}"/>
              </a:ext>
            </a:extLst>
          </p:cNvPr>
          <p:cNvGraphicFramePr>
            <a:graphicFrameLocks noGrp="1"/>
          </p:cNvGraphicFramePr>
          <p:nvPr>
            <p:ph type="chart" sz="quarter" idx="13"/>
            <p:extLst>
              <p:ext uri="{D42A27DB-BD31-4B8C-83A1-F6EECF244321}">
                <p14:modId xmlns:p14="http://schemas.microsoft.com/office/powerpoint/2010/main" val="1340967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1F41CE-190E-47F3-A978-3EC542991784}"/>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7743A36F-2B41-48FF-BFBD-5BDB7B74FD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510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0C6FB-DFF3-47EF-B76C-10F91B4424F0}"/>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F4ED3FDB-0087-430C-822E-022CE5451EAF}"/>
              </a:ext>
            </a:extLst>
          </p:cNvPr>
          <p:cNvGraphicFramePr>
            <a:graphicFrameLocks noGrp="1"/>
          </p:cNvGraphicFramePr>
          <p:nvPr>
            <p:ph type="chart" sz="quarter" idx="13"/>
            <p:extLst>
              <p:ext uri="{D42A27DB-BD31-4B8C-83A1-F6EECF244321}">
                <p14:modId xmlns:p14="http://schemas.microsoft.com/office/powerpoint/2010/main" val="567560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BC9344-28AC-4E09-A4DD-9AA6FF73D01E}"/>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45BBA0E0-DDBD-48F9-8966-1AC32F75AE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7935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43123-1E70-474F-A111-BED24B51188C}"/>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F5D97674-5367-46CA-9C70-2E9952003C94}"/>
              </a:ext>
            </a:extLst>
          </p:cNvPr>
          <p:cNvGraphicFramePr>
            <a:graphicFrameLocks noGrp="1"/>
          </p:cNvGraphicFramePr>
          <p:nvPr>
            <p:ph type="chart" sz="quarter" idx="13"/>
            <p:extLst>
              <p:ext uri="{D42A27DB-BD31-4B8C-83A1-F6EECF244321}">
                <p14:modId xmlns:p14="http://schemas.microsoft.com/office/powerpoint/2010/main" val="1906968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7D310D-6095-437F-8CAE-D421B7477F86}"/>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E8C733F3-E737-48FD-88F6-B6300A6D59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2472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4163A-60AA-4BEA-8B31-B25A8DB111A6}"/>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64D168AF-A119-40E4-83FE-3FA30B4530AA}"/>
              </a:ext>
            </a:extLst>
          </p:cNvPr>
          <p:cNvGraphicFramePr>
            <a:graphicFrameLocks noGrp="1"/>
          </p:cNvGraphicFramePr>
          <p:nvPr>
            <p:ph type="chart" sz="quarter" idx="13"/>
            <p:extLst>
              <p:ext uri="{D42A27DB-BD31-4B8C-83A1-F6EECF244321}">
                <p14:modId xmlns:p14="http://schemas.microsoft.com/office/powerpoint/2010/main" val="2413738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51672C-8BA9-4A77-9B27-75B0531BAFBD}"/>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DF77739F-C77A-4028-B6E1-CBABD387AC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5376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934CE-E8E6-4CA3-83DA-C84C3721EB0A}"/>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74A174A7-1735-41C2-B835-85A57B5E08B0}"/>
              </a:ext>
            </a:extLst>
          </p:cNvPr>
          <p:cNvGraphicFramePr>
            <a:graphicFrameLocks noGrp="1"/>
          </p:cNvGraphicFramePr>
          <p:nvPr>
            <p:ph type="chart" sz="quarter" idx="13"/>
            <p:extLst>
              <p:ext uri="{D42A27DB-BD31-4B8C-83A1-F6EECF244321}">
                <p14:modId xmlns:p14="http://schemas.microsoft.com/office/powerpoint/2010/main" val="4152972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A20B04-D1AA-4EDB-B1E2-4D37C8301655}"/>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0C119655-9B40-489F-A149-0F575C6BCF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5879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E3951-C957-4810-B199-E5ACC90A8D4B}"/>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6D0ADCC0-3AAA-4EE8-B4E6-EF3419E2BBFF}"/>
              </a:ext>
            </a:extLst>
          </p:cNvPr>
          <p:cNvGraphicFramePr>
            <a:graphicFrameLocks noGrp="1"/>
          </p:cNvGraphicFramePr>
          <p:nvPr>
            <p:ph type="tbl" sz="quarter" idx="13"/>
            <p:extLst>
              <p:ext uri="{D42A27DB-BD31-4B8C-83A1-F6EECF244321}">
                <p14:modId xmlns:p14="http://schemas.microsoft.com/office/powerpoint/2010/main" val="1314182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93407462"/>
                    </a:ext>
                  </a:extLst>
                </a:gridCol>
                <a:gridCol w="822960">
                  <a:extLst>
                    <a:ext uri="{9D8B030D-6E8A-4147-A177-3AD203B41FA5}">
                      <a16:colId xmlns:a16="http://schemas.microsoft.com/office/drawing/2014/main" val="2043594440"/>
                    </a:ext>
                  </a:extLst>
                </a:gridCol>
                <a:gridCol w="822960">
                  <a:extLst>
                    <a:ext uri="{9D8B030D-6E8A-4147-A177-3AD203B41FA5}">
                      <a16:colId xmlns:a16="http://schemas.microsoft.com/office/drawing/2014/main" val="2387261083"/>
                    </a:ext>
                  </a:extLst>
                </a:gridCol>
                <a:gridCol w="822960">
                  <a:extLst>
                    <a:ext uri="{9D8B030D-6E8A-4147-A177-3AD203B41FA5}">
                      <a16:colId xmlns:a16="http://schemas.microsoft.com/office/drawing/2014/main" val="1302745164"/>
                    </a:ext>
                  </a:extLst>
                </a:gridCol>
                <a:gridCol w="822960">
                  <a:extLst>
                    <a:ext uri="{9D8B030D-6E8A-4147-A177-3AD203B41FA5}">
                      <a16:colId xmlns:a16="http://schemas.microsoft.com/office/drawing/2014/main" val="245460016"/>
                    </a:ext>
                  </a:extLst>
                </a:gridCol>
                <a:gridCol w="822960">
                  <a:extLst>
                    <a:ext uri="{9D8B030D-6E8A-4147-A177-3AD203B41FA5}">
                      <a16:colId xmlns:a16="http://schemas.microsoft.com/office/drawing/2014/main" val="234674040"/>
                    </a:ext>
                  </a:extLst>
                </a:gridCol>
                <a:gridCol w="822960">
                  <a:extLst>
                    <a:ext uri="{9D8B030D-6E8A-4147-A177-3AD203B41FA5}">
                      <a16:colId xmlns:a16="http://schemas.microsoft.com/office/drawing/2014/main" val="4004240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1435291"/>
                  </a:ext>
                </a:extLst>
              </a:tr>
            </a:tbl>
          </a:graphicData>
        </a:graphic>
      </p:graphicFrame>
      <p:sp>
        <p:nvSpPr>
          <p:cNvPr id="4" name="Text Placeholder 3">
            <a:extLst>
              <a:ext uri="{FF2B5EF4-FFF2-40B4-BE49-F238E27FC236}">
                <a16:creationId xmlns:a16="http://schemas.microsoft.com/office/drawing/2014/main" id="{D06EED16-2E92-48A1-B02D-E8B169CE6D7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728591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15422-D220-4261-9166-8DD6D99F0B85}"/>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A1858515-3926-4015-B5A4-02ACD2B424CF}"/>
              </a:ext>
            </a:extLst>
          </p:cNvPr>
          <p:cNvGraphicFramePr>
            <a:graphicFrameLocks noGrp="1"/>
          </p:cNvGraphicFramePr>
          <p:nvPr>
            <p:ph type="tbl" sz="quarter" idx="13"/>
            <p:extLst>
              <p:ext uri="{D42A27DB-BD31-4B8C-83A1-F6EECF244321}">
                <p14:modId xmlns:p14="http://schemas.microsoft.com/office/powerpoint/2010/main" val="1568928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56756633"/>
                    </a:ext>
                  </a:extLst>
                </a:gridCol>
                <a:gridCol w="822960">
                  <a:extLst>
                    <a:ext uri="{9D8B030D-6E8A-4147-A177-3AD203B41FA5}">
                      <a16:colId xmlns:a16="http://schemas.microsoft.com/office/drawing/2014/main" val="2378609896"/>
                    </a:ext>
                  </a:extLst>
                </a:gridCol>
                <a:gridCol w="822960">
                  <a:extLst>
                    <a:ext uri="{9D8B030D-6E8A-4147-A177-3AD203B41FA5}">
                      <a16:colId xmlns:a16="http://schemas.microsoft.com/office/drawing/2014/main" val="1939872883"/>
                    </a:ext>
                  </a:extLst>
                </a:gridCol>
                <a:gridCol w="822960">
                  <a:extLst>
                    <a:ext uri="{9D8B030D-6E8A-4147-A177-3AD203B41FA5}">
                      <a16:colId xmlns:a16="http://schemas.microsoft.com/office/drawing/2014/main" val="1496498358"/>
                    </a:ext>
                  </a:extLst>
                </a:gridCol>
                <a:gridCol w="822960">
                  <a:extLst>
                    <a:ext uri="{9D8B030D-6E8A-4147-A177-3AD203B41FA5}">
                      <a16:colId xmlns:a16="http://schemas.microsoft.com/office/drawing/2014/main" val="2789394507"/>
                    </a:ext>
                  </a:extLst>
                </a:gridCol>
                <a:gridCol w="822960">
                  <a:extLst>
                    <a:ext uri="{9D8B030D-6E8A-4147-A177-3AD203B41FA5}">
                      <a16:colId xmlns:a16="http://schemas.microsoft.com/office/drawing/2014/main" val="2532161377"/>
                    </a:ext>
                  </a:extLst>
                </a:gridCol>
                <a:gridCol w="822960">
                  <a:extLst>
                    <a:ext uri="{9D8B030D-6E8A-4147-A177-3AD203B41FA5}">
                      <a16:colId xmlns:a16="http://schemas.microsoft.com/office/drawing/2014/main" val="2554660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1937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- 2018-11-15 10:23:00 </a:t>
                      </a:r>
                      <a:r>
                        <a:rPr kumimoji="0" lang="en-US" sz="1000" b="0" i="0" u="none" strike="noStrike" kern="1200" cap="none" spc="0" normalizeH="0" baseline="0" noProof="0">
                          <a:ln>
                            <a:noFill/>
                          </a:ln>
                          <a:solidFill>
                            <a:prstClr val="black"/>
                          </a:solidFill>
                          <a:effectLst/>
                          <a:uLnTx/>
                          <a:uFillTx/>
                          <a:latin typeface="+mn-lt"/>
                          <a:ea typeface="+mn-ea"/>
                          <a:cs typeface="+mn-cs"/>
                        </a:rPr>
                        <a:t> 
 Jika Famili Buttercup mempunyai banyak masa, bolehlah mencuba resipi ini untuk sarapan nanti!​
​#ResipiButtercup​
​Bingka Roti Berjagung​
​Bahan-bahan:​
100gm Buttercup, dicairkan​
3 biji telur gred A​
150gm gula kastor​
1/2 sudu kecil garam​
300gm roti putih, didadu​
200 gm tepung gandum​
1 liter santan (atau 500ml santan + 500ml susu cair)​
200gm jangung krim dalam tin
Arahan:​
1. Satukan telur dan gula, kacau hingga larut. ​
2. Tambah Buttercup dan masukkan tepung dan garam, kacau rata. ​
3. Tuang santan dan kacau hingga semua sebati. Masukkan roti dan biar tenggelam selama 15-20 minit. ​
4. Masukkan jagung krim, kacau hingga rata dan tuang dalam acuan kuih bingka yang telah disapu Buttercup dan alas dasarnya dengan kertas minyak.​
5. Bakar dalam oven pada suhu 180°C selama 1 jam atau sehingga masak. Biarkan kuih betul-betul sejuk sebelum dikeluarkan dari tin dan dipotong. ​
Sumber: http://kemaaz.blogspot.com/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8022659"/>
                  </a:ext>
                </a:extLst>
              </a:tr>
            </a:tbl>
          </a:graphicData>
        </a:graphic>
      </p:graphicFrame>
      <p:sp>
        <p:nvSpPr>
          <p:cNvPr id="4" name="Text Placeholder 3">
            <a:extLst>
              <a:ext uri="{FF2B5EF4-FFF2-40B4-BE49-F238E27FC236}">
                <a16:creationId xmlns:a16="http://schemas.microsoft.com/office/drawing/2014/main" id="{7DE1DFE9-22B6-4326-B4AC-1F0808FD2B7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942522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E3597-56A0-463A-BA77-B5CC51DFEB18}"/>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C15C783F-F446-4F31-9B56-E000DAB626A4}"/>
              </a:ext>
            </a:extLst>
          </p:cNvPr>
          <p:cNvGraphicFramePr>
            <a:graphicFrameLocks noGrp="1"/>
          </p:cNvGraphicFramePr>
          <p:nvPr>
            <p:ph type="tbl" sz="quarter" idx="13"/>
            <p:extLst>
              <p:ext uri="{D42A27DB-BD31-4B8C-83A1-F6EECF244321}">
                <p14:modId xmlns:p14="http://schemas.microsoft.com/office/powerpoint/2010/main" val="4013883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66226900"/>
                    </a:ext>
                  </a:extLst>
                </a:gridCol>
                <a:gridCol w="822960">
                  <a:extLst>
                    <a:ext uri="{9D8B030D-6E8A-4147-A177-3AD203B41FA5}">
                      <a16:colId xmlns:a16="http://schemas.microsoft.com/office/drawing/2014/main" val="1550294359"/>
                    </a:ext>
                  </a:extLst>
                </a:gridCol>
                <a:gridCol w="822960">
                  <a:extLst>
                    <a:ext uri="{9D8B030D-6E8A-4147-A177-3AD203B41FA5}">
                      <a16:colId xmlns:a16="http://schemas.microsoft.com/office/drawing/2014/main" val="729055585"/>
                    </a:ext>
                  </a:extLst>
                </a:gridCol>
                <a:gridCol w="822960">
                  <a:extLst>
                    <a:ext uri="{9D8B030D-6E8A-4147-A177-3AD203B41FA5}">
                      <a16:colId xmlns:a16="http://schemas.microsoft.com/office/drawing/2014/main" val="2233538951"/>
                    </a:ext>
                  </a:extLst>
                </a:gridCol>
                <a:gridCol w="822960">
                  <a:extLst>
                    <a:ext uri="{9D8B030D-6E8A-4147-A177-3AD203B41FA5}">
                      <a16:colId xmlns:a16="http://schemas.microsoft.com/office/drawing/2014/main" val="2028429672"/>
                    </a:ext>
                  </a:extLst>
                </a:gridCol>
                <a:gridCol w="822960">
                  <a:extLst>
                    <a:ext uri="{9D8B030D-6E8A-4147-A177-3AD203B41FA5}">
                      <a16:colId xmlns:a16="http://schemas.microsoft.com/office/drawing/2014/main" val="200572140"/>
                    </a:ext>
                  </a:extLst>
                </a:gridCol>
                <a:gridCol w="822960">
                  <a:extLst>
                    <a:ext uri="{9D8B030D-6E8A-4147-A177-3AD203B41FA5}">
                      <a16:colId xmlns:a16="http://schemas.microsoft.com/office/drawing/2014/main" val="2197069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5830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- 2018-11-27 10:59:16 </a:t>
                      </a:r>
                      <a:r>
                        <a:rPr kumimoji="0" lang="en-US" sz="1000" b="0" i="0" u="none" strike="noStrike" kern="1200" cap="none" spc="0" normalizeH="0" baseline="0" noProof="0">
                          <a:ln>
                            <a:noFill/>
                          </a:ln>
                          <a:solidFill>
                            <a:prstClr val="black"/>
                          </a:solidFill>
                          <a:effectLst/>
                          <a:uLnTx/>
                          <a:uFillTx/>
                          <a:latin typeface="+mn-lt"/>
                          <a:ea typeface="+mn-ea"/>
                          <a:cs typeface="+mn-cs"/>
                        </a:rPr>
                        <a:t> 
 Jom tukar angin, kita bersarapan dengan tuna pula. 
#ResipiButtercup 
Sandwich Tuna Berkrim 
Bahan-bahan: 
2 sudu besar Buttercup 
1 tin tuna dalam air 
5 sudu besar mayonnaise 
1 sudu besar susu pekat 
(Lenyekkan tuna. Masukkan semua bahan dan gaul sebati) 
Bahan hiasan: 
2 biji tomato dihiris nipis bulat-bulat 
Sedikit daun salad 
Arahan: 
1. Buang bahagian tepi roti. (Boleh juga dibiarkan jika suka) 
2. Sapu roti dengan sedikit Buttercup. Kemudian sapukan pula tuna. 
3. Letak tomato hiris dan salad. Tambahkan kepingan keju di atas dan tutup dengan roti. 
4. Kemudian potong segi tiga atau mengikut kesukaan masing masing. 
Sumber: http://www.limaumanis.com/resepi/beef-tuna-sandwich-2-resipi-untuk-sarapan-pagi/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78762792"/>
                  </a:ext>
                </a:extLst>
              </a:tr>
            </a:tbl>
          </a:graphicData>
        </a:graphic>
      </p:graphicFrame>
      <p:sp>
        <p:nvSpPr>
          <p:cNvPr id="4" name="Text Placeholder 3">
            <a:extLst>
              <a:ext uri="{FF2B5EF4-FFF2-40B4-BE49-F238E27FC236}">
                <a16:creationId xmlns:a16="http://schemas.microsoft.com/office/drawing/2014/main" id="{B45B5A77-84E0-4F2F-AA9F-7859A5C9728F}"/>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27116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EEB67-5B2A-4D56-9255-9725E01169BF}"/>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D700F8EB-5889-4D0A-9179-BC691B501011}"/>
              </a:ext>
            </a:extLst>
          </p:cNvPr>
          <p:cNvGraphicFramePr>
            <a:graphicFrameLocks noGrp="1"/>
          </p:cNvGraphicFramePr>
          <p:nvPr>
            <p:ph type="tbl" sz="quarter" idx="13"/>
            <p:extLst>
              <p:ext uri="{D42A27DB-BD31-4B8C-83A1-F6EECF244321}">
                <p14:modId xmlns:p14="http://schemas.microsoft.com/office/powerpoint/2010/main" val="1908409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33110635"/>
                    </a:ext>
                  </a:extLst>
                </a:gridCol>
                <a:gridCol w="822960">
                  <a:extLst>
                    <a:ext uri="{9D8B030D-6E8A-4147-A177-3AD203B41FA5}">
                      <a16:colId xmlns:a16="http://schemas.microsoft.com/office/drawing/2014/main" val="3133431424"/>
                    </a:ext>
                  </a:extLst>
                </a:gridCol>
                <a:gridCol w="822960">
                  <a:extLst>
                    <a:ext uri="{9D8B030D-6E8A-4147-A177-3AD203B41FA5}">
                      <a16:colId xmlns:a16="http://schemas.microsoft.com/office/drawing/2014/main" val="3974788121"/>
                    </a:ext>
                  </a:extLst>
                </a:gridCol>
                <a:gridCol w="822960">
                  <a:extLst>
                    <a:ext uri="{9D8B030D-6E8A-4147-A177-3AD203B41FA5}">
                      <a16:colId xmlns:a16="http://schemas.microsoft.com/office/drawing/2014/main" val="2903026243"/>
                    </a:ext>
                  </a:extLst>
                </a:gridCol>
                <a:gridCol w="822960">
                  <a:extLst>
                    <a:ext uri="{9D8B030D-6E8A-4147-A177-3AD203B41FA5}">
                      <a16:colId xmlns:a16="http://schemas.microsoft.com/office/drawing/2014/main" val="1104807087"/>
                    </a:ext>
                  </a:extLst>
                </a:gridCol>
                <a:gridCol w="822960">
                  <a:extLst>
                    <a:ext uri="{9D8B030D-6E8A-4147-A177-3AD203B41FA5}">
                      <a16:colId xmlns:a16="http://schemas.microsoft.com/office/drawing/2014/main" val="1055704254"/>
                    </a:ext>
                  </a:extLst>
                </a:gridCol>
                <a:gridCol w="822960">
                  <a:extLst>
                    <a:ext uri="{9D8B030D-6E8A-4147-A177-3AD203B41FA5}">
                      <a16:colId xmlns:a16="http://schemas.microsoft.com/office/drawing/2014/main" val="528589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8228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- 2018-11-17 13:05:00 </a:t>
                      </a:r>
                      <a:r>
                        <a:rPr kumimoji="0" lang="en-US" sz="1000" b="0" i="0" u="none" strike="noStrike" kern="1200" cap="none" spc="0" normalizeH="0" baseline="0" noProof="0">
                          <a:ln>
                            <a:noFill/>
                          </a:ln>
                          <a:solidFill>
                            <a:prstClr val="black"/>
                          </a:solidFill>
                          <a:effectLst/>
                          <a:uLnTx/>
                          <a:uFillTx/>
                          <a:latin typeface="+mn-lt"/>
                          <a:ea typeface="+mn-ea"/>
                          <a:cs typeface="+mn-cs"/>
                        </a:rPr>
                        <a:t> 
 Mudah disediakan dan cepat memberi tenaga. Buatlah roti gulung pisang untuk sarapan!​
​#ResipiButtercup​
​Roti Gulung Pisang​
​Bahan-bahan:​
3 biji pisang (belah dua)​
6 keping roti​
Bahan celupan:​
50gm Buttercup​
2 biji telur​
1/4 sudu kecil garam​
1/2 sudu besar gula pasir​
75ml susu cair
Arahan:​
1. Pukul telur bersama garam, dan gula pasir. ​
2. Masukkan susu cair sedikit demi sedikit sambil menggaul rata.​
3. Celup roti satu per satu. Letakkan pisang. Gulung.​
4. Gorengkan dengan Buttercup yang sudah dipanaskan sehingga keemasan.​
Sumber: https://pamapedia.com/5-resepi-berasaskan-pisang-untuk-sarapan-pagi-sungguh-menyelerakan/2845#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33567498"/>
                  </a:ext>
                </a:extLst>
              </a:tr>
            </a:tbl>
          </a:graphicData>
        </a:graphic>
      </p:graphicFrame>
      <p:sp>
        <p:nvSpPr>
          <p:cNvPr id="4" name="Text Placeholder 3">
            <a:extLst>
              <a:ext uri="{FF2B5EF4-FFF2-40B4-BE49-F238E27FC236}">
                <a16:creationId xmlns:a16="http://schemas.microsoft.com/office/drawing/2014/main" id="{0C9E4309-BC46-404B-8503-81F5B7273C02}"/>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866293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15EAB-D4FA-4C49-9A73-1F80074D73A1}"/>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9CFF49CF-276F-45B5-8588-02AF4404E416}"/>
              </a:ext>
            </a:extLst>
          </p:cNvPr>
          <p:cNvGraphicFramePr>
            <a:graphicFrameLocks noGrp="1"/>
          </p:cNvGraphicFramePr>
          <p:nvPr>
            <p:ph type="tbl" sz="quarter" idx="13"/>
            <p:extLst>
              <p:ext uri="{D42A27DB-BD31-4B8C-83A1-F6EECF244321}">
                <p14:modId xmlns:p14="http://schemas.microsoft.com/office/powerpoint/2010/main" val="272255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2190550"/>
                    </a:ext>
                  </a:extLst>
                </a:gridCol>
                <a:gridCol w="822960">
                  <a:extLst>
                    <a:ext uri="{9D8B030D-6E8A-4147-A177-3AD203B41FA5}">
                      <a16:colId xmlns:a16="http://schemas.microsoft.com/office/drawing/2014/main" val="4221151861"/>
                    </a:ext>
                  </a:extLst>
                </a:gridCol>
                <a:gridCol w="822960">
                  <a:extLst>
                    <a:ext uri="{9D8B030D-6E8A-4147-A177-3AD203B41FA5}">
                      <a16:colId xmlns:a16="http://schemas.microsoft.com/office/drawing/2014/main" val="3752763363"/>
                    </a:ext>
                  </a:extLst>
                </a:gridCol>
                <a:gridCol w="822960">
                  <a:extLst>
                    <a:ext uri="{9D8B030D-6E8A-4147-A177-3AD203B41FA5}">
                      <a16:colId xmlns:a16="http://schemas.microsoft.com/office/drawing/2014/main" val="890238307"/>
                    </a:ext>
                  </a:extLst>
                </a:gridCol>
                <a:gridCol w="822960">
                  <a:extLst>
                    <a:ext uri="{9D8B030D-6E8A-4147-A177-3AD203B41FA5}">
                      <a16:colId xmlns:a16="http://schemas.microsoft.com/office/drawing/2014/main" val="1525264615"/>
                    </a:ext>
                  </a:extLst>
                </a:gridCol>
                <a:gridCol w="822960">
                  <a:extLst>
                    <a:ext uri="{9D8B030D-6E8A-4147-A177-3AD203B41FA5}">
                      <a16:colId xmlns:a16="http://schemas.microsoft.com/office/drawing/2014/main" val="1476854353"/>
                    </a:ext>
                  </a:extLst>
                </a:gridCol>
                <a:gridCol w="822960">
                  <a:extLst>
                    <a:ext uri="{9D8B030D-6E8A-4147-A177-3AD203B41FA5}">
                      <a16:colId xmlns:a16="http://schemas.microsoft.com/office/drawing/2014/main" val="1423003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0966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- 2018-11-21 09:47:00 </a:t>
                      </a:r>
                      <a:r>
                        <a:rPr kumimoji="0" lang="en-US" sz="1000" b="0" i="0" u="none" strike="noStrike" kern="1200" cap="none" spc="0" normalizeH="0" baseline="0" noProof="0">
                          <a:ln>
                            <a:noFill/>
                          </a:ln>
                          <a:solidFill>
                            <a:prstClr val="black"/>
                          </a:solidFill>
                          <a:effectLst/>
                          <a:uLnTx/>
                          <a:uFillTx/>
                          <a:latin typeface="+mn-lt"/>
                          <a:ea typeface="+mn-ea"/>
                          <a:cs typeface="+mn-cs"/>
                        </a:rPr>
                        <a:t> 
 Terliur betul dibuatnya! Famili Buttercup wajib mencuba!​
#ResipiButtercup​
​Telur Dadar Gebu Gebas Buttercup​
Bahan-bahan:​
2 sudu besar Buttercup​
5 biji putih telur​
3 biji kuning telur​
Garam secukup rasa​
Lada sulah secukup rasa​
Arahan:​
1. Pisahkan putih telur dan kuning telur dalam dua mangkuk berasingan. Anda hanya memerlukan 3 kuning telur.​
2. Pukul kuning telur sehingga likat dan pucat. Ketepikan.​
3. Masukkan putih telur ke mangkuk besar dan pukul sehingga berbuih dan menjadi besar.​
4. Masukkan kuning telur ke dalam putih telur dan gaul.​
5. Tuangkan campuran telur ke dalam kuali. Masak di atas api sederhana rendah hingga bahagian bawahnya masak, kira-kira 5 minit.​
6. Angkat setiap sisi telur dadar dan letakkan satu sudu Buttercup di bawahnya.​
7. Tutup kuali dan masak selama 5 minit lagi, atau sampai bahagian atas telur dadar masak.​
8. Buka penutup dan perasakan telur dengan garam dan lada.​
9. Lipat telur dadar ke dalam pinggan dan taburkan dengan daun bawang. Nyu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5766176"/>
                  </a:ext>
                </a:extLst>
              </a:tr>
            </a:tbl>
          </a:graphicData>
        </a:graphic>
      </p:graphicFrame>
      <p:sp>
        <p:nvSpPr>
          <p:cNvPr id="4" name="Text Placeholder 3">
            <a:extLst>
              <a:ext uri="{FF2B5EF4-FFF2-40B4-BE49-F238E27FC236}">
                <a16:creationId xmlns:a16="http://schemas.microsoft.com/office/drawing/2014/main" id="{87525E82-A48D-4A7C-8925-39819A4A2B7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742794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F9BD9-0DDE-4E9B-847F-597EC912FA9C}"/>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071768BA-CADA-4D02-A955-97247A044C2A}"/>
              </a:ext>
            </a:extLst>
          </p:cNvPr>
          <p:cNvGraphicFramePr>
            <a:graphicFrameLocks noGrp="1"/>
          </p:cNvGraphicFramePr>
          <p:nvPr>
            <p:ph type="tbl" sz="quarter" idx="13"/>
            <p:extLst>
              <p:ext uri="{D42A27DB-BD31-4B8C-83A1-F6EECF244321}">
                <p14:modId xmlns:p14="http://schemas.microsoft.com/office/powerpoint/2010/main" val="3502638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80606037"/>
                    </a:ext>
                  </a:extLst>
                </a:gridCol>
                <a:gridCol w="822960">
                  <a:extLst>
                    <a:ext uri="{9D8B030D-6E8A-4147-A177-3AD203B41FA5}">
                      <a16:colId xmlns:a16="http://schemas.microsoft.com/office/drawing/2014/main" val="1300243483"/>
                    </a:ext>
                  </a:extLst>
                </a:gridCol>
                <a:gridCol w="822960">
                  <a:extLst>
                    <a:ext uri="{9D8B030D-6E8A-4147-A177-3AD203B41FA5}">
                      <a16:colId xmlns:a16="http://schemas.microsoft.com/office/drawing/2014/main" val="1830709877"/>
                    </a:ext>
                  </a:extLst>
                </a:gridCol>
                <a:gridCol w="822960">
                  <a:extLst>
                    <a:ext uri="{9D8B030D-6E8A-4147-A177-3AD203B41FA5}">
                      <a16:colId xmlns:a16="http://schemas.microsoft.com/office/drawing/2014/main" val="819982331"/>
                    </a:ext>
                  </a:extLst>
                </a:gridCol>
                <a:gridCol w="822960">
                  <a:extLst>
                    <a:ext uri="{9D8B030D-6E8A-4147-A177-3AD203B41FA5}">
                      <a16:colId xmlns:a16="http://schemas.microsoft.com/office/drawing/2014/main" val="3528015805"/>
                    </a:ext>
                  </a:extLst>
                </a:gridCol>
                <a:gridCol w="822960">
                  <a:extLst>
                    <a:ext uri="{9D8B030D-6E8A-4147-A177-3AD203B41FA5}">
                      <a16:colId xmlns:a16="http://schemas.microsoft.com/office/drawing/2014/main" val="351193117"/>
                    </a:ext>
                  </a:extLst>
                </a:gridCol>
                <a:gridCol w="822960">
                  <a:extLst>
                    <a:ext uri="{9D8B030D-6E8A-4147-A177-3AD203B41FA5}">
                      <a16:colId xmlns:a16="http://schemas.microsoft.com/office/drawing/2014/main" val="1929411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9031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- 2018-11-12 21:58:31 </a:t>
                      </a:r>
                      <a:r>
                        <a:rPr kumimoji="0" lang="en-US" sz="1000" b="0" i="0" u="none" strike="noStrike" kern="1200" cap="none" spc="0" normalizeH="0" baseline="0" noProof="0">
                          <a:ln>
                            <a:noFill/>
                          </a:ln>
                          <a:solidFill>
                            <a:prstClr val="black"/>
                          </a:solidFill>
                          <a:effectLst/>
                          <a:uLnTx/>
                          <a:uFillTx/>
                          <a:latin typeface="+mn-lt"/>
                          <a:ea typeface="+mn-ea"/>
                          <a:cs typeface="+mn-cs"/>
                        </a:rPr>
                        <a:t> 
 Siapa yang tidak gemarkan tekstur pankek yang gebu? Ini resipi pankek versi Melayu.​
​#ResipiButtercup​
​Pankek Mini bersama Gula Merah dan Kelapa​
​Bahan-bahan:​
2 sudu besar Buttercup, cair​
100gm tepung gandum​
280ml susu segar​
30gm gula halus​
50gm kelapa parut, putih sahaja​
1 biji telur, pukul sedikit​
1 sudu kecil serbuk penaik​
Air gula merah secukupnya​
Arahan:​
1. Satukan tepung, kelapa parut, serbuk penaik dan gula. Gaul rata.​
2. Tuang susu, telur dan Buttercup lalu kacau rata sehingga likat.​
3. Panaskan kuali leper tahan lekat. Letakkan sesenduk adunan di atas kuali.​
4. Biarkan beberapa minit sehingga pankek kekuningan. Balikkan dan masak bahagian satu lagi.​
5. Ulangi sehingga semua adunan habis.​
6. Hidang pankek bersama air gula merah dan lebihan kelapa parut.​
​
Sumber: https://www.rasa.my/8-idea-sarapan-yang-boleh-dicuba-setiap-hari-sepanjang-minggu/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890743"/>
                  </a:ext>
                </a:extLst>
              </a:tr>
            </a:tbl>
          </a:graphicData>
        </a:graphic>
      </p:graphicFrame>
      <p:sp>
        <p:nvSpPr>
          <p:cNvPr id="4" name="Text Placeholder 3">
            <a:extLst>
              <a:ext uri="{FF2B5EF4-FFF2-40B4-BE49-F238E27FC236}">
                <a16:creationId xmlns:a16="http://schemas.microsoft.com/office/drawing/2014/main" id="{58869BFD-8C20-44E8-BCF8-2FF48E730AB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449924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A783B-07B7-47F6-A29A-E2E8B257454A}"/>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0A7205C5-139C-4312-91B7-0466576EDDFF}"/>
              </a:ext>
            </a:extLst>
          </p:cNvPr>
          <p:cNvGraphicFramePr>
            <a:graphicFrameLocks noGrp="1"/>
          </p:cNvGraphicFramePr>
          <p:nvPr>
            <p:ph type="chart" sz="quarter" idx="13"/>
            <p:extLst>
              <p:ext uri="{D42A27DB-BD31-4B8C-83A1-F6EECF244321}">
                <p14:modId xmlns:p14="http://schemas.microsoft.com/office/powerpoint/2010/main" val="1045745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EE0128-FEBF-4F7D-9DB4-308CA7A701E0}"/>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0348C0E4-F06F-41EA-B6A3-47C24408E9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8750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D288F-4686-4B9D-96B4-9E0ADC45428F}"/>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A08E02DD-11D1-45AC-A835-B4A3D13A25CB}"/>
              </a:ext>
            </a:extLst>
          </p:cNvPr>
          <p:cNvGraphicFramePr>
            <a:graphicFrameLocks noGrp="1"/>
          </p:cNvGraphicFramePr>
          <p:nvPr>
            <p:ph type="chart" sz="quarter" idx="13"/>
            <p:extLst>
              <p:ext uri="{D42A27DB-BD31-4B8C-83A1-F6EECF244321}">
                <p14:modId xmlns:p14="http://schemas.microsoft.com/office/powerpoint/2010/main" val="934714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D5833E-C78B-4431-BB62-37A85733B3C6}"/>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98276A8B-BD7A-4560-A4EF-4BB18CFB97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5242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61935-0B15-41A1-A911-7E0747FDFA60}"/>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BC90ABB0-D5F7-4062-A8BF-71BF0267E72B}"/>
              </a:ext>
            </a:extLst>
          </p:cNvPr>
          <p:cNvGraphicFramePr>
            <a:graphicFrameLocks noGrp="1"/>
          </p:cNvGraphicFramePr>
          <p:nvPr>
            <p:ph type="chart" sz="quarter" idx="13"/>
            <p:extLst>
              <p:ext uri="{D42A27DB-BD31-4B8C-83A1-F6EECF244321}">
                <p14:modId xmlns:p14="http://schemas.microsoft.com/office/powerpoint/2010/main" val="1398500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913764-FB48-40DA-B240-2C53AF546829}"/>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AEA19AAD-CB6B-457A-9E3B-308BC58C61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0841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D1383-CCBB-4D6D-A16D-426CD893C701}"/>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02AD034C-6DD6-48B2-B924-85DC715697B8}"/>
              </a:ext>
            </a:extLst>
          </p:cNvPr>
          <p:cNvGraphicFramePr>
            <a:graphicFrameLocks noGrp="1"/>
          </p:cNvGraphicFramePr>
          <p:nvPr>
            <p:ph type="chart" sz="quarter" idx="13"/>
            <p:extLst>
              <p:ext uri="{D42A27DB-BD31-4B8C-83A1-F6EECF244321}">
                <p14:modId xmlns:p14="http://schemas.microsoft.com/office/powerpoint/2010/main" val="761441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20B268-D890-45C1-BB52-D46616D9180E}"/>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612F36AB-4DE4-42E5-BAB8-0D5A039973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8751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159F2-3D4E-4080-904F-91BB6562FA4D}"/>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048482E0-539A-40C4-B763-2F38FF9E7CA0}"/>
              </a:ext>
            </a:extLst>
          </p:cNvPr>
          <p:cNvGraphicFramePr>
            <a:graphicFrameLocks noGrp="1"/>
          </p:cNvGraphicFramePr>
          <p:nvPr>
            <p:ph type="tbl" sz="quarter" idx="13"/>
            <p:extLst>
              <p:ext uri="{D42A27DB-BD31-4B8C-83A1-F6EECF244321}">
                <p14:modId xmlns:p14="http://schemas.microsoft.com/office/powerpoint/2010/main" val="3451700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76808126"/>
                    </a:ext>
                  </a:extLst>
                </a:gridCol>
                <a:gridCol w="1645920">
                  <a:extLst>
                    <a:ext uri="{9D8B030D-6E8A-4147-A177-3AD203B41FA5}">
                      <a16:colId xmlns:a16="http://schemas.microsoft.com/office/drawing/2014/main" val="98742630"/>
                    </a:ext>
                  </a:extLst>
                </a:gridCol>
                <a:gridCol w="1645920">
                  <a:extLst>
                    <a:ext uri="{9D8B030D-6E8A-4147-A177-3AD203B41FA5}">
                      <a16:colId xmlns:a16="http://schemas.microsoft.com/office/drawing/2014/main" val="3590247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88429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a:t>
                      </a:r>
                    </a:p>
                  </a:txBody>
                  <a:tcPr/>
                </a:tc>
                <a:extLst>
                  <a:ext uri="{0D108BD9-81ED-4DB2-BD59-A6C34878D82A}">
                    <a16:rowId xmlns:a16="http://schemas.microsoft.com/office/drawing/2014/main" val="225023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332226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355498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25518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46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65789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857567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56078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450818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681774428"/>
                  </a:ext>
                </a:extLst>
              </a:tr>
            </a:tbl>
          </a:graphicData>
        </a:graphic>
      </p:graphicFrame>
      <p:sp>
        <p:nvSpPr>
          <p:cNvPr id="4" name="Text Placeholder 3">
            <a:extLst>
              <a:ext uri="{FF2B5EF4-FFF2-40B4-BE49-F238E27FC236}">
                <a16:creationId xmlns:a16="http://schemas.microsoft.com/office/drawing/2014/main" id="{D855ED26-68BA-4F04-AF9B-0569409A462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69951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17485-D520-40E4-933A-3DB71224959B}"/>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EBA14E41-4310-4735-AB33-57B7E7500C2A}"/>
              </a:ext>
            </a:extLst>
          </p:cNvPr>
          <p:cNvGraphicFramePr>
            <a:graphicFrameLocks noGrp="1"/>
          </p:cNvGraphicFramePr>
          <p:nvPr>
            <p:ph type="tbl" sz="quarter" idx="13"/>
            <p:extLst>
              <p:ext uri="{D42A27DB-BD31-4B8C-83A1-F6EECF244321}">
                <p14:modId xmlns:p14="http://schemas.microsoft.com/office/powerpoint/2010/main" val="1614138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34283297"/>
                    </a:ext>
                  </a:extLst>
                </a:gridCol>
                <a:gridCol w="1645920">
                  <a:extLst>
                    <a:ext uri="{9D8B030D-6E8A-4147-A177-3AD203B41FA5}">
                      <a16:colId xmlns:a16="http://schemas.microsoft.com/office/drawing/2014/main" val="564329815"/>
                    </a:ext>
                  </a:extLst>
                </a:gridCol>
                <a:gridCol w="1645920">
                  <a:extLst>
                    <a:ext uri="{9D8B030D-6E8A-4147-A177-3AD203B41FA5}">
                      <a16:colId xmlns:a16="http://schemas.microsoft.com/office/drawing/2014/main" val="1938647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4688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165177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732109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328991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73487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669562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968736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75645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124565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736742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011323274"/>
                  </a:ext>
                </a:extLst>
              </a:tr>
            </a:tbl>
          </a:graphicData>
        </a:graphic>
      </p:graphicFrame>
      <p:sp>
        <p:nvSpPr>
          <p:cNvPr id="4" name="Text Placeholder 3">
            <a:extLst>
              <a:ext uri="{FF2B5EF4-FFF2-40B4-BE49-F238E27FC236}">
                <a16:creationId xmlns:a16="http://schemas.microsoft.com/office/drawing/2014/main" id="{1841FE54-2CDB-4AE8-9AA3-01595204482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841098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E7BB7-7FA9-41E3-9AE5-68E434F92F10}"/>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2D68039E-EA66-4204-8BB0-1F9F6F8D7BDF}"/>
              </a:ext>
            </a:extLst>
          </p:cNvPr>
          <p:cNvGraphicFramePr>
            <a:graphicFrameLocks noGrp="1"/>
          </p:cNvGraphicFramePr>
          <p:nvPr>
            <p:ph type="tbl" sz="quarter" idx="13"/>
            <p:extLst>
              <p:ext uri="{D42A27DB-BD31-4B8C-83A1-F6EECF244321}">
                <p14:modId xmlns:p14="http://schemas.microsoft.com/office/powerpoint/2010/main" val="1711024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25634181"/>
                    </a:ext>
                  </a:extLst>
                </a:gridCol>
                <a:gridCol w="1645920">
                  <a:extLst>
                    <a:ext uri="{9D8B030D-6E8A-4147-A177-3AD203B41FA5}">
                      <a16:colId xmlns:a16="http://schemas.microsoft.com/office/drawing/2014/main" val="2578627793"/>
                    </a:ext>
                  </a:extLst>
                </a:gridCol>
                <a:gridCol w="1645920">
                  <a:extLst>
                    <a:ext uri="{9D8B030D-6E8A-4147-A177-3AD203B41FA5}">
                      <a16:colId xmlns:a16="http://schemas.microsoft.com/office/drawing/2014/main" val="2078216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51196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042870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877287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130841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018261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176306365"/>
                  </a:ext>
                </a:extLst>
              </a:tr>
            </a:tbl>
          </a:graphicData>
        </a:graphic>
      </p:graphicFrame>
      <p:sp>
        <p:nvSpPr>
          <p:cNvPr id="4" name="Text Placeholder 3">
            <a:extLst>
              <a:ext uri="{FF2B5EF4-FFF2-40B4-BE49-F238E27FC236}">
                <a16:creationId xmlns:a16="http://schemas.microsoft.com/office/drawing/2014/main" id="{85D71B3D-A64F-4C60-8C93-A75F0794E8A0}"/>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760121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F2955-3EE6-43D4-AC7B-3B5345924A36}"/>
              </a:ext>
            </a:extLst>
          </p:cNvPr>
          <p:cNvSpPr>
            <a:spLocks noGrp="1"/>
          </p:cNvSpPr>
          <p:nvPr>
            <p:ph type="title"/>
          </p:nvPr>
        </p:nvSpPr>
        <p:spPr/>
        <p:txBody>
          <a:bodyPr/>
          <a:lstStyle/>
          <a:p>
            <a:r>
              <a:rPr lang="en-US"/>
              <a:t>Facebook Own Posts Table | Buttercup Malaysia - 1 of 17</a:t>
            </a:r>
          </a:p>
        </p:txBody>
      </p:sp>
      <p:graphicFrame>
        <p:nvGraphicFramePr>
          <p:cNvPr id="5" name="Table Placeholder 4">
            <a:extLst>
              <a:ext uri="{FF2B5EF4-FFF2-40B4-BE49-F238E27FC236}">
                <a16:creationId xmlns:a16="http://schemas.microsoft.com/office/drawing/2014/main" id="{832A4538-F43B-43C2-B8EF-B5AF846CC464}"/>
              </a:ext>
            </a:extLst>
          </p:cNvPr>
          <p:cNvGraphicFramePr>
            <a:graphicFrameLocks noGrp="1"/>
          </p:cNvGraphicFramePr>
          <p:nvPr>
            <p:ph type="tbl" sz="quarter" idx="13"/>
            <p:extLst>
              <p:ext uri="{D42A27DB-BD31-4B8C-83A1-F6EECF244321}">
                <p14:modId xmlns:p14="http://schemas.microsoft.com/office/powerpoint/2010/main" val="4128213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4674309"/>
                    </a:ext>
                  </a:extLst>
                </a:gridCol>
                <a:gridCol w="658368">
                  <a:extLst>
                    <a:ext uri="{9D8B030D-6E8A-4147-A177-3AD203B41FA5}">
                      <a16:colId xmlns:a16="http://schemas.microsoft.com/office/drawing/2014/main" val="219053794"/>
                    </a:ext>
                  </a:extLst>
                </a:gridCol>
                <a:gridCol w="658368">
                  <a:extLst>
                    <a:ext uri="{9D8B030D-6E8A-4147-A177-3AD203B41FA5}">
                      <a16:colId xmlns:a16="http://schemas.microsoft.com/office/drawing/2014/main" val="1421282793"/>
                    </a:ext>
                  </a:extLst>
                </a:gridCol>
                <a:gridCol w="658368">
                  <a:extLst>
                    <a:ext uri="{9D8B030D-6E8A-4147-A177-3AD203B41FA5}">
                      <a16:colId xmlns:a16="http://schemas.microsoft.com/office/drawing/2014/main" val="3637914848"/>
                    </a:ext>
                  </a:extLst>
                </a:gridCol>
                <a:gridCol w="658368">
                  <a:extLst>
                    <a:ext uri="{9D8B030D-6E8A-4147-A177-3AD203B41FA5}">
                      <a16:colId xmlns:a16="http://schemas.microsoft.com/office/drawing/2014/main" val="3278012328"/>
                    </a:ext>
                  </a:extLst>
                </a:gridCol>
                <a:gridCol w="658368">
                  <a:extLst>
                    <a:ext uri="{9D8B030D-6E8A-4147-A177-3AD203B41FA5}">
                      <a16:colId xmlns:a16="http://schemas.microsoft.com/office/drawing/2014/main" val="4173814264"/>
                    </a:ext>
                  </a:extLst>
                </a:gridCol>
                <a:gridCol w="658368">
                  <a:extLst>
                    <a:ext uri="{9D8B030D-6E8A-4147-A177-3AD203B41FA5}">
                      <a16:colId xmlns:a16="http://schemas.microsoft.com/office/drawing/2014/main" val="531628356"/>
                    </a:ext>
                  </a:extLst>
                </a:gridCol>
                <a:gridCol w="658368">
                  <a:extLst>
                    <a:ext uri="{9D8B030D-6E8A-4147-A177-3AD203B41FA5}">
                      <a16:colId xmlns:a16="http://schemas.microsoft.com/office/drawing/2014/main" val="3303116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2485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- 2018-11-29 09:00:13 </a:t>
                      </a:r>
                      <a:r>
                        <a:rPr kumimoji="0" lang="en-US" sz="1000" b="0" i="0" u="none" strike="noStrike" kern="1200" cap="none" spc="0" normalizeH="0" baseline="0" noProof="0">
                          <a:ln>
                            <a:noFill/>
                          </a:ln>
                          <a:solidFill>
                            <a:prstClr val="black"/>
                          </a:solidFill>
                          <a:effectLst/>
                          <a:uLnTx/>
                          <a:uFillTx/>
                          <a:latin typeface="+mn-lt"/>
                          <a:ea typeface="+mn-ea"/>
                          <a:cs typeface="+mn-cs"/>
                        </a:rPr>
                        <a:t> 
 Josh Billings, seorang pelawak Amerika berkata “jangan bekerja sebelum bersarapan!" Famili Buttercup bagaimana? Sudah bersarapan sebelum memulakan kerja?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85903381"/>
                  </a:ext>
                </a:extLst>
              </a:tr>
            </a:tbl>
          </a:graphicData>
        </a:graphic>
      </p:graphicFrame>
      <p:sp>
        <p:nvSpPr>
          <p:cNvPr id="4" name="Text Placeholder 3">
            <a:extLst>
              <a:ext uri="{FF2B5EF4-FFF2-40B4-BE49-F238E27FC236}">
                <a16:creationId xmlns:a16="http://schemas.microsoft.com/office/drawing/2014/main" id="{3F87CB38-6491-4EA7-A74B-1D9B4E165292}"/>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217465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BE39E-9F8B-437F-8E87-8D33B61EEEA4}"/>
              </a:ext>
            </a:extLst>
          </p:cNvPr>
          <p:cNvSpPr>
            <a:spLocks noGrp="1"/>
          </p:cNvSpPr>
          <p:nvPr>
            <p:ph type="title"/>
          </p:nvPr>
        </p:nvSpPr>
        <p:spPr/>
        <p:txBody>
          <a:bodyPr/>
          <a:lstStyle/>
          <a:p>
            <a:r>
              <a:rPr lang="en-US"/>
              <a:t>Facebook Own Posts Table | Buttercup Malaysia - 2 of 17</a:t>
            </a:r>
          </a:p>
        </p:txBody>
      </p:sp>
      <p:graphicFrame>
        <p:nvGraphicFramePr>
          <p:cNvPr id="5" name="Table Placeholder 4">
            <a:extLst>
              <a:ext uri="{FF2B5EF4-FFF2-40B4-BE49-F238E27FC236}">
                <a16:creationId xmlns:a16="http://schemas.microsoft.com/office/drawing/2014/main" id="{29C4CAA1-C9D8-4E5A-91AA-B1B69931F3FC}"/>
              </a:ext>
            </a:extLst>
          </p:cNvPr>
          <p:cNvGraphicFramePr>
            <a:graphicFrameLocks noGrp="1"/>
          </p:cNvGraphicFramePr>
          <p:nvPr>
            <p:ph type="tbl" sz="quarter" idx="13"/>
            <p:extLst>
              <p:ext uri="{D42A27DB-BD31-4B8C-83A1-F6EECF244321}">
                <p14:modId xmlns:p14="http://schemas.microsoft.com/office/powerpoint/2010/main" val="1492064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7821898"/>
                    </a:ext>
                  </a:extLst>
                </a:gridCol>
                <a:gridCol w="658368">
                  <a:extLst>
                    <a:ext uri="{9D8B030D-6E8A-4147-A177-3AD203B41FA5}">
                      <a16:colId xmlns:a16="http://schemas.microsoft.com/office/drawing/2014/main" val="1571764509"/>
                    </a:ext>
                  </a:extLst>
                </a:gridCol>
                <a:gridCol w="658368">
                  <a:extLst>
                    <a:ext uri="{9D8B030D-6E8A-4147-A177-3AD203B41FA5}">
                      <a16:colId xmlns:a16="http://schemas.microsoft.com/office/drawing/2014/main" val="3072713861"/>
                    </a:ext>
                  </a:extLst>
                </a:gridCol>
                <a:gridCol w="658368">
                  <a:extLst>
                    <a:ext uri="{9D8B030D-6E8A-4147-A177-3AD203B41FA5}">
                      <a16:colId xmlns:a16="http://schemas.microsoft.com/office/drawing/2014/main" val="2906417340"/>
                    </a:ext>
                  </a:extLst>
                </a:gridCol>
                <a:gridCol w="658368">
                  <a:extLst>
                    <a:ext uri="{9D8B030D-6E8A-4147-A177-3AD203B41FA5}">
                      <a16:colId xmlns:a16="http://schemas.microsoft.com/office/drawing/2014/main" val="1955840242"/>
                    </a:ext>
                  </a:extLst>
                </a:gridCol>
                <a:gridCol w="658368">
                  <a:extLst>
                    <a:ext uri="{9D8B030D-6E8A-4147-A177-3AD203B41FA5}">
                      <a16:colId xmlns:a16="http://schemas.microsoft.com/office/drawing/2014/main" val="273418784"/>
                    </a:ext>
                  </a:extLst>
                </a:gridCol>
                <a:gridCol w="658368">
                  <a:extLst>
                    <a:ext uri="{9D8B030D-6E8A-4147-A177-3AD203B41FA5}">
                      <a16:colId xmlns:a16="http://schemas.microsoft.com/office/drawing/2014/main" val="948229367"/>
                    </a:ext>
                  </a:extLst>
                </a:gridCol>
                <a:gridCol w="658368">
                  <a:extLst>
                    <a:ext uri="{9D8B030D-6E8A-4147-A177-3AD203B41FA5}">
                      <a16:colId xmlns:a16="http://schemas.microsoft.com/office/drawing/2014/main" val="3391596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1074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- 2018-11-27 10:59:16 </a:t>
                      </a:r>
                      <a:r>
                        <a:rPr kumimoji="0" lang="en-US" sz="1000" b="0" i="0" u="none" strike="noStrike" kern="1200" cap="none" spc="0" normalizeH="0" baseline="0" noProof="0">
                          <a:ln>
                            <a:noFill/>
                          </a:ln>
                          <a:solidFill>
                            <a:prstClr val="black"/>
                          </a:solidFill>
                          <a:effectLst/>
                          <a:uLnTx/>
                          <a:uFillTx/>
                          <a:latin typeface="+mn-lt"/>
                          <a:ea typeface="+mn-ea"/>
                          <a:cs typeface="+mn-cs"/>
                        </a:rPr>
                        <a:t> 
 Jom tukar angin, kita bersarapan dengan tuna pula. 
#ResipiButtercup 
Sandwich Tuna Berkrim 
Bahan-bahan: 
2 sudu besar Buttercup 
1 tin tuna dalam air 
5 sudu besar mayonnaise 
1 sudu besar susu pekat 
(Lenyekkan tuna. Masukkan semua bahan dan gaul sebati) 
Bahan hiasan: 
2 biji tomato dihiris nipis bulat-bulat 
Sedikit daun salad 
Arahan: 
1. Buang bahagian tepi roti. (Boleh juga dibiarkan jika suka) 
2. Sapu roti dengan sedikit Buttercup. Kemudian sapukan pula tuna. 
3. Letak tomato hiris dan salad. Tambahkan kepingan keju di atas dan tutup dengan roti. 
4. Kemudian potong segi tiga atau mengikut kesukaan masing masing. 
Sumber: http://www.limaumanis.com/resepi/beef-tuna-sandwich-2-resipi-untuk-sarapan-pagi/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92654961"/>
                  </a:ext>
                </a:extLst>
              </a:tr>
            </a:tbl>
          </a:graphicData>
        </a:graphic>
      </p:graphicFrame>
      <p:sp>
        <p:nvSpPr>
          <p:cNvPr id="4" name="Text Placeholder 3">
            <a:extLst>
              <a:ext uri="{FF2B5EF4-FFF2-40B4-BE49-F238E27FC236}">
                <a16:creationId xmlns:a16="http://schemas.microsoft.com/office/drawing/2014/main" id="{14BC74D5-A228-466A-8588-7FA4CA30977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095644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91F54-CD90-4CF5-862F-1B8A93E82FCD}"/>
              </a:ext>
            </a:extLst>
          </p:cNvPr>
          <p:cNvSpPr>
            <a:spLocks noGrp="1"/>
          </p:cNvSpPr>
          <p:nvPr>
            <p:ph type="title"/>
          </p:nvPr>
        </p:nvSpPr>
        <p:spPr/>
        <p:txBody>
          <a:bodyPr/>
          <a:lstStyle/>
          <a:p>
            <a:r>
              <a:rPr lang="en-US"/>
              <a:t>Facebook Own Posts Table | Buttercup Malaysia - 3 of 17</a:t>
            </a:r>
          </a:p>
        </p:txBody>
      </p:sp>
      <p:graphicFrame>
        <p:nvGraphicFramePr>
          <p:cNvPr id="5" name="Table Placeholder 4">
            <a:extLst>
              <a:ext uri="{FF2B5EF4-FFF2-40B4-BE49-F238E27FC236}">
                <a16:creationId xmlns:a16="http://schemas.microsoft.com/office/drawing/2014/main" id="{F2B6F2F6-1468-485D-9EC4-EB83AA370E9C}"/>
              </a:ext>
            </a:extLst>
          </p:cNvPr>
          <p:cNvGraphicFramePr>
            <a:graphicFrameLocks noGrp="1"/>
          </p:cNvGraphicFramePr>
          <p:nvPr>
            <p:ph type="tbl" sz="quarter" idx="13"/>
            <p:extLst>
              <p:ext uri="{D42A27DB-BD31-4B8C-83A1-F6EECF244321}">
                <p14:modId xmlns:p14="http://schemas.microsoft.com/office/powerpoint/2010/main" val="3289402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0067759"/>
                    </a:ext>
                  </a:extLst>
                </a:gridCol>
                <a:gridCol w="658368">
                  <a:extLst>
                    <a:ext uri="{9D8B030D-6E8A-4147-A177-3AD203B41FA5}">
                      <a16:colId xmlns:a16="http://schemas.microsoft.com/office/drawing/2014/main" val="64866784"/>
                    </a:ext>
                  </a:extLst>
                </a:gridCol>
                <a:gridCol w="658368">
                  <a:extLst>
                    <a:ext uri="{9D8B030D-6E8A-4147-A177-3AD203B41FA5}">
                      <a16:colId xmlns:a16="http://schemas.microsoft.com/office/drawing/2014/main" val="2376326750"/>
                    </a:ext>
                  </a:extLst>
                </a:gridCol>
                <a:gridCol w="658368">
                  <a:extLst>
                    <a:ext uri="{9D8B030D-6E8A-4147-A177-3AD203B41FA5}">
                      <a16:colId xmlns:a16="http://schemas.microsoft.com/office/drawing/2014/main" val="32998504"/>
                    </a:ext>
                  </a:extLst>
                </a:gridCol>
                <a:gridCol w="658368">
                  <a:extLst>
                    <a:ext uri="{9D8B030D-6E8A-4147-A177-3AD203B41FA5}">
                      <a16:colId xmlns:a16="http://schemas.microsoft.com/office/drawing/2014/main" val="410364010"/>
                    </a:ext>
                  </a:extLst>
                </a:gridCol>
                <a:gridCol w="658368">
                  <a:extLst>
                    <a:ext uri="{9D8B030D-6E8A-4147-A177-3AD203B41FA5}">
                      <a16:colId xmlns:a16="http://schemas.microsoft.com/office/drawing/2014/main" val="795525972"/>
                    </a:ext>
                  </a:extLst>
                </a:gridCol>
                <a:gridCol w="658368">
                  <a:extLst>
                    <a:ext uri="{9D8B030D-6E8A-4147-A177-3AD203B41FA5}">
                      <a16:colId xmlns:a16="http://schemas.microsoft.com/office/drawing/2014/main" val="3852981521"/>
                    </a:ext>
                  </a:extLst>
                </a:gridCol>
                <a:gridCol w="658368">
                  <a:extLst>
                    <a:ext uri="{9D8B030D-6E8A-4147-A177-3AD203B41FA5}">
                      <a16:colId xmlns:a16="http://schemas.microsoft.com/office/drawing/2014/main" val="1748542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169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- 2018-11-25 12:57:20 </a:t>
                      </a:r>
                      <a:r>
                        <a:rPr kumimoji="0" lang="en-US" sz="1000" b="0" i="0" u="none" strike="noStrike" kern="1200" cap="none" spc="0" normalizeH="0" baseline="0" noProof="0">
                          <a:ln>
                            <a:noFill/>
                          </a:ln>
                          <a:solidFill>
                            <a:prstClr val="black"/>
                          </a:solidFill>
                          <a:effectLst/>
                          <a:uLnTx/>
                          <a:uFillTx/>
                          <a:latin typeface="+mn-lt"/>
                          <a:ea typeface="+mn-ea"/>
                          <a:cs typeface="+mn-cs"/>
                        </a:rPr>
                        <a:t> 
 Bubur ayam dimakan panas-panas pada waktu pagi, memang segar Famili Buttercup rasa nanti! 
#ResipiButtercup 
Bubur Ayam Buttercup 
Bahan-bahan: 
½ cawan beras, dibersihkan dan tos 
1 bahagian dada ayam/daging, potong dadu 
800ml air / 3 cawan air 
1 kiub pati ayam 
Sedikit lobak asin, potong kecil 
Sedikit garam, perasa, lada sulah 
Bahan menumis: 
3 sudu besar Buttercup 
2 ulas bawang merah, dimayang 
3 ulas bawang putih, dimayang 
½ ibu jari halia, diketuk 
2-3 batang kulit kayu manis 
1 sudu kecil biji lada hitam, ditumbuk manja 
1 kuntum bunga lawang 
3 buah pelaga 
4 bunga cengkih 
1 sudu kecil halba campur 
Arahan: 
1. Tumis bahan-bahan menumis dengan Buttercup sehingga bertukar keperangan. 
2. Masukkan 800ml air dan biarkan mendidih sedikit kemudian masukkan dada ayam dan kuib pati ayam. 
3. Masukkan semua beras dan lobak asin. Gunakan api kecil. Perhatikan nasi dan tambah air setiap kali kering. 
4. Apabila nasi mulai lembik, pecah-pecah dan sup semakin memekat, tambah sedi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42937612"/>
                  </a:ext>
                </a:extLst>
              </a:tr>
            </a:tbl>
          </a:graphicData>
        </a:graphic>
      </p:graphicFrame>
      <p:sp>
        <p:nvSpPr>
          <p:cNvPr id="4" name="Text Placeholder 3">
            <a:extLst>
              <a:ext uri="{FF2B5EF4-FFF2-40B4-BE49-F238E27FC236}">
                <a16:creationId xmlns:a16="http://schemas.microsoft.com/office/drawing/2014/main" id="{AEA61F13-29BE-46FD-AEC9-88E10F8D014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042683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71FAB-A13F-4DB3-8D18-2C9FE4BAD70C}"/>
              </a:ext>
            </a:extLst>
          </p:cNvPr>
          <p:cNvSpPr>
            <a:spLocks noGrp="1"/>
          </p:cNvSpPr>
          <p:nvPr>
            <p:ph type="title"/>
          </p:nvPr>
        </p:nvSpPr>
        <p:spPr/>
        <p:txBody>
          <a:bodyPr/>
          <a:lstStyle/>
          <a:p>
            <a:r>
              <a:rPr lang="en-US"/>
              <a:t>Facebook Own Posts Table | Buttercup Malaysia - 4 of 17</a:t>
            </a:r>
          </a:p>
        </p:txBody>
      </p:sp>
      <p:graphicFrame>
        <p:nvGraphicFramePr>
          <p:cNvPr id="5" name="Table Placeholder 4">
            <a:extLst>
              <a:ext uri="{FF2B5EF4-FFF2-40B4-BE49-F238E27FC236}">
                <a16:creationId xmlns:a16="http://schemas.microsoft.com/office/drawing/2014/main" id="{8B1F25E6-D68B-4819-B5D3-309427FB9A20}"/>
              </a:ext>
            </a:extLst>
          </p:cNvPr>
          <p:cNvGraphicFramePr>
            <a:graphicFrameLocks noGrp="1"/>
          </p:cNvGraphicFramePr>
          <p:nvPr>
            <p:ph type="tbl" sz="quarter" idx="13"/>
            <p:extLst>
              <p:ext uri="{D42A27DB-BD31-4B8C-83A1-F6EECF244321}">
                <p14:modId xmlns:p14="http://schemas.microsoft.com/office/powerpoint/2010/main" val="1019412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9683354"/>
                    </a:ext>
                  </a:extLst>
                </a:gridCol>
                <a:gridCol w="658368">
                  <a:extLst>
                    <a:ext uri="{9D8B030D-6E8A-4147-A177-3AD203B41FA5}">
                      <a16:colId xmlns:a16="http://schemas.microsoft.com/office/drawing/2014/main" val="1239425987"/>
                    </a:ext>
                  </a:extLst>
                </a:gridCol>
                <a:gridCol w="658368">
                  <a:extLst>
                    <a:ext uri="{9D8B030D-6E8A-4147-A177-3AD203B41FA5}">
                      <a16:colId xmlns:a16="http://schemas.microsoft.com/office/drawing/2014/main" val="2192330730"/>
                    </a:ext>
                  </a:extLst>
                </a:gridCol>
                <a:gridCol w="658368">
                  <a:extLst>
                    <a:ext uri="{9D8B030D-6E8A-4147-A177-3AD203B41FA5}">
                      <a16:colId xmlns:a16="http://schemas.microsoft.com/office/drawing/2014/main" val="1726757963"/>
                    </a:ext>
                  </a:extLst>
                </a:gridCol>
                <a:gridCol w="658368">
                  <a:extLst>
                    <a:ext uri="{9D8B030D-6E8A-4147-A177-3AD203B41FA5}">
                      <a16:colId xmlns:a16="http://schemas.microsoft.com/office/drawing/2014/main" val="65816299"/>
                    </a:ext>
                  </a:extLst>
                </a:gridCol>
                <a:gridCol w="658368">
                  <a:extLst>
                    <a:ext uri="{9D8B030D-6E8A-4147-A177-3AD203B41FA5}">
                      <a16:colId xmlns:a16="http://schemas.microsoft.com/office/drawing/2014/main" val="1585765509"/>
                    </a:ext>
                  </a:extLst>
                </a:gridCol>
                <a:gridCol w="658368">
                  <a:extLst>
                    <a:ext uri="{9D8B030D-6E8A-4147-A177-3AD203B41FA5}">
                      <a16:colId xmlns:a16="http://schemas.microsoft.com/office/drawing/2014/main" val="3038422073"/>
                    </a:ext>
                  </a:extLst>
                </a:gridCol>
                <a:gridCol w="658368">
                  <a:extLst>
                    <a:ext uri="{9D8B030D-6E8A-4147-A177-3AD203B41FA5}">
                      <a16:colId xmlns:a16="http://schemas.microsoft.com/office/drawing/2014/main" val="1544999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5663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- 2018-11-24 13:03:16 </a:t>
                      </a:r>
                      <a:r>
                        <a:rPr kumimoji="0" lang="en-US" sz="1000" b="0" i="0" u="none" strike="noStrike" kern="1200" cap="none" spc="0" normalizeH="0" baseline="0" noProof="0">
                          <a:ln>
                            <a:noFill/>
                          </a:ln>
                          <a:solidFill>
                            <a:prstClr val="black"/>
                          </a:solidFill>
                          <a:effectLst/>
                          <a:uLnTx/>
                          <a:uFillTx/>
                          <a:latin typeface="+mn-lt"/>
                          <a:ea typeface="+mn-ea"/>
                          <a:cs typeface="+mn-cs"/>
                        </a:rPr>
                        <a:t> 
 Lagi banyak anda membeli Buttercup, lagi senang untuk anda menang! Lekas ke kedai ramuan bakeri berhampiran untuk menyertai peraduan Beli, Adun &amp; Menang ini. Contoh kedai ramuan bakeri yang terlibat: 
Bake Time (Nira Emas Enterprise): 32, Jalan Lagenda Suria 3, Taman Lagenda Suria, 43100 Hulu Langat, Selangor 
House of Ingredients: 13A, Jalan Gangsa SD 5/3f, Bandar Sri Damansara, 52200 Kuala Lumpur 
Bake @ Polymart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Promosi ini hanya terbuka untuk pembelian di kedai ramuan bakeri di Semenanjung Malaysia sahaja. 
Lihat terma dan syarat serta senarai kedai yang terlibat: https://go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5369685"/>
                  </a:ext>
                </a:extLst>
              </a:tr>
            </a:tbl>
          </a:graphicData>
        </a:graphic>
      </p:graphicFrame>
      <p:sp>
        <p:nvSpPr>
          <p:cNvPr id="4" name="Text Placeholder 3">
            <a:extLst>
              <a:ext uri="{FF2B5EF4-FFF2-40B4-BE49-F238E27FC236}">
                <a16:creationId xmlns:a16="http://schemas.microsoft.com/office/drawing/2014/main" id="{D2A75D42-E71B-4FD2-9E97-10FBA2F094E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258401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233CD-B6C4-41F5-B20C-8BE62EFBE4A8}"/>
              </a:ext>
            </a:extLst>
          </p:cNvPr>
          <p:cNvSpPr>
            <a:spLocks noGrp="1"/>
          </p:cNvSpPr>
          <p:nvPr>
            <p:ph type="title"/>
          </p:nvPr>
        </p:nvSpPr>
        <p:spPr/>
        <p:txBody>
          <a:bodyPr/>
          <a:lstStyle/>
          <a:p>
            <a:r>
              <a:rPr lang="en-US"/>
              <a:t>Facebook Own Posts Table | Buttercup Malaysia - 5 of 17</a:t>
            </a:r>
          </a:p>
        </p:txBody>
      </p:sp>
      <p:graphicFrame>
        <p:nvGraphicFramePr>
          <p:cNvPr id="5" name="Table Placeholder 4">
            <a:extLst>
              <a:ext uri="{FF2B5EF4-FFF2-40B4-BE49-F238E27FC236}">
                <a16:creationId xmlns:a16="http://schemas.microsoft.com/office/drawing/2014/main" id="{98DB598A-D126-4092-B6EB-97F1D0654557}"/>
              </a:ext>
            </a:extLst>
          </p:cNvPr>
          <p:cNvGraphicFramePr>
            <a:graphicFrameLocks noGrp="1"/>
          </p:cNvGraphicFramePr>
          <p:nvPr>
            <p:ph type="tbl" sz="quarter" idx="13"/>
            <p:extLst>
              <p:ext uri="{D42A27DB-BD31-4B8C-83A1-F6EECF244321}">
                <p14:modId xmlns:p14="http://schemas.microsoft.com/office/powerpoint/2010/main" val="1686217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03691216"/>
                    </a:ext>
                  </a:extLst>
                </a:gridCol>
                <a:gridCol w="658368">
                  <a:extLst>
                    <a:ext uri="{9D8B030D-6E8A-4147-A177-3AD203B41FA5}">
                      <a16:colId xmlns:a16="http://schemas.microsoft.com/office/drawing/2014/main" val="3621092899"/>
                    </a:ext>
                  </a:extLst>
                </a:gridCol>
                <a:gridCol w="658368">
                  <a:extLst>
                    <a:ext uri="{9D8B030D-6E8A-4147-A177-3AD203B41FA5}">
                      <a16:colId xmlns:a16="http://schemas.microsoft.com/office/drawing/2014/main" val="1145560784"/>
                    </a:ext>
                  </a:extLst>
                </a:gridCol>
                <a:gridCol w="658368">
                  <a:extLst>
                    <a:ext uri="{9D8B030D-6E8A-4147-A177-3AD203B41FA5}">
                      <a16:colId xmlns:a16="http://schemas.microsoft.com/office/drawing/2014/main" val="703819949"/>
                    </a:ext>
                  </a:extLst>
                </a:gridCol>
                <a:gridCol w="658368">
                  <a:extLst>
                    <a:ext uri="{9D8B030D-6E8A-4147-A177-3AD203B41FA5}">
                      <a16:colId xmlns:a16="http://schemas.microsoft.com/office/drawing/2014/main" val="4249587844"/>
                    </a:ext>
                  </a:extLst>
                </a:gridCol>
                <a:gridCol w="658368">
                  <a:extLst>
                    <a:ext uri="{9D8B030D-6E8A-4147-A177-3AD203B41FA5}">
                      <a16:colId xmlns:a16="http://schemas.microsoft.com/office/drawing/2014/main" val="2088450147"/>
                    </a:ext>
                  </a:extLst>
                </a:gridCol>
                <a:gridCol w="658368">
                  <a:extLst>
                    <a:ext uri="{9D8B030D-6E8A-4147-A177-3AD203B41FA5}">
                      <a16:colId xmlns:a16="http://schemas.microsoft.com/office/drawing/2014/main" val="1287320351"/>
                    </a:ext>
                  </a:extLst>
                </a:gridCol>
                <a:gridCol w="658368">
                  <a:extLst>
                    <a:ext uri="{9D8B030D-6E8A-4147-A177-3AD203B41FA5}">
                      <a16:colId xmlns:a16="http://schemas.microsoft.com/office/drawing/2014/main" val="925888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711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- 2018-11-21 09:47:00 </a:t>
                      </a:r>
                      <a:r>
                        <a:rPr kumimoji="0" lang="en-US" sz="1000" b="0" i="0" u="none" strike="noStrike" kern="1200" cap="none" spc="0" normalizeH="0" baseline="0" noProof="0">
                          <a:ln>
                            <a:noFill/>
                          </a:ln>
                          <a:solidFill>
                            <a:prstClr val="black"/>
                          </a:solidFill>
                          <a:effectLst/>
                          <a:uLnTx/>
                          <a:uFillTx/>
                          <a:latin typeface="+mn-lt"/>
                          <a:ea typeface="+mn-ea"/>
                          <a:cs typeface="+mn-cs"/>
                        </a:rPr>
                        <a:t> 
 Terliur betul dibuatnya! Famili Buttercup wajib mencuba!​
#ResipiButtercup​
​Telur Dadar Gebu Gebas Buttercup​
Bahan-bahan:​
2 sudu besar Buttercup​
5 biji putih telur​
3 biji kuning telur​
Garam secukup rasa​
Lada sulah secukup rasa​
Arahan:​
1. Pisahkan putih telur dan kuning telur dalam dua mangkuk berasingan. Anda hanya memerlukan 3 kuning telur.​
2. Pukul kuning telur sehingga likat dan pucat. Ketepikan.​
3. Masukkan putih telur ke mangkuk besar dan pukul sehingga berbuih dan menjadi besar.​
4. Masukkan kuning telur ke dalam putih telur dan gaul.​
5. Tuangkan campuran telur ke dalam kuali. Masak di atas api sederhana rendah hingga bahagian bawahnya masak, kira-kira 5 minit.​
6. Angkat setiap sisi telur dadar dan letakkan satu sudu Buttercup di bawahnya.​
7. Tutup kuali dan masak selama 5 minit lagi, atau sampai bahagian atas telur dadar masak.​
8. Buka penutup dan perasakan telur dengan garam dan lada.​
9. Lipat telur dadar ke dalam pinggan dan taburkan dengan daun bawang. Nyu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46032637"/>
                  </a:ext>
                </a:extLst>
              </a:tr>
            </a:tbl>
          </a:graphicData>
        </a:graphic>
      </p:graphicFrame>
      <p:sp>
        <p:nvSpPr>
          <p:cNvPr id="4" name="Text Placeholder 3">
            <a:extLst>
              <a:ext uri="{FF2B5EF4-FFF2-40B4-BE49-F238E27FC236}">
                <a16:creationId xmlns:a16="http://schemas.microsoft.com/office/drawing/2014/main" id="{A7E84D3C-F9F4-458D-9E5A-58C1BD31FB8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7302313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8CE3F-A69D-4B23-A02A-8F82B4C38999}"/>
              </a:ext>
            </a:extLst>
          </p:cNvPr>
          <p:cNvSpPr>
            <a:spLocks noGrp="1"/>
          </p:cNvSpPr>
          <p:nvPr>
            <p:ph type="title"/>
          </p:nvPr>
        </p:nvSpPr>
        <p:spPr/>
        <p:txBody>
          <a:bodyPr/>
          <a:lstStyle/>
          <a:p>
            <a:r>
              <a:rPr lang="en-US"/>
              <a:t>Facebook Own Posts Table | Buttercup Malaysia - 6 of 17</a:t>
            </a:r>
          </a:p>
        </p:txBody>
      </p:sp>
      <p:graphicFrame>
        <p:nvGraphicFramePr>
          <p:cNvPr id="5" name="Table Placeholder 4">
            <a:extLst>
              <a:ext uri="{FF2B5EF4-FFF2-40B4-BE49-F238E27FC236}">
                <a16:creationId xmlns:a16="http://schemas.microsoft.com/office/drawing/2014/main" id="{1A7D2257-D2AC-4CC2-9DC5-35DBB0FA1578}"/>
              </a:ext>
            </a:extLst>
          </p:cNvPr>
          <p:cNvGraphicFramePr>
            <a:graphicFrameLocks noGrp="1"/>
          </p:cNvGraphicFramePr>
          <p:nvPr>
            <p:ph type="tbl" sz="quarter" idx="13"/>
            <p:extLst>
              <p:ext uri="{D42A27DB-BD31-4B8C-83A1-F6EECF244321}">
                <p14:modId xmlns:p14="http://schemas.microsoft.com/office/powerpoint/2010/main" val="3004563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73001201"/>
                    </a:ext>
                  </a:extLst>
                </a:gridCol>
                <a:gridCol w="658368">
                  <a:extLst>
                    <a:ext uri="{9D8B030D-6E8A-4147-A177-3AD203B41FA5}">
                      <a16:colId xmlns:a16="http://schemas.microsoft.com/office/drawing/2014/main" val="3916741750"/>
                    </a:ext>
                  </a:extLst>
                </a:gridCol>
                <a:gridCol w="658368">
                  <a:extLst>
                    <a:ext uri="{9D8B030D-6E8A-4147-A177-3AD203B41FA5}">
                      <a16:colId xmlns:a16="http://schemas.microsoft.com/office/drawing/2014/main" val="2243236542"/>
                    </a:ext>
                  </a:extLst>
                </a:gridCol>
                <a:gridCol w="658368">
                  <a:extLst>
                    <a:ext uri="{9D8B030D-6E8A-4147-A177-3AD203B41FA5}">
                      <a16:colId xmlns:a16="http://schemas.microsoft.com/office/drawing/2014/main" val="2085958900"/>
                    </a:ext>
                  </a:extLst>
                </a:gridCol>
                <a:gridCol w="658368">
                  <a:extLst>
                    <a:ext uri="{9D8B030D-6E8A-4147-A177-3AD203B41FA5}">
                      <a16:colId xmlns:a16="http://schemas.microsoft.com/office/drawing/2014/main" val="3371496432"/>
                    </a:ext>
                  </a:extLst>
                </a:gridCol>
                <a:gridCol w="658368">
                  <a:extLst>
                    <a:ext uri="{9D8B030D-6E8A-4147-A177-3AD203B41FA5}">
                      <a16:colId xmlns:a16="http://schemas.microsoft.com/office/drawing/2014/main" val="2444796615"/>
                    </a:ext>
                  </a:extLst>
                </a:gridCol>
                <a:gridCol w="658368">
                  <a:extLst>
                    <a:ext uri="{9D8B030D-6E8A-4147-A177-3AD203B41FA5}">
                      <a16:colId xmlns:a16="http://schemas.microsoft.com/office/drawing/2014/main" val="1082227712"/>
                    </a:ext>
                  </a:extLst>
                </a:gridCol>
                <a:gridCol w="658368">
                  <a:extLst>
                    <a:ext uri="{9D8B030D-6E8A-4147-A177-3AD203B41FA5}">
                      <a16:colId xmlns:a16="http://schemas.microsoft.com/office/drawing/2014/main" val="2750489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6713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- 2018-11-19 09:41:00 </a:t>
                      </a:r>
                      <a:r>
                        <a:rPr kumimoji="0" lang="en-US" sz="1000" b="0" i="0" u="none" strike="noStrike" kern="1200" cap="none" spc="0" normalizeH="0" baseline="0" noProof="0">
                          <a:ln>
                            <a:noFill/>
                          </a:ln>
                          <a:solidFill>
                            <a:prstClr val="black"/>
                          </a:solidFill>
                          <a:effectLst/>
                          <a:uLnTx/>
                          <a:uFillTx/>
                          <a:latin typeface="+mn-lt"/>
                          <a:ea typeface="+mn-ea"/>
                          <a:cs typeface="+mn-cs"/>
                        </a:rPr>
                        <a:t> 
 Sedapnya hidangan ini. Senang pula nak membuatnya.​
#ResipiButtercup​
Roti Goreng Buttercup​
Bahan-bahan:​
6 sudu besar Buttercup​
12 -15 keping roti (dipotong/gunting 4-6)​
500gm udang sederhana dikopek kulit ​
2 keping dada ayam ​
2 tangkai daun kari​
4 ulas bawang putih dicincang halus​
1 labu bawang besar, dihiris/mayang halus​
2 batang lada merah, buang bijinya dan dihiris serong​
3 biji telur dipukul sebentar
Arahan:​
1. Panaskan Buttercup dan tumis daun kari, bawang putih dan bawang besar. Gaul hingga wangi. ​
2. Masukkan isi ayam, udang, dan cili merah. Gaul hingga isi ayam dan udang masak dan bertukar warna. ​
3. Masukkan roti dan akhir sekali masukkan telur.​
4. Tambah sedikit garam dan gaul sebelum menutup api. Hidang begitu sahaja atau bersama sos cili.​
​Sumber: http://samida74.blogspot.com/2013/03/roti-goreng-butterwat-sarapan-pagi.html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75805755"/>
                  </a:ext>
                </a:extLst>
              </a:tr>
            </a:tbl>
          </a:graphicData>
        </a:graphic>
      </p:graphicFrame>
      <p:sp>
        <p:nvSpPr>
          <p:cNvPr id="4" name="Text Placeholder 3">
            <a:extLst>
              <a:ext uri="{FF2B5EF4-FFF2-40B4-BE49-F238E27FC236}">
                <a16:creationId xmlns:a16="http://schemas.microsoft.com/office/drawing/2014/main" id="{2B551803-BA5B-4686-A392-9CD5B125296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090106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142DA-5350-4578-9F2D-7B5DB87F78FB}"/>
              </a:ext>
            </a:extLst>
          </p:cNvPr>
          <p:cNvSpPr>
            <a:spLocks noGrp="1"/>
          </p:cNvSpPr>
          <p:nvPr>
            <p:ph type="title"/>
          </p:nvPr>
        </p:nvSpPr>
        <p:spPr/>
        <p:txBody>
          <a:bodyPr/>
          <a:lstStyle/>
          <a:p>
            <a:r>
              <a:rPr lang="en-US"/>
              <a:t>Facebook Own Posts Table | Buttercup Malaysia - 7 of 17</a:t>
            </a:r>
          </a:p>
        </p:txBody>
      </p:sp>
      <p:graphicFrame>
        <p:nvGraphicFramePr>
          <p:cNvPr id="5" name="Table Placeholder 4">
            <a:extLst>
              <a:ext uri="{FF2B5EF4-FFF2-40B4-BE49-F238E27FC236}">
                <a16:creationId xmlns:a16="http://schemas.microsoft.com/office/drawing/2014/main" id="{2FF996B8-E3DF-44F6-A1AB-66D8F008983F}"/>
              </a:ext>
            </a:extLst>
          </p:cNvPr>
          <p:cNvGraphicFramePr>
            <a:graphicFrameLocks noGrp="1"/>
          </p:cNvGraphicFramePr>
          <p:nvPr>
            <p:ph type="tbl" sz="quarter" idx="13"/>
            <p:extLst>
              <p:ext uri="{D42A27DB-BD31-4B8C-83A1-F6EECF244321}">
                <p14:modId xmlns:p14="http://schemas.microsoft.com/office/powerpoint/2010/main" val="1072077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4827606"/>
                    </a:ext>
                  </a:extLst>
                </a:gridCol>
                <a:gridCol w="658368">
                  <a:extLst>
                    <a:ext uri="{9D8B030D-6E8A-4147-A177-3AD203B41FA5}">
                      <a16:colId xmlns:a16="http://schemas.microsoft.com/office/drawing/2014/main" val="978833632"/>
                    </a:ext>
                  </a:extLst>
                </a:gridCol>
                <a:gridCol w="658368">
                  <a:extLst>
                    <a:ext uri="{9D8B030D-6E8A-4147-A177-3AD203B41FA5}">
                      <a16:colId xmlns:a16="http://schemas.microsoft.com/office/drawing/2014/main" val="2946560127"/>
                    </a:ext>
                  </a:extLst>
                </a:gridCol>
                <a:gridCol w="658368">
                  <a:extLst>
                    <a:ext uri="{9D8B030D-6E8A-4147-A177-3AD203B41FA5}">
                      <a16:colId xmlns:a16="http://schemas.microsoft.com/office/drawing/2014/main" val="4124973069"/>
                    </a:ext>
                  </a:extLst>
                </a:gridCol>
                <a:gridCol w="658368">
                  <a:extLst>
                    <a:ext uri="{9D8B030D-6E8A-4147-A177-3AD203B41FA5}">
                      <a16:colId xmlns:a16="http://schemas.microsoft.com/office/drawing/2014/main" val="1872681229"/>
                    </a:ext>
                  </a:extLst>
                </a:gridCol>
                <a:gridCol w="658368">
                  <a:extLst>
                    <a:ext uri="{9D8B030D-6E8A-4147-A177-3AD203B41FA5}">
                      <a16:colId xmlns:a16="http://schemas.microsoft.com/office/drawing/2014/main" val="297768639"/>
                    </a:ext>
                  </a:extLst>
                </a:gridCol>
                <a:gridCol w="658368">
                  <a:extLst>
                    <a:ext uri="{9D8B030D-6E8A-4147-A177-3AD203B41FA5}">
                      <a16:colId xmlns:a16="http://schemas.microsoft.com/office/drawing/2014/main" val="756589592"/>
                    </a:ext>
                  </a:extLst>
                </a:gridCol>
                <a:gridCol w="658368">
                  <a:extLst>
                    <a:ext uri="{9D8B030D-6E8A-4147-A177-3AD203B41FA5}">
                      <a16:colId xmlns:a16="http://schemas.microsoft.com/office/drawing/2014/main" val="3934305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3315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- 2018-11-18 10:11:13 </a:t>
                      </a:r>
                      <a:r>
                        <a:rPr kumimoji="0" lang="en-US" sz="1000" b="0" i="0" u="none" strike="noStrike" kern="1200" cap="none" spc="0" normalizeH="0" baseline="0" noProof="0">
                          <a:ln>
                            <a:noFill/>
                          </a:ln>
                          <a:solidFill>
                            <a:prstClr val="black"/>
                          </a:solidFill>
                          <a:effectLst/>
                          <a:uLnTx/>
                          <a:uFillTx/>
                          <a:latin typeface="+mn-lt"/>
                          <a:ea typeface="+mn-ea"/>
                          <a:cs typeface="+mn-cs"/>
                        </a:rPr>
                        <a:t> 
 Alamak, Buttercup sudah habis! Tambah stok Buttercup dari mana-mana kedai ramuan bakeri berdekatan tempat tinggal anda untuk menyertai peraduan Beli, Adun &amp; Menang. Ini antara kedai ramuan bakeri di Selangor:
Zanora Dshop: Jalan Putra Perdana 1/3, Taman Putra Perdana, 47100 Puchong, Selangor
(Yummie) BFee Bakery Ingredients: 26-G-01 &amp; 25-G-01, Jalan Medan PB2B, Medan PB2, Pusat Bandar Bangi, Bandar Baru Bangi 43650, Bandar Baru Bangi, Selangor
Bake Well Ingredients Centre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https://goo.gl/5xRWbm 
Promosi ini hanya terbuka untuk pembelian di kedai ramuan bak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0058614"/>
                  </a:ext>
                </a:extLst>
              </a:tr>
            </a:tbl>
          </a:graphicData>
        </a:graphic>
      </p:graphicFrame>
      <p:sp>
        <p:nvSpPr>
          <p:cNvPr id="4" name="Text Placeholder 3">
            <a:extLst>
              <a:ext uri="{FF2B5EF4-FFF2-40B4-BE49-F238E27FC236}">
                <a16:creationId xmlns:a16="http://schemas.microsoft.com/office/drawing/2014/main" id="{07EFD397-8F6B-46FE-9E89-9D8C2FCB4B4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3859531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60880-2544-4DBC-8E0A-55F7E7EB9465}"/>
              </a:ext>
            </a:extLst>
          </p:cNvPr>
          <p:cNvSpPr>
            <a:spLocks noGrp="1"/>
          </p:cNvSpPr>
          <p:nvPr>
            <p:ph type="title"/>
          </p:nvPr>
        </p:nvSpPr>
        <p:spPr/>
        <p:txBody>
          <a:bodyPr/>
          <a:lstStyle/>
          <a:p>
            <a:r>
              <a:rPr lang="en-US"/>
              <a:t>Facebook Own Posts Table | Buttercup Malaysia - 8 of 17</a:t>
            </a:r>
          </a:p>
        </p:txBody>
      </p:sp>
      <p:graphicFrame>
        <p:nvGraphicFramePr>
          <p:cNvPr id="5" name="Table Placeholder 4">
            <a:extLst>
              <a:ext uri="{FF2B5EF4-FFF2-40B4-BE49-F238E27FC236}">
                <a16:creationId xmlns:a16="http://schemas.microsoft.com/office/drawing/2014/main" id="{D5FF3370-09F2-495F-8F75-F2D4D1AEB941}"/>
              </a:ext>
            </a:extLst>
          </p:cNvPr>
          <p:cNvGraphicFramePr>
            <a:graphicFrameLocks noGrp="1"/>
          </p:cNvGraphicFramePr>
          <p:nvPr>
            <p:ph type="tbl" sz="quarter" idx="13"/>
            <p:extLst>
              <p:ext uri="{D42A27DB-BD31-4B8C-83A1-F6EECF244321}">
                <p14:modId xmlns:p14="http://schemas.microsoft.com/office/powerpoint/2010/main" val="2160766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8987375"/>
                    </a:ext>
                  </a:extLst>
                </a:gridCol>
                <a:gridCol w="658368">
                  <a:extLst>
                    <a:ext uri="{9D8B030D-6E8A-4147-A177-3AD203B41FA5}">
                      <a16:colId xmlns:a16="http://schemas.microsoft.com/office/drawing/2014/main" val="2768727611"/>
                    </a:ext>
                  </a:extLst>
                </a:gridCol>
                <a:gridCol w="658368">
                  <a:extLst>
                    <a:ext uri="{9D8B030D-6E8A-4147-A177-3AD203B41FA5}">
                      <a16:colId xmlns:a16="http://schemas.microsoft.com/office/drawing/2014/main" val="1500260070"/>
                    </a:ext>
                  </a:extLst>
                </a:gridCol>
                <a:gridCol w="658368">
                  <a:extLst>
                    <a:ext uri="{9D8B030D-6E8A-4147-A177-3AD203B41FA5}">
                      <a16:colId xmlns:a16="http://schemas.microsoft.com/office/drawing/2014/main" val="1404956378"/>
                    </a:ext>
                  </a:extLst>
                </a:gridCol>
                <a:gridCol w="658368">
                  <a:extLst>
                    <a:ext uri="{9D8B030D-6E8A-4147-A177-3AD203B41FA5}">
                      <a16:colId xmlns:a16="http://schemas.microsoft.com/office/drawing/2014/main" val="3716412227"/>
                    </a:ext>
                  </a:extLst>
                </a:gridCol>
                <a:gridCol w="658368">
                  <a:extLst>
                    <a:ext uri="{9D8B030D-6E8A-4147-A177-3AD203B41FA5}">
                      <a16:colId xmlns:a16="http://schemas.microsoft.com/office/drawing/2014/main" val="2114109305"/>
                    </a:ext>
                  </a:extLst>
                </a:gridCol>
                <a:gridCol w="658368">
                  <a:extLst>
                    <a:ext uri="{9D8B030D-6E8A-4147-A177-3AD203B41FA5}">
                      <a16:colId xmlns:a16="http://schemas.microsoft.com/office/drawing/2014/main" val="1284374090"/>
                    </a:ext>
                  </a:extLst>
                </a:gridCol>
                <a:gridCol w="658368">
                  <a:extLst>
                    <a:ext uri="{9D8B030D-6E8A-4147-A177-3AD203B41FA5}">
                      <a16:colId xmlns:a16="http://schemas.microsoft.com/office/drawing/2014/main" val="3415037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3371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- 2018-11-18 00:00:42 </a:t>
                      </a:r>
                      <a:r>
                        <a:rPr kumimoji="0" lang="en-US" sz="1000" b="0" i="0" u="none" strike="noStrike" kern="1200" cap="none" spc="0" normalizeH="0" baseline="0" noProof="0">
                          <a:ln>
                            <a:noFill/>
                          </a:ln>
                          <a:solidFill>
                            <a:prstClr val="black"/>
                          </a:solidFill>
                          <a:effectLst/>
                          <a:uLnTx/>
                          <a:uFillTx/>
                          <a:latin typeface="+mn-lt"/>
                          <a:ea typeface="+mn-ea"/>
                          <a:cs typeface="+mn-cs"/>
                        </a:rPr>
                        <a:t> 
 Berita baik! Semua penggemar Buttercup boleh memenangi baucar membeli-belah sebanyak RM100! Caranya adalah dengan menyertai peraduan Adun, Beli dan Menang seperti berikut: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
228 8504. Sila simpan resit asal pembelian 
untuk pengesahan, ya! 
Lihat terma dan syarat: 
https://goo.gl/5xRWbm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8310973"/>
                  </a:ext>
                </a:extLst>
              </a:tr>
            </a:tbl>
          </a:graphicData>
        </a:graphic>
      </p:graphicFrame>
      <p:sp>
        <p:nvSpPr>
          <p:cNvPr id="4" name="Text Placeholder 3">
            <a:extLst>
              <a:ext uri="{FF2B5EF4-FFF2-40B4-BE49-F238E27FC236}">
                <a16:creationId xmlns:a16="http://schemas.microsoft.com/office/drawing/2014/main" id="{0B81B0EB-A2A4-47F2-92B0-16C8852F467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5417181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D0630-A0AC-4340-B18E-F9E13071053F}"/>
              </a:ext>
            </a:extLst>
          </p:cNvPr>
          <p:cNvSpPr>
            <a:spLocks noGrp="1"/>
          </p:cNvSpPr>
          <p:nvPr>
            <p:ph type="title"/>
          </p:nvPr>
        </p:nvSpPr>
        <p:spPr/>
        <p:txBody>
          <a:bodyPr/>
          <a:lstStyle/>
          <a:p>
            <a:r>
              <a:rPr lang="en-US"/>
              <a:t>Facebook Own Posts Table | Buttercup Malaysia - 9 of 17</a:t>
            </a:r>
          </a:p>
        </p:txBody>
      </p:sp>
      <p:graphicFrame>
        <p:nvGraphicFramePr>
          <p:cNvPr id="5" name="Table Placeholder 4">
            <a:extLst>
              <a:ext uri="{FF2B5EF4-FFF2-40B4-BE49-F238E27FC236}">
                <a16:creationId xmlns:a16="http://schemas.microsoft.com/office/drawing/2014/main" id="{416C2026-54E8-4F08-970E-15989BC2806B}"/>
              </a:ext>
            </a:extLst>
          </p:cNvPr>
          <p:cNvGraphicFramePr>
            <a:graphicFrameLocks noGrp="1"/>
          </p:cNvGraphicFramePr>
          <p:nvPr>
            <p:ph type="tbl" sz="quarter" idx="13"/>
            <p:extLst>
              <p:ext uri="{D42A27DB-BD31-4B8C-83A1-F6EECF244321}">
                <p14:modId xmlns:p14="http://schemas.microsoft.com/office/powerpoint/2010/main" val="182227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5790945"/>
                    </a:ext>
                  </a:extLst>
                </a:gridCol>
                <a:gridCol w="658368">
                  <a:extLst>
                    <a:ext uri="{9D8B030D-6E8A-4147-A177-3AD203B41FA5}">
                      <a16:colId xmlns:a16="http://schemas.microsoft.com/office/drawing/2014/main" val="2457882661"/>
                    </a:ext>
                  </a:extLst>
                </a:gridCol>
                <a:gridCol w="658368">
                  <a:extLst>
                    <a:ext uri="{9D8B030D-6E8A-4147-A177-3AD203B41FA5}">
                      <a16:colId xmlns:a16="http://schemas.microsoft.com/office/drawing/2014/main" val="3674977427"/>
                    </a:ext>
                  </a:extLst>
                </a:gridCol>
                <a:gridCol w="658368">
                  <a:extLst>
                    <a:ext uri="{9D8B030D-6E8A-4147-A177-3AD203B41FA5}">
                      <a16:colId xmlns:a16="http://schemas.microsoft.com/office/drawing/2014/main" val="97780464"/>
                    </a:ext>
                  </a:extLst>
                </a:gridCol>
                <a:gridCol w="658368">
                  <a:extLst>
                    <a:ext uri="{9D8B030D-6E8A-4147-A177-3AD203B41FA5}">
                      <a16:colId xmlns:a16="http://schemas.microsoft.com/office/drawing/2014/main" val="3473980301"/>
                    </a:ext>
                  </a:extLst>
                </a:gridCol>
                <a:gridCol w="658368">
                  <a:extLst>
                    <a:ext uri="{9D8B030D-6E8A-4147-A177-3AD203B41FA5}">
                      <a16:colId xmlns:a16="http://schemas.microsoft.com/office/drawing/2014/main" val="3793835128"/>
                    </a:ext>
                  </a:extLst>
                </a:gridCol>
                <a:gridCol w="658368">
                  <a:extLst>
                    <a:ext uri="{9D8B030D-6E8A-4147-A177-3AD203B41FA5}">
                      <a16:colId xmlns:a16="http://schemas.microsoft.com/office/drawing/2014/main" val="1920695879"/>
                    </a:ext>
                  </a:extLst>
                </a:gridCol>
                <a:gridCol w="658368">
                  <a:extLst>
                    <a:ext uri="{9D8B030D-6E8A-4147-A177-3AD203B41FA5}">
                      <a16:colId xmlns:a16="http://schemas.microsoft.com/office/drawing/2014/main" val="247072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6647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- 2018-11-17 23:58:59 </a:t>
                      </a:r>
                      <a:r>
                        <a:rPr kumimoji="0" lang="en-US" sz="1000" b="0" i="0" u="none" strike="noStrike" kern="1200" cap="none" spc="0" normalizeH="0" baseline="0" noProof="0">
                          <a:ln>
                            <a:noFill/>
                          </a:ln>
                          <a:solidFill>
                            <a:prstClr val="black"/>
                          </a:solidFill>
                          <a:effectLst/>
                          <a:uLnTx/>
                          <a:uFillTx/>
                          <a:latin typeface="+mn-lt"/>
                          <a:ea typeface="+mn-ea"/>
                          <a:cs typeface="+mn-cs"/>
                        </a:rPr>
                        <a:t> 
 Alamak, Buttercup sudah habis! Tambah stok Buttercup dari mana-mana kedai ramuan bakeri berdekatan tempat tinggal anda untuk menyertai peraduan Beli, Adun &amp; Menang. Ini antara kedai ramuan bakeri di Selangor:
Zanora Dshop: Jalan Putra Perdana 1/3, Taman Putra Perdana, 47100 Puchong, Selangor
(Yummie) BFee Bakery Ingredients: 26-G-01 &amp; 25-G-01, Jalan Medan PB2B, Medan PB2, Pusat Bandar Bangi, Bandar Baru Bangi 43650, Bandar Baru Bangi, Selangor
Bake Well Ingredients Centre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https://goo.gl/5xRWbm 
Promosi ini hanya terbuka untuk pembelian di kedai ramuan bak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2915161"/>
                  </a:ext>
                </a:extLst>
              </a:tr>
            </a:tbl>
          </a:graphicData>
        </a:graphic>
      </p:graphicFrame>
      <p:sp>
        <p:nvSpPr>
          <p:cNvPr id="4" name="Text Placeholder 3">
            <a:extLst>
              <a:ext uri="{FF2B5EF4-FFF2-40B4-BE49-F238E27FC236}">
                <a16:creationId xmlns:a16="http://schemas.microsoft.com/office/drawing/2014/main" id="{ADF21AF4-40DD-4B09-82ED-53801DE6F3F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150762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F96F7-5505-4594-84BB-BC39AE88B1FB}"/>
              </a:ext>
            </a:extLst>
          </p:cNvPr>
          <p:cNvSpPr>
            <a:spLocks noGrp="1"/>
          </p:cNvSpPr>
          <p:nvPr>
            <p:ph type="title"/>
          </p:nvPr>
        </p:nvSpPr>
        <p:spPr/>
        <p:txBody>
          <a:bodyPr/>
          <a:lstStyle/>
          <a:p>
            <a:r>
              <a:rPr lang="en-US"/>
              <a:t>Facebook Own Posts Table | Buttercup Malaysia - 10 of 17</a:t>
            </a:r>
          </a:p>
        </p:txBody>
      </p:sp>
      <p:graphicFrame>
        <p:nvGraphicFramePr>
          <p:cNvPr id="5" name="Table Placeholder 4">
            <a:extLst>
              <a:ext uri="{FF2B5EF4-FFF2-40B4-BE49-F238E27FC236}">
                <a16:creationId xmlns:a16="http://schemas.microsoft.com/office/drawing/2014/main" id="{0F6605C9-4C03-4D65-8B86-AD272E9A00AF}"/>
              </a:ext>
            </a:extLst>
          </p:cNvPr>
          <p:cNvGraphicFramePr>
            <a:graphicFrameLocks noGrp="1"/>
          </p:cNvGraphicFramePr>
          <p:nvPr>
            <p:ph type="tbl" sz="quarter" idx="13"/>
            <p:extLst>
              <p:ext uri="{D42A27DB-BD31-4B8C-83A1-F6EECF244321}">
                <p14:modId xmlns:p14="http://schemas.microsoft.com/office/powerpoint/2010/main" val="2726471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55533177"/>
                    </a:ext>
                  </a:extLst>
                </a:gridCol>
                <a:gridCol w="658368">
                  <a:extLst>
                    <a:ext uri="{9D8B030D-6E8A-4147-A177-3AD203B41FA5}">
                      <a16:colId xmlns:a16="http://schemas.microsoft.com/office/drawing/2014/main" val="4035894805"/>
                    </a:ext>
                  </a:extLst>
                </a:gridCol>
                <a:gridCol w="658368">
                  <a:extLst>
                    <a:ext uri="{9D8B030D-6E8A-4147-A177-3AD203B41FA5}">
                      <a16:colId xmlns:a16="http://schemas.microsoft.com/office/drawing/2014/main" val="198860019"/>
                    </a:ext>
                  </a:extLst>
                </a:gridCol>
                <a:gridCol w="658368">
                  <a:extLst>
                    <a:ext uri="{9D8B030D-6E8A-4147-A177-3AD203B41FA5}">
                      <a16:colId xmlns:a16="http://schemas.microsoft.com/office/drawing/2014/main" val="277142115"/>
                    </a:ext>
                  </a:extLst>
                </a:gridCol>
                <a:gridCol w="658368">
                  <a:extLst>
                    <a:ext uri="{9D8B030D-6E8A-4147-A177-3AD203B41FA5}">
                      <a16:colId xmlns:a16="http://schemas.microsoft.com/office/drawing/2014/main" val="3474532342"/>
                    </a:ext>
                  </a:extLst>
                </a:gridCol>
                <a:gridCol w="658368">
                  <a:extLst>
                    <a:ext uri="{9D8B030D-6E8A-4147-A177-3AD203B41FA5}">
                      <a16:colId xmlns:a16="http://schemas.microsoft.com/office/drawing/2014/main" val="1424445141"/>
                    </a:ext>
                  </a:extLst>
                </a:gridCol>
                <a:gridCol w="658368">
                  <a:extLst>
                    <a:ext uri="{9D8B030D-6E8A-4147-A177-3AD203B41FA5}">
                      <a16:colId xmlns:a16="http://schemas.microsoft.com/office/drawing/2014/main" val="2840192679"/>
                    </a:ext>
                  </a:extLst>
                </a:gridCol>
                <a:gridCol w="658368">
                  <a:extLst>
                    <a:ext uri="{9D8B030D-6E8A-4147-A177-3AD203B41FA5}">
                      <a16:colId xmlns:a16="http://schemas.microsoft.com/office/drawing/2014/main" val="708577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1438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- 2018-11-17 23:55:10 </a:t>
                      </a:r>
                      <a:r>
                        <a:rPr kumimoji="0" lang="en-US" sz="1000" b="0" i="0" u="none" strike="noStrike" kern="1200" cap="none" spc="0" normalizeH="0" baseline="0" noProof="0">
                          <a:ln>
                            <a:noFill/>
                          </a:ln>
                          <a:solidFill>
                            <a:prstClr val="black"/>
                          </a:solidFill>
                          <a:effectLst/>
                          <a:uLnTx/>
                          <a:uFillTx/>
                          <a:latin typeface="+mn-lt"/>
                          <a:ea typeface="+mn-ea"/>
                          <a:cs typeface="+mn-cs"/>
                        </a:rPr>
                        <a:t> 
 Anda ingin memasak dengan ketuhar elektrik yang baru? Sertai peraduan Beli, Adun &amp; Menang Buttercup untuk memenanginya!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https://goo.gl/5xRWbm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494745"/>
                  </a:ext>
                </a:extLst>
              </a:tr>
            </a:tbl>
          </a:graphicData>
        </a:graphic>
      </p:graphicFrame>
      <p:sp>
        <p:nvSpPr>
          <p:cNvPr id="4" name="Text Placeholder 3">
            <a:extLst>
              <a:ext uri="{FF2B5EF4-FFF2-40B4-BE49-F238E27FC236}">
                <a16:creationId xmlns:a16="http://schemas.microsoft.com/office/drawing/2014/main" id="{77ED8A05-AB51-4B7A-BDA3-CCD34187731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2680279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70083-75AD-405D-B755-546867103EF7}"/>
              </a:ext>
            </a:extLst>
          </p:cNvPr>
          <p:cNvSpPr>
            <a:spLocks noGrp="1"/>
          </p:cNvSpPr>
          <p:nvPr>
            <p:ph type="title"/>
          </p:nvPr>
        </p:nvSpPr>
        <p:spPr/>
        <p:txBody>
          <a:bodyPr/>
          <a:lstStyle/>
          <a:p>
            <a:r>
              <a:rPr lang="en-US"/>
              <a:t>Facebook Own Posts Table | Buttercup Malaysia - 11 of 17</a:t>
            </a:r>
          </a:p>
        </p:txBody>
      </p:sp>
      <p:graphicFrame>
        <p:nvGraphicFramePr>
          <p:cNvPr id="5" name="Table Placeholder 4">
            <a:extLst>
              <a:ext uri="{FF2B5EF4-FFF2-40B4-BE49-F238E27FC236}">
                <a16:creationId xmlns:a16="http://schemas.microsoft.com/office/drawing/2014/main" id="{0417F8AA-F06C-4F8B-864C-EBBB215D04EE}"/>
              </a:ext>
            </a:extLst>
          </p:cNvPr>
          <p:cNvGraphicFramePr>
            <a:graphicFrameLocks noGrp="1"/>
          </p:cNvGraphicFramePr>
          <p:nvPr>
            <p:ph type="tbl" sz="quarter" idx="13"/>
            <p:extLst>
              <p:ext uri="{D42A27DB-BD31-4B8C-83A1-F6EECF244321}">
                <p14:modId xmlns:p14="http://schemas.microsoft.com/office/powerpoint/2010/main" val="327261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3438250"/>
                    </a:ext>
                  </a:extLst>
                </a:gridCol>
                <a:gridCol w="658368">
                  <a:extLst>
                    <a:ext uri="{9D8B030D-6E8A-4147-A177-3AD203B41FA5}">
                      <a16:colId xmlns:a16="http://schemas.microsoft.com/office/drawing/2014/main" val="3650128197"/>
                    </a:ext>
                  </a:extLst>
                </a:gridCol>
                <a:gridCol w="658368">
                  <a:extLst>
                    <a:ext uri="{9D8B030D-6E8A-4147-A177-3AD203B41FA5}">
                      <a16:colId xmlns:a16="http://schemas.microsoft.com/office/drawing/2014/main" val="1414955845"/>
                    </a:ext>
                  </a:extLst>
                </a:gridCol>
                <a:gridCol w="658368">
                  <a:extLst>
                    <a:ext uri="{9D8B030D-6E8A-4147-A177-3AD203B41FA5}">
                      <a16:colId xmlns:a16="http://schemas.microsoft.com/office/drawing/2014/main" val="588991140"/>
                    </a:ext>
                  </a:extLst>
                </a:gridCol>
                <a:gridCol w="658368">
                  <a:extLst>
                    <a:ext uri="{9D8B030D-6E8A-4147-A177-3AD203B41FA5}">
                      <a16:colId xmlns:a16="http://schemas.microsoft.com/office/drawing/2014/main" val="3100276063"/>
                    </a:ext>
                  </a:extLst>
                </a:gridCol>
                <a:gridCol w="658368">
                  <a:extLst>
                    <a:ext uri="{9D8B030D-6E8A-4147-A177-3AD203B41FA5}">
                      <a16:colId xmlns:a16="http://schemas.microsoft.com/office/drawing/2014/main" val="2112959267"/>
                    </a:ext>
                  </a:extLst>
                </a:gridCol>
                <a:gridCol w="658368">
                  <a:extLst>
                    <a:ext uri="{9D8B030D-6E8A-4147-A177-3AD203B41FA5}">
                      <a16:colId xmlns:a16="http://schemas.microsoft.com/office/drawing/2014/main" val="2986793678"/>
                    </a:ext>
                  </a:extLst>
                </a:gridCol>
                <a:gridCol w="658368">
                  <a:extLst>
                    <a:ext uri="{9D8B030D-6E8A-4147-A177-3AD203B41FA5}">
                      <a16:colId xmlns:a16="http://schemas.microsoft.com/office/drawing/2014/main" val="3191383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3143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- 2018-11-17 13:05:00 </a:t>
                      </a:r>
                      <a:r>
                        <a:rPr kumimoji="0" lang="en-US" sz="1000" b="0" i="0" u="none" strike="noStrike" kern="1200" cap="none" spc="0" normalizeH="0" baseline="0" noProof="0">
                          <a:ln>
                            <a:noFill/>
                          </a:ln>
                          <a:solidFill>
                            <a:prstClr val="black"/>
                          </a:solidFill>
                          <a:effectLst/>
                          <a:uLnTx/>
                          <a:uFillTx/>
                          <a:latin typeface="+mn-lt"/>
                          <a:ea typeface="+mn-ea"/>
                          <a:cs typeface="+mn-cs"/>
                        </a:rPr>
                        <a:t> 
 Mudah disediakan dan cepat memberi tenaga. Buatlah roti gulung pisang untuk sarapan!​
​#ResipiButtercup​
​Roti Gulung Pisang​
​Bahan-bahan:​
3 biji pisang (belah dua)​
6 keping roti​
Bahan celupan:​
50gm Buttercup​
2 biji telur​
1/4 sudu kecil garam​
1/2 sudu besar gula pasir​
75ml susu cair
Arahan:​
1. Pukul telur bersama garam, dan gula pasir. ​
2. Masukkan susu cair sedikit demi sedikit sambil menggaul rata.​
3. Celup roti satu per satu. Letakkan pisang. Gulung.​
4. Gorengkan dengan Buttercup yang sudah dipanaskan sehingga keemasan.​
Sumber: https://pamapedia.com/5-resepi-berasaskan-pisang-untuk-sarapan-pagi-sungguh-menyelerakan/2845#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80830068"/>
                  </a:ext>
                </a:extLst>
              </a:tr>
            </a:tbl>
          </a:graphicData>
        </a:graphic>
      </p:graphicFrame>
      <p:sp>
        <p:nvSpPr>
          <p:cNvPr id="4" name="Text Placeholder 3">
            <a:extLst>
              <a:ext uri="{FF2B5EF4-FFF2-40B4-BE49-F238E27FC236}">
                <a16:creationId xmlns:a16="http://schemas.microsoft.com/office/drawing/2014/main" id="{E446B30F-BED4-4DED-A962-40159920713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906719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A766-F669-421D-AD7B-A2A0FED146C8}"/>
              </a:ext>
            </a:extLst>
          </p:cNvPr>
          <p:cNvSpPr>
            <a:spLocks noGrp="1"/>
          </p:cNvSpPr>
          <p:nvPr>
            <p:ph type="title"/>
          </p:nvPr>
        </p:nvSpPr>
        <p:spPr/>
        <p:txBody>
          <a:bodyPr/>
          <a:lstStyle/>
          <a:p>
            <a:r>
              <a:rPr lang="en-US"/>
              <a:t>Facebook Own Posts Table | Buttercup Malaysia - 12 of 17</a:t>
            </a:r>
          </a:p>
        </p:txBody>
      </p:sp>
      <p:graphicFrame>
        <p:nvGraphicFramePr>
          <p:cNvPr id="5" name="Table Placeholder 4">
            <a:extLst>
              <a:ext uri="{FF2B5EF4-FFF2-40B4-BE49-F238E27FC236}">
                <a16:creationId xmlns:a16="http://schemas.microsoft.com/office/drawing/2014/main" id="{41C31058-B7C2-4C0A-A9B9-F17890A5F71E}"/>
              </a:ext>
            </a:extLst>
          </p:cNvPr>
          <p:cNvGraphicFramePr>
            <a:graphicFrameLocks noGrp="1"/>
          </p:cNvGraphicFramePr>
          <p:nvPr>
            <p:ph type="tbl" sz="quarter" idx="13"/>
            <p:extLst>
              <p:ext uri="{D42A27DB-BD31-4B8C-83A1-F6EECF244321}">
                <p14:modId xmlns:p14="http://schemas.microsoft.com/office/powerpoint/2010/main" val="2743253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82180229"/>
                    </a:ext>
                  </a:extLst>
                </a:gridCol>
                <a:gridCol w="658368">
                  <a:extLst>
                    <a:ext uri="{9D8B030D-6E8A-4147-A177-3AD203B41FA5}">
                      <a16:colId xmlns:a16="http://schemas.microsoft.com/office/drawing/2014/main" val="3832899604"/>
                    </a:ext>
                  </a:extLst>
                </a:gridCol>
                <a:gridCol w="658368">
                  <a:extLst>
                    <a:ext uri="{9D8B030D-6E8A-4147-A177-3AD203B41FA5}">
                      <a16:colId xmlns:a16="http://schemas.microsoft.com/office/drawing/2014/main" val="3385738456"/>
                    </a:ext>
                  </a:extLst>
                </a:gridCol>
                <a:gridCol w="658368">
                  <a:extLst>
                    <a:ext uri="{9D8B030D-6E8A-4147-A177-3AD203B41FA5}">
                      <a16:colId xmlns:a16="http://schemas.microsoft.com/office/drawing/2014/main" val="3585827607"/>
                    </a:ext>
                  </a:extLst>
                </a:gridCol>
                <a:gridCol w="658368">
                  <a:extLst>
                    <a:ext uri="{9D8B030D-6E8A-4147-A177-3AD203B41FA5}">
                      <a16:colId xmlns:a16="http://schemas.microsoft.com/office/drawing/2014/main" val="971680050"/>
                    </a:ext>
                  </a:extLst>
                </a:gridCol>
                <a:gridCol w="658368">
                  <a:extLst>
                    <a:ext uri="{9D8B030D-6E8A-4147-A177-3AD203B41FA5}">
                      <a16:colId xmlns:a16="http://schemas.microsoft.com/office/drawing/2014/main" val="2798033400"/>
                    </a:ext>
                  </a:extLst>
                </a:gridCol>
                <a:gridCol w="658368">
                  <a:extLst>
                    <a:ext uri="{9D8B030D-6E8A-4147-A177-3AD203B41FA5}">
                      <a16:colId xmlns:a16="http://schemas.microsoft.com/office/drawing/2014/main" val="2688940473"/>
                    </a:ext>
                  </a:extLst>
                </a:gridCol>
                <a:gridCol w="658368">
                  <a:extLst>
                    <a:ext uri="{9D8B030D-6E8A-4147-A177-3AD203B41FA5}">
                      <a16:colId xmlns:a16="http://schemas.microsoft.com/office/drawing/2014/main" val="2802534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55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- 2018-11-15 10:23:00 </a:t>
                      </a:r>
                      <a:r>
                        <a:rPr kumimoji="0" lang="en-US" sz="1000" b="0" i="0" u="none" strike="noStrike" kern="1200" cap="none" spc="0" normalizeH="0" baseline="0" noProof="0">
                          <a:ln>
                            <a:noFill/>
                          </a:ln>
                          <a:solidFill>
                            <a:prstClr val="black"/>
                          </a:solidFill>
                          <a:effectLst/>
                          <a:uLnTx/>
                          <a:uFillTx/>
                          <a:latin typeface="+mn-lt"/>
                          <a:ea typeface="+mn-ea"/>
                          <a:cs typeface="+mn-cs"/>
                        </a:rPr>
                        <a:t> 
 Jika Famili Buttercup mempunyai banyak masa, bolehlah mencuba resipi ini untuk sarapan nanti!​
​#ResipiButtercup​
​Bingka Roti Berjagung​
​Bahan-bahan:​
100gm Buttercup, dicairkan​
3 biji telur gred A​
150gm gula kastor​
1/2 sudu kecil garam​
300gm roti putih, didadu​
200 gm tepung gandum​
1 liter santan (atau 500ml santan + 500ml susu cair)​
200gm jangung krim dalam tin
Arahan:​
1. Satukan telur dan gula, kacau hingga larut. ​
2. Tambah Buttercup dan masukkan tepung dan garam, kacau rata. ​
3. Tuang santan dan kacau hingga semua sebati. Masukkan roti dan biar tenggelam selama 15-20 minit. ​
4. Masukkan jagung krim, kacau hingga rata dan tuang dalam acuan kuih bingka yang telah disapu Buttercup dan alas dasarnya dengan kertas minyak.​
5. Bakar dalam oven pada suhu 180°C selama 1 jam atau sehingga masak. Biarkan kuih betul-betul sejuk sebelum dikeluarkan dari tin dan dipotong. ​
Sumber: http://kemaaz.blogspot.com/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16573015"/>
                  </a:ext>
                </a:extLst>
              </a:tr>
            </a:tbl>
          </a:graphicData>
        </a:graphic>
      </p:graphicFrame>
      <p:sp>
        <p:nvSpPr>
          <p:cNvPr id="4" name="Text Placeholder 3">
            <a:extLst>
              <a:ext uri="{FF2B5EF4-FFF2-40B4-BE49-F238E27FC236}">
                <a16:creationId xmlns:a16="http://schemas.microsoft.com/office/drawing/2014/main" id="{EF7B23BB-3670-4E16-AF66-11323EB7D1A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204856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A8155-EB27-42FE-87D1-1AC33CEBEA85}"/>
              </a:ext>
            </a:extLst>
          </p:cNvPr>
          <p:cNvSpPr>
            <a:spLocks noGrp="1"/>
          </p:cNvSpPr>
          <p:nvPr>
            <p:ph type="title"/>
          </p:nvPr>
        </p:nvSpPr>
        <p:spPr/>
        <p:txBody>
          <a:bodyPr/>
          <a:lstStyle/>
          <a:p>
            <a:r>
              <a:rPr lang="en-US"/>
              <a:t>Facebook Own Posts Table | Buttercup Malaysia - 13 of 17</a:t>
            </a:r>
          </a:p>
        </p:txBody>
      </p:sp>
      <p:graphicFrame>
        <p:nvGraphicFramePr>
          <p:cNvPr id="5" name="Table Placeholder 4">
            <a:extLst>
              <a:ext uri="{FF2B5EF4-FFF2-40B4-BE49-F238E27FC236}">
                <a16:creationId xmlns:a16="http://schemas.microsoft.com/office/drawing/2014/main" id="{0F30B344-43DC-4F73-A187-D96F75A3798A}"/>
              </a:ext>
            </a:extLst>
          </p:cNvPr>
          <p:cNvGraphicFramePr>
            <a:graphicFrameLocks noGrp="1"/>
          </p:cNvGraphicFramePr>
          <p:nvPr>
            <p:ph type="tbl" sz="quarter" idx="13"/>
            <p:extLst>
              <p:ext uri="{D42A27DB-BD31-4B8C-83A1-F6EECF244321}">
                <p14:modId xmlns:p14="http://schemas.microsoft.com/office/powerpoint/2010/main" val="1163862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95107355"/>
                    </a:ext>
                  </a:extLst>
                </a:gridCol>
                <a:gridCol w="658368">
                  <a:extLst>
                    <a:ext uri="{9D8B030D-6E8A-4147-A177-3AD203B41FA5}">
                      <a16:colId xmlns:a16="http://schemas.microsoft.com/office/drawing/2014/main" val="1081524876"/>
                    </a:ext>
                  </a:extLst>
                </a:gridCol>
                <a:gridCol w="658368">
                  <a:extLst>
                    <a:ext uri="{9D8B030D-6E8A-4147-A177-3AD203B41FA5}">
                      <a16:colId xmlns:a16="http://schemas.microsoft.com/office/drawing/2014/main" val="2119762507"/>
                    </a:ext>
                  </a:extLst>
                </a:gridCol>
                <a:gridCol w="658368">
                  <a:extLst>
                    <a:ext uri="{9D8B030D-6E8A-4147-A177-3AD203B41FA5}">
                      <a16:colId xmlns:a16="http://schemas.microsoft.com/office/drawing/2014/main" val="1260149835"/>
                    </a:ext>
                  </a:extLst>
                </a:gridCol>
                <a:gridCol w="658368">
                  <a:extLst>
                    <a:ext uri="{9D8B030D-6E8A-4147-A177-3AD203B41FA5}">
                      <a16:colId xmlns:a16="http://schemas.microsoft.com/office/drawing/2014/main" val="1219818657"/>
                    </a:ext>
                  </a:extLst>
                </a:gridCol>
                <a:gridCol w="658368">
                  <a:extLst>
                    <a:ext uri="{9D8B030D-6E8A-4147-A177-3AD203B41FA5}">
                      <a16:colId xmlns:a16="http://schemas.microsoft.com/office/drawing/2014/main" val="3196130474"/>
                    </a:ext>
                  </a:extLst>
                </a:gridCol>
                <a:gridCol w="658368">
                  <a:extLst>
                    <a:ext uri="{9D8B030D-6E8A-4147-A177-3AD203B41FA5}">
                      <a16:colId xmlns:a16="http://schemas.microsoft.com/office/drawing/2014/main" val="3623090006"/>
                    </a:ext>
                  </a:extLst>
                </a:gridCol>
                <a:gridCol w="658368">
                  <a:extLst>
                    <a:ext uri="{9D8B030D-6E8A-4147-A177-3AD203B41FA5}">
                      <a16:colId xmlns:a16="http://schemas.microsoft.com/office/drawing/2014/main" val="1276069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8851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- 2018-11-13 20:32:00 </a:t>
                      </a:r>
                      <a:r>
                        <a:rPr kumimoji="0" lang="en-US" sz="1000" b="0" i="0" u="none" strike="noStrike" kern="1200" cap="none" spc="0" normalizeH="0" baseline="0" noProof="0">
                          <a:ln>
                            <a:noFill/>
                          </a:ln>
                          <a:solidFill>
                            <a:prstClr val="black"/>
                          </a:solidFill>
                          <a:effectLst/>
                          <a:uLnTx/>
                          <a:uFillTx/>
                          <a:latin typeface="+mn-lt"/>
                          <a:ea typeface="+mn-ea"/>
                          <a:cs typeface="+mn-cs"/>
                        </a:rPr>
                        <a:t> 
 Kita semua tahu betapa pentingnya sarapan untuk menjaga kesihatan badan dan fikiran. 
Sebab itu, Buttercup mahu anda berusaha 
untuk mengumpulkan semua ahli keluarga 
untuk bersarapan bersama. Dengan cara ini, barulah semua orang tidak akan terlepas untuk bersarapan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5762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- 2018-11-13 20:31:09 </a:t>
                      </a:r>
                      <a:r>
                        <a:rPr kumimoji="0" lang="en-US" sz="1000" b="0" i="0" u="none" strike="noStrike" kern="1200" cap="none" spc="0" normalizeH="0" baseline="0" noProof="0">
                          <a:ln>
                            <a:noFill/>
                          </a:ln>
                          <a:solidFill>
                            <a:prstClr val="black"/>
                          </a:solidFill>
                          <a:effectLst/>
                          <a:uLnTx/>
                          <a:uFillTx/>
                          <a:latin typeface="+mn-lt"/>
                          <a:ea typeface="+mn-ea"/>
                          <a:cs typeface="+mn-cs"/>
                        </a:rPr>
                        <a:t> 
 Pukul berapa Famili Buttercup selalu bersarapan ya? Cuba kongsikan di ruangan komen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025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- 2018-11-13 20:30:25 </a:t>
                      </a:r>
                      <a:r>
                        <a:rPr kumimoji="0" lang="en-US" sz="1000" b="0" i="0" u="none" strike="noStrike" kern="1200" cap="none" spc="0" normalizeH="0" baseline="0" noProof="0">
                          <a:ln>
                            <a:noFill/>
                          </a:ln>
                          <a:solidFill>
                            <a:prstClr val="black"/>
                          </a:solidFill>
                          <a:effectLst/>
                          <a:uLnTx/>
                          <a:uFillTx/>
                          <a:latin typeface="+mn-lt"/>
                          <a:ea typeface="+mn-ea"/>
                          <a:cs typeface="+mn-cs"/>
                        </a:rPr>
                        <a:t> 
 Tahukah Famili Buttercup? Badan kita akan mengalami dehidrasi jika tidak meminum air setelah bangun tidur. Dehidrasi pula akan menyebabkan badan berasa lesu. Ambillah segelas air putih, jus buah atau teh herba di samping makanan yang memberi tenaga seperti Buttercup sebagai sarapan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03461704"/>
                  </a:ext>
                </a:extLst>
              </a:tr>
            </a:tbl>
          </a:graphicData>
        </a:graphic>
      </p:graphicFrame>
      <p:sp>
        <p:nvSpPr>
          <p:cNvPr id="4" name="Text Placeholder 3">
            <a:extLst>
              <a:ext uri="{FF2B5EF4-FFF2-40B4-BE49-F238E27FC236}">
                <a16:creationId xmlns:a16="http://schemas.microsoft.com/office/drawing/2014/main" id="{6F93F88E-5050-4AE1-AC8D-97006F8F87A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7800283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33BD7-F00D-4314-AC25-5F00BBB38D7D}"/>
              </a:ext>
            </a:extLst>
          </p:cNvPr>
          <p:cNvSpPr>
            <a:spLocks noGrp="1"/>
          </p:cNvSpPr>
          <p:nvPr>
            <p:ph type="title"/>
          </p:nvPr>
        </p:nvSpPr>
        <p:spPr/>
        <p:txBody>
          <a:bodyPr/>
          <a:lstStyle/>
          <a:p>
            <a:r>
              <a:rPr lang="en-US"/>
              <a:t>Facebook Own Posts Table | Buttercup Malaysia - 14 of 17</a:t>
            </a:r>
          </a:p>
        </p:txBody>
      </p:sp>
      <p:graphicFrame>
        <p:nvGraphicFramePr>
          <p:cNvPr id="5" name="Table Placeholder 4">
            <a:extLst>
              <a:ext uri="{FF2B5EF4-FFF2-40B4-BE49-F238E27FC236}">
                <a16:creationId xmlns:a16="http://schemas.microsoft.com/office/drawing/2014/main" id="{4B145620-2CA7-496D-9A6E-AED156A82603}"/>
              </a:ext>
            </a:extLst>
          </p:cNvPr>
          <p:cNvGraphicFramePr>
            <a:graphicFrameLocks noGrp="1"/>
          </p:cNvGraphicFramePr>
          <p:nvPr>
            <p:ph type="tbl" sz="quarter" idx="13"/>
            <p:extLst>
              <p:ext uri="{D42A27DB-BD31-4B8C-83A1-F6EECF244321}">
                <p14:modId xmlns:p14="http://schemas.microsoft.com/office/powerpoint/2010/main" val="1427382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71109769"/>
                    </a:ext>
                  </a:extLst>
                </a:gridCol>
                <a:gridCol w="658368">
                  <a:extLst>
                    <a:ext uri="{9D8B030D-6E8A-4147-A177-3AD203B41FA5}">
                      <a16:colId xmlns:a16="http://schemas.microsoft.com/office/drawing/2014/main" val="61170876"/>
                    </a:ext>
                  </a:extLst>
                </a:gridCol>
                <a:gridCol w="658368">
                  <a:extLst>
                    <a:ext uri="{9D8B030D-6E8A-4147-A177-3AD203B41FA5}">
                      <a16:colId xmlns:a16="http://schemas.microsoft.com/office/drawing/2014/main" val="954125138"/>
                    </a:ext>
                  </a:extLst>
                </a:gridCol>
                <a:gridCol w="658368">
                  <a:extLst>
                    <a:ext uri="{9D8B030D-6E8A-4147-A177-3AD203B41FA5}">
                      <a16:colId xmlns:a16="http://schemas.microsoft.com/office/drawing/2014/main" val="4074917649"/>
                    </a:ext>
                  </a:extLst>
                </a:gridCol>
                <a:gridCol w="658368">
                  <a:extLst>
                    <a:ext uri="{9D8B030D-6E8A-4147-A177-3AD203B41FA5}">
                      <a16:colId xmlns:a16="http://schemas.microsoft.com/office/drawing/2014/main" val="2799634310"/>
                    </a:ext>
                  </a:extLst>
                </a:gridCol>
                <a:gridCol w="658368">
                  <a:extLst>
                    <a:ext uri="{9D8B030D-6E8A-4147-A177-3AD203B41FA5}">
                      <a16:colId xmlns:a16="http://schemas.microsoft.com/office/drawing/2014/main" val="2254372094"/>
                    </a:ext>
                  </a:extLst>
                </a:gridCol>
                <a:gridCol w="658368">
                  <a:extLst>
                    <a:ext uri="{9D8B030D-6E8A-4147-A177-3AD203B41FA5}">
                      <a16:colId xmlns:a16="http://schemas.microsoft.com/office/drawing/2014/main" val="2065288004"/>
                    </a:ext>
                  </a:extLst>
                </a:gridCol>
                <a:gridCol w="658368">
                  <a:extLst>
                    <a:ext uri="{9D8B030D-6E8A-4147-A177-3AD203B41FA5}">
                      <a16:colId xmlns:a16="http://schemas.microsoft.com/office/drawing/2014/main" val="825203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210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- 2018-11-12 21:58:31 </a:t>
                      </a:r>
                      <a:r>
                        <a:rPr kumimoji="0" lang="en-US" sz="1000" b="0" i="0" u="none" strike="noStrike" kern="1200" cap="none" spc="0" normalizeH="0" baseline="0" noProof="0">
                          <a:ln>
                            <a:noFill/>
                          </a:ln>
                          <a:solidFill>
                            <a:prstClr val="black"/>
                          </a:solidFill>
                          <a:effectLst/>
                          <a:uLnTx/>
                          <a:uFillTx/>
                          <a:latin typeface="+mn-lt"/>
                          <a:ea typeface="+mn-ea"/>
                          <a:cs typeface="+mn-cs"/>
                        </a:rPr>
                        <a:t> 
 Siapa yang tidak gemarkan tekstur pankek yang gebu? Ini resipi pankek versi Melayu.​
​#ResipiButtercup​
​Pankek Mini bersama Gula Merah dan Kelapa​
​Bahan-bahan:​
2 sudu besar Buttercup, cair​
100gm tepung gandum​
280ml susu segar​
30gm gula halus​
50gm kelapa parut, putih sahaja​
1 biji telur, pukul sedikit​
1 sudu kecil serbuk penaik​
Air gula merah secukupnya​
Arahan:​
1. Satukan tepung, kelapa parut, serbuk penaik dan gula. Gaul rata.​
2. Tuang susu, telur dan Buttercup lalu kacau rata sehingga likat.​
3. Panaskan kuali leper tahan lekat. Letakkan sesenduk adunan di atas kuali.​
4. Biarkan beberapa minit sehingga pankek kekuningan. Balikkan dan masak bahagian satu lagi.​
5. Ulangi sehingga semua adunan habis.​
6. Hidang pankek bersama air gula merah dan lebihan kelapa parut.​
​
Sumber: https://www.rasa.my/8-idea-sarapan-yang-boleh-dicuba-setiap-hari-sepanjang-minggu/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91975272"/>
                  </a:ext>
                </a:extLst>
              </a:tr>
            </a:tbl>
          </a:graphicData>
        </a:graphic>
      </p:graphicFrame>
      <p:sp>
        <p:nvSpPr>
          <p:cNvPr id="4" name="Text Placeholder 3">
            <a:extLst>
              <a:ext uri="{FF2B5EF4-FFF2-40B4-BE49-F238E27FC236}">
                <a16:creationId xmlns:a16="http://schemas.microsoft.com/office/drawing/2014/main" id="{BFE2AFF7-D3A0-4BFC-B911-91DF8520810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9945830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6B5CF-D063-4A0B-A090-53230B8ABDE1}"/>
              </a:ext>
            </a:extLst>
          </p:cNvPr>
          <p:cNvSpPr>
            <a:spLocks noGrp="1"/>
          </p:cNvSpPr>
          <p:nvPr>
            <p:ph type="title"/>
          </p:nvPr>
        </p:nvSpPr>
        <p:spPr/>
        <p:txBody>
          <a:bodyPr/>
          <a:lstStyle/>
          <a:p>
            <a:r>
              <a:rPr lang="en-US"/>
              <a:t>Facebook Own Posts Table | Buttercup Malaysia - 15 of 17</a:t>
            </a:r>
          </a:p>
        </p:txBody>
      </p:sp>
      <p:graphicFrame>
        <p:nvGraphicFramePr>
          <p:cNvPr id="5" name="Table Placeholder 4">
            <a:extLst>
              <a:ext uri="{FF2B5EF4-FFF2-40B4-BE49-F238E27FC236}">
                <a16:creationId xmlns:a16="http://schemas.microsoft.com/office/drawing/2014/main" id="{7ED46029-64DF-4AAB-9194-FB472D800D4C}"/>
              </a:ext>
            </a:extLst>
          </p:cNvPr>
          <p:cNvGraphicFramePr>
            <a:graphicFrameLocks noGrp="1"/>
          </p:cNvGraphicFramePr>
          <p:nvPr>
            <p:ph type="tbl" sz="quarter" idx="13"/>
            <p:extLst>
              <p:ext uri="{D42A27DB-BD31-4B8C-83A1-F6EECF244321}">
                <p14:modId xmlns:p14="http://schemas.microsoft.com/office/powerpoint/2010/main" val="4189335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7491142"/>
                    </a:ext>
                  </a:extLst>
                </a:gridCol>
                <a:gridCol w="658368">
                  <a:extLst>
                    <a:ext uri="{9D8B030D-6E8A-4147-A177-3AD203B41FA5}">
                      <a16:colId xmlns:a16="http://schemas.microsoft.com/office/drawing/2014/main" val="1313908003"/>
                    </a:ext>
                  </a:extLst>
                </a:gridCol>
                <a:gridCol w="658368">
                  <a:extLst>
                    <a:ext uri="{9D8B030D-6E8A-4147-A177-3AD203B41FA5}">
                      <a16:colId xmlns:a16="http://schemas.microsoft.com/office/drawing/2014/main" val="2474317727"/>
                    </a:ext>
                  </a:extLst>
                </a:gridCol>
                <a:gridCol w="658368">
                  <a:extLst>
                    <a:ext uri="{9D8B030D-6E8A-4147-A177-3AD203B41FA5}">
                      <a16:colId xmlns:a16="http://schemas.microsoft.com/office/drawing/2014/main" val="1204375775"/>
                    </a:ext>
                  </a:extLst>
                </a:gridCol>
                <a:gridCol w="658368">
                  <a:extLst>
                    <a:ext uri="{9D8B030D-6E8A-4147-A177-3AD203B41FA5}">
                      <a16:colId xmlns:a16="http://schemas.microsoft.com/office/drawing/2014/main" val="94353087"/>
                    </a:ext>
                  </a:extLst>
                </a:gridCol>
                <a:gridCol w="658368">
                  <a:extLst>
                    <a:ext uri="{9D8B030D-6E8A-4147-A177-3AD203B41FA5}">
                      <a16:colId xmlns:a16="http://schemas.microsoft.com/office/drawing/2014/main" val="2594473975"/>
                    </a:ext>
                  </a:extLst>
                </a:gridCol>
                <a:gridCol w="658368">
                  <a:extLst>
                    <a:ext uri="{9D8B030D-6E8A-4147-A177-3AD203B41FA5}">
                      <a16:colId xmlns:a16="http://schemas.microsoft.com/office/drawing/2014/main" val="377021083"/>
                    </a:ext>
                  </a:extLst>
                </a:gridCol>
                <a:gridCol w="658368">
                  <a:extLst>
                    <a:ext uri="{9D8B030D-6E8A-4147-A177-3AD203B41FA5}">
                      <a16:colId xmlns:a16="http://schemas.microsoft.com/office/drawing/2014/main" val="3850031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8961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- 2018-11-12 21:45:16 </a:t>
                      </a:r>
                      <a:r>
                        <a:rPr kumimoji="0" lang="en-US" sz="1000" b="0" i="0" u="none" strike="noStrike" kern="1200" cap="none" spc="0" normalizeH="0" baseline="0" noProof="0">
                          <a:ln>
                            <a:noFill/>
                          </a:ln>
                          <a:solidFill>
                            <a:prstClr val="black"/>
                          </a:solidFill>
                          <a:effectLst/>
                          <a:uLnTx/>
                          <a:uFillTx/>
                          <a:latin typeface="+mn-lt"/>
                          <a:ea typeface="+mn-ea"/>
                          <a:cs typeface="+mn-cs"/>
                        </a:rPr>
                        <a:t> 
 Sarapan ini sedikit berat, sesuai untuk diambil pada hari anda memerlukan lebih tenaga daripada biasa.​
#ResipiButtercup​
Mangkuk Sarapan Keledek dan Bayam​
​Bahan-bahan:​
1 sudu besar Buttercup ​
1 keledek, dikupas dan dipotong keping-keping ukuran 1/4 inci  ​
3 sudu besar minyak zaitun dara, dibahagikan ​
1 1/4 sudu kecil garam kosher, dibahagikan ​
1/4 cawan bawang merah kuning atau putih, dicincang​
5-6 cawan daun bayam​
2 biji telur​
1/4 cawan keju daripada kambing​
1/4 cawan daun bawang segar, cincang
Arahan:​
1. Panaskan ketuhar hingga 218°C. Lapiskan dulang dengan kertas parchment. ​
2. Sadurkan keledek dengan 2 sudu besar minyak zaitun dan 1 sudu kecil garam. Panggang selama 30 minit, balikkan keledek sekali sehingga berwarna perang tetapi tidak kering. ​
3. Tumis bawang dengan baki 1 sudu besar minyak zaitun dengan api sederhana. Masukkan keledek, bayam, dan baki 1/4 sudu kecil garam, dan tumis selama 30 saat hingga 1 minit, sehingga bayam layu. ​
4. Panaskan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7780068"/>
                  </a:ext>
                </a:extLst>
              </a:tr>
            </a:tbl>
          </a:graphicData>
        </a:graphic>
      </p:graphicFrame>
      <p:sp>
        <p:nvSpPr>
          <p:cNvPr id="4" name="Text Placeholder 3">
            <a:extLst>
              <a:ext uri="{FF2B5EF4-FFF2-40B4-BE49-F238E27FC236}">
                <a16:creationId xmlns:a16="http://schemas.microsoft.com/office/drawing/2014/main" id="{9143FD54-F747-41EE-B08D-C948601C299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0332954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50E99-A022-472C-AF3E-3AF93AD4875A}"/>
              </a:ext>
            </a:extLst>
          </p:cNvPr>
          <p:cNvSpPr>
            <a:spLocks noGrp="1"/>
          </p:cNvSpPr>
          <p:nvPr>
            <p:ph type="title"/>
          </p:nvPr>
        </p:nvSpPr>
        <p:spPr/>
        <p:txBody>
          <a:bodyPr/>
          <a:lstStyle/>
          <a:p>
            <a:r>
              <a:rPr lang="en-US"/>
              <a:t>Facebook Own Posts Table | Buttercup Malaysia - 16 of 17</a:t>
            </a:r>
          </a:p>
        </p:txBody>
      </p:sp>
      <p:graphicFrame>
        <p:nvGraphicFramePr>
          <p:cNvPr id="5" name="Table Placeholder 4">
            <a:extLst>
              <a:ext uri="{FF2B5EF4-FFF2-40B4-BE49-F238E27FC236}">
                <a16:creationId xmlns:a16="http://schemas.microsoft.com/office/drawing/2014/main" id="{0C3AAAF5-7A89-443B-9ECA-272873DB0889}"/>
              </a:ext>
            </a:extLst>
          </p:cNvPr>
          <p:cNvGraphicFramePr>
            <a:graphicFrameLocks noGrp="1"/>
          </p:cNvGraphicFramePr>
          <p:nvPr>
            <p:ph type="tbl" sz="quarter" idx="13"/>
            <p:extLst>
              <p:ext uri="{D42A27DB-BD31-4B8C-83A1-F6EECF244321}">
                <p14:modId xmlns:p14="http://schemas.microsoft.com/office/powerpoint/2010/main" val="1743352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6523366"/>
                    </a:ext>
                  </a:extLst>
                </a:gridCol>
                <a:gridCol w="658368">
                  <a:extLst>
                    <a:ext uri="{9D8B030D-6E8A-4147-A177-3AD203B41FA5}">
                      <a16:colId xmlns:a16="http://schemas.microsoft.com/office/drawing/2014/main" val="1516465907"/>
                    </a:ext>
                  </a:extLst>
                </a:gridCol>
                <a:gridCol w="658368">
                  <a:extLst>
                    <a:ext uri="{9D8B030D-6E8A-4147-A177-3AD203B41FA5}">
                      <a16:colId xmlns:a16="http://schemas.microsoft.com/office/drawing/2014/main" val="35165576"/>
                    </a:ext>
                  </a:extLst>
                </a:gridCol>
                <a:gridCol w="658368">
                  <a:extLst>
                    <a:ext uri="{9D8B030D-6E8A-4147-A177-3AD203B41FA5}">
                      <a16:colId xmlns:a16="http://schemas.microsoft.com/office/drawing/2014/main" val="3992095196"/>
                    </a:ext>
                  </a:extLst>
                </a:gridCol>
                <a:gridCol w="658368">
                  <a:extLst>
                    <a:ext uri="{9D8B030D-6E8A-4147-A177-3AD203B41FA5}">
                      <a16:colId xmlns:a16="http://schemas.microsoft.com/office/drawing/2014/main" val="2625546459"/>
                    </a:ext>
                  </a:extLst>
                </a:gridCol>
                <a:gridCol w="658368">
                  <a:extLst>
                    <a:ext uri="{9D8B030D-6E8A-4147-A177-3AD203B41FA5}">
                      <a16:colId xmlns:a16="http://schemas.microsoft.com/office/drawing/2014/main" val="3675541277"/>
                    </a:ext>
                  </a:extLst>
                </a:gridCol>
                <a:gridCol w="658368">
                  <a:extLst>
                    <a:ext uri="{9D8B030D-6E8A-4147-A177-3AD203B41FA5}">
                      <a16:colId xmlns:a16="http://schemas.microsoft.com/office/drawing/2014/main" val="2257389637"/>
                    </a:ext>
                  </a:extLst>
                </a:gridCol>
                <a:gridCol w="658368">
                  <a:extLst>
                    <a:ext uri="{9D8B030D-6E8A-4147-A177-3AD203B41FA5}">
                      <a16:colId xmlns:a16="http://schemas.microsoft.com/office/drawing/2014/main" val="1232774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9966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- 2018-11-12 21:41:00 </a:t>
                      </a:r>
                      <a:r>
                        <a:rPr kumimoji="0" lang="en-US" sz="1000" b="0" i="0" u="none" strike="noStrike" kern="1200" cap="none" spc="0" normalizeH="0" baseline="0" noProof="0">
                          <a:ln>
                            <a:noFill/>
                          </a:ln>
                          <a:solidFill>
                            <a:prstClr val="black"/>
                          </a:solidFill>
                          <a:effectLst/>
                          <a:uLnTx/>
                          <a:uFillTx/>
                          <a:latin typeface="+mn-lt"/>
                          <a:ea typeface="+mn-ea"/>
                          <a:cs typeface="+mn-cs"/>
                        </a:rPr>
                        <a:t> 
 Masam-masam manis, roti bakar beri ini akan membuka selera anda di pagi hari.​
#ResipiButtercup​
​Roti Bakar Beri​
Bahan-bahan:​
1 sudu kecil Buttercup​
1 keping roti gandum​
1/4 cawan keju ricotta​
1/8 sudu kecil kulit lemon yang diparut halus​
1/2 sudu teh jus lemon​
9 biji blueberi​
4 biji strawberi ​
Arahan:​
1. Sapukan Buttercup pada roti dan roti bakar selama 2 hingga 3 minit dalam pembakar roti sehingga coklat keemasan. ​
2. Campurkan bersama keju ricotta, kulit lemon parut dan jus lemon. Letakkan campuran ricotta pada roti bakar. ​
3. Hiaskan roti bakar dengan beri dan nikmati.​
​Sumber: https://toasterovenlove.com/berry-flag-toast/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2087048"/>
                  </a:ext>
                </a:extLst>
              </a:tr>
            </a:tbl>
          </a:graphicData>
        </a:graphic>
      </p:graphicFrame>
      <p:sp>
        <p:nvSpPr>
          <p:cNvPr id="4" name="Text Placeholder 3">
            <a:extLst>
              <a:ext uri="{FF2B5EF4-FFF2-40B4-BE49-F238E27FC236}">
                <a16:creationId xmlns:a16="http://schemas.microsoft.com/office/drawing/2014/main" id="{367BCCC0-A88D-4598-9E7A-4031B166990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9015218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D5BF0-0D76-436A-A459-2FCBC6EFD21B}"/>
              </a:ext>
            </a:extLst>
          </p:cNvPr>
          <p:cNvSpPr>
            <a:spLocks noGrp="1"/>
          </p:cNvSpPr>
          <p:nvPr>
            <p:ph type="title"/>
          </p:nvPr>
        </p:nvSpPr>
        <p:spPr/>
        <p:txBody>
          <a:bodyPr/>
          <a:lstStyle/>
          <a:p>
            <a:r>
              <a:rPr lang="en-US"/>
              <a:t>Facebook Own Posts Table | Buttercup Malaysia - 17 of 17</a:t>
            </a:r>
          </a:p>
        </p:txBody>
      </p:sp>
      <p:graphicFrame>
        <p:nvGraphicFramePr>
          <p:cNvPr id="5" name="Table Placeholder 4">
            <a:extLst>
              <a:ext uri="{FF2B5EF4-FFF2-40B4-BE49-F238E27FC236}">
                <a16:creationId xmlns:a16="http://schemas.microsoft.com/office/drawing/2014/main" id="{82C0C498-9CE3-4898-B0CF-28614871A66C}"/>
              </a:ext>
            </a:extLst>
          </p:cNvPr>
          <p:cNvGraphicFramePr>
            <a:graphicFrameLocks noGrp="1"/>
          </p:cNvGraphicFramePr>
          <p:nvPr>
            <p:ph type="tbl" sz="quarter" idx="13"/>
            <p:extLst>
              <p:ext uri="{D42A27DB-BD31-4B8C-83A1-F6EECF244321}">
                <p14:modId xmlns:p14="http://schemas.microsoft.com/office/powerpoint/2010/main" val="3114221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30509031"/>
                    </a:ext>
                  </a:extLst>
                </a:gridCol>
                <a:gridCol w="658368">
                  <a:extLst>
                    <a:ext uri="{9D8B030D-6E8A-4147-A177-3AD203B41FA5}">
                      <a16:colId xmlns:a16="http://schemas.microsoft.com/office/drawing/2014/main" val="442993079"/>
                    </a:ext>
                  </a:extLst>
                </a:gridCol>
                <a:gridCol w="658368">
                  <a:extLst>
                    <a:ext uri="{9D8B030D-6E8A-4147-A177-3AD203B41FA5}">
                      <a16:colId xmlns:a16="http://schemas.microsoft.com/office/drawing/2014/main" val="3122265766"/>
                    </a:ext>
                  </a:extLst>
                </a:gridCol>
                <a:gridCol w="658368">
                  <a:extLst>
                    <a:ext uri="{9D8B030D-6E8A-4147-A177-3AD203B41FA5}">
                      <a16:colId xmlns:a16="http://schemas.microsoft.com/office/drawing/2014/main" val="1812105900"/>
                    </a:ext>
                  </a:extLst>
                </a:gridCol>
                <a:gridCol w="658368">
                  <a:extLst>
                    <a:ext uri="{9D8B030D-6E8A-4147-A177-3AD203B41FA5}">
                      <a16:colId xmlns:a16="http://schemas.microsoft.com/office/drawing/2014/main" val="1441765256"/>
                    </a:ext>
                  </a:extLst>
                </a:gridCol>
                <a:gridCol w="658368">
                  <a:extLst>
                    <a:ext uri="{9D8B030D-6E8A-4147-A177-3AD203B41FA5}">
                      <a16:colId xmlns:a16="http://schemas.microsoft.com/office/drawing/2014/main" val="1304611169"/>
                    </a:ext>
                  </a:extLst>
                </a:gridCol>
                <a:gridCol w="658368">
                  <a:extLst>
                    <a:ext uri="{9D8B030D-6E8A-4147-A177-3AD203B41FA5}">
                      <a16:colId xmlns:a16="http://schemas.microsoft.com/office/drawing/2014/main" val="1896900082"/>
                    </a:ext>
                  </a:extLst>
                </a:gridCol>
                <a:gridCol w="658368">
                  <a:extLst>
                    <a:ext uri="{9D8B030D-6E8A-4147-A177-3AD203B41FA5}">
                      <a16:colId xmlns:a16="http://schemas.microsoft.com/office/drawing/2014/main" val="4274428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7362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- 2018-11-12 21:36:46 </a:t>
                      </a:r>
                      <a:r>
                        <a:rPr kumimoji="0" lang="en-US" sz="1000" b="0" i="0" u="none" strike="noStrike" kern="1200" cap="none" spc="0" normalizeH="0" baseline="0" noProof="0">
                          <a:ln>
                            <a:noFill/>
                          </a:ln>
                          <a:solidFill>
                            <a:prstClr val="black"/>
                          </a:solidFill>
                          <a:effectLst/>
                          <a:uLnTx/>
                          <a:uFillTx/>
                          <a:latin typeface="+mn-lt"/>
                          <a:ea typeface="+mn-ea"/>
                          <a:cs typeface="+mn-cs"/>
                        </a:rPr>
                        <a:t> 
 Hari yang baik bermula dengan sarapan yang enak dan berkhasiat. Jom cuba resipi-resipi sarapan daripada Buttercup ini!
#ResipiButtercup​
Telur Buttercup Nestum​
Bahan-bahan:​
Bahan A​
3 biji telur ayam rebus​
15 biji telur puyuh rebus​
Goreng telur hingga berkerak dan ketepikan​
Bahan B​
½ cawan nestum atau oat​
1 batang serai, hiris halus​
4 tangkai cili padi, hiris halus​
2 tangkai daun kari, lurut daunnya​
½ sudu besar serbuk pati ayam​
½ sudu kecil gula​
Satukan semua dan gaul rata. Ketepikan​
Bahan C​
4 sudu besar Buttercup​
2 biji telur ayam, kacau hingga rata​
3 sudu besar minyak masak
Arahan:​
1. Panaskan Buttercup dan minyak, tuangkan telur dari kedudukan tinggi sedikit demi sedikit.​
2.Kacau tanpa henti sehingga telur menjadi halus dan berbuih.​
3. Masukkan campuran Bahan B dan kacau.​
4. Akhir sekali masukkan Bahan A.​
5. Angkat dan tapiskan gorengan untuk mengurangkan minyak.​
​Sumber: https://resipicitarasawan.blogspot.com/2018/04/telur-mentega-nestum.html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3478818"/>
                  </a:ext>
                </a:extLst>
              </a:tr>
            </a:tbl>
          </a:graphicData>
        </a:graphic>
      </p:graphicFrame>
      <p:sp>
        <p:nvSpPr>
          <p:cNvPr id="4" name="Text Placeholder 3">
            <a:extLst>
              <a:ext uri="{FF2B5EF4-FFF2-40B4-BE49-F238E27FC236}">
                <a16:creationId xmlns:a16="http://schemas.microsoft.com/office/drawing/2014/main" id="{54B73D00-0EA6-4946-9724-F393B7955C1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45124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1257</Words>
  <Application>Microsoft Office PowerPoint</Application>
  <PresentationFormat>On-screen Show (4:3)</PresentationFormat>
  <Paragraphs>551</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17</vt:lpstr>
      <vt:lpstr>Facebook Own Posts Table | Buttercup Malaysia - 2 of 17</vt:lpstr>
      <vt:lpstr>Facebook Own Posts Table | Buttercup Malaysia - 3 of 17</vt:lpstr>
      <vt:lpstr>Facebook Own Posts Table | Buttercup Malaysia - 4 of 17</vt:lpstr>
      <vt:lpstr>Facebook Own Posts Table | Buttercup Malaysia - 5 of 17</vt:lpstr>
      <vt:lpstr>Facebook Own Posts Table | Buttercup Malaysia - 6 of 17</vt:lpstr>
      <vt:lpstr>Facebook Own Posts Table | Buttercup Malaysia - 7 of 17</vt:lpstr>
      <vt:lpstr>Facebook Own Posts Table | Buttercup Malaysia - 8 of 17</vt:lpstr>
      <vt:lpstr>Facebook Own Posts Table | Buttercup Malaysia - 9 of 17</vt:lpstr>
      <vt:lpstr>Facebook Own Posts Table | Buttercup Malaysia - 10 of 17</vt:lpstr>
      <vt:lpstr>Facebook Own Posts Table | Buttercup Malaysia - 11 of 17</vt:lpstr>
      <vt:lpstr>Facebook Own Posts Table | Buttercup Malaysia - 12 of 17</vt:lpstr>
      <vt:lpstr>Facebook Own Posts Table | Buttercup Malaysia - 13 of 17</vt:lpstr>
      <vt:lpstr>Facebook Own Posts Table | Buttercup Malaysia - 14 of 17</vt:lpstr>
      <vt:lpstr>Facebook Own Posts Table | Buttercup Malaysia - 15 of 17</vt:lpstr>
      <vt:lpstr>Facebook Own Posts Table | Buttercup Malaysia - 16 of 17</vt:lpstr>
      <vt:lpstr>Facebook Own Posts Table | Buttercup Malaysia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2018-12-03T10:15:32Z</dcterms:created>
  <dcterms:modified xsi:type="dcterms:W3CDTF">2018-12-03T10:17:00Z</dcterms:modified>
</cp:coreProperties>
</file>