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1288</c:v>
                </c:pt>
                <c:pt idx="1">
                  <c:v>5214</c:v>
                </c:pt>
                <c:pt idx="2">
                  <c:v>5252</c:v>
                </c:pt>
                <c:pt idx="3">
                  <c:v>3099</c:v>
                </c:pt>
                <c:pt idx="4">
                  <c:v>2678</c:v>
                </c:pt>
                <c:pt idx="5">
                  <c:v>3154</c:v>
                </c:pt>
                <c:pt idx="6">
                  <c:v>5061</c:v>
                </c:pt>
                <c:pt idx="7">
                  <c:v>3284</c:v>
                </c:pt>
                <c:pt idx="8">
                  <c:v>1912</c:v>
                </c:pt>
                <c:pt idx="9">
                  <c:v>1880</c:v>
                </c:pt>
                <c:pt idx="10">
                  <c:v>1673</c:v>
                </c:pt>
                <c:pt idx="11">
                  <c:v>3284</c:v>
                </c:pt>
                <c:pt idx="12">
                  <c:v>3090</c:v>
                </c:pt>
                <c:pt idx="13">
                  <c:v>1693</c:v>
                </c:pt>
                <c:pt idx="14">
                  <c:v>889</c:v>
                </c:pt>
                <c:pt idx="15">
                  <c:v>2765</c:v>
                </c:pt>
                <c:pt idx="16">
                  <c:v>2598</c:v>
                </c:pt>
                <c:pt idx="17">
                  <c:v>921</c:v>
                </c:pt>
                <c:pt idx="18">
                  <c:v>1100</c:v>
                </c:pt>
                <c:pt idx="19">
                  <c:v>4025</c:v>
                </c:pt>
                <c:pt idx="20">
                  <c:v>3381</c:v>
                </c:pt>
                <c:pt idx="21">
                  <c:v>1784</c:v>
                </c:pt>
                <c:pt idx="22">
                  <c:v>3309</c:v>
                </c:pt>
                <c:pt idx="23">
                  <c:v>3407</c:v>
                </c:pt>
                <c:pt idx="24">
                  <c:v>900</c:v>
                </c:pt>
                <c:pt idx="25">
                  <c:v>4880</c:v>
                </c:pt>
                <c:pt idx="26">
                  <c:v>4980</c:v>
                </c:pt>
                <c:pt idx="27">
                  <c:v>3402</c:v>
                </c:pt>
                <c:pt idx="28">
                  <c:v>2063</c:v>
                </c:pt>
                <c:pt idx="29">
                  <c:v>1326</c:v>
                </c:pt>
              </c:numCache>
            </c:numRef>
          </c:val>
          <c:smooth val="0"/>
          <c:extLst>
            <c:ext xmlns:c16="http://schemas.microsoft.com/office/drawing/2014/chart" uri="{C3380CC4-5D6E-409C-BE32-E72D297353CC}">
              <c16:uniqueId val="{00000000-C97D-4711-B6BD-2A76751B32B2}"/>
            </c:ext>
          </c:extLst>
        </c:ser>
        <c:dLbls>
          <c:showLegendKey val="0"/>
          <c:showVal val="0"/>
          <c:showCatName val="0"/>
          <c:showSerName val="0"/>
          <c:showPercent val="0"/>
          <c:showBubbleSize val="0"/>
        </c:dLbls>
        <c:smooth val="0"/>
        <c:axId val="255270992"/>
        <c:axId val="300639968"/>
      </c:lineChart>
      <c:dateAx>
        <c:axId val="255270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39968"/>
        <c:crosses val="autoZero"/>
        <c:auto val="1"/>
        <c:lblOffset val="100"/>
        <c:baseTimeUnit val="days"/>
      </c:dateAx>
      <c:valAx>
        <c:axId val="30063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27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77</c:v>
                </c:pt>
                <c:pt idx="1">
                  <c:v>551</c:v>
                </c:pt>
                <c:pt idx="2">
                  <c:v>504</c:v>
                </c:pt>
                <c:pt idx="3">
                  <c:v>133</c:v>
                </c:pt>
                <c:pt idx="4">
                  <c:v>111</c:v>
                </c:pt>
                <c:pt idx="5">
                  <c:v>269</c:v>
                </c:pt>
                <c:pt idx="6">
                  <c:v>411</c:v>
                </c:pt>
                <c:pt idx="7">
                  <c:v>299</c:v>
                </c:pt>
                <c:pt idx="8">
                  <c:v>111</c:v>
                </c:pt>
                <c:pt idx="9">
                  <c:v>95</c:v>
                </c:pt>
                <c:pt idx="10">
                  <c:v>63</c:v>
                </c:pt>
                <c:pt idx="11">
                  <c:v>150</c:v>
                </c:pt>
                <c:pt idx="12">
                  <c:v>188</c:v>
                </c:pt>
                <c:pt idx="13">
                  <c:v>52</c:v>
                </c:pt>
                <c:pt idx="14">
                  <c:v>59</c:v>
                </c:pt>
                <c:pt idx="15">
                  <c:v>88</c:v>
                </c:pt>
                <c:pt idx="16">
                  <c:v>92</c:v>
                </c:pt>
                <c:pt idx="17">
                  <c:v>62</c:v>
                </c:pt>
                <c:pt idx="18">
                  <c:v>56</c:v>
                </c:pt>
                <c:pt idx="19">
                  <c:v>378</c:v>
                </c:pt>
                <c:pt idx="20">
                  <c:v>306</c:v>
                </c:pt>
                <c:pt idx="21">
                  <c:v>76</c:v>
                </c:pt>
                <c:pt idx="22">
                  <c:v>110</c:v>
                </c:pt>
                <c:pt idx="23">
                  <c:v>99</c:v>
                </c:pt>
                <c:pt idx="24">
                  <c:v>59</c:v>
                </c:pt>
                <c:pt idx="25">
                  <c:v>404</c:v>
                </c:pt>
                <c:pt idx="26">
                  <c:v>362</c:v>
                </c:pt>
                <c:pt idx="27">
                  <c:v>214</c:v>
                </c:pt>
                <c:pt idx="28">
                  <c:v>74</c:v>
                </c:pt>
                <c:pt idx="29">
                  <c:v>32</c:v>
                </c:pt>
              </c:numCache>
            </c:numRef>
          </c:val>
          <c:smooth val="0"/>
          <c:extLst>
            <c:ext xmlns:c16="http://schemas.microsoft.com/office/drawing/2014/chart" uri="{C3380CC4-5D6E-409C-BE32-E72D297353CC}">
              <c16:uniqueId val="{00000000-61C2-4553-A662-D4C8010BA6C8}"/>
            </c:ext>
          </c:extLst>
        </c:ser>
        <c:dLbls>
          <c:showLegendKey val="0"/>
          <c:showVal val="0"/>
          <c:showCatName val="0"/>
          <c:showSerName val="0"/>
          <c:showPercent val="0"/>
          <c:showBubbleSize val="0"/>
        </c:dLbls>
        <c:smooth val="0"/>
        <c:axId val="300642920"/>
        <c:axId val="300642592"/>
      </c:lineChart>
      <c:dateAx>
        <c:axId val="30064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42592"/>
        <c:crosses val="autoZero"/>
        <c:auto val="1"/>
        <c:lblOffset val="100"/>
        <c:baseTimeUnit val="days"/>
      </c:dateAx>
      <c:valAx>
        <c:axId val="30064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4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212</c:v>
                </c:pt>
                <c:pt idx="2">
                  <c:v>175</c:v>
                </c:pt>
                <c:pt idx="3">
                  <c:v>0</c:v>
                </c:pt>
                <c:pt idx="4">
                  <c:v>21</c:v>
                </c:pt>
                <c:pt idx="5">
                  <c:v>0</c:v>
                </c:pt>
                <c:pt idx="6">
                  <c:v>20</c:v>
                </c:pt>
                <c:pt idx="7">
                  <c:v>0</c:v>
                </c:pt>
                <c:pt idx="8">
                  <c:v>241</c:v>
                </c:pt>
                <c:pt idx="9">
                  <c:v>0</c:v>
                </c:pt>
                <c:pt idx="10">
                  <c:v>206</c:v>
                </c:pt>
                <c:pt idx="11">
                  <c:v>0</c:v>
                </c:pt>
                <c:pt idx="12">
                  <c:v>21</c:v>
                </c:pt>
                <c:pt idx="13">
                  <c:v>0</c:v>
                </c:pt>
                <c:pt idx="14">
                  <c:v>0</c:v>
                </c:pt>
                <c:pt idx="15">
                  <c:v>24</c:v>
                </c:pt>
                <c:pt idx="16">
                  <c:v>0</c:v>
                </c:pt>
                <c:pt idx="17">
                  <c:v>0</c:v>
                </c:pt>
                <c:pt idx="18">
                  <c:v>0</c:v>
                </c:pt>
                <c:pt idx="19">
                  <c:v>334</c:v>
                </c:pt>
                <c:pt idx="20">
                  <c:v>44</c:v>
                </c:pt>
                <c:pt idx="21">
                  <c:v>0</c:v>
                </c:pt>
                <c:pt idx="22">
                  <c:v>122</c:v>
                </c:pt>
                <c:pt idx="23">
                  <c:v>0</c:v>
                </c:pt>
                <c:pt idx="24">
                  <c:v>244</c:v>
                </c:pt>
                <c:pt idx="25">
                  <c:v>0</c:v>
                </c:pt>
                <c:pt idx="26">
                  <c:v>172</c:v>
                </c:pt>
                <c:pt idx="27">
                  <c:v>0</c:v>
                </c:pt>
                <c:pt idx="28">
                  <c:v>82</c:v>
                </c:pt>
                <c:pt idx="29">
                  <c:v>0</c:v>
                </c:pt>
              </c:numCache>
            </c:numRef>
          </c:val>
          <c:smooth val="0"/>
          <c:extLst>
            <c:ext xmlns:c16="http://schemas.microsoft.com/office/drawing/2014/chart" uri="{C3380CC4-5D6E-409C-BE32-E72D297353CC}">
              <c16:uniqueId val="{00000000-8B1F-47F0-B995-E24DC9507356}"/>
            </c:ext>
          </c:extLst>
        </c:ser>
        <c:dLbls>
          <c:showLegendKey val="0"/>
          <c:showVal val="0"/>
          <c:showCatName val="0"/>
          <c:showSerName val="0"/>
          <c:showPercent val="0"/>
          <c:showBubbleSize val="0"/>
        </c:dLbls>
        <c:smooth val="0"/>
        <c:axId val="301388496"/>
        <c:axId val="301391120"/>
      </c:lineChart>
      <c:dateAx>
        <c:axId val="30138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91120"/>
        <c:crosses val="autoZero"/>
        <c:auto val="1"/>
        <c:lblOffset val="100"/>
        <c:baseTimeUnit val="days"/>
      </c:dateAx>
      <c:valAx>
        <c:axId val="30139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8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1982</c:v>
                </c:pt>
              </c:numCache>
            </c:numRef>
          </c:val>
          <c:extLst>
            <c:ext xmlns:c16="http://schemas.microsoft.com/office/drawing/2014/chart" uri="{C3380CC4-5D6E-409C-BE32-E72D297353CC}">
              <c16:uniqueId val="{00000000-E1D3-492C-BBA6-281B5F0E266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76</c:v>
                </c:pt>
              </c:numCache>
            </c:numRef>
          </c:val>
          <c:extLst>
            <c:ext xmlns:c16="http://schemas.microsoft.com/office/drawing/2014/chart" uri="{C3380CC4-5D6E-409C-BE32-E72D297353CC}">
              <c16:uniqueId val="{00000001-E1D3-492C-BBA6-281B5F0E266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E1D3-492C-BBA6-281B5F0E266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2</c:v>
                </c:pt>
              </c:numCache>
            </c:numRef>
          </c:val>
          <c:extLst>
            <c:ext xmlns:c16="http://schemas.microsoft.com/office/drawing/2014/chart" uri="{C3380CC4-5D6E-409C-BE32-E72D297353CC}">
              <c16:uniqueId val="{00000003-E1D3-492C-BBA6-281B5F0E266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E1D3-492C-BBA6-281B5F0E266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E1D3-492C-BBA6-281B5F0E266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50</c:v>
                </c:pt>
              </c:numCache>
            </c:numRef>
          </c:val>
          <c:extLst>
            <c:ext xmlns:c16="http://schemas.microsoft.com/office/drawing/2014/chart" uri="{C3380CC4-5D6E-409C-BE32-E72D297353CC}">
              <c16:uniqueId val="{00000006-E1D3-492C-BBA6-281B5F0E266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237</c:v>
                </c:pt>
              </c:numCache>
            </c:numRef>
          </c:val>
          <c:extLst>
            <c:ext xmlns:c16="http://schemas.microsoft.com/office/drawing/2014/chart" uri="{C3380CC4-5D6E-409C-BE32-E72D297353CC}">
              <c16:uniqueId val="{00000007-E1D3-492C-BBA6-281B5F0E266F}"/>
            </c:ext>
          </c:extLst>
        </c:ser>
        <c:dLbls>
          <c:showLegendKey val="0"/>
          <c:showVal val="0"/>
          <c:showCatName val="0"/>
          <c:showSerName val="0"/>
          <c:showPercent val="0"/>
          <c:showBubbleSize val="0"/>
        </c:dLbls>
        <c:gapWidth val="150"/>
        <c:overlap val="100"/>
        <c:axId val="301941184"/>
        <c:axId val="301945448"/>
      </c:barChart>
      <c:catAx>
        <c:axId val="30194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45448"/>
        <c:crosses val="autoZero"/>
        <c:auto val="1"/>
        <c:lblAlgn val="ctr"/>
        <c:lblOffset val="100"/>
        <c:noMultiLvlLbl val="0"/>
      </c:catAx>
      <c:valAx>
        <c:axId val="301945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4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3.2797997135642E-2</c:v>
                </c:pt>
                <c:pt idx="1">
                  <c:v>0.22011100299919001</c:v>
                </c:pt>
                <c:pt idx="2">
                  <c:v>3.4255685897226003E-2</c:v>
                </c:pt>
                <c:pt idx="3">
                  <c:v>9.1834391979795996E-2</c:v>
                </c:pt>
                <c:pt idx="4">
                  <c:v>0.18563666378773</c:v>
                </c:pt>
                <c:pt idx="5">
                  <c:v>0.20772064852573</c:v>
                </c:pt>
                <c:pt idx="6">
                  <c:v>0.27113010965464002</c:v>
                </c:pt>
              </c:numCache>
            </c:numRef>
          </c:val>
          <c:extLst>
            <c:ext xmlns:c16="http://schemas.microsoft.com/office/drawing/2014/chart" uri="{C3380CC4-5D6E-409C-BE32-E72D297353CC}">
              <c16:uniqueId val="{00000000-0828-4984-8C8C-F77B6F3E1AF6}"/>
            </c:ext>
          </c:extLst>
        </c:ser>
        <c:dLbls>
          <c:showLegendKey val="0"/>
          <c:showVal val="0"/>
          <c:showCatName val="0"/>
          <c:showSerName val="0"/>
          <c:showPercent val="0"/>
          <c:showBubbleSize val="0"/>
        </c:dLbls>
        <c:gapWidth val="219"/>
        <c:overlap val="-27"/>
        <c:axId val="301948072"/>
        <c:axId val="301938888"/>
      </c:barChart>
      <c:catAx>
        <c:axId val="30194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38888"/>
        <c:crosses val="autoZero"/>
        <c:auto val="1"/>
        <c:lblAlgn val="ctr"/>
        <c:lblOffset val="100"/>
        <c:noMultiLvlLbl val="0"/>
      </c:catAx>
      <c:valAx>
        <c:axId val="30193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4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228</c:v>
                </c:pt>
                <c:pt idx="1">
                  <c:v>10891</c:v>
                </c:pt>
                <c:pt idx="2">
                  <c:v>20484</c:v>
                </c:pt>
                <c:pt idx="3">
                  <c:v>25267</c:v>
                </c:pt>
                <c:pt idx="4">
                  <c:v>13000</c:v>
                </c:pt>
                <c:pt idx="5">
                  <c:v>7594</c:v>
                </c:pt>
                <c:pt idx="6">
                  <c:v>2371</c:v>
                </c:pt>
              </c:numCache>
            </c:numRef>
          </c:val>
          <c:extLst>
            <c:ext xmlns:c16="http://schemas.microsoft.com/office/drawing/2014/chart" uri="{C3380CC4-5D6E-409C-BE32-E72D297353CC}">
              <c16:uniqueId val="{00000000-270F-4194-AC3F-35D263F392F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55</c:v>
                </c:pt>
                <c:pt idx="1">
                  <c:v>4651</c:v>
                </c:pt>
                <c:pt idx="2">
                  <c:v>2686</c:v>
                </c:pt>
                <c:pt idx="3">
                  <c:v>1847</c:v>
                </c:pt>
                <c:pt idx="4">
                  <c:v>906</c:v>
                </c:pt>
                <c:pt idx="5">
                  <c:v>670</c:v>
                </c:pt>
                <c:pt idx="6">
                  <c:v>436</c:v>
                </c:pt>
              </c:numCache>
            </c:numRef>
          </c:val>
          <c:extLst>
            <c:ext xmlns:c16="http://schemas.microsoft.com/office/drawing/2014/chart" uri="{C3380CC4-5D6E-409C-BE32-E72D297353CC}">
              <c16:uniqueId val="{00000001-270F-4194-AC3F-35D263F392F4}"/>
            </c:ext>
          </c:extLst>
        </c:ser>
        <c:dLbls>
          <c:showLegendKey val="0"/>
          <c:showVal val="0"/>
          <c:showCatName val="0"/>
          <c:showSerName val="0"/>
          <c:showPercent val="0"/>
          <c:showBubbleSize val="0"/>
        </c:dLbls>
        <c:gapWidth val="219"/>
        <c:overlap val="-27"/>
        <c:axId val="311158976"/>
        <c:axId val="311159304"/>
      </c:barChart>
      <c:catAx>
        <c:axId val="31115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59304"/>
        <c:crosses val="autoZero"/>
        <c:auto val="1"/>
        <c:lblAlgn val="ctr"/>
        <c:lblOffset val="100"/>
        <c:noMultiLvlLbl val="0"/>
      </c:catAx>
      <c:valAx>
        <c:axId val="31115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5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0.32055504325298001</c:v>
                </c:pt>
                <c:pt idx="2">
                  <c:v>0.20851166567898</c:v>
                </c:pt>
                <c:pt idx="3">
                  <c:v>0</c:v>
                </c:pt>
                <c:pt idx="4">
                  <c:v>3.2903756512202002E-2</c:v>
                </c:pt>
                <c:pt idx="5">
                  <c:v>0</c:v>
                </c:pt>
                <c:pt idx="6">
                  <c:v>2.3017482325861999E-2</c:v>
                </c:pt>
                <c:pt idx="7">
                  <c:v>0</c:v>
                </c:pt>
                <c:pt idx="8">
                  <c:v>0.29248414341582002</c:v>
                </c:pt>
                <c:pt idx="9">
                  <c:v>0</c:v>
                </c:pt>
                <c:pt idx="10">
                  <c:v>0.23429972847507999</c:v>
                </c:pt>
                <c:pt idx="11">
                  <c:v>0</c:v>
                </c:pt>
                <c:pt idx="12">
                  <c:v>2.6261653608789001E-2</c:v>
                </c:pt>
                <c:pt idx="13">
                  <c:v>0</c:v>
                </c:pt>
                <c:pt idx="14">
                  <c:v>0</c:v>
                </c:pt>
                <c:pt idx="15">
                  <c:v>4.3730184760031002E-2</c:v>
                </c:pt>
                <c:pt idx="16">
                  <c:v>0</c:v>
                </c:pt>
                <c:pt idx="17">
                  <c:v>0</c:v>
                </c:pt>
                <c:pt idx="18">
                  <c:v>0</c:v>
                </c:pt>
                <c:pt idx="19">
                  <c:v>0.43558000917011003</c:v>
                </c:pt>
                <c:pt idx="20">
                  <c:v>5.6751830792233997E-2</c:v>
                </c:pt>
                <c:pt idx="21">
                  <c:v>0</c:v>
                </c:pt>
                <c:pt idx="22">
                  <c:v>0.13634380453752001</c:v>
                </c:pt>
                <c:pt idx="23">
                  <c:v>0</c:v>
                </c:pt>
                <c:pt idx="24">
                  <c:v>0.30742396162650998</c:v>
                </c:pt>
                <c:pt idx="25">
                  <c:v>0</c:v>
                </c:pt>
                <c:pt idx="26">
                  <c:v>0.19719782973437999</c:v>
                </c:pt>
                <c:pt idx="27">
                  <c:v>0</c:v>
                </c:pt>
                <c:pt idx="28">
                  <c:v>9.1468394403004999E-2</c:v>
                </c:pt>
                <c:pt idx="29">
                  <c:v>0</c:v>
                </c:pt>
              </c:numCache>
            </c:numRef>
          </c:val>
          <c:smooth val="0"/>
          <c:extLst>
            <c:ext xmlns:c16="http://schemas.microsoft.com/office/drawing/2014/chart" uri="{C3380CC4-5D6E-409C-BE32-E72D297353CC}">
              <c16:uniqueId val="{00000000-194E-43B0-A3E3-7125AAAF1B2D}"/>
            </c:ext>
          </c:extLst>
        </c:ser>
        <c:dLbls>
          <c:showLegendKey val="0"/>
          <c:showVal val="0"/>
          <c:showCatName val="0"/>
          <c:showSerName val="0"/>
          <c:showPercent val="0"/>
          <c:showBubbleSize val="0"/>
        </c:dLbls>
        <c:smooth val="0"/>
        <c:axId val="311172096"/>
        <c:axId val="311167504"/>
      </c:lineChart>
      <c:dateAx>
        <c:axId val="31117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67504"/>
        <c:crosses val="autoZero"/>
        <c:auto val="1"/>
        <c:lblOffset val="100"/>
        <c:baseTimeUnit val="days"/>
      </c:dateAx>
      <c:valAx>
        <c:axId val="31116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7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91074</c:v>
                </c:pt>
                <c:pt idx="1">
                  <c:v>91111</c:v>
                </c:pt>
                <c:pt idx="2">
                  <c:v>91134</c:v>
                </c:pt>
                <c:pt idx="3">
                  <c:v>91164</c:v>
                </c:pt>
                <c:pt idx="4">
                  <c:v>91187</c:v>
                </c:pt>
                <c:pt idx="5">
                  <c:v>91220</c:v>
                </c:pt>
                <c:pt idx="6">
                  <c:v>91250</c:v>
                </c:pt>
                <c:pt idx="7">
                  <c:v>91275</c:v>
                </c:pt>
                <c:pt idx="8">
                  <c:v>91299</c:v>
                </c:pt>
                <c:pt idx="9">
                  <c:v>91323</c:v>
                </c:pt>
                <c:pt idx="10">
                  <c:v>91349</c:v>
                </c:pt>
                <c:pt idx="11">
                  <c:v>91371</c:v>
                </c:pt>
                <c:pt idx="12">
                  <c:v>91406</c:v>
                </c:pt>
                <c:pt idx="13">
                  <c:v>91434</c:v>
                </c:pt>
                <c:pt idx="14">
                  <c:v>91457</c:v>
                </c:pt>
                <c:pt idx="15">
                  <c:v>91484</c:v>
                </c:pt>
                <c:pt idx="16">
                  <c:v>91520</c:v>
                </c:pt>
                <c:pt idx="17">
                  <c:v>91558</c:v>
                </c:pt>
                <c:pt idx="18">
                  <c:v>91590</c:v>
                </c:pt>
                <c:pt idx="19">
                  <c:v>91615</c:v>
                </c:pt>
                <c:pt idx="20">
                  <c:v>91639</c:v>
                </c:pt>
                <c:pt idx="21">
                  <c:v>91669</c:v>
                </c:pt>
                <c:pt idx="22">
                  <c:v>91691</c:v>
                </c:pt>
                <c:pt idx="23">
                  <c:v>91714</c:v>
                </c:pt>
                <c:pt idx="24">
                  <c:v>91746</c:v>
                </c:pt>
                <c:pt idx="25">
                  <c:v>91778</c:v>
                </c:pt>
                <c:pt idx="26">
                  <c:v>91795</c:v>
                </c:pt>
                <c:pt idx="27">
                  <c:v>91822</c:v>
                </c:pt>
                <c:pt idx="28">
                  <c:v>91848</c:v>
                </c:pt>
                <c:pt idx="29">
                  <c:v>91865</c:v>
                </c:pt>
              </c:numCache>
            </c:numRef>
          </c:val>
          <c:smooth val="0"/>
          <c:extLst>
            <c:ext xmlns:c16="http://schemas.microsoft.com/office/drawing/2014/chart" uri="{C3380CC4-5D6E-409C-BE32-E72D297353CC}">
              <c16:uniqueId val="{00000000-75E6-45ED-A67B-241814D363A7}"/>
            </c:ext>
          </c:extLst>
        </c:ser>
        <c:dLbls>
          <c:showLegendKey val="0"/>
          <c:showVal val="0"/>
          <c:showCatName val="0"/>
          <c:showSerName val="0"/>
          <c:showPercent val="0"/>
          <c:showBubbleSize val="0"/>
        </c:dLbls>
        <c:smooth val="0"/>
        <c:axId val="249976400"/>
        <c:axId val="249976728"/>
      </c:lineChart>
      <c:dateAx>
        <c:axId val="24997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976728"/>
        <c:crosses val="autoZero"/>
        <c:auto val="1"/>
        <c:lblOffset val="100"/>
        <c:baseTimeUnit val="days"/>
      </c:dateAx>
      <c:valAx>
        <c:axId val="24997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97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24</c:v>
                </c:pt>
                <c:pt idx="1">
                  <c:v>63</c:v>
                </c:pt>
                <c:pt idx="2">
                  <c:v>73</c:v>
                </c:pt>
                <c:pt idx="3">
                  <c:v>31</c:v>
                </c:pt>
                <c:pt idx="4">
                  <c:v>43</c:v>
                </c:pt>
                <c:pt idx="5">
                  <c:v>24</c:v>
                </c:pt>
                <c:pt idx="6">
                  <c:v>43</c:v>
                </c:pt>
                <c:pt idx="7">
                  <c:v>39</c:v>
                </c:pt>
                <c:pt idx="8">
                  <c:v>40</c:v>
                </c:pt>
                <c:pt idx="9">
                  <c:v>33</c:v>
                </c:pt>
                <c:pt idx="10">
                  <c:v>29</c:v>
                </c:pt>
                <c:pt idx="11">
                  <c:v>21</c:v>
                </c:pt>
                <c:pt idx="12">
                  <c:v>21</c:v>
                </c:pt>
                <c:pt idx="13">
                  <c:v>27</c:v>
                </c:pt>
                <c:pt idx="14">
                  <c:v>31</c:v>
                </c:pt>
                <c:pt idx="15">
                  <c:v>42</c:v>
                </c:pt>
                <c:pt idx="16">
                  <c:v>28</c:v>
                </c:pt>
                <c:pt idx="17">
                  <c:v>27</c:v>
                </c:pt>
                <c:pt idx="18">
                  <c:v>19</c:v>
                </c:pt>
                <c:pt idx="19">
                  <c:v>33</c:v>
                </c:pt>
                <c:pt idx="20">
                  <c:v>29</c:v>
                </c:pt>
                <c:pt idx="21">
                  <c:v>16</c:v>
                </c:pt>
                <c:pt idx="22">
                  <c:v>40</c:v>
                </c:pt>
                <c:pt idx="23">
                  <c:v>34</c:v>
                </c:pt>
                <c:pt idx="24">
                  <c:v>18</c:v>
                </c:pt>
                <c:pt idx="25">
                  <c:v>45</c:v>
                </c:pt>
                <c:pt idx="26">
                  <c:v>42</c:v>
                </c:pt>
                <c:pt idx="27">
                  <c:v>34</c:v>
                </c:pt>
                <c:pt idx="28">
                  <c:v>35</c:v>
                </c:pt>
                <c:pt idx="29">
                  <c:v>25</c:v>
                </c:pt>
              </c:numCache>
            </c:numRef>
          </c:val>
          <c:smooth val="0"/>
          <c:extLst>
            <c:ext xmlns:c16="http://schemas.microsoft.com/office/drawing/2014/chart" uri="{C3380CC4-5D6E-409C-BE32-E72D297353CC}">
              <c16:uniqueId val="{00000000-017B-4244-9A04-E0D28DCA6DE9}"/>
            </c:ext>
          </c:extLst>
        </c:ser>
        <c:dLbls>
          <c:showLegendKey val="0"/>
          <c:showVal val="0"/>
          <c:showCatName val="0"/>
          <c:showSerName val="0"/>
          <c:showPercent val="0"/>
          <c:showBubbleSize val="0"/>
        </c:dLbls>
        <c:smooth val="0"/>
        <c:axId val="178460368"/>
        <c:axId val="178454792"/>
      </c:lineChart>
      <c:dateAx>
        <c:axId val="17846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454792"/>
        <c:crosses val="autoZero"/>
        <c:auto val="1"/>
        <c:lblOffset val="100"/>
        <c:baseTimeUnit val="days"/>
      </c:dateAx>
      <c:valAx>
        <c:axId val="17845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46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DF7A-EC7E-47D8-BCEB-B7127EB8A979}"/>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827D336-343F-4ED1-B240-9D3C0382411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81865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E4C6-D02F-4549-B2F0-CA79A26B3A81}"/>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13CFBC81-83F9-4407-8D1B-054DCBE5BA46}"/>
              </a:ext>
            </a:extLst>
          </p:cNvPr>
          <p:cNvGraphicFramePr>
            <a:graphicFrameLocks noGrp="1"/>
          </p:cNvGraphicFramePr>
          <p:nvPr>
            <p:ph type="tbl" sz="quarter" idx="13"/>
            <p:extLst>
              <p:ext uri="{D42A27DB-BD31-4B8C-83A1-F6EECF244321}">
                <p14:modId xmlns:p14="http://schemas.microsoft.com/office/powerpoint/2010/main" val="2970327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6423040"/>
                    </a:ext>
                  </a:extLst>
                </a:gridCol>
                <a:gridCol w="740664">
                  <a:extLst>
                    <a:ext uri="{9D8B030D-6E8A-4147-A177-3AD203B41FA5}">
                      <a16:colId xmlns:a16="http://schemas.microsoft.com/office/drawing/2014/main" val="1511843619"/>
                    </a:ext>
                  </a:extLst>
                </a:gridCol>
                <a:gridCol w="740664">
                  <a:extLst>
                    <a:ext uri="{9D8B030D-6E8A-4147-A177-3AD203B41FA5}">
                      <a16:colId xmlns:a16="http://schemas.microsoft.com/office/drawing/2014/main" val="1504197092"/>
                    </a:ext>
                  </a:extLst>
                </a:gridCol>
                <a:gridCol w="740664">
                  <a:extLst>
                    <a:ext uri="{9D8B030D-6E8A-4147-A177-3AD203B41FA5}">
                      <a16:colId xmlns:a16="http://schemas.microsoft.com/office/drawing/2014/main" val="2184416536"/>
                    </a:ext>
                  </a:extLst>
                </a:gridCol>
                <a:gridCol w="740664">
                  <a:extLst>
                    <a:ext uri="{9D8B030D-6E8A-4147-A177-3AD203B41FA5}">
                      <a16:colId xmlns:a16="http://schemas.microsoft.com/office/drawing/2014/main" val="2009704382"/>
                    </a:ext>
                  </a:extLst>
                </a:gridCol>
                <a:gridCol w="740664">
                  <a:extLst>
                    <a:ext uri="{9D8B030D-6E8A-4147-A177-3AD203B41FA5}">
                      <a16:colId xmlns:a16="http://schemas.microsoft.com/office/drawing/2014/main" val="2667658178"/>
                    </a:ext>
                  </a:extLst>
                </a:gridCol>
                <a:gridCol w="740664">
                  <a:extLst>
                    <a:ext uri="{9D8B030D-6E8A-4147-A177-3AD203B41FA5}">
                      <a16:colId xmlns:a16="http://schemas.microsoft.com/office/drawing/2014/main" val="1245956474"/>
                    </a:ext>
                  </a:extLst>
                </a:gridCol>
                <a:gridCol w="740664">
                  <a:extLst>
                    <a:ext uri="{9D8B030D-6E8A-4147-A177-3AD203B41FA5}">
                      <a16:colId xmlns:a16="http://schemas.microsoft.com/office/drawing/2014/main" val="2398245789"/>
                    </a:ext>
                  </a:extLst>
                </a:gridCol>
                <a:gridCol w="740664">
                  <a:extLst>
                    <a:ext uri="{9D8B030D-6E8A-4147-A177-3AD203B41FA5}">
                      <a16:colId xmlns:a16="http://schemas.microsoft.com/office/drawing/2014/main" val="1147355986"/>
                    </a:ext>
                  </a:extLst>
                </a:gridCol>
                <a:gridCol w="740664">
                  <a:extLst>
                    <a:ext uri="{9D8B030D-6E8A-4147-A177-3AD203B41FA5}">
                      <a16:colId xmlns:a16="http://schemas.microsoft.com/office/drawing/2014/main" val="5344869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79388353"/>
                  </a:ext>
                </a:extLst>
              </a:tr>
              <a:tr h="370840">
                <a:tc>
                  <a:txBody>
                    <a:bodyPr/>
                    <a:lstStyle/>
                    <a:p>
                      <a:r>
                        <a:rPr lang="en-US" sz="1000"/>
                        <a:t>SCS Dairy MY</a:t>
                      </a:r>
                    </a:p>
                  </a:txBody>
                  <a:tcPr/>
                </a:tc>
                <a:tc>
                  <a:txBody>
                    <a:bodyPr/>
                    <a:lstStyle/>
                    <a:p>
                      <a:r>
                        <a:rPr lang="en-US" sz="1000"/>
                        <a:t>91865</a:t>
                      </a:r>
                    </a:p>
                  </a:txBody>
                  <a:tcPr/>
                </a:tc>
                <a:tc>
                  <a:txBody>
                    <a:bodyPr/>
                    <a:lstStyle/>
                    <a:p>
                      <a:r>
                        <a:rPr lang="en-US" sz="1000"/>
                        <a:t>820</a:t>
                      </a:r>
                    </a:p>
                  </a:txBody>
                  <a:tcPr/>
                </a:tc>
                <a:tc>
                  <a:txBody>
                    <a:bodyPr/>
                    <a:lstStyle/>
                    <a:p>
                      <a:r>
                        <a:rPr lang="en-US" sz="1000"/>
                        <a:t>16</a:t>
                      </a:r>
                    </a:p>
                  </a:txBody>
                  <a:tcPr/>
                </a:tc>
                <a:tc>
                  <a:txBody>
                    <a:bodyPr/>
                    <a:lstStyle/>
                    <a:p>
                      <a:r>
                        <a:rPr lang="en-US" sz="1000"/>
                        <a:t>2060</a:t>
                      </a:r>
                    </a:p>
                  </a:txBody>
                  <a:tcPr/>
                </a:tc>
                <a:tc>
                  <a:txBody>
                    <a:bodyPr/>
                    <a:lstStyle/>
                    <a:p>
                      <a:r>
                        <a:rPr lang="en-US" sz="1000"/>
                        <a:t>50</a:t>
                      </a:r>
                    </a:p>
                  </a:txBody>
                  <a:tcPr/>
                </a:tc>
                <a:tc>
                  <a:txBody>
                    <a:bodyPr/>
                    <a:lstStyle/>
                    <a:p>
                      <a:r>
                        <a:rPr lang="en-US" sz="1000"/>
                        <a:t>237</a:t>
                      </a:r>
                    </a:p>
                  </a:txBody>
                  <a:tcPr/>
                </a:tc>
                <a:tc>
                  <a:txBody>
                    <a:bodyPr/>
                    <a:lstStyle/>
                    <a:p>
                      <a:r>
                        <a:rPr lang="en-US" sz="1000"/>
                        <a:t>0</a:t>
                      </a:r>
                    </a:p>
                  </a:txBody>
                  <a:tcPr/>
                </a:tc>
                <a:tc>
                  <a:txBody>
                    <a:bodyPr/>
                    <a:lstStyle/>
                    <a:p>
                      <a:r>
                        <a:rPr lang="en-US" sz="1000"/>
                        <a:t>0.1604 %</a:t>
                      </a:r>
                    </a:p>
                  </a:txBody>
                  <a:tcPr/>
                </a:tc>
                <a:tc>
                  <a:txBody>
                    <a:bodyPr/>
                    <a:lstStyle/>
                    <a:p>
                      <a:r>
                        <a:rPr lang="en-US" sz="1000"/>
                        <a:t>0.0 %</a:t>
                      </a:r>
                    </a:p>
                  </a:txBody>
                  <a:tcPr/>
                </a:tc>
                <a:extLst>
                  <a:ext uri="{0D108BD9-81ED-4DB2-BD59-A6C34878D82A}">
                    <a16:rowId xmlns:a16="http://schemas.microsoft.com/office/drawing/2014/main" val="2078081443"/>
                  </a:ext>
                </a:extLst>
              </a:tr>
            </a:tbl>
          </a:graphicData>
        </a:graphic>
      </p:graphicFrame>
      <p:sp>
        <p:nvSpPr>
          <p:cNvPr id="4" name="Text Placeholder 3">
            <a:extLst>
              <a:ext uri="{FF2B5EF4-FFF2-40B4-BE49-F238E27FC236}">
                <a16:creationId xmlns:a16="http://schemas.microsoft.com/office/drawing/2014/main" id="{730DC50E-3704-4B6C-A132-EC0BDDCFF95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265320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38B17-EAAB-456E-98C1-F07232FCA268}"/>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F6C00B7F-D329-49B5-8EB5-EBE31386200D}"/>
              </a:ext>
            </a:extLst>
          </p:cNvPr>
          <p:cNvGraphicFramePr>
            <a:graphicFrameLocks noGrp="1"/>
          </p:cNvGraphicFramePr>
          <p:nvPr>
            <p:ph type="chart" sz="quarter" idx="13"/>
            <p:extLst>
              <p:ext uri="{D42A27DB-BD31-4B8C-83A1-F6EECF244321}">
                <p14:modId xmlns:p14="http://schemas.microsoft.com/office/powerpoint/2010/main" val="1392205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4F3E69-4AF5-4577-82EC-7CAD2C1CBD24}"/>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8C0E437C-72EF-42A3-963A-E84D8D05C1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0324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4AA2A-5023-4B73-9070-DC480A11614F}"/>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1461E375-3689-4BD1-AEE0-0C8031DC4765}"/>
              </a:ext>
            </a:extLst>
          </p:cNvPr>
          <p:cNvGraphicFramePr>
            <a:graphicFrameLocks noGrp="1"/>
          </p:cNvGraphicFramePr>
          <p:nvPr>
            <p:ph type="chart" sz="quarter" idx="13"/>
            <p:extLst>
              <p:ext uri="{D42A27DB-BD31-4B8C-83A1-F6EECF244321}">
                <p14:modId xmlns:p14="http://schemas.microsoft.com/office/powerpoint/2010/main" val="1746860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D9AF06-FDAD-4F6B-A71D-476FEB35A00F}"/>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B3C24C5A-F124-4471-A8DA-421EF64C2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56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9E46B-8438-44B0-A4FD-630D209B2503}"/>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55E23993-83B4-44A2-9B7B-472376887188}"/>
              </a:ext>
            </a:extLst>
          </p:cNvPr>
          <p:cNvGraphicFramePr>
            <a:graphicFrameLocks noGrp="1"/>
          </p:cNvGraphicFramePr>
          <p:nvPr>
            <p:ph type="chart" sz="quarter" idx="13"/>
            <p:extLst>
              <p:ext uri="{D42A27DB-BD31-4B8C-83A1-F6EECF244321}">
                <p14:modId xmlns:p14="http://schemas.microsoft.com/office/powerpoint/2010/main" val="1903098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1F9009-5143-466D-879E-EF9BE4D6B9D8}"/>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6EFB5E93-8C68-466D-9171-7AF377C611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3802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A75A6-0D30-4142-A051-6DB48E7DE843}"/>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24615904-C3C0-439F-B671-AC4F67133B08}"/>
              </a:ext>
            </a:extLst>
          </p:cNvPr>
          <p:cNvGraphicFramePr>
            <a:graphicFrameLocks noGrp="1"/>
          </p:cNvGraphicFramePr>
          <p:nvPr>
            <p:ph type="chart" sz="quarter" idx="13"/>
            <p:extLst>
              <p:ext uri="{D42A27DB-BD31-4B8C-83A1-F6EECF244321}">
                <p14:modId xmlns:p14="http://schemas.microsoft.com/office/powerpoint/2010/main" val="3956437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6DC2BE-F784-4064-8BD9-B336835FC188}"/>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9867B927-A7CF-46A5-A58C-552F77D11B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4776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DFE0E-20B3-4D75-85AF-17FC02E2CD51}"/>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0A5B30A7-6936-482A-958B-384437FCF24F}"/>
              </a:ext>
            </a:extLst>
          </p:cNvPr>
          <p:cNvGraphicFramePr>
            <a:graphicFrameLocks noGrp="1"/>
          </p:cNvGraphicFramePr>
          <p:nvPr>
            <p:ph type="chart" sz="quarter" idx="13"/>
            <p:extLst>
              <p:ext uri="{D42A27DB-BD31-4B8C-83A1-F6EECF244321}">
                <p14:modId xmlns:p14="http://schemas.microsoft.com/office/powerpoint/2010/main" val="134572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181B0-95DA-445A-9717-4BC2054D321F}"/>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0DDC637D-2EC2-4B1B-B401-E3367D57A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453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23ABA-C41C-4845-AFE4-F8B856F14829}"/>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94E12383-4603-436B-AD3C-F04AA616215B}"/>
              </a:ext>
            </a:extLst>
          </p:cNvPr>
          <p:cNvGraphicFramePr>
            <a:graphicFrameLocks noGrp="1"/>
          </p:cNvGraphicFramePr>
          <p:nvPr>
            <p:ph type="tbl" sz="quarter" idx="13"/>
            <p:extLst>
              <p:ext uri="{D42A27DB-BD31-4B8C-83A1-F6EECF244321}">
                <p14:modId xmlns:p14="http://schemas.microsoft.com/office/powerpoint/2010/main" val="1914513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799912"/>
                    </a:ext>
                  </a:extLst>
                </a:gridCol>
                <a:gridCol w="822960">
                  <a:extLst>
                    <a:ext uri="{9D8B030D-6E8A-4147-A177-3AD203B41FA5}">
                      <a16:colId xmlns:a16="http://schemas.microsoft.com/office/drawing/2014/main" val="2290291544"/>
                    </a:ext>
                  </a:extLst>
                </a:gridCol>
                <a:gridCol w="822960">
                  <a:extLst>
                    <a:ext uri="{9D8B030D-6E8A-4147-A177-3AD203B41FA5}">
                      <a16:colId xmlns:a16="http://schemas.microsoft.com/office/drawing/2014/main" val="4201553870"/>
                    </a:ext>
                  </a:extLst>
                </a:gridCol>
                <a:gridCol w="822960">
                  <a:extLst>
                    <a:ext uri="{9D8B030D-6E8A-4147-A177-3AD203B41FA5}">
                      <a16:colId xmlns:a16="http://schemas.microsoft.com/office/drawing/2014/main" val="1618572786"/>
                    </a:ext>
                  </a:extLst>
                </a:gridCol>
                <a:gridCol w="822960">
                  <a:extLst>
                    <a:ext uri="{9D8B030D-6E8A-4147-A177-3AD203B41FA5}">
                      <a16:colId xmlns:a16="http://schemas.microsoft.com/office/drawing/2014/main" val="2571566948"/>
                    </a:ext>
                  </a:extLst>
                </a:gridCol>
                <a:gridCol w="822960">
                  <a:extLst>
                    <a:ext uri="{9D8B030D-6E8A-4147-A177-3AD203B41FA5}">
                      <a16:colId xmlns:a16="http://schemas.microsoft.com/office/drawing/2014/main" val="3394235505"/>
                    </a:ext>
                  </a:extLst>
                </a:gridCol>
                <a:gridCol w="822960">
                  <a:extLst>
                    <a:ext uri="{9D8B030D-6E8A-4147-A177-3AD203B41FA5}">
                      <a16:colId xmlns:a16="http://schemas.microsoft.com/office/drawing/2014/main" val="2225526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5058819"/>
                  </a:ext>
                </a:extLst>
              </a:tr>
            </a:tbl>
          </a:graphicData>
        </a:graphic>
      </p:graphicFrame>
      <p:sp>
        <p:nvSpPr>
          <p:cNvPr id="4" name="Text Placeholder 3">
            <a:extLst>
              <a:ext uri="{FF2B5EF4-FFF2-40B4-BE49-F238E27FC236}">
                <a16:creationId xmlns:a16="http://schemas.microsoft.com/office/drawing/2014/main" id="{8D1D0002-08AE-4AD0-81E5-3D7ED7B5E18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51672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8C177-5624-41A0-B449-B8CD43F4A7EC}"/>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2E67EC6E-5249-4E53-98C9-1ACD40246E93}"/>
              </a:ext>
            </a:extLst>
          </p:cNvPr>
          <p:cNvGraphicFramePr>
            <a:graphicFrameLocks noGrp="1"/>
          </p:cNvGraphicFramePr>
          <p:nvPr>
            <p:ph type="tbl" sz="quarter" idx="13"/>
            <p:extLst>
              <p:ext uri="{D42A27DB-BD31-4B8C-83A1-F6EECF244321}">
                <p14:modId xmlns:p14="http://schemas.microsoft.com/office/powerpoint/2010/main" val="2381547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11891461"/>
                    </a:ext>
                  </a:extLst>
                </a:gridCol>
                <a:gridCol w="822960">
                  <a:extLst>
                    <a:ext uri="{9D8B030D-6E8A-4147-A177-3AD203B41FA5}">
                      <a16:colId xmlns:a16="http://schemas.microsoft.com/office/drawing/2014/main" val="1652210046"/>
                    </a:ext>
                  </a:extLst>
                </a:gridCol>
                <a:gridCol w="822960">
                  <a:extLst>
                    <a:ext uri="{9D8B030D-6E8A-4147-A177-3AD203B41FA5}">
                      <a16:colId xmlns:a16="http://schemas.microsoft.com/office/drawing/2014/main" val="1792288874"/>
                    </a:ext>
                  </a:extLst>
                </a:gridCol>
                <a:gridCol w="822960">
                  <a:extLst>
                    <a:ext uri="{9D8B030D-6E8A-4147-A177-3AD203B41FA5}">
                      <a16:colId xmlns:a16="http://schemas.microsoft.com/office/drawing/2014/main" val="4083626371"/>
                    </a:ext>
                  </a:extLst>
                </a:gridCol>
                <a:gridCol w="822960">
                  <a:extLst>
                    <a:ext uri="{9D8B030D-6E8A-4147-A177-3AD203B41FA5}">
                      <a16:colId xmlns:a16="http://schemas.microsoft.com/office/drawing/2014/main" val="2856270128"/>
                    </a:ext>
                  </a:extLst>
                </a:gridCol>
                <a:gridCol w="822960">
                  <a:extLst>
                    <a:ext uri="{9D8B030D-6E8A-4147-A177-3AD203B41FA5}">
                      <a16:colId xmlns:a16="http://schemas.microsoft.com/office/drawing/2014/main" val="1427070937"/>
                    </a:ext>
                  </a:extLst>
                </a:gridCol>
                <a:gridCol w="822960">
                  <a:extLst>
                    <a:ext uri="{9D8B030D-6E8A-4147-A177-3AD203B41FA5}">
                      <a16:colId xmlns:a16="http://schemas.microsoft.com/office/drawing/2014/main" val="2141299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353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- 2018-11-20 00:26:40 </a:t>
                      </a:r>
                      <a:r>
                        <a:rPr kumimoji="0" lang="en-US" sz="1000" b="0" i="0" u="none" strike="noStrike" kern="1200" cap="none" spc="0" normalizeH="0" baseline="0" noProof="0">
                          <a:ln>
                            <a:noFill/>
                          </a:ln>
                          <a:solidFill>
                            <a:prstClr val="black"/>
                          </a:solidFill>
                          <a:effectLst/>
                          <a:uLnTx/>
                          <a:uFillTx/>
                          <a:latin typeface="+mn-lt"/>
                          <a:ea typeface="+mn-ea"/>
                          <a:cs typeface="+mn-cs"/>
                        </a:rPr>
                        <a:t> 
 If you enjoy the combination or garlic, mushrooms, and cheese then you will definitely love these pinwheels! 
Cheesy Mushroom Pinwheels
Ingredients:
4 slices SCS Cheese Slices 
3 tbsp olive oil
1 onion
454g mushrooms
1 tbsp mayonnaise
¼ tsp salt
¼ tsp black pepper
1 garlic clove
224g mozzarella
1 pkg puff pastry
1 egg (for egg wash)
Directions: 
1. Chop the mushrooms and onion.
2. In a skillet heat olive oil over medium high heat and sauté the onion until it becomes translucent.
3. Add the chopped mushrooms and stir them until they are cooked through.
4. Add mayonnaise, salt, black pepper, garlic, and SCS Cheese Slices.
5. Stir to combine.
6. Roll 2 sheets of puff pastry out to 12 x 16 inches.
7. Split the mushroom filling in two and distribute a thin layer across both sheets.
8. Sprinkle mozzarella on top and roll tightly starting from the longer side.
9. Line a baking sheet with parchment paper and place both rolls on top. Generously brush with egg wash.
10. Cut each roll into 1 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2718519"/>
                  </a:ext>
                </a:extLst>
              </a:tr>
            </a:tbl>
          </a:graphicData>
        </a:graphic>
      </p:graphicFrame>
      <p:sp>
        <p:nvSpPr>
          <p:cNvPr id="4" name="Text Placeholder 3">
            <a:extLst>
              <a:ext uri="{FF2B5EF4-FFF2-40B4-BE49-F238E27FC236}">
                <a16:creationId xmlns:a16="http://schemas.microsoft.com/office/drawing/2014/main" id="{36DB7BC3-144E-4EB7-9959-A67D0E4D231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682652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F18C-1074-49DF-8A40-73904E0E94B3}"/>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23A26B88-3677-42BD-936C-6A1CE268092D}"/>
              </a:ext>
            </a:extLst>
          </p:cNvPr>
          <p:cNvGraphicFramePr>
            <a:graphicFrameLocks noGrp="1"/>
          </p:cNvGraphicFramePr>
          <p:nvPr>
            <p:ph type="tbl" sz="quarter" idx="13"/>
            <p:extLst>
              <p:ext uri="{D42A27DB-BD31-4B8C-83A1-F6EECF244321}">
                <p14:modId xmlns:p14="http://schemas.microsoft.com/office/powerpoint/2010/main" val="855714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3765407"/>
                    </a:ext>
                  </a:extLst>
                </a:gridCol>
                <a:gridCol w="822960">
                  <a:extLst>
                    <a:ext uri="{9D8B030D-6E8A-4147-A177-3AD203B41FA5}">
                      <a16:colId xmlns:a16="http://schemas.microsoft.com/office/drawing/2014/main" val="3353873070"/>
                    </a:ext>
                  </a:extLst>
                </a:gridCol>
                <a:gridCol w="822960">
                  <a:extLst>
                    <a:ext uri="{9D8B030D-6E8A-4147-A177-3AD203B41FA5}">
                      <a16:colId xmlns:a16="http://schemas.microsoft.com/office/drawing/2014/main" val="2261306849"/>
                    </a:ext>
                  </a:extLst>
                </a:gridCol>
                <a:gridCol w="822960">
                  <a:extLst>
                    <a:ext uri="{9D8B030D-6E8A-4147-A177-3AD203B41FA5}">
                      <a16:colId xmlns:a16="http://schemas.microsoft.com/office/drawing/2014/main" val="1776135438"/>
                    </a:ext>
                  </a:extLst>
                </a:gridCol>
                <a:gridCol w="822960">
                  <a:extLst>
                    <a:ext uri="{9D8B030D-6E8A-4147-A177-3AD203B41FA5}">
                      <a16:colId xmlns:a16="http://schemas.microsoft.com/office/drawing/2014/main" val="2454929250"/>
                    </a:ext>
                  </a:extLst>
                </a:gridCol>
                <a:gridCol w="822960">
                  <a:extLst>
                    <a:ext uri="{9D8B030D-6E8A-4147-A177-3AD203B41FA5}">
                      <a16:colId xmlns:a16="http://schemas.microsoft.com/office/drawing/2014/main" val="3995903109"/>
                    </a:ext>
                  </a:extLst>
                </a:gridCol>
                <a:gridCol w="822960">
                  <a:extLst>
                    <a:ext uri="{9D8B030D-6E8A-4147-A177-3AD203B41FA5}">
                      <a16:colId xmlns:a16="http://schemas.microsoft.com/office/drawing/2014/main" val="2046331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7926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- 2018-11-02 03:56:57 </a:t>
                      </a:r>
                      <a:r>
                        <a:rPr kumimoji="0" lang="en-US" sz="1000" b="0" i="0" u="none" strike="noStrike" kern="1200" cap="none" spc="0" normalizeH="0" baseline="0" noProof="0">
                          <a:ln>
                            <a:noFill/>
                          </a:ln>
                          <a:solidFill>
                            <a:prstClr val="black"/>
                          </a:solidFill>
                          <a:effectLst/>
                          <a:uLnTx/>
                          <a:uFillTx/>
                          <a:latin typeface="+mn-lt"/>
                          <a:ea typeface="+mn-ea"/>
                          <a:cs typeface="+mn-cs"/>
                        </a:rPr>
                        <a:t> 
 Bomboloni Italian Doughnuts
Bomboloni are irresistibly light and delicious Italian doughnuts that are fried, coated in granulated sugar, and traditionally stuffed with pastry cream.
Ingredients:
100g SCS unsalted butter, at room temperature
250g bread flour
250g all-purpose flour
75g granulated white sugar
7g dry instant yeast
7g (1½ tsp) salt
3 whole large eggs
2 egg yolks
118ml lukewarm water
Zest of 1 orange
1 tsp vanilla extract
Granulated sugar, for coating
Directions:
1. First, dissolve the yeast in the lukewarm water, and allow it to sit until it blooms.
2. In the bowl of a stand mixer fitted with a dough hook, combine all ingredients except for one of the whole eggs, and beat on medium speed for 5 minutes, then high speed for 5 more minutes.
3. Add in the remaining egg, and beat on medium speed until a smooth and elastic dough forms {you may have to add a little more flour if it seems too sticky}.
4. Knead by hand for a couple of minutes, then place the dough in a large, lig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3400879"/>
                  </a:ext>
                </a:extLst>
              </a:tr>
            </a:tbl>
          </a:graphicData>
        </a:graphic>
      </p:graphicFrame>
      <p:sp>
        <p:nvSpPr>
          <p:cNvPr id="4" name="Text Placeholder 3">
            <a:extLst>
              <a:ext uri="{FF2B5EF4-FFF2-40B4-BE49-F238E27FC236}">
                <a16:creationId xmlns:a16="http://schemas.microsoft.com/office/drawing/2014/main" id="{7F52F001-4A03-4508-968D-F39CA04BDF3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801199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F581C-7D94-4651-A45E-75078CB77BCE}"/>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074D542C-76AE-434E-977F-9E7596515421}"/>
              </a:ext>
            </a:extLst>
          </p:cNvPr>
          <p:cNvGraphicFramePr>
            <a:graphicFrameLocks noGrp="1"/>
          </p:cNvGraphicFramePr>
          <p:nvPr>
            <p:ph type="tbl" sz="quarter" idx="13"/>
            <p:extLst>
              <p:ext uri="{D42A27DB-BD31-4B8C-83A1-F6EECF244321}">
                <p14:modId xmlns:p14="http://schemas.microsoft.com/office/powerpoint/2010/main" val="1097026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76285288"/>
                    </a:ext>
                  </a:extLst>
                </a:gridCol>
                <a:gridCol w="822960">
                  <a:extLst>
                    <a:ext uri="{9D8B030D-6E8A-4147-A177-3AD203B41FA5}">
                      <a16:colId xmlns:a16="http://schemas.microsoft.com/office/drawing/2014/main" val="3627350857"/>
                    </a:ext>
                  </a:extLst>
                </a:gridCol>
                <a:gridCol w="822960">
                  <a:extLst>
                    <a:ext uri="{9D8B030D-6E8A-4147-A177-3AD203B41FA5}">
                      <a16:colId xmlns:a16="http://schemas.microsoft.com/office/drawing/2014/main" val="824096472"/>
                    </a:ext>
                  </a:extLst>
                </a:gridCol>
                <a:gridCol w="822960">
                  <a:extLst>
                    <a:ext uri="{9D8B030D-6E8A-4147-A177-3AD203B41FA5}">
                      <a16:colId xmlns:a16="http://schemas.microsoft.com/office/drawing/2014/main" val="3199081167"/>
                    </a:ext>
                  </a:extLst>
                </a:gridCol>
                <a:gridCol w="822960">
                  <a:extLst>
                    <a:ext uri="{9D8B030D-6E8A-4147-A177-3AD203B41FA5}">
                      <a16:colId xmlns:a16="http://schemas.microsoft.com/office/drawing/2014/main" val="432695869"/>
                    </a:ext>
                  </a:extLst>
                </a:gridCol>
                <a:gridCol w="822960">
                  <a:extLst>
                    <a:ext uri="{9D8B030D-6E8A-4147-A177-3AD203B41FA5}">
                      <a16:colId xmlns:a16="http://schemas.microsoft.com/office/drawing/2014/main" val="2843948925"/>
                    </a:ext>
                  </a:extLst>
                </a:gridCol>
                <a:gridCol w="822960">
                  <a:extLst>
                    <a:ext uri="{9D8B030D-6E8A-4147-A177-3AD203B41FA5}">
                      <a16:colId xmlns:a16="http://schemas.microsoft.com/office/drawing/2014/main" val="281289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5778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- 2018-11-25 16:47:00 </a:t>
                      </a:r>
                      <a:r>
                        <a:rPr kumimoji="0" lang="en-US" sz="1000" b="0" i="0" u="none" strike="noStrike" kern="1200" cap="none" spc="0" normalizeH="0" baseline="0" noProof="0">
                          <a:ln>
                            <a:noFill/>
                          </a:ln>
                          <a:solidFill>
                            <a:prstClr val="black"/>
                          </a:solidFill>
                          <a:effectLst/>
                          <a:uLnTx/>
                          <a:uFillTx/>
                          <a:latin typeface="+mn-lt"/>
                          <a:ea typeface="+mn-ea"/>
                          <a:cs typeface="+mn-cs"/>
                        </a:rPr>
                        <a:t> 
 Try out these delicious Cheese Danish and they will definitely become your all time favorite!
Cheese Danish
Ingredients:
113g SCS unsalted butter, cold and cut in thin slices.
4 SCS Cheese Slices
30ml warm water
65ml milk
143g all purpose flour
Half package instant yeast
½  teaspoon kosher salt
½ tablespoon sugar
Pinch of salt
1 tablespoon lemon zest
6 tablespoons sugar
1 large egg, beaten
3 tablespoons SCS unsalted butter, melted and cooled.
Eggwash: 1 egg beaten with 2 tablespoons of milk.
Directions: (Pastry)
1. Sprinkle yeast over the warm water and milk with a little bit of the sugar and let stand until the mixture starts to foam a little bit. 
2. Beat egg with a fork until broken up and add to milk-yeast mixture. Beat mixture with fork again until just combined. Set aside.
3. Place a large bowl near your food processor. Then put the flour, salt and sugar in the processor, and give it one quick whizz just to mix.  
4. Add the cold slices of butter and process briefly so that 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6927829"/>
                  </a:ext>
                </a:extLst>
              </a:tr>
            </a:tbl>
          </a:graphicData>
        </a:graphic>
      </p:graphicFrame>
      <p:sp>
        <p:nvSpPr>
          <p:cNvPr id="4" name="Text Placeholder 3">
            <a:extLst>
              <a:ext uri="{FF2B5EF4-FFF2-40B4-BE49-F238E27FC236}">
                <a16:creationId xmlns:a16="http://schemas.microsoft.com/office/drawing/2014/main" id="{94980017-3D47-46C4-B3BE-C8102713D74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613135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495A2-5F49-492B-BE09-437DD85E0D67}"/>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1021C1A9-06F4-41FB-B7A4-10961C25CB19}"/>
              </a:ext>
            </a:extLst>
          </p:cNvPr>
          <p:cNvGraphicFramePr>
            <a:graphicFrameLocks noGrp="1"/>
          </p:cNvGraphicFramePr>
          <p:nvPr>
            <p:ph type="tbl" sz="quarter" idx="13"/>
            <p:extLst>
              <p:ext uri="{D42A27DB-BD31-4B8C-83A1-F6EECF244321}">
                <p14:modId xmlns:p14="http://schemas.microsoft.com/office/powerpoint/2010/main" val="2640667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437764"/>
                    </a:ext>
                  </a:extLst>
                </a:gridCol>
                <a:gridCol w="822960">
                  <a:extLst>
                    <a:ext uri="{9D8B030D-6E8A-4147-A177-3AD203B41FA5}">
                      <a16:colId xmlns:a16="http://schemas.microsoft.com/office/drawing/2014/main" val="4166237889"/>
                    </a:ext>
                  </a:extLst>
                </a:gridCol>
                <a:gridCol w="822960">
                  <a:extLst>
                    <a:ext uri="{9D8B030D-6E8A-4147-A177-3AD203B41FA5}">
                      <a16:colId xmlns:a16="http://schemas.microsoft.com/office/drawing/2014/main" val="1077992283"/>
                    </a:ext>
                  </a:extLst>
                </a:gridCol>
                <a:gridCol w="822960">
                  <a:extLst>
                    <a:ext uri="{9D8B030D-6E8A-4147-A177-3AD203B41FA5}">
                      <a16:colId xmlns:a16="http://schemas.microsoft.com/office/drawing/2014/main" val="3247916198"/>
                    </a:ext>
                  </a:extLst>
                </a:gridCol>
                <a:gridCol w="822960">
                  <a:extLst>
                    <a:ext uri="{9D8B030D-6E8A-4147-A177-3AD203B41FA5}">
                      <a16:colId xmlns:a16="http://schemas.microsoft.com/office/drawing/2014/main" val="4191834790"/>
                    </a:ext>
                  </a:extLst>
                </a:gridCol>
                <a:gridCol w="822960">
                  <a:extLst>
                    <a:ext uri="{9D8B030D-6E8A-4147-A177-3AD203B41FA5}">
                      <a16:colId xmlns:a16="http://schemas.microsoft.com/office/drawing/2014/main" val="764455453"/>
                    </a:ext>
                  </a:extLst>
                </a:gridCol>
                <a:gridCol w="822960">
                  <a:extLst>
                    <a:ext uri="{9D8B030D-6E8A-4147-A177-3AD203B41FA5}">
                      <a16:colId xmlns:a16="http://schemas.microsoft.com/office/drawing/2014/main" val="638291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575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- 2018-11-09 12:22:00 </a:t>
                      </a:r>
                      <a:r>
                        <a:rPr kumimoji="0" lang="en-US" sz="1000" b="0" i="0" u="none" strike="noStrike" kern="1200" cap="none" spc="0" normalizeH="0" baseline="0" noProof="0">
                          <a:ln>
                            <a:noFill/>
                          </a:ln>
                          <a:solidFill>
                            <a:prstClr val="black"/>
                          </a:solidFill>
                          <a:effectLst/>
                          <a:uLnTx/>
                          <a:uFillTx/>
                          <a:latin typeface="+mn-lt"/>
                          <a:ea typeface="+mn-ea"/>
                          <a:cs typeface="+mn-cs"/>
                        </a:rPr>
                        <a:t> 
 Try this Raspberry Almond Cream Cheese Danish and you’ll be surprised at how easily it comes together!
Raspberry Almond 
Ingredients:
227g SCS cream cheese, softened
1 pkg. (2 sheets) puff pastry, thawed
100g sugar
1 egg yolk
½ tsp. vanilla extract
½ tsp. almond extract
110g raspberry jam
GLAZE:
200g powdered sugar
2 Tbsp. milk
½ tsp. almond extract
35g toasted sliced almonds, for garnish
Directions:
1. Preheat oven to 204°C.
2. Unfold and lay out thawed puff pastry sheets on lightly floured baking sheets.
3. Cut each sheet into six equal parts by cutting into thirds, then in half; set aside.
4. In a mixing bowl fitted with a paddle attachment, mix cream cheese, sugar, egg yolk, and vanilla &amp; almond extracts. 
5. Mix until smooth.
6. Spread one heaped tablespoon of cream cheese filling on each puff pastry piece.
7. Spread one heaped teaspoon of jam on top of cream cheese on each puff pastry piece.
8.Bake for 15-17 minutes, or until lightly browned.
9. Meanwhile, make glaze by whisk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1713377"/>
                  </a:ext>
                </a:extLst>
              </a:tr>
            </a:tbl>
          </a:graphicData>
        </a:graphic>
      </p:graphicFrame>
      <p:sp>
        <p:nvSpPr>
          <p:cNvPr id="4" name="Text Placeholder 3">
            <a:extLst>
              <a:ext uri="{FF2B5EF4-FFF2-40B4-BE49-F238E27FC236}">
                <a16:creationId xmlns:a16="http://schemas.microsoft.com/office/drawing/2014/main" id="{B89DE18F-17D0-427A-ABAE-CF789ED4942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5901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07E79-B0B4-406C-B657-5FD73F466D09}"/>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A4D898B9-40FE-40EB-B113-96966F6AA423}"/>
              </a:ext>
            </a:extLst>
          </p:cNvPr>
          <p:cNvGraphicFramePr>
            <a:graphicFrameLocks noGrp="1"/>
          </p:cNvGraphicFramePr>
          <p:nvPr>
            <p:ph type="tbl" sz="quarter" idx="13"/>
            <p:extLst>
              <p:ext uri="{D42A27DB-BD31-4B8C-83A1-F6EECF244321}">
                <p14:modId xmlns:p14="http://schemas.microsoft.com/office/powerpoint/2010/main" val="4046862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5462800"/>
                    </a:ext>
                  </a:extLst>
                </a:gridCol>
                <a:gridCol w="822960">
                  <a:extLst>
                    <a:ext uri="{9D8B030D-6E8A-4147-A177-3AD203B41FA5}">
                      <a16:colId xmlns:a16="http://schemas.microsoft.com/office/drawing/2014/main" val="1931627626"/>
                    </a:ext>
                  </a:extLst>
                </a:gridCol>
                <a:gridCol w="822960">
                  <a:extLst>
                    <a:ext uri="{9D8B030D-6E8A-4147-A177-3AD203B41FA5}">
                      <a16:colId xmlns:a16="http://schemas.microsoft.com/office/drawing/2014/main" val="1994912537"/>
                    </a:ext>
                  </a:extLst>
                </a:gridCol>
                <a:gridCol w="822960">
                  <a:extLst>
                    <a:ext uri="{9D8B030D-6E8A-4147-A177-3AD203B41FA5}">
                      <a16:colId xmlns:a16="http://schemas.microsoft.com/office/drawing/2014/main" val="4040448155"/>
                    </a:ext>
                  </a:extLst>
                </a:gridCol>
                <a:gridCol w="822960">
                  <a:extLst>
                    <a:ext uri="{9D8B030D-6E8A-4147-A177-3AD203B41FA5}">
                      <a16:colId xmlns:a16="http://schemas.microsoft.com/office/drawing/2014/main" val="4231254679"/>
                    </a:ext>
                  </a:extLst>
                </a:gridCol>
                <a:gridCol w="822960">
                  <a:extLst>
                    <a:ext uri="{9D8B030D-6E8A-4147-A177-3AD203B41FA5}">
                      <a16:colId xmlns:a16="http://schemas.microsoft.com/office/drawing/2014/main" val="2789268489"/>
                    </a:ext>
                  </a:extLst>
                </a:gridCol>
                <a:gridCol w="822960">
                  <a:extLst>
                    <a:ext uri="{9D8B030D-6E8A-4147-A177-3AD203B41FA5}">
                      <a16:colId xmlns:a16="http://schemas.microsoft.com/office/drawing/2014/main" val="3800998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094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- 2018-11-23 14:32:01 </a:t>
                      </a:r>
                      <a:r>
                        <a:rPr kumimoji="0" lang="en-US" sz="1000" b="0" i="0" u="none" strike="noStrike" kern="1200" cap="none" spc="0" normalizeH="0" baseline="0" noProof="0">
                          <a:ln>
                            <a:noFill/>
                          </a:ln>
                          <a:solidFill>
                            <a:prstClr val="black"/>
                          </a:solidFill>
                          <a:effectLst/>
                          <a:uLnTx/>
                          <a:uFillTx/>
                          <a:latin typeface="+mn-lt"/>
                          <a:ea typeface="+mn-ea"/>
                          <a:cs typeface="+mn-cs"/>
                        </a:rPr>
                        <a:t> 
 Mouthwatering, crispy and buttery pizza flavored pinwheels topped with scallions can be the perfect appetizer!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8264086"/>
                  </a:ext>
                </a:extLst>
              </a:tr>
            </a:tbl>
          </a:graphicData>
        </a:graphic>
      </p:graphicFrame>
      <p:sp>
        <p:nvSpPr>
          <p:cNvPr id="4" name="Text Placeholder 3">
            <a:extLst>
              <a:ext uri="{FF2B5EF4-FFF2-40B4-BE49-F238E27FC236}">
                <a16:creationId xmlns:a16="http://schemas.microsoft.com/office/drawing/2014/main" id="{5EE6AEBD-2E0D-4A6C-A1E6-309AFA28EE6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4491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F557C-7D4A-44FF-A945-C5634303E434}"/>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CB3C8918-7D9E-44E2-9033-1EA28C64F7D7}"/>
              </a:ext>
            </a:extLst>
          </p:cNvPr>
          <p:cNvGraphicFramePr>
            <a:graphicFrameLocks noGrp="1"/>
          </p:cNvGraphicFramePr>
          <p:nvPr>
            <p:ph type="chart" sz="quarter" idx="13"/>
            <p:extLst>
              <p:ext uri="{D42A27DB-BD31-4B8C-83A1-F6EECF244321}">
                <p14:modId xmlns:p14="http://schemas.microsoft.com/office/powerpoint/2010/main" val="3103379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E359DD-BD11-4414-98B2-B3636634D2B0}"/>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FB7BF8CA-48A4-4B21-8CED-C440B83614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8849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E3FBF-8A97-45A4-AA0A-4741C9285B1A}"/>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028B34CB-947B-4DE5-B344-33603EB2202F}"/>
              </a:ext>
            </a:extLst>
          </p:cNvPr>
          <p:cNvGraphicFramePr>
            <a:graphicFrameLocks noGrp="1"/>
          </p:cNvGraphicFramePr>
          <p:nvPr>
            <p:ph type="chart" sz="quarter" idx="13"/>
            <p:extLst>
              <p:ext uri="{D42A27DB-BD31-4B8C-83A1-F6EECF244321}">
                <p14:modId xmlns:p14="http://schemas.microsoft.com/office/powerpoint/2010/main" val="2126166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043402-BFAB-4679-A220-64317D0C100D}"/>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9EB5FA12-54D5-4A05-B093-B356B1A9D3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5451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8CEA-35E2-4931-B3ED-D0D42C5E2FF3}"/>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1B191C0B-2D9D-4BEC-BAA0-A0A406163E08}"/>
              </a:ext>
            </a:extLst>
          </p:cNvPr>
          <p:cNvGraphicFramePr>
            <a:graphicFrameLocks noGrp="1"/>
          </p:cNvGraphicFramePr>
          <p:nvPr>
            <p:ph type="chart" sz="quarter" idx="13"/>
            <p:extLst>
              <p:ext uri="{D42A27DB-BD31-4B8C-83A1-F6EECF244321}">
                <p14:modId xmlns:p14="http://schemas.microsoft.com/office/powerpoint/2010/main" val="2559201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EB20A1-68E3-4B64-8F83-0262E22AFCCA}"/>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2FD4FAC0-4543-4D45-A4AA-71F85CA470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1504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F2028-4449-484B-9DA9-779F0212F5EB}"/>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F51F1222-A680-4DA5-9700-5296A8CF1924}"/>
              </a:ext>
            </a:extLst>
          </p:cNvPr>
          <p:cNvGraphicFramePr>
            <a:graphicFrameLocks noGrp="1"/>
          </p:cNvGraphicFramePr>
          <p:nvPr>
            <p:ph type="chart" sz="quarter" idx="13"/>
            <p:extLst>
              <p:ext uri="{D42A27DB-BD31-4B8C-83A1-F6EECF244321}">
                <p14:modId xmlns:p14="http://schemas.microsoft.com/office/powerpoint/2010/main" val="2363314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4A94C6-6A45-4DF5-B4F7-3001EED34DC2}"/>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2BDD12CD-1523-42E2-A2F8-45BD79F807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932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1FA23-D39E-4A21-9507-27EFCE073625}"/>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F89FAF95-95FE-4DA4-AEC3-EA0DFD93E02D}"/>
              </a:ext>
            </a:extLst>
          </p:cNvPr>
          <p:cNvGraphicFramePr>
            <a:graphicFrameLocks noGrp="1"/>
          </p:cNvGraphicFramePr>
          <p:nvPr>
            <p:ph type="tbl" sz="quarter" idx="13"/>
            <p:extLst>
              <p:ext uri="{D42A27DB-BD31-4B8C-83A1-F6EECF244321}">
                <p14:modId xmlns:p14="http://schemas.microsoft.com/office/powerpoint/2010/main" val="2685660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33426875"/>
                    </a:ext>
                  </a:extLst>
                </a:gridCol>
                <a:gridCol w="1645920">
                  <a:extLst>
                    <a:ext uri="{9D8B030D-6E8A-4147-A177-3AD203B41FA5}">
                      <a16:colId xmlns:a16="http://schemas.microsoft.com/office/drawing/2014/main" val="1347222239"/>
                    </a:ext>
                  </a:extLst>
                </a:gridCol>
                <a:gridCol w="1645920">
                  <a:extLst>
                    <a:ext uri="{9D8B030D-6E8A-4147-A177-3AD203B41FA5}">
                      <a16:colId xmlns:a16="http://schemas.microsoft.com/office/drawing/2014/main" val="2727243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2446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19.0 %</a:t>
                      </a:r>
                    </a:p>
                  </a:txBody>
                  <a:tcPr/>
                </a:tc>
                <a:extLst>
                  <a:ext uri="{0D108BD9-81ED-4DB2-BD59-A6C34878D82A}">
                    <a16:rowId xmlns:a16="http://schemas.microsoft.com/office/drawing/2014/main" val="27583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264329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199508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41685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4076363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46325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3127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409343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41671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080140386"/>
                  </a:ext>
                </a:extLst>
              </a:tr>
            </a:tbl>
          </a:graphicData>
        </a:graphic>
      </p:graphicFrame>
      <p:sp>
        <p:nvSpPr>
          <p:cNvPr id="4" name="Text Placeholder 3">
            <a:extLst>
              <a:ext uri="{FF2B5EF4-FFF2-40B4-BE49-F238E27FC236}">
                <a16:creationId xmlns:a16="http://schemas.microsoft.com/office/drawing/2014/main" id="{2B3325BC-DD87-4C4A-A1BF-5E1AA79C04B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08906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83138-8D77-45EE-9AEE-0E76CC97576C}"/>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87C646FA-39AE-41DF-861B-6A06583D9D6A}"/>
              </a:ext>
            </a:extLst>
          </p:cNvPr>
          <p:cNvGraphicFramePr>
            <a:graphicFrameLocks noGrp="1"/>
          </p:cNvGraphicFramePr>
          <p:nvPr>
            <p:ph type="tbl" sz="quarter" idx="13"/>
            <p:extLst>
              <p:ext uri="{D42A27DB-BD31-4B8C-83A1-F6EECF244321}">
                <p14:modId xmlns:p14="http://schemas.microsoft.com/office/powerpoint/2010/main" val="2226378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58362980"/>
                    </a:ext>
                  </a:extLst>
                </a:gridCol>
                <a:gridCol w="1645920">
                  <a:extLst>
                    <a:ext uri="{9D8B030D-6E8A-4147-A177-3AD203B41FA5}">
                      <a16:colId xmlns:a16="http://schemas.microsoft.com/office/drawing/2014/main" val="3912771190"/>
                    </a:ext>
                  </a:extLst>
                </a:gridCol>
                <a:gridCol w="1645920">
                  <a:extLst>
                    <a:ext uri="{9D8B030D-6E8A-4147-A177-3AD203B41FA5}">
                      <a16:colId xmlns:a16="http://schemas.microsoft.com/office/drawing/2014/main" val="1699139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42539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35467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442456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82739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0214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09681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486318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00734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6486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6504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29725395"/>
                  </a:ext>
                </a:extLst>
              </a:tr>
            </a:tbl>
          </a:graphicData>
        </a:graphic>
      </p:graphicFrame>
      <p:sp>
        <p:nvSpPr>
          <p:cNvPr id="4" name="Text Placeholder 3">
            <a:extLst>
              <a:ext uri="{FF2B5EF4-FFF2-40B4-BE49-F238E27FC236}">
                <a16:creationId xmlns:a16="http://schemas.microsoft.com/office/drawing/2014/main" id="{3AEDD063-6EE1-4CE0-BD24-414F5B02DEF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036179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857BF-31DA-4A44-8DDF-248AC8149871}"/>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5E928885-6C85-4504-A9E4-11D51EEB3BA0}"/>
              </a:ext>
            </a:extLst>
          </p:cNvPr>
          <p:cNvGraphicFramePr>
            <a:graphicFrameLocks noGrp="1"/>
          </p:cNvGraphicFramePr>
          <p:nvPr>
            <p:ph type="tbl" sz="quarter" idx="13"/>
            <p:extLst>
              <p:ext uri="{D42A27DB-BD31-4B8C-83A1-F6EECF244321}">
                <p14:modId xmlns:p14="http://schemas.microsoft.com/office/powerpoint/2010/main" val="2952397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3464541"/>
                    </a:ext>
                  </a:extLst>
                </a:gridCol>
                <a:gridCol w="1645920">
                  <a:extLst>
                    <a:ext uri="{9D8B030D-6E8A-4147-A177-3AD203B41FA5}">
                      <a16:colId xmlns:a16="http://schemas.microsoft.com/office/drawing/2014/main" val="1471024681"/>
                    </a:ext>
                  </a:extLst>
                </a:gridCol>
                <a:gridCol w="1645920">
                  <a:extLst>
                    <a:ext uri="{9D8B030D-6E8A-4147-A177-3AD203B41FA5}">
                      <a16:colId xmlns:a16="http://schemas.microsoft.com/office/drawing/2014/main" val="3475992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258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23274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8224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84370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90320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019401349"/>
                  </a:ext>
                </a:extLst>
              </a:tr>
            </a:tbl>
          </a:graphicData>
        </a:graphic>
      </p:graphicFrame>
      <p:sp>
        <p:nvSpPr>
          <p:cNvPr id="4" name="Text Placeholder 3">
            <a:extLst>
              <a:ext uri="{FF2B5EF4-FFF2-40B4-BE49-F238E27FC236}">
                <a16:creationId xmlns:a16="http://schemas.microsoft.com/office/drawing/2014/main" id="{F4F12873-A3FA-40EA-B486-67E6F9419DD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714323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295A1-652D-41B2-8C01-CFF44EA60D20}"/>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C4D27899-178E-48FA-8445-2553021328C4}"/>
              </a:ext>
            </a:extLst>
          </p:cNvPr>
          <p:cNvGraphicFramePr>
            <a:graphicFrameLocks noGrp="1"/>
          </p:cNvGraphicFramePr>
          <p:nvPr>
            <p:ph type="tbl" sz="quarter" idx="13"/>
            <p:extLst>
              <p:ext uri="{D42A27DB-BD31-4B8C-83A1-F6EECF244321}">
                <p14:modId xmlns:p14="http://schemas.microsoft.com/office/powerpoint/2010/main" val="3435068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4738763"/>
                    </a:ext>
                  </a:extLst>
                </a:gridCol>
                <a:gridCol w="658368">
                  <a:extLst>
                    <a:ext uri="{9D8B030D-6E8A-4147-A177-3AD203B41FA5}">
                      <a16:colId xmlns:a16="http://schemas.microsoft.com/office/drawing/2014/main" val="3420624881"/>
                    </a:ext>
                  </a:extLst>
                </a:gridCol>
                <a:gridCol w="658368">
                  <a:extLst>
                    <a:ext uri="{9D8B030D-6E8A-4147-A177-3AD203B41FA5}">
                      <a16:colId xmlns:a16="http://schemas.microsoft.com/office/drawing/2014/main" val="11869870"/>
                    </a:ext>
                  </a:extLst>
                </a:gridCol>
                <a:gridCol w="658368">
                  <a:extLst>
                    <a:ext uri="{9D8B030D-6E8A-4147-A177-3AD203B41FA5}">
                      <a16:colId xmlns:a16="http://schemas.microsoft.com/office/drawing/2014/main" val="742401306"/>
                    </a:ext>
                  </a:extLst>
                </a:gridCol>
                <a:gridCol w="658368">
                  <a:extLst>
                    <a:ext uri="{9D8B030D-6E8A-4147-A177-3AD203B41FA5}">
                      <a16:colId xmlns:a16="http://schemas.microsoft.com/office/drawing/2014/main" val="1587094018"/>
                    </a:ext>
                  </a:extLst>
                </a:gridCol>
                <a:gridCol w="658368">
                  <a:extLst>
                    <a:ext uri="{9D8B030D-6E8A-4147-A177-3AD203B41FA5}">
                      <a16:colId xmlns:a16="http://schemas.microsoft.com/office/drawing/2014/main" val="632481548"/>
                    </a:ext>
                  </a:extLst>
                </a:gridCol>
                <a:gridCol w="658368">
                  <a:extLst>
                    <a:ext uri="{9D8B030D-6E8A-4147-A177-3AD203B41FA5}">
                      <a16:colId xmlns:a16="http://schemas.microsoft.com/office/drawing/2014/main" val="2550843766"/>
                    </a:ext>
                  </a:extLst>
                </a:gridCol>
                <a:gridCol w="658368">
                  <a:extLst>
                    <a:ext uri="{9D8B030D-6E8A-4147-A177-3AD203B41FA5}">
                      <a16:colId xmlns:a16="http://schemas.microsoft.com/office/drawing/2014/main" val="223281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9887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- 2018-11-29 12:52:00 </a:t>
                      </a:r>
                      <a:r>
                        <a:rPr kumimoji="0" lang="en-US" sz="1000" b="0" i="0" u="none" strike="noStrike" kern="1200" cap="none" spc="0" normalizeH="0" baseline="0" noProof="0">
                          <a:ln>
                            <a:noFill/>
                          </a:ln>
                          <a:solidFill>
                            <a:prstClr val="black"/>
                          </a:solidFill>
                          <a:effectLst/>
                          <a:uLnTx/>
                          <a:uFillTx/>
                          <a:latin typeface="+mn-lt"/>
                          <a:ea typeface="+mn-ea"/>
                          <a:cs typeface="+mn-cs"/>
                        </a:rPr>
                        <a:t> 
 History of Cheese
The production of cheese predates recorded history and was most likely discovered by accident during the transport of fresh milk in the organs of ruminants such as sheep, goats, cows, and buffalo. 
In the millennia prior to refrigeration, cheese became a way to preserve milk. Although it is unknown where cheese production was first discovered, evidence of early cheese making is prevalent in the Middle East, Europe, and Central Asia.
Source: https://www.thespruceeats.com/the-history-of-cheese-1328765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5619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- 2018-11-27 13:22:00 </a:t>
                      </a:r>
                      <a:r>
                        <a:rPr kumimoji="0" lang="en-US" sz="1000" b="0" i="0" u="none" strike="noStrike" kern="1200" cap="none" spc="0" normalizeH="0" baseline="0" noProof="0">
                          <a:ln>
                            <a:noFill/>
                          </a:ln>
                          <a:solidFill>
                            <a:prstClr val="black"/>
                          </a:solidFill>
                          <a:effectLst/>
                          <a:uLnTx/>
                          <a:uFillTx/>
                          <a:latin typeface="+mn-lt"/>
                          <a:ea typeface="+mn-ea"/>
                          <a:cs typeface="+mn-cs"/>
                        </a:rPr>
                        <a:t> 
 If your pastry rips as you are lining the tart tin, don’t worry; simply wet your fingers or use a brush to moisten the edges of the tear and gently push them together so the gap disappears.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012759"/>
                  </a:ext>
                </a:extLst>
              </a:tr>
            </a:tbl>
          </a:graphicData>
        </a:graphic>
      </p:graphicFrame>
      <p:sp>
        <p:nvSpPr>
          <p:cNvPr id="4" name="Text Placeholder 3">
            <a:extLst>
              <a:ext uri="{FF2B5EF4-FFF2-40B4-BE49-F238E27FC236}">
                <a16:creationId xmlns:a16="http://schemas.microsoft.com/office/drawing/2014/main" id="{CF7AAAD1-AC41-42F2-B006-37ECAFA91F6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312225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2E31E-9E95-498E-9AB9-0F83E0429CF9}"/>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EF0A19A9-E628-4DB5-9AC7-EEDB0AAF4ADA}"/>
              </a:ext>
            </a:extLst>
          </p:cNvPr>
          <p:cNvGraphicFramePr>
            <a:graphicFrameLocks noGrp="1"/>
          </p:cNvGraphicFramePr>
          <p:nvPr>
            <p:ph type="tbl" sz="quarter" idx="13"/>
            <p:extLst>
              <p:ext uri="{D42A27DB-BD31-4B8C-83A1-F6EECF244321}">
                <p14:modId xmlns:p14="http://schemas.microsoft.com/office/powerpoint/2010/main" val="907872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9245276"/>
                    </a:ext>
                  </a:extLst>
                </a:gridCol>
                <a:gridCol w="658368">
                  <a:extLst>
                    <a:ext uri="{9D8B030D-6E8A-4147-A177-3AD203B41FA5}">
                      <a16:colId xmlns:a16="http://schemas.microsoft.com/office/drawing/2014/main" val="2880825867"/>
                    </a:ext>
                  </a:extLst>
                </a:gridCol>
                <a:gridCol w="658368">
                  <a:extLst>
                    <a:ext uri="{9D8B030D-6E8A-4147-A177-3AD203B41FA5}">
                      <a16:colId xmlns:a16="http://schemas.microsoft.com/office/drawing/2014/main" val="107271721"/>
                    </a:ext>
                  </a:extLst>
                </a:gridCol>
                <a:gridCol w="658368">
                  <a:extLst>
                    <a:ext uri="{9D8B030D-6E8A-4147-A177-3AD203B41FA5}">
                      <a16:colId xmlns:a16="http://schemas.microsoft.com/office/drawing/2014/main" val="2791355874"/>
                    </a:ext>
                  </a:extLst>
                </a:gridCol>
                <a:gridCol w="658368">
                  <a:extLst>
                    <a:ext uri="{9D8B030D-6E8A-4147-A177-3AD203B41FA5}">
                      <a16:colId xmlns:a16="http://schemas.microsoft.com/office/drawing/2014/main" val="2228243738"/>
                    </a:ext>
                  </a:extLst>
                </a:gridCol>
                <a:gridCol w="658368">
                  <a:extLst>
                    <a:ext uri="{9D8B030D-6E8A-4147-A177-3AD203B41FA5}">
                      <a16:colId xmlns:a16="http://schemas.microsoft.com/office/drawing/2014/main" val="383995892"/>
                    </a:ext>
                  </a:extLst>
                </a:gridCol>
                <a:gridCol w="658368">
                  <a:extLst>
                    <a:ext uri="{9D8B030D-6E8A-4147-A177-3AD203B41FA5}">
                      <a16:colId xmlns:a16="http://schemas.microsoft.com/office/drawing/2014/main" val="3214344218"/>
                    </a:ext>
                  </a:extLst>
                </a:gridCol>
                <a:gridCol w="658368">
                  <a:extLst>
                    <a:ext uri="{9D8B030D-6E8A-4147-A177-3AD203B41FA5}">
                      <a16:colId xmlns:a16="http://schemas.microsoft.com/office/drawing/2014/main" val="1791402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8933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- 2018-11-25 16:47:00 </a:t>
                      </a:r>
                      <a:r>
                        <a:rPr kumimoji="0" lang="en-US" sz="1000" b="0" i="0" u="none" strike="noStrike" kern="1200" cap="none" spc="0" normalizeH="0" baseline="0" noProof="0">
                          <a:ln>
                            <a:noFill/>
                          </a:ln>
                          <a:solidFill>
                            <a:prstClr val="black"/>
                          </a:solidFill>
                          <a:effectLst/>
                          <a:uLnTx/>
                          <a:uFillTx/>
                          <a:latin typeface="+mn-lt"/>
                          <a:ea typeface="+mn-ea"/>
                          <a:cs typeface="+mn-cs"/>
                        </a:rPr>
                        <a:t> 
 Try out these delicious Cheese Danish and they will definitely become your all time favorite!
Cheese Danish
Ingredients:
113g SCS unsalted butter, cold and cut in thin slices.
4 SCS Cheese Slices
30ml warm water
65ml milk
143g all purpose flour
Half package instant yeast
½  teaspoon kosher salt
½ tablespoon sugar
Pinch of salt
1 tablespoon lemon zest
6 tablespoons sugar
1 large egg, beaten
3 tablespoons SCS unsalted butter, melted and cooled.
Eggwash: 1 egg beaten with 2 tablespoons of milk.
Directions: (Pastry)
1. Sprinkle yeast over the warm water and milk with a little bit of the sugar and let stand until the mixture starts to foam a little bit. 
2. Beat egg with a fork until broken up and add to milk-yeast mixture. Beat mixture with fork again until just combined. Set aside.
3. Place a large bowl near your food processor. Then put the flour, salt and sugar in the processor, and give it one quick whizz just to mix.  
4. Add the cold slices of butter and process briefly so that 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99244327"/>
                  </a:ext>
                </a:extLst>
              </a:tr>
            </a:tbl>
          </a:graphicData>
        </a:graphic>
      </p:graphicFrame>
      <p:sp>
        <p:nvSpPr>
          <p:cNvPr id="4" name="Text Placeholder 3">
            <a:extLst>
              <a:ext uri="{FF2B5EF4-FFF2-40B4-BE49-F238E27FC236}">
                <a16:creationId xmlns:a16="http://schemas.microsoft.com/office/drawing/2014/main" id="{2BE3B082-1AD3-4F6B-8B31-E86D37CA1B1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45745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B0202-00D9-4464-86CF-8C2F449DB60F}"/>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50672944-CC57-49CE-AAF8-6CF9388FB4DD}"/>
              </a:ext>
            </a:extLst>
          </p:cNvPr>
          <p:cNvGraphicFramePr>
            <a:graphicFrameLocks noGrp="1"/>
          </p:cNvGraphicFramePr>
          <p:nvPr>
            <p:ph type="tbl" sz="quarter" idx="13"/>
            <p:extLst>
              <p:ext uri="{D42A27DB-BD31-4B8C-83A1-F6EECF244321}">
                <p14:modId xmlns:p14="http://schemas.microsoft.com/office/powerpoint/2010/main" val="1152620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9513872"/>
                    </a:ext>
                  </a:extLst>
                </a:gridCol>
                <a:gridCol w="658368">
                  <a:extLst>
                    <a:ext uri="{9D8B030D-6E8A-4147-A177-3AD203B41FA5}">
                      <a16:colId xmlns:a16="http://schemas.microsoft.com/office/drawing/2014/main" val="399148543"/>
                    </a:ext>
                  </a:extLst>
                </a:gridCol>
                <a:gridCol w="658368">
                  <a:extLst>
                    <a:ext uri="{9D8B030D-6E8A-4147-A177-3AD203B41FA5}">
                      <a16:colId xmlns:a16="http://schemas.microsoft.com/office/drawing/2014/main" val="2640314866"/>
                    </a:ext>
                  </a:extLst>
                </a:gridCol>
                <a:gridCol w="658368">
                  <a:extLst>
                    <a:ext uri="{9D8B030D-6E8A-4147-A177-3AD203B41FA5}">
                      <a16:colId xmlns:a16="http://schemas.microsoft.com/office/drawing/2014/main" val="604444794"/>
                    </a:ext>
                  </a:extLst>
                </a:gridCol>
                <a:gridCol w="658368">
                  <a:extLst>
                    <a:ext uri="{9D8B030D-6E8A-4147-A177-3AD203B41FA5}">
                      <a16:colId xmlns:a16="http://schemas.microsoft.com/office/drawing/2014/main" val="1802582628"/>
                    </a:ext>
                  </a:extLst>
                </a:gridCol>
                <a:gridCol w="658368">
                  <a:extLst>
                    <a:ext uri="{9D8B030D-6E8A-4147-A177-3AD203B41FA5}">
                      <a16:colId xmlns:a16="http://schemas.microsoft.com/office/drawing/2014/main" val="1246166513"/>
                    </a:ext>
                  </a:extLst>
                </a:gridCol>
                <a:gridCol w="658368">
                  <a:extLst>
                    <a:ext uri="{9D8B030D-6E8A-4147-A177-3AD203B41FA5}">
                      <a16:colId xmlns:a16="http://schemas.microsoft.com/office/drawing/2014/main" val="3283973762"/>
                    </a:ext>
                  </a:extLst>
                </a:gridCol>
                <a:gridCol w="658368">
                  <a:extLst>
                    <a:ext uri="{9D8B030D-6E8A-4147-A177-3AD203B41FA5}">
                      <a16:colId xmlns:a16="http://schemas.microsoft.com/office/drawing/2014/main" val="1651869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058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- 2018-11-23 14:32:01 </a:t>
                      </a:r>
                      <a:r>
                        <a:rPr kumimoji="0" lang="en-US" sz="1000" b="0" i="0" u="none" strike="noStrike" kern="1200" cap="none" spc="0" normalizeH="0" baseline="0" noProof="0">
                          <a:ln>
                            <a:noFill/>
                          </a:ln>
                          <a:solidFill>
                            <a:prstClr val="black"/>
                          </a:solidFill>
                          <a:effectLst/>
                          <a:uLnTx/>
                          <a:uFillTx/>
                          <a:latin typeface="+mn-lt"/>
                          <a:ea typeface="+mn-ea"/>
                          <a:cs typeface="+mn-cs"/>
                        </a:rPr>
                        <a:t> 
 Mouthwatering, crispy and buttery pizza flavored pinwheels topped with scallions can be the perfect appetizer!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8917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- 2018-11-23 02:07:22 </a:t>
                      </a:r>
                      <a:r>
                        <a:rPr kumimoji="0" lang="en-US" sz="1000" b="0" i="0" u="none" strike="noStrike" kern="1200" cap="none" spc="0" normalizeH="0" baseline="0" noProof="0">
                          <a:ln>
                            <a:noFill/>
                          </a:ln>
                          <a:solidFill>
                            <a:prstClr val="black"/>
                          </a:solidFill>
                          <a:effectLst/>
                          <a:uLnTx/>
                          <a:uFillTx/>
                          <a:latin typeface="+mn-lt"/>
                          <a:ea typeface="+mn-ea"/>
                          <a:cs typeface="+mn-cs"/>
                        </a:rPr>
                        <a:t> 
 Baking pastry at the right temperature is vitally important; too cool and the butter will melt before the pastry becomes firm causing it to collapse, too hot and the pastry may burn before the filling is cooked.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796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- 2018-11-21 11:12:00 </a:t>
                      </a:r>
                      <a:r>
                        <a:rPr kumimoji="0" lang="en-US" sz="1000" b="0" i="0" u="none" strike="noStrike" kern="1200" cap="none" spc="0" normalizeH="0" baseline="0" noProof="0">
                          <a:ln>
                            <a:noFill/>
                          </a:ln>
                          <a:solidFill>
                            <a:prstClr val="black"/>
                          </a:solidFill>
                          <a:effectLst/>
                          <a:uLnTx/>
                          <a:uFillTx/>
                          <a:latin typeface="+mn-lt"/>
                          <a:ea typeface="+mn-ea"/>
                          <a:cs typeface="+mn-cs"/>
                        </a:rPr>
                        <a:t> 
 What Is Cream Cheese?
Cream cheese is similar to French Neufchatel as it is made from cow's milk, but differs slightly because it is unripened. Cream cheese is categorized as a fresh cheese since it is unaged. Cream cheese should be refrigerated even if unopened to prevent it from spoiling.
Source: https://www.thespruceeats.com/what-is-cream-cheese-1807010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2668460"/>
                  </a:ext>
                </a:extLst>
              </a:tr>
            </a:tbl>
          </a:graphicData>
        </a:graphic>
      </p:graphicFrame>
      <p:sp>
        <p:nvSpPr>
          <p:cNvPr id="4" name="Text Placeholder 3">
            <a:extLst>
              <a:ext uri="{FF2B5EF4-FFF2-40B4-BE49-F238E27FC236}">
                <a16:creationId xmlns:a16="http://schemas.microsoft.com/office/drawing/2014/main" id="{A032D5CD-787A-4D15-8729-127DE499F25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467086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AFA30-C1C3-45D5-AE47-8546D76160FF}"/>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788F4523-F3A8-4BB1-AFF4-A80BDEFE1578}"/>
              </a:ext>
            </a:extLst>
          </p:cNvPr>
          <p:cNvGraphicFramePr>
            <a:graphicFrameLocks noGrp="1"/>
          </p:cNvGraphicFramePr>
          <p:nvPr>
            <p:ph type="tbl" sz="quarter" idx="13"/>
            <p:extLst>
              <p:ext uri="{D42A27DB-BD31-4B8C-83A1-F6EECF244321}">
                <p14:modId xmlns:p14="http://schemas.microsoft.com/office/powerpoint/2010/main" val="329012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8606914"/>
                    </a:ext>
                  </a:extLst>
                </a:gridCol>
                <a:gridCol w="658368">
                  <a:extLst>
                    <a:ext uri="{9D8B030D-6E8A-4147-A177-3AD203B41FA5}">
                      <a16:colId xmlns:a16="http://schemas.microsoft.com/office/drawing/2014/main" val="2491219711"/>
                    </a:ext>
                  </a:extLst>
                </a:gridCol>
                <a:gridCol w="658368">
                  <a:extLst>
                    <a:ext uri="{9D8B030D-6E8A-4147-A177-3AD203B41FA5}">
                      <a16:colId xmlns:a16="http://schemas.microsoft.com/office/drawing/2014/main" val="4021810786"/>
                    </a:ext>
                  </a:extLst>
                </a:gridCol>
                <a:gridCol w="658368">
                  <a:extLst>
                    <a:ext uri="{9D8B030D-6E8A-4147-A177-3AD203B41FA5}">
                      <a16:colId xmlns:a16="http://schemas.microsoft.com/office/drawing/2014/main" val="1123853075"/>
                    </a:ext>
                  </a:extLst>
                </a:gridCol>
                <a:gridCol w="658368">
                  <a:extLst>
                    <a:ext uri="{9D8B030D-6E8A-4147-A177-3AD203B41FA5}">
                      <a16:colId xmlns:a16="http://schemas.microsoft.com/office/drawing/2014/main" val="804675829"/>
                    </a:ext>
                  </a:extLst>
                </a:gridCol>
                <a:gridCol w="658368">
                  <a:extLst>
                    <a:ext uri="{9D8B030D-6E8A-4147-A177-3AD203B41FA5}">
                      <a16:colId xmlns:a16="http://schemas.microsoft.com/office/drawing/2014/main" val="3408940183"/>
                    </a:ext>
                  </a:extLst>
                </a:gridCol>
                <a:gridCol w="658368">
                  <a:extLst>
                    <a:ext uri="{9D8B030D-6E8A-4147-A177-3AD203B41FA5}">
                      <a16:colId xmlns:a16="http://schemas.microsoft.com/office/drawing/2014/main" val="2360557507"/>
                    </a:ext>
                  </a:extLst>
                </a:gridCol>
                <a:gridCol w="658368">
                  <a:extLst>
                    <a:ext uri="{9D8B030D-6E8A-4147-A177-3AD203B41FA5}">
                      <a16:colId xmlns:a16="http://schemas.microsoft.com/office/drawing/2014/main" val="2844390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613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- 2018-11-20 00:26:40 </a:t>
                      </a:r>
                      <a:r>
                        <a:rPr kumimoji="0" lang="en-US" sz="1000" b="0" i="0" u="none" strike="noStrike" kern="1200" cap="none" spc="0" normalizeH="0" baseline="0" noProof="0">
                          <a:ln>
                            <a:noFill/>
                          </a:ln>
                          <a:solidFill>
                            <a:prstClr val="black"/>
                          </a:solidFill>
                          <a:effectLst/>
                          <a:uLnTx/>
                          <a:uFillTx/>
                          <a:latin typeface="+mn-lt"/>
                          <a:ea typeface="+mn-ea"/>
                          <a:cs typeface="+mn-cs"/>
                        </a:rPr>
                        <a:t> 
 If you enjoy the combination or garlic, mushrooms, and cheese then you will definitely love these pinwheels! 
Cheesy Mushroom Pinwheels
Ingredients:
4 slices SCS Cheese Slices 
3 tbsp olive oil
1 onion
454g mushrooms
1 tbsp mayonnaise
¼ tsp salt
¼ tsp black pepper
1 garlic clove
224g mozzarella
1 pkg puff pastry
1 egg (for egg wash)
Directions: 
1. Chop the mushrooms and onion.
2. In a skillet heat olive oil over medium high heat and sauté the onion until it becomes translucent.
3. Add the chopped mushrooms and stir them until they are cooked through.
4. Add mayonnaise, salt, black pepper, garlic, and SCS Cheese Slices.
5. Stir to combine.
6. Roll 2 sheets of puff pastry out to 12 x 16 inches.
7. Split the mushroom filling in two and distribute a thin layer across both sheets.
8. Sprinkle mozzarella on top and roll tightly starting from the longer side.
9. Line a baking sheet with parchment paper and place both rolls on top. Generously brush with egg wash.
10. Cut each roll into 1 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4199752"/>
                  </a:ext>
                </a:extLst>
              </a:tr>
            </a:tbl>
          </a:graphicData>
        </a:graphic>
      </p:graphicFrame>
      <p:sp>
        <p:nvSpPr>
          <p:cNvPr id="4" name="Text Placeholder 3">
            <a:extLst>
              <a:ext uri="{FF2B5EF4-FFF2-40B4-BE49-F238E27FC236}">
                <a16:creationId xmlns:a16="http://schemas.microsoft.com/office/drawing/2014/main" id="{94D43CBC-EB1B-4F01-8881-1FD88DD046F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375169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056D4-82BD-458E-B4A6-5760C124F2D9}"/>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26B301AE-CFD4-417D-A3E0-68E8050B5EA0}"/>
              </a:ext>
            </a:extLst>
          </p:cNvPr>
          <p:cNvGraphicFramePr>
            <a:graphicFrameLocks noGrp="1"/>
          </p:cNvGraphicFramePr>
          <p:nvPr>
            <p:ph type="tbl" sz="quarter" idx="13"/>
            <p:extLst>
              <p:ext uri="{D42A27DB-BD31-4B8C-83A1-F6EECF244321}">
                <p14:modId xmlns:p14="http://schemas.microsoft.com/office/powerpoint/2010/main" val="1239200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3288441"/>
                    </a:ext>
                  </a:extLst>
                </a:gridCol>
                <a:gridCol w="658368">
                  <a:extLst>
                    <a:ext uri="{9D8B030D-6E8A-4147-A177-3AD203B41FA5}">
                      <a16:colId xmlns:a16="http://schemas.microsoft.com/office/drawing/2014/main" val="3574160595"/>
                    </a:ext>
                  </a:extLst>
                </a:gridCol>
                <a:gridCol w="658368">
                  <a:extLst>
                    <a:ext uri="{9D8B030D-6E8A-4147-A177-3AD203B41FA5}">
                      <a16:colId xmlns:a16="http://schemas.microsoft.com/office/drawing/2014/main" val="158932883"/>
                    </a:ext>
                  </a:extLst>
                </a:gridCol>
                <a:gridCol w="658368">
                  <a:extLst>
                    <a:ext uri="{9D8B030D-6E8A-4147-A177-3AD203B41FA5}">
                      <a16:colId xmlns:a16="http://schemas.microsoft.com/office/drawing/2014/main" val="173738283"/>
                    </a:ext>
                  </a:extLst>
                </a:gridCol>
                <a:gridCol w="658368">
                  <a:extLst>
                    <a:ext uri="{9D8B030D-6E8A-4147-A177-3AD203B41FA5}">
                      <a16:colId xmlns:a16="http://schemas.microsoft.com/office/drawing/2014/main" val="2312000285"/>
                    </a:ext>
                  </a:extLst>
                </a:gridCol>
                <a:gridCol w="658368">
                  <a:extLst>
                    <a:ext uri="{9D8B030D-6E8A-4147-A177-3AD203B41FA5}">
                      <a16:colId xmlns:a16="http://schemas.microsoft.com/office/drawing/2014/main" val="466576718"/>
                    </a:ext>
                  </a:extLst>
                </a:gridCol>
                <a:gridCol w="658368">
                  <a:extLst>
                    <a:ext uri="{9D8B030D-6E8A-4147-A177-3AD203B41FA5}">
                      <a16:colId xmlns:a16="http://schemas.microsoft.com/office/drawing/2014/main" val="2731693576"/>
                    </a:ext>
                  </a:extLst>
                </a:gridCol>
                <a:gridCol w="658368">
                  <a:extLst>
                    <a:ext uri="{9D8B030D-6E8A-4147-A177-3AD203B41FA5}">
                      <a16:colId xmlns:a16="http://schemas.microsoft.com/office/drawing/2014/main" val="714170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992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- 2018-11-16 04:35:11 </a:t>
                      </a:r>
                      <a:r>
                        <a:rPr kumimoji="0" lang="en-US" sz="1000" b="0" i="0" u="none" strike="noStrike" kern="1200" cap="none" spc="0" normalizeH="0" baseline="0" noProof="0">
                          <a:ln>
                            <a:noFill/>
                          </a:ln>
                          <a:solidFill>
                            <a:prstClr val="black"/>
                          </a:solidFill>
                          <a:effectLst/>
                          <a:uLnTx/>
                          <a:uFillTx/>
                          <a:latin typeface="+mn-lt"/>
                          <a:ea typeface="+mn-ea"/>
                          <a:cs typeface="+mn-cs"/>
                        </a:rPr>
                        <a:t> 
 Freshly baked cinnamon roll with delicious buttery layers inside that will simply melt in your mouth!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679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- 2018-11-13 13:33:00 </a:t>
                      </a:r>
                      <a:r>
                        <a:rPr kumimoji="0" lang="en-US" sz="1000" b="0" i="0" u="none" strike="noStrike" kern="1200" cap="none" spc="0" normalizeH="0" baseline="0" noProof="0">
                          <a:ln>
                            <a:noFill/>
                          </a:ln>
                          <a:solidFill>
                            <a:prstClr val="black"/>
                          </a:solidFill>
                          <a:effectLst/>
                          <a:uLnTx/>
                          <a:uFillTx/>
                          <a:latin typeface="+mn-lt"/>
                          <a:ea typeface="+mn-ea"/>
                          <a:cs typeface="+mn-cs"/>
                        </a:rPr>
                        <a:t> 
 Cows that graze fresh grass in season and cured hay out of season produce milk higher in healthy nutrients than cows that are fed prepared silage and grain. One noticeable quality is the colour: grass-fed butter is bright yellow. This is due to the beta-carotene (Vitamin A) in the grass which the cow stores in the fat molecules of the milk. 
Source: http://www.farmhousecheeses.com/2014/01/26/understanding-butter-grass-fed-cultured-mean/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638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- 2018-11-11 15:01:00 </a:t>
                      </a:r>
                      <a:r>
                        <a:rPr kumimoji="0" lang="en-US" sz="1000" b="0" i="0" u="none" strike="noStrike" kern="1200" cap="none" spc="0" normalizeH="0" baseline="0" noProof="0">
                          <a:ln>
                            <a:noFill/>
                          </a:ln>
                          <a:solidFill>
                            <a:prstClr val="black"/>
                          </a:solidFill>
                          <a:effectLst/>
                          <a:uLnTx/>
                          <a:uFillTx/>
                          <a:latin typeface="+mn-lt"/>
                          <a:ea typeface="+mn-ea"/>
                          <a:cs typeface="+mn-cs"/>
                        </a:rPr>
                        <a:t> 
 Make sure your fillings are cold before pouring into tart cases, covering with pie lids or wrapping in filo. Otherwise the heat will cause the fat to melt and lead to soggy pastry.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0270924"/>
                  </a:ext>
                </a:extLst>
              </a:tr>
            </a:tbl>
          </a:graphicData>
        </a:graphic>
      </p:graphicFrame>
      <p:sp>
        <p:nvSpPr>
          <p:cNvPr id="4" name="Text Placeholder 3">
            <a:extLst>
              <a:ext uri="{FF2B5EF4-FFF2-40B4-BE49-F238E27FC236}">
                <a16:creationId xmlns:a16="http://schemas.microsoft.com/office/drawing/2014/main" id="{27B7EF8E-0D5E-400E-AEBE-2CC6077E5D5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29932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FAEF6-2561-437E-8810-F5395BDAE523}"/>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9A7DAC11-C56C-48C6-933A-9929562CC2D3}"/>
              </a:ext>
            </a:extLst>
          </p:cNvPr>
          <p:cNvGraphicFramePr>
            <a:graphicFrameLocks noGrp="1"/>
          </p:cNvGraphicFramePr>
          <p:nvPr>
            <p:ph type="tbl" sz="quarter" idx="13"/>
            <p:extLst>
              <p:ext uri="{D42A27DB-BD31-4B8C-83A1-F6EECF244321}">
                <p14:modId xmlns:p14="http://schemas.microsoft.com/office/powerpoint/2010/main" val="3387326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5292153"/>
                    </a:ext>
                  </a:extLst>
                </a:gridCol>
                <a:gridCol w="658368">
                  <a:extLst>
                    <a:ext uri="{9D8B030D-6E8A-4147-A177-3AD203B41FA5}">
                      <a16:colId xmlns:a16="http://schemas.microsoft.com/office/drawing/2014/main" val="1613028858"/>
                    </a:ext>
                  </a:extLst>
                </a:gridCol>
                <a:gridCol w="658368">
                  <a:extLst>
                    <a:ext uri="{9D8B030D-6E8A-4147-A177-3AD203B41FA5}">
                      <a16:colId xmlns:a16="http://schemas.microsoft.com/office/drawing/2014/main" val="1747929248"/>
                    </a:ext>
                  </a:extLst>
                </a:gridCol>
                <a:gridCol w="658368">
                  <a:extLst>
                    <a:ext uri="{9D8B030D-6E8A-4147-A177-3AD203B41FA5}">
                      <a16:colId xmlns:a16="http://schemas.microsoft.com/office/drawing/2014/main" val="1183852571"/>
                    </a:ext>
                  </a:extLst>
                </a:gridCol>
                <a:gridCol w="658368">
                  <a:extLst>
                    <a:ext uri="{9D8B030D-6E8A-4147-A177-3AD203B41FA5}">
                      <a16:colId xmlns:a16="http://schemas.microsoft.com/office/drawing/2014/main" val="2378375667"/>
                    </a:ext>
                  </a:extLst>
                </a:gridCol>
                <a:gridCol w="658368">
                  <a:extLst>
                    <a:ext uri="{9D8B030D-6E8A-4147-A177-3AD203B41FA5}">
                      <a16:colId xmlns:a16="http://schemas.microsoft.com/office/drawing/2014/main" val="3438818284"/>
                    </a:ext>
                  </a:extLst>
                </a:gridCol>
                <a:gridCol w="658368">
                  <a:extLst>
                    <a:ext uri="{9D8B030D-6E8A-4147-A177-3AD203B41FA5}">
                      <a16:colId xmlns:a16="http://schemas.microsoft.com/office/drawing/2014/main" val="2589367583"/>
                    </a:ext>
                  </a:extLst>
                </a:gridCol>
                <a:gridCol w="658368">
                  <a:extLst>
                    <a:ext uri="{9D8B030D-6E8A-4147-A177-3AD203B41FA5}">
                      <a16:colId xmlns:a16="http://schemas.microsoft.com/office/drawing/2014/main" val="3877186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397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- 2018-11-09 12:22:00 </a:t>
                      </a:r>
                      <a:r>
                        <a:rPr kumimoji="0" lang="en-US" sz="1000" b="0" i="0" u="none" strike="noStrike" kern="1200" cap="none" spc="0" normalizeH="0" baseline="0" noProof="0">
                          <a:ln>
                            <a:noFill/>
                          </a:ln>
                          <a:solidFill>
                            <a:prstClr val="black"/>
                          </a:solidFill>
                          <a:effectLst/>
                          <a:uLnTx/>
                          <a:uFillTx/>
                          <a:latin typeface="+mn-lt"/>
                          <a:ea typeface="+mn-ea"/>
                          <a:cs typeface="+mn-cs"/>
                        </a:rPr>
                        <a:t> 
 Try this Raspberry Almond Cream Cheese Danish and you’ll be surprised at how easily it comes together!
Raspberry Almond 
Ingredients:
227g SCS cream cheese, softened
1 pkg. (2 sheets) puff pastry, thawed
100g sugar
1 egg yolk
½ tsp. vanilla extract
½ tsp. almond extract
110g raspberry jam
GLAZE:
200g powdered sugar
2 Tbsp. milk
½ tsp. almond extract
35g toasted sliced almonds, for garnish
Directions:
1. Preheat oven to 204°C.
2. Unfold and lay out thawed puff pastry sheets on lightly floured baking sheets.
3. Cut each sheet into six equal parts by cutting into thirds, then in half; set aside.
4. In a mixing bowl fitted with a paddle attachment, mix cream cheese, sugar, egg yolk, and vanilla &amp; almond extracts. 
5. Mix until smooth.
6. Spread one heaped tablespoon of cream cheese filling on each puff pastry piece.
7. Spread one heaped teaspoon of jam on top of cream cheese on each puff pastry piece.
8.Bake for 15-17 minutes, or until lightly browned.
9. Meanwhile, make glaze by whisk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5845853"/>
                  </a:ext>
                </a:extLst>
              </a:tr>
            </a:tbl>
          </a:graphicData>
        </a:graphic>
      </p:graphicFrame>
      <p:sp>
        <p:nvSpPr>
          <p:cNvPr id="4" name="Text Placeholder 3">
            <a:extLst>
              <a:ext uri="{FF2B5EF4-FFF2-40B4-BE49-F238E27FC236}">
                <a16:creationId xmlns:a16="http://schemas.microsoft.com/office/drawing/2014/main" id="{9395FAA2-4C0C-40A0-B092-4B904CB3C20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83484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C192C-DF81-4C73-9140-DC251938D2CF}"/>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BFF19017-B8E1-4FF8-B90D-CF60C9D8164E}"/>
              </a:ext>
            </a:extLst>
          </p:cNvPr>
          <p:cNvGraphicFramePr>
            <a:graphicFrameLocks noGrp="1"/>
          </p:cNvGraphicFramePr>
          <p:nvPr>
            <p:ph type="tbl" sz="quarter" idx="13"/>
            <p:extLst>
              <p:ext uri="{D42A27DB-BD31-4B8C-83A1-F6EECF244321}">
                <p14:modId xmlns:p14="http://schemas.microsoft.com/office/powerpoint/2010/main" val="3364086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1287732"/>
                    </a:ext>
                  </a:extLst>
                </a:gridCol>
                <a:gridCol w="658368">
                  <a:extLst>
                    <a:ext uri="{9D8B030D-6E8A-4147-A177-3AD203B41FA5}">
                      <a16:colId xmlns:a16="http://schemas.microsoft.com/office/drawing/2014/main" val="3958633387"/>
                    </a:ext>
                  </a:extLst>
                </a:gridCol>
                <a:gridCol w="658368">
                  <a:extLst>
                    <a:ext uri="{9D8B030D-6E8A-4147-A177-3AD203B41FA5}">
                      <a16:colId xmlns:a16="http://schemas.microsoft.com/office/drawing/2014/main" val="391465281"/>
                    </a:ext>
                  </a:extLst>
                </a:gridCol>
                <a:gridCol w="658368">
                  <a:extLst>
                    <a:ext uri="{9D8B030D-6E8A-4147-A177-3AD203B41FA5}">
                      <a16:colId xmlns:a16="http://schemas.microsoft.com/office/drawing/2014/main" val="3919563935"/>
                    </a:ext>
                  </a:extLst>
                </a:gridCol>
                <a:gridCol w="658368">
                  <a:extLst>
                    <a:ext uri="{9D8B030D-6E8A-4147-A177-3AD203B41FA5}">
                      <a16:colId xmlns:a16="http://schemas.microsoft.com/office/drawing/2014/main" val="189114644"/>
                    </a:ext>
                  </a:extLst>
                </a:gridCol>
                <a:gridCol w="658368">
                  <a:extLst>
                    <a:ext uri="{9D8B030D-6E8A-4147-A177-3AD203B41FA5}">
                      <a16:colId xmlns:a16="http://schemas.microsoft.com/office/drawing/2014/main" val="1097733935"/>
                    </a:ext>
                  </a:extLst>
                </a:gridCol>
                <a:gridCol w="658368">
                  <a:extLst>
                    <a:ext uri="{9D8B030D-6E8A-4147-A177-3AD203B41FA5}">
                      <a16:colId xmlns:a16="http://schemas.microsoft.com/office/drawing/2014/main" val="2065535296"/>
                    </a:ext>
                  </a:extLst>
                </a:gridCol>
                <a:gridCol w="658368">
                  <a:extLst>
                    <a:ext uri="{9D8B030D-6E8A-4147-A177-3AD203B41FA5}">
                      <a16:colId xmlns:a16="http://schemas.microsoft.com/office/drawing/2014/main" val="3778392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82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- 2018-11-07 09:30:00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very Happy Deepavali from SCS!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870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- 2018-11-07 03:17:52 </a:t>
                      </a:r>
                      <a:r>
                        <a:rPr kumimoji="0" lang="en-US" sz="1000" b="0" i="0" u="none" strike="noStrike" kern="1200" cap="none" spc="0" normalizeH="0" baseline="0" noProof="0">
                          <a:ln>
                            <a:noFill/>
                          </a:ln>
                          <a:solidFill>
                            <a:prstClr val="black"/>
                          </a:solidFill>
                          <a:effectLst/>
                          <a:uLnTx/>
                          <a:uFillTx/>
                          <a:latin typeface="+mn-lt"/>
                          <a:ea typeface="+mn-ea"/>
                          <a:cs typeface="+mn-cs"/>
                        </a:rPr>
                        <a:t> 
 Sunny side up egg, cherry tomatoes on a bed of buttered pastry! Your perfectly healthy breakfast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317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- 2018-11-05 13:18:00 </a:t>
                      </a:r>
                      <a:r>
                        <a:rPr kumimoji="0" lang="en-US" sz="1000" b="0" i="0" u="none" strike="noStrike" kern="1200" cap="none" spc="0" normalizeH="0" baseline="0" noProof="0">
                          <a:ln>
                            <a:noFill/>
                          </a:ln>
                          <a:solidFill>
                            <a:prstClr val="black"/>
                          </a:solidFill>
                          <a:effectLst/>
                          <a:uLnTx/>
                          <a:uFillTx/>
                          <a:latin typeface="+mn-lt"/>
                          <a:ea typeface="+mn-ea"/>
                          <a:cs typeface="+mn-cs"/>
                        </a:rPr>
                        <a:t> 
 What is the Composition of Butter?
Biochemically, butter consists of at least 80% of milk fats and less than 16% of water. Fatless dry matter constitutes up to 2% of the composition of butter. The latter comprises milk proteins, milk sugar, mineral compounds, vitamins, pigments and aroma substances.
Source: http://www.piimaliit.ee/en/benefits-of-butter/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959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- 2018-11-03 14:10:00 </a:t>
                      </a:r>
                      <a:r>
                        <a:rPr kumimoji="0" lang="en-US" sz="1000" b="0" i="0" u="none" strike="noStrike" kern="1200" cap="none" spc="0" normalizeH="0" baseline="0" noProof="0">
                          <a:ln>
                            <a:noFill/>
                          </a:ln>
                          <a:solidFill>
                            <a:prstClr val="black"/>
                          </a:solidFill>
                          <a:effectLst/>
                          <a:uLnTx/>
                          <a:uFillTx/>
                          <a:latin typeface="+mn-lt"/>
                          <a:ea typeface="+mn-ea"/>
                          <a:cs typeface="+mn-cs"/>
                        </a:rPr>
                        <a:t> 
 Don’t add too much flour to the work surface. It’s tempting to coat the surfaces and pastry with a generous dusting of flour because it makes it easier to handle but adding too much flour can cause the pastry to dry out. Always brush off excess flour before folding or baking the pastry or roll it out between two layers of cling film to avoid using flour at all.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7749979"/>
                  </a:ext>
                </a:extLst>
              </a:tr>
            </a:tbl>
          </a:graphicData>
        </a:graphic>
      </p:graphicFrame>
      <p:sp>
        <p:nvSpPr>
          <p:cNvPr id="4" name="Text Placeholder 3">
            <a:extLst>
              <a:ext uri="{FF2B5EF4-FFF2-40B4-BE49-F238E27FC236}">
                <a16:creationId xmlns:a16="http://schemas.microsoft.com/office/drawing/2014/main" id="{29C460B8-83DE-4F9E-86EB-88E7FDB7EB9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679916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68F69-8162-4566-B7C2-F448F1309D04}"/>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DE133B8A-C960-4B60-A3BB-7111D62CBAA7}"/>
              </a:ext>
            </a:extLst>
          </p:cNvPr>
          <p:cNvGraphicFramePr>
            <a:graphicFrameLocks noGrp="1"/>
          </p:cNvGraphicFramePr>
          <p:nvPr>
            <p:ph type="tbl" sz="quarter" idx="13"/>
            <p:extLst>
              <p:ext uri="{D42A27DB-BD31-4B8C-83A1-F6EECF244321}">
                <p14:modId xmlns:p14="http://schemas.microsoft.com/office/powerpoint/2010/main" val="299762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245212"/>
                    </a:ext>
                  </a:extLst>
                </a:gridCol>
                <a:gridCol w="658368">
                  <a:extLst>
                    <a:ext uri="{9D8B030D-6E8A-4147-A177-3AD203B41FA5}">
                      <a16:colId xmlns:a16="http://schemas.microsoft.com/office/drawing/2014/main" val="3337545438"/>
                    </a:ext>
                  </a:extLst>
                </a:gridCol>
                <a:gridCol w="658368">
                  <a:extLst>
                    <a:ext uri="{9D8B030D-6E8A-4147-A177-3AD203B41FA5}">
                      <a16:colId xmlns:a16="http://schemas.microsoft.com/office/drawing/2014/main" val="807196210"/>
                    </a:ext>
                  </a:extLst>
                </a:gridCol>
                <a:gridCol w="658368">
                  <a:extLst>
                    <a:ext uri="{9D8B030D-6E8A-4147-A177-3AD203B41FA5}">
                      <a16:colId xmlns:a16="http://schemas.microsoft.com/office/drawing/2014/main" val="3327218277"/>
                    </a:ext>
                  </a:extLst>
                </a:gridCol>
                <a:gridCol w="658368">
                  <a:extLst>
                    <a:ext uri="{9D8B030D-6E8A-4147-A177-3AD203B41FA5}">
                      <a16:colId xmlns:a16="http://schemas.microsoft.com/office/drawing/2014/main" val="2715704127"/>
                    </a:ext>
                  </a:extLst>
                </a:gridCol>
                <a:gridCol w="658368">
                  <a:extLst>
                    <a:ext uri="{9D8B030D-6E8A-4147-A177-3AD203B41FA5}">
                      <a16:colId xmlns:a16="http://schemas.microsoft.com/office/drawing/2014/main" val="3543721704"/>
                    </a:ext>
                  </a:extLst>
                </a:gridCol>
                <a:gridCol w="658368">
                  <a:extLst>
                    <a:ext uri="{9D8B030D-6E8A-4147-A177-3AD203B41FA5}">
                      <a16:colId xmlns:a16="http://schemas.microsoft.com/office/drawing/2014/main" val="3819384800"/>
                    </a:ext>
                  </a:extLst>
                </a:gridCol>
                <a:gridCol w="658368">
                  <a:extLst>
                    <a:ext uri="{9D8B030D-6E8A-4147-A177-3AD203B41FA5}">
                      <a16:colId xmlns:a16="http://schemas.microsoft.com/office/drawing/2014/main" val="3603528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609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- 2018-11-02 03:56:57 </a:t>
                      </a:r>
                      <a:r>
                        <a:rPr kumimoji="0" lang="en-US" sz="1000" b="0" i="0" u="none" strike="noStrike" kern="1200" cap="none" spc="0" normalizeH="0" baseline="0" noProof="0">
                          <a:ln>
                            <a:noFill/>
                          </a:ln>
                          <a:solidFill>
                            <a:prstClr val="black"/>
                          </a:solidFill>
                          <a:effectLst/>
                          <a:uLnTx/>
                          <a:uFillTx/>
                          <a:latin typeface="+mn-lt"/>
                          <a:ea typeface="+mn-ea"/>
                          <a:cs typeface="+mn-cs"/>
                        </a:rPr>
                        <a:t> 
 Bomboloni Italian Doughnuts
Bomboloni are irresistibly light and delicious Italian doughnuts that are fried, coated in granulated sugar, and traditionally stuffed with pastry cream.
Ingredients:
100g SCS unsalted butter, at room temperature
250g bread flour
250g all-purpose flour
75g granulated white sugar
7g dry instant yeast
7g (1½ tsp) salt
3 whole large eggs
2 egg yolks
118ml lukewarm water
Zest of 1 orange
1 tsp vanilla extract
Granulated sugar, for coating
Directions:
1. First, dissolve the yeast in the lukewarm water, and allow it to sit until it blooms.
2. In the bowl of a stand mixer fitted with a dough hook, combine all ingredients except for one of the whole eggs, and beat on medium speed for 5 minutes, then high speed for 5 more minutes.
3. Add in the remaining egg, and beat on medium speed until a smooth and elastic dough forms {you may have to add a little more flour if it seems too sticky}.
4. Knead by hand for a couple of minutes, then place the dough in a large, lig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0584262"/>
                  </a:ext>
                </a:extLst>
              </a:tr>
            </a:tbl>
          </a:graphicData>
        </a:graphic>
      </p:graphicFrame>
      <p:sp>
        <p:nvSpPr>
          <p:cNvPr id="4" name="Text Placeholder 3">
            <a:extLst>
              <a:ext uri="{FF2B5EF4-FFF2-40B4-BE49-F238E27FC236}">
                <a16:creationId xmlns:a16="http://schemas.microsoft.com/office/drawing/2014/main" id="{17724128-AFEE-4137-95E4-6EA52905D6A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488744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1044</Words>
  <Application>Microsoft Office PowerPoint</Application>
  <PresentationFormat>On-screen Show (4:3)</PresentationFormat>
  <Paragraphs>437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2018-12-03T09:14:05Z</dcterms:created>
  <dcterms:modified xsi:type="dcterms:W3CDTF">2018-12-03T09:15:31Z</dcterms:modified>
</cp:coreProperties>
</file>