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6</c:v>
                </c:pt>
                <c:pt idx="1">
                  <c:v>169</c:v>
                </c:pt>
                <c:pt idx="2">
                  <c:v>303</c:v>
                </c:pt>
                <c:pt idx="3">
                  <c:v>55</c:v>
                </c:pt>
                <c:pt idx="4">
                  <c:v>24</c:v>
                </c:pt>
                <c:pt idx="5">
                  <c:v>2225</c:v>
                </c:pt>
                <c:pt idx="6">
                  <c:v>8390</c:v>
                </c:pt>
                <c:pt idx="7">
                  <c:v>1256</c:v>
                </c:pt>
                <c:pt idx="8">
                  <c:v>3648</c:v>
                </c:pt>
                <c:pt idx="9">
                  <c:v>2963</c:v>
                </c:pt>
                <c:pt idx="10">
                  <c:v>48</c:v>
                </c:pt>
                <c:pt idx="11">
                  <c:v>13</c:v>
                </c:pt>
                <c:pt idx="12">
                  <c:v>683</c:v>
                </c:pt>
                <c:pt idx="13">
                  <c:v>3783</c:v>
                </c:pt>
                <c:pt idx="14">
                  <c:v>3113</c:v>
                </c:pt>
                <c:pt idx="15">
                  <c:v>53</c:v>
                </c:pt>
                <c:pt idx="16">
                  <c:v>47</c:v>
                </c:pt>
                <c:pt idx="17">
                  <c:v>8</c:v>
                </c:pt>
                <c:pt idx="18">
                  <c:v>5</c:v>
                </c:pt>
                <c:pt idx="19">
                  <c:v>2</c:v>
                </c:pt>
                <c:pt idx="20">
                  <c:v>319</c:v>
                </c:pt>
                <c:pt idx="21">
                  <c:v>4010</c:v>
                </c:pt>
                <c:pt idx="22">
                  <c:v>3624</c:v>
                </c:pt>
                <c:pt idx="23">
                  <c:v>77</c:v>
                </c:pt>
                <c:pt idx="24">
                  <c:v>300</c:v>
                </c:pt>
                <c:pt idx="25">
                  <c:v>850</c:v>
                </c:pt>
                <c:pt idx="26">
                  <c:v>3612</c:v>
                </c:pt>
                <c:pt idx="27">
                  <c:v>3006</c:v>
                </c:pt>
                <c:pt idx="28">
                  <c:v>267</c:v>
                </c:pt>
                <c:pt idx="29">
                  <c:v>857</c:v>
                </c:pt>
              </c:numCache>
            </c:numRef>
          </c:val>
          <c:smooth val="0"/>
          <c:extLst>
            <c:ext xmlns:c16="http://schemas.microsoft.com/office/drawing/2014/chart" uri="{C3380CC4-5D6E-409C-BE32-E72D297353CC}">
              <c16:uniqueId val="{00000000-6340-4BC1-9F69-5C0C50D50393}"/>
            </c:ext>
          </c:extLst>
        </c:ser>
        <c:dLbls>
          <c:showLegendKey val="0"/>
          <c:showVal val="0"/>
          <c:showCatName val="0"/>
          <c:showSerName val="0"/>
          <c:showPercent val="0"/>
          <c:showBubbleSize val="0"/>
        </c:dLbls>
        <c:smooth val="0"/>
        <c:axId val="310456072"/>
        <c:axId val="310461648"/>
      </c:lineChart>
      <c:dateAx>
        <c:axId val="310456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61648"/>
        <c:crosses val="autoZero"/>
        <c:auto val="1"/>
        <c:lblOffset val="100"/>
        <c:baseTimeUnit val="days"/>
      </c:dateAx>
      <c:valAx>
        <c:axId val="31046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56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1</c:v>
                </c:pt>
                <c:pt idx="1">
                  <c:v>11</c:v>
                </c:pt>
                <c:pt idx="2">
                  <c:v>26</c:v>
                </c:pt>
                <c:pt idx="3">
                  <c:v>4</c:v>
                </c:pt>
                <c:pt idx="4">
                  <c:v>3</c:v>
                </c:pt>
                <c:pt idx="5">
                  <c:v>23</c:v>
                </c:pt>
                <c:pt idx="6">
                  <c:v>74</c:v>
                </c:pt>
                <c:pt idx="7">
                  <c:v>81</c:v>
                </c:pt>
                <c:pt idx="8">
                  <c:v>50</c:v>
                </c:pt>
                <c:pt idx="9">
                  <c:v>11</c:v>
                </c:pt>
                <c:pt idx="10">
                  <c:v>4</c:v>
                </c:pt>
                <c:pt idx="11">
                  <c:v>2</c:v>
                </c:pt>
                <c:pt idx="12">
                  <c:v>8</c:v>
                </c:pt>
                <c:pt idx="13">
                  <c:v>4</c:v>
                </c:pt>
                <c:pt idx="14">
                  <c:v>3</c:v>
                </c:pt>
                <c:pt idx="15">
                  <c:v>5</c:v>
                </c:pt>
                <c:pt idx="16">
                  <c:v>3</c:v>
                </c:pt>
                <c:pt idx="17">
                  <c:v>1</c:v>
                </c:pt>
                <c:pt idx="18">
                  <c:v>2</c:v>
                </c:pt>
                <c:pt idx="19">
                  <c:v>0</c:v>
                </c:pt>
                <c:pt idx="20">
                  <c:v>2</c:v>
                </c:pt>
                <c:pt idx="21">
                  <c:v>9</c:v>
                </c:pt>
                <c:pt idx="22">
                  <c:v>8</c:v>
                </c:pt>
                <c:pt idx="23">
                  <c:v>17</c:v>
                </c:pt>
                <c:pt idx="24">
                  <c:v>122</c:v>
                </c:pt>
                <c:pt idx="25">
                  <c:v>131</c:v>
                </c:pt>
                <c:pt idx="26">
                  <c:v>1</c:v>
                </c:pt>
                <c:pt idx="27">
                  <c:v>6</c:v>
                </c:pt>
                <c:pt idx="28">
                  <c:v>55</c:v>
                </c:pt>
                <c:pt idx="29">
                  <c:v>159</c:v>
                </c:pt>
              </c:numCache>
            </c:numRef>
          </c:val>
          <c:smooth val="0"/>
          <c:extLst>
            <c:ext xmlns:c16="http://schemas.microsoft.com/office/drawing/2014/chart" uri="{C3380CC4-5D6E-409C-BE32-E72D297353CC}">
              <c16:uniqueId val="{00000000-2D37-42EA-AE3E-27DD258AE95E}"/>
            </c:ext>
          </c:extLst>
        </c:ser>
        <c:dLbls>
          <c:showLegendKey val="0"/>
          <c:showVal val="0"/>
          <c:showCatName val="0"/>
          <c:showSerName val="0"/>
          <c:showPercent val="0"/>
          <c:showBubbleSize val="0"/>
        </c:dLbls>
        <c:smooth val="0"/>
        <c:axId val="310459024"/>
        <c:axId val="183607096"/>
      </c:lineChart>
      <c:dateAx>
        <c:axId val="310459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3607096"/>
        <c:crosses val="autoZero"/>
        <c:auto val="1"/>
        <c:lblOffset val="100"/>
        <c:baseTimeUnit val="days"/>
      </c:dateAx>
      <c:valAx>
        <c:axId val="183607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59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c:v>
                </c:pt>
                <c:pt idx="1">
                  <c:v>107</c:v>
                </c:pt>
                <c:pt idx="2">
                  <c:v>0</c:v>
                </c:pt>
                <c:pt idx="3">
                  <c:v>0</c:v>
                </c:pt>
                <c:pt idx="4">
                  <c:v>0</c:v>
                </c:pt>
                <c:pt idx="5">
                  <c:v>10</c:v>
                </c:pt>
                <c:pt idx="6">
                  <c:v>0</c:v>
                </c:pt>
                <c:pt idx="7">
                  <c:v>1</c:v>
                </c:pt>
                <c:pt idx="8">
                  <c:v>0</c:v>
                </c:pt>
                <c:pt idx="9">
                  <c:v>0</c:v>
                </c:pt>
                <c:pt idx="10">
                  <c:v>0</c:v>
                </c:pt>
                <c:pt idx="11">
                  <c:v>0</c:v>
                </c:pt>
                <c:pt idx="12">
                  <c:v>5</c:v>
                </c:pt>
                <c:pt idx="13">
                  <c:v>0</c:v>
                </c:pt>
                <c:pt idx="14">
                  <c:v>0</c:v>
                </c:pt>
                <c:pt idx="15">
                  <c:v>127</c:v>
                </c:pt>
                <c:pt idx="16">
                  <c:v>0</c:v>
                </c:pt>
                <c:pt idx="17">
                  <c:v>0</c:v>
                </c:pt>
                <c:pt idx="18">
                  <c:v>0</c:v>
                </c:pt>
                <c:pt idx="19">
                  <c:v>0</c:v>
                </c:pt>
                <c:pt idx="20">
                  <c:v>5</c:v>
                </c:pt>
                <c:pt idx="21">
                  <c:v>0</c:v>
                </c:pt>
                <c:pt idx="22">
                  <c:v>0</c:v>
                </c:pt>
                <c:pt idx="23">
                  <c:v>141</c:v>
                </c:pt>
                <c:pt idx="24">
                  <c:v>0</c:v>
                </c:pt>
                <c:pt idx="25">
                  <c:v>3</c:v>
                </c:pt>
                <c:pt idx="26">
                  <c:v>0</c:v>
                </c:pt>
                <c:pt idx="27">
                  <c:v>0</c:v>
                </c:pt>
                <c:pt idx="28">
                  <c:v>110</c:v>
                </c:pt>
                <c:pt idx="29">
                  <c:v>0</c:v>
                </c:pt>
              </c:numCache>
            </c:numRef>
          </c:val>
          <c:smooth val="0"/>
          <c:extLst>
            <c:ext xmlns:c16="http://schemas.microsoft.com/office/drawing/2014/chart" uri="{C3380CC4-5D6E-409C-BE32-E72D297353CC}">
              <c16:uniqueId val="{00000000-DCDF-445C-882F-9D4A940CEF5C}"/>
            </c:ext>
          </c:extLst>
        </c:ser>
        <c:dLbls>
          <c:showLegendKey val="0"/>
          <c:showVal val="0"/>
          <c:showCatName val="0"/>
          <c:showSerName val="0"/>
          <c:showPercent val="0"/>
          <c:showBubbleSize val="0"/>
        </c:dLbls>
        <c:smooth val="0"/>
        <c:axId val="314038896"/>
        <c:axId val="314042176"/>
      </c:lineChart>
      <c:dateAx>
        <c:axId val="314038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42176"/>
        <c:crosses val="autoZero"/>
        <c:auto val="1"/>
        <c:lblOffset val="100"/>
        <c:baseTimeUnit val="days"/>
      </c:dateAx>
      <c:valAx>
        <c:axId val="31404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3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503</c:v>
                </c:pt>
              </c:numCache>
            </c:numRef>
          </c:val>
          <c:extLst>
            <c:ext xmlns:c16="http://schemas.microsoft.com/office/drawing/2014/chart" uri="{C3380CC4-5D6E-409C-BE32-E72D297353CC}">
              <c16:uniqueId val="{00000000-185C-42F1-8644-F1208C71F90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6</c:v>
                </c:pt>
              </c:numCache>
            </c:numRef>
          </c:val>
          <c:extLst>
            <c:ext xmlns:c16="http://schemas.microsoft.com/office/drawing/2014/chart" uri="{C3380CC4-5D6E-409C-BE32-E72D297353CC}">
              <c16:uniqueId val="{00000001-185C-42F1-8644-F1208C71F90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185C-42F1-8644-F1208C71F90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185C-42F1-8644-F1208C71F90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185C-42F1-8644-F1208C71F90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185C-42F1-8644-F1208C71F90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185C-42F1-8644-F1208C71F90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2</c:v>
                </c:pt>
              </c:numCache>
            </c:numRef>
          </c:val>
          <c:extLst>
            <c:ext xmlns:c16="http://schemas.microsoft.com/office/drawing/2014/chart" uri="{C3380CC4-5D6E-409C-BE32-E72D297353CC}">
              <c16:uniqueId val="{00000007-185C-42F1-8644-F1208C71F90D}"/>
            </c:ext>
          </c:extLst>
        </c:ser>
        <c:dLbls>
          <c:showLegendKey val="0"/>
          <c:showVal val="0"/>
          <c:showCatName val="0"/>
          <c:showSerName val="0"/>
          <c:showPercent val="0"/>
          <c:showBubbleSize val="0"/>
        </c:dLbls>
        <c:gapWidth val="150"/>
        <c:overlap val="100"/>
        <c:axId val="313176296"/>
        <c:axId val="313180232"/>
      </c:barChart>
      <c:catAx>
        <c:axId val="31317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180232"/>
        <c:crosses val="autoZero"/>
        <c:auto val="1"/>
        <c:lblAlgn val="ctr"/>
        <c:lblOffset val="100"/>
        <c:noMultiLvlLbl val="0"/>
      </c:catAx>
      <c:valAx>
        <c:axId val="313180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17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0.125</c:v>
                </c:pt>
                <c:pt idx="1">
                  <c:v>0.46875</c:v>
                </c:pt>
                <c:pt idx="2">
                  <c:v>0.3125</c:v>
                </c:pt>
                <c:pt idx="3">
                  <c:v>3.46875</c:v>
                </c:pt>
                <c:pt idx="4">
                  <c:v>7.3125</c:v>
                </c:pt>
                <c:pt idx="5">
                  <c:v>8.875</c:v>
                </c:pt>
              </c:numCache>
            </c:numRef>
          </c:val>
          <c:extLst>
            <c:ext xmlns:c16="http://schemas.microsoft.com/office/drawing/2014/chart" uri="{C3380CC4-5D6E-409C-BE32-E72D297353CC}">
              <c16:uniqueId val="{00000000-B268-4C2D-BD08-AC320211D28B}"/>
            </c:ext>
          </c:extLst>
        </c:ser>
        <c:dLbls>
          <c:showLegendKey val="0"/>
          <c:showVal val="0"/>
          <c:showCatName val="0"/>
          <c:showSerName val="0"/>
          <c:showPercent val="0"/>
          <c:showBubbleSize val="0"/>
        </c:dLbls>
        <c:gapWidth val="219"/>
        <c:overlap val="-27"/>
        <c:axId val="313176624"/>
        <c:axId val="313179248"/>
      </c:barChart>
      <c:catAx>
        <c:axId val="313176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179248"/>
        <c:crosses val="autoZero"/>
        <c:auto val="1"/>
        <c:lblAlgn val="ctr"/>
        <c:lblOffset val="100"/>
        <c:noMultiLvlLbl val="0"/>
      </c:catAx>
      <c:valAx>
        <c:axId val="31317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17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35</c:v>
                </c:pt>
                <c:pt idx="1">
                  <c:v>701</c:v>
                </c:pt>
                <c:pt idx="2">
                  <c:v>110</c:v>
                </c:pt>
                <c:pt idx="3">
                  <c:v>83</c:v>
                </c:pt>
                <c:pt idx="4">
                  <c:v>26</c:v>
                </c:pt>
                <c:pt idx="5">
                  <c:v>7</c:v>
                </c:pt>
                <c:pt idx="6">
                  <c:v>8</c:v>
                </c:pt>
              </c:numCache>
            </c:numRef>
          </c:val>
          <c:extLst>
            <c:ext xmlns:c16="http://schemas.microsoft.com/office/drawing/2014/chart" uri="{C3380CC4-5D6E-409C-BE32-E72D297353CC}">
              <c16:uniqueId val="{00000000-1D59-46DC-9BAB-9913279FF98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22</c:v>
                </c:pt>
                <c:pt idx="1">
                  <c:v>422</c:v>
                </c:pt>
                <c:pt idx="2">
                  <c:v>105</c:v>
                </c:pt>
                <c:pt idx="3">
                  <c:v>51</c:v>
                </c:pt>
                <c:pt idx="4">
                  <c:v>15</c:v>
                </c:pt>
                <c:pt idx="5">
                  <c:v>4</c:v>
                </c:pt>
                <c:pt idx="6">
                  <c:v>8</c:v>
                </c:pt>
              </c:numCache>
            </c:numRef>
          </c:val>
          <c:extLst>
            <c:ext xmlns:c16="http://schemas.microsoft.com/office/drawing/2014/chart" uri="{C3380CC4-5D6E-409C-BE32-E72D297353CC}">
              <c16:uniqueId val="{00000001-1D59-46DC-9BAB-9913279FF983}"/>
            </c:ext>
          </c:extLst>
        </c:ser>
        <c:dLbls>
          <c:showLegendKey val="0"/>
          <c:showVal val="0"/>
          <c:showCatName val="0"/>
          <c:showSerName val="0"/>
          <c:showPercent val="0"/>
          <c:showBubbleSize val="0"/>
        </c:dLbls>
        <c:gapWidth val="219"/>
        <c:overlap val="-27"/>
        <c:axId val="322026600"/>
        <c:axId val="322026928"/>
      </c:barChart>
      <c:catAx>
        <c:axId val="322026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26928"/>
        <c:crosses val="autoZero"/>
        <c:auto val="1"/>
        <c:lblAlgn val="ctr"/>
        <c:lblOffset val="100"/>
        <c:noMultiLvlLbl val="0"/>
      </c:catAx>
      <c:valAx>
        <c:axId val="32202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2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0</c:v>
                </c:pt>
                <c:pt idx="1">
                  <c:v>6.6875</c:v>
                </c:pt>
                <c:pt idx="2">
                  <c:v>0</c:v>
                </c:pt>
                <c:pt idx="3">
                  <c:v>0</c:v>
                </c:pt>
                <c:pt idx="4">
                  <c:v>0</c:v>
                </c:pt>
                <c:pt idx="5">
                  <c:v>0.625</c:v>
                </c:pt>
                <c:pt idx="6">
                  <c:v>0</c:v>
                </c:pt>
                <c:pt idx="7">
                  <c:v>6.2460961898812999E-2</c:v>
                </c:pt>
                <c:pt idx="8">
                  <c:v>0</c:v>
                </c:pt>
                <c:pt idx="9">
                  <c:v>0</c:v>
                </c:pt>
                <c:pt idx="10">
                  <c:v>0</c:v>
                </c:pt>
                <c:pt idx="11">
                  <c:v>0</c:v>
                </c:pt>
                <c:pt idx="12">
                  <c:v>0.3125</c:v>
                </c:pt>
                <c:pt idx="13">
                  <c:v>0</c:v>
                </c:pt>
                <c:pt idx="14">
                  <c:v>0</c:v>
                </c:pt>
                <c:pt idx="15">
                  <c:v>7.9424640400250004</c:v>
                </c:pt>
                <c:pt idx="16">
                  <c:v>0</c:v>
                </c:pt>
                <c:pt idx="17">
                  <c:v>0</c:v>
                </c:pt>
                <c:pt idx="18">
                  <c:v>0</c:v>
                </c:pt>
                <c:pt idx="19">
                  <c:v>0</c:v>
                </c:pt>
                <c:pt idx="20">
                  <c:v>0.3125</c:v>
                </c:pt>
                <c:pt idx="21">
                  <c:v>0</c:v>
                </c:pt>
                <c:pt idx="22">
                  <c:v>0</c:v>
                </c:pt>
                <c:pt idx="23">
                  <c:v>8.880550343965</c:v>
                </c:pt>
                <c:pt idx="24">
                  <c:v>0</c:v>
                </c:pt>
                <c:pt idx="25">
                  <c:v>0.25</c:v>
                </c:pt>
                <c:pt idx="26">
                  <c:v>0</c:v>
                </c:pt>
                <c:pt idx="27">
                  <c:v>0</c:v>
                </c:pt>
                <c:pt idx="28">
                  <c:v>6.875</c:v>
                </c:pt>
                <c:pt idx="29">
                  <c:v>0</c:v>
                </c:pt>
              </c:numCache>
            </c:numRef>
          </c:val>
          <c:smooth val="0"/>
          <c:extLst>
            <c:ext xmlns:c16="http://schemas.microsoft.com/office/drawing/2014/chart" uri="{C3380CC4-5D6E-409C-BE32-E72D297353CC}">
              <c16:uniqueId val="{00000000-D41D-4BC9-8431-2306191E8338}"/>
            </c:ext>
          </c:extLst>
        </c:ser>
        <c:dLbls>
          <c:showLegendKey val="0"/>
          <c:showVal val="0"/>
          <c:showCatName val="0"/>
          <c:showSerName val="0"/>
          <c:showPercent val="0"/>
          <c:showBubbleSize val="0"/>
        </c:dLbls>
        <c:smooth val="0"/>
        <c:axId val="322019384"/>
        <c:axId val="322023648"/>
      </c:lineChart>
      <c:dateAx>
        <c:axId val="322019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23648"/>
        <c:crosses val="autoZero"/>
        <c:auto val="1"/>
        <c:lblOffset val="100"/>
        <c:baseTimeUnit val="days"/>
      </c:dateAx>
      <c:valAx>
        <c:axId val="32202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1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1600</c:v>
                </c:pt>
                <c:pt idx="1">
                  <c:v>1600</c:v>
                </c:pt>
                <c:pt idx="2">
                  <c:v>1600</c:v>
                </c:pt>
                <c:pt idx="3">
                  <c:v>1601</c:v>
                </c:pt>
                <c:pt idx="4">
                  <c:v>1600</c:v>
                </c:pt>
                <c:pt idx="5">
                  <c:v>1601</c:v>
                </c:pt>
                <c:pt idx="6">
                  <c:v>1601</c:v>
                </c:pt>
                <c:pt idx="7">
                  <c:v>1601</c:v>
                </c:pt>
                <c:pt idx="8">
                  <c:v>1601</c:v>
                </c:pt>
                <c:pt idx="9">
                  <c:v>1601</c:v>
                </c:pt>
                <c:pt idx="10">
                  <c:v>1601</c:v>
                </c:pt>
                <c:pt idx="11">
                  <c:v>1600</c:v>
                </c:pt>
                <c:pt idx="12">
                  <c:v>1600</c:v>
                </c:pt>
                <c:pt idx="13">
                  <c:v>1599</c:v>
                </c:pt>
                <c:pt idx="14">
                  <c:v>1599</c:v>
                </c:pt>
                <c:pt idx="15">
                  <c:v>1600</c:v>
                </c:pt>
                <c:pt idx="16">
                  <c:v>1600</c:v>
                </c:pt>
                <c:pt idx="17">
                  <c:v>1600</c:v>
                </c:pt>
                <c:pt idx="18">
                  <c:v>1600</c:v>
                </c:pt>
                <c:pt idx="19">
                  <c:v>1600</c:v>
                </c:pt>
                <c:pt idx="20">
                  <c:v>1600</c:v>
                </c:pt>
                <c:pt idx="21">
                  <c:v>1600</c:v>
                </c:pt>
                <c:pt idx="22">
                  <c:v>1600</c:v>
                </c:pt>
                <c:pt idx="23">
                  <c:v>1599</c:v>
                </c:pt>
                <c:pt idx="24">
                  <c:v>1600</c:v>
                </c:pt>
                <c:pt idx="25">
                  <c:v>1600</c:v>
                </c:pt>
                <c:pt idx="26">
                  <c:v>1600</c:v>
                </c:pt>
                <c:pt idx="27">
                  <c:v>1600</c:v>
                </c:pt>
                <c:pt idx="28">
                  <c:v>1600</c:v>
                </c:pt>
                <c:pt idx="29">
                  <c:v>1601</c:v>
                </c:pt>
              </c:numCache>
            </c:numRef>
          </c:val>
          <c:smooth val="0"/>
          <c:extLst>
            <c:ext xmlns:c16="http://schemas.microsoft.com/office/drawing/2014/chart" uri="{C3380CC4-5D6E-409C-BE32-E72D297353CC}">
              <c16:uniqueId val="{00000000-DF8F-4A36-8890-F931B2677AB8}"/>
            </c:ext>
          </c:extLst>
        </c:ser>
        <c:dLbls>
          <c:showLegendKey val="0"/>
          <c:showVal val="0"/>
          <c:showCatName val="0"/>
          <c:showSerName val="0"/>
          <c:showPercent val="0"/>
          <c:showBubbleSize val="0"/>
        </c:dLbls>
        <c:smooth val="0"/>
        <c:axId val="322022992"/>
        <c:axId val="322021680"/>
      </c:lineChart>
      <c:dateAx>
        <c:axId val="322022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21680"/>
        <c:crosses val="autoZero"/>
        <c:auto val="1"/>
        <c:lblOffset val="100"/>
        <c:baseTimeUnit val="days"/>
      </c:dateAx>
      <c:valAx>
        <c:axId val="32202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02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4</c:v>
                </c:pt>
                <c:pt idx="1">
                  <c:v>3</c:v>
                </c:pt>
                <c:pt idx="2">
                  <c:v>2</c:v>
                </c:pt>
                <c:pt idx="3">
                  <c:v>3</c:v>
                </c:pt>
                <c:pt idx="4">
                  <c:v>4</c:v>
                </c:pt>
                <c:pt idx="5">
                  <c:v>36</c:v>
                </c:pt>
                <c:pt idx="6">
                  <c:v>2</c:v>
                </c:pt>
                <c:pt idx="7">
                  <c:v>6</c:v>
                </c:pt>
                <c:pt idx="8">
                  <c:v>3</c:v>
                </c:pt>
                <c:pt idx="9">
                  <c:v>3</c:v>
                </c:pt>
                <c:pt idx="10">
                  <c:v>2</c:v>
                </c:pt>
                <c:pt idx="11">
                  <c:v>1</c:v>
                </c:pt>
                <c:pt idx="12">
                  <c:v>2</c:v>
                </c:pt>
                <c:pt idx="13">
                  <c:v>2</c:v>
                </c:pt>
                <c:pt idx="14">
                  <c:v>1</c:v>
                </c:pt>
                <c:pt idx="15">
                  <c:v>2</c:v>
                </c:pt>
                <c:pt idx="16">
                  <c:v>3</c:v>
                </c:pt>
                <c:pt idx="17">
                  <c:v>2</c:v>
                </c:pt>
                <c:pt idx="18">
                  <c:v>4</c:v>
                </c:pt>
                <c:pt idx="19">
                  <c:v>0</c:v>
                </c:pt>
                <c:pt idx="20">
                  <c:v>1</c:v>
                </c:pt>
                <c:pt idx="21">
                  <c:v>3</c:v>
                </c:pt>
                <c:pt idx="22">
                  <c:v>1</c:v>
                </c:pt>
                <c:pt idx="23">
                  <c:v>1</c:v>
                </c:pt>
                <c:pt idx="24">
                  <c:v>3</c:v>
                </c:pt>
                <c:pt idx="25">
                  <c:v>4</c:v>
                </c:pt>
                <c:pt idx="26">
                  <c:v>1</c:v>
                </c:pt>
                <c:pt idx="27">
                  <c:v>8</c:v>
                </c:pt>
                <c:pt idx="28">
                  <c:v>1</c:v>
                </c:pt>
                <c:pt idx="29">
                  <c:v>3</c:v>
                </c:pt>
              </c:numCache>
            </c:numRef>
          </c:val>
          <c:smooth val="0"/>
          <c:extLst>
            <c:ext xmlns:c16="http://schemas.microsoft.com/office/drawing/2014/chart" uri="{C3380CC4-5D6E-409C-BE32-E72D297353CC}">
              <c16:uniqueId val="{00000000-8CEE-4BA8-988C-B87328AB7EC1}"/>
            </c:ext>
          </c:extLst>
        </c:ser>
        <c:dLbls>
          <c:showLegendKey val="0"/>
          <c:showVal val="0"/>
          <c:showCatName val="0"/>
          <c:showSerName val="0"/>
          <c:showPercent val="0"/>
          <c:showBubbleSize val="0"/>
        </c:dLbls>
        <c:smooth val="0"/>
        <c:axId val="323507384"/>
        <c:axId val="323508368"/>
      </c:lineChart>
      <c:dateAx>
        <c:axId val="323507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08368"/>
        <c:crosses val="autoZero"/>
        <c:auto val="1"/>
        <c:lblOffset val="100"/>
        <c:baseTimeUnit val="days"/>
      </c:dateAx>
      <c:valAx>
        <c:axId val="32350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0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C4901-90C2-4B09-89FC-20A66B0CF012}"/>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719C9831-9886-4EB1-B162-74EAD60A53C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30843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5EB3B-699B-4E73-8C4B-18C7FB7CCCCE}"/>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963ED010-3FE3-40C3-9996-D6434B2BDB2D}"/>
              </a:ext>
            </a:extLst>
          </p:cNvPr>
          <p:cNvGraphicFramePr>
            <a:graphicFrameLocks noGrp="1"/>
          </p:cNvGraphicFramePr>
          <p:nvPr>
            <p:ph type="tbl" sz="quarter" idx="13"/>
            <p:extLst>
              <p:ext uri="{D42A27DB-BD31-4B8C-83A1-F6EECF244321}">
                <p14:modId xmlns:p14="http://schemas.microsoft.com/office/powerpoint/2010/main" val="3602918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00416843"/>
                    </a:ext>
                  </a:extLst>
                </a:gridCol>
                <a:gridCol w="740664">
                  <a:extLst>
                    <a:ext uri="{9D8B030D-6E8A-4147-A177-3AD203B41FA5}">
                      <a16:colId xmlns:a16="http://schemas.microsoft.com/office/drawing/2014/main" val="1455841487"/>
                    </a:ext>
                  </a:extLst>
                </a:gridCol>
                <a:gridCol w="740664">
                  <a:extLst>
                    <a:ext uri="{9D8B030D-6E8A-4147-A177-3AD203B41FA5}">
                      <a16:colId xmlns:a16="http://schemas.microsoft.com/office/drawing/2014/main" val="1379463893"/>
                    </a:ext>
                  </a:extLst>
                </a:gridCol>
                <a:gridCol w="740664">
                  <a:extLst>
                    <a:ext uri="{9D8B030D-6E8A-4147-A177-3AD203B41FA5}">
                      <a16:colId xmlns:a16="http://schemas.microsoft.com/office/drawing/2014/main" val="4228527153"/>
                    </a:ext>
                  </a:extLst>
                </a:gridCol>
                <a:gridCol w="740664">
                  <a:extLst>
                    <a:ext uri="{9D8B030D-6E8A-4147-A177-3AD203B41FA5}">
                      <a16:colId xmlns:a16="http://schemas.microsoft.com/office/drawing/2014/main" val="3698205420"/>
                    </a:ext>
                  </a:extLst>
                </a:gridCol>
                <a:gridCol w="740664">
                  <a:extLst>
                    <a:ext uri="{9D8B030D-6E8A-4147-A177-3AD203B41FA5}">
                      <a16:colId xmlns:a16="http://schemas.microsoft.com/office/drawing/2014/main" val="3898207033"/>
                    </a:ext>
                  </a:extLst>
                </a:gridCol>
                <a:gridCol w="740664">
                  <a:extLst>
                    <a:ext uri="{9D8B030D-6E8A-4147-A177-3AD203B41FA5}">
                      <a16:colId xmlns:a16="http://schemas.microsoft.com/office/drawing/2014/main" val="2782761225"/>
                    </a:ext>
                  </a:extLst>
                </a:gridCol>
                <a:gridCol w="740664">
                  <a:extLst>
                    <a:ext uri="{9D8B030D-6E8A-4147-A177-3AD203B41FA5}">
                      <a16:colId xmlns:a16="http://schemas.microsoft.com/office/drawing/2014/main" val="3684550146"/>
                    </a:ext>
                  </a:extLst>
                </a:gridCol>
                <a:gridCol w="740664">
                  <a:extLst>
                    <a:ext uri="{9D8B030D-6E8A-4147-A177-3AD203B41FA5}">
                      <a16:colId xmlns:a16="http://schemas.microsoft.com/office/drawing/2014/main" val="3580879693"/>
                    </a:ext>
                  </a:extLst>
                </a:gridCol>
                <a:gridCol w="740664">
                  <a:extLst>
                    <a:ext uri="{9D8B030D-6E8A-4147-A177-3AD203B41FA5}">
                      <a16:colId xmlns:a16="http://schemas.microsoft.com/office/drawing/2014/main" val="259198451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22769120"/>
                  </a:ext>
                </a:extLst>
              </a:tr>
              <a:tr h="370840">
                <a:tc>
                  <a:txBody>
                    <a:bodyPr/>
                    <a:lstStyle/>
                    <a:p>
                      <a:r>
                        <a:rPr lang="en-US" sz="1000"/>
                        <a:t>Oxford Fajar Pre-University</a:t>
                      </a:r>
                    </a:p>
                  </a:txBody>
                  <a:tcPr/>
                </a:tc>
                <a:tc>
                  <a:txBody>
                    <a:bodyPr/>
                    <a:lstStyle/>
                    <a:p>
                      <a:r>
                        <a:rPr lang="en-US" sz="1000"/>
                        <a:t>1601</a:t>
                      </a:r>
                    </a:p>
                  </a:txBody>
                  <a:tcPr/>
                </a:tc>
                <a:tc>
                  <a:txBody>
                    <a:bodyPr/>
                    <a:lstStyle/>
                    <a:p>
                      <a:r>
                        <a:rPr lang="en-US" sz="1000"/>
                        <a:t>1</a:t>
                      </a:r>
                    </a:p>
                  </a:txBody>
                  <a:tcPr/>
                </a:tc>
                <a:tc>
                  <a:txBody>
                    <a:bodyPr/>
                    <a:lstStyle/>
                    <a:p>
                      <a:r>
                        <a:rPr lang="en-US" sz="1000"/>
                        <a:t>10</a:t>
                      </a:r>
                    </a:p>
                  </a:txBody>
                  <a:tcPr/>
                </a:tc>
                <a:tc>
                  <a:txBody>
                    <a:bodyPr/>
                    <a:lstStyle/>
                    <a:p>
                      <a:r>
                        <a:rPr lang="en-US" sz="1000"/>
                        <a:t>509</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3.1938 %</a:t>
                      </a:r>
                    </a:p>
                  </a:txBody>
                  <a:tcPr/>
                </a:tc>
                <a:tc>
                  <a:txBody>
                    <a:bodyPr/>
                    <a:lstStyle/>
                    <a:p>
                      <a:r>
                        <a:rPr lang="en-US" sz="1000"/>
                        <a:t>0.0 %</a:t>
                      </a:r>
                    </a:p>
                  </a:txBody>
                  <a:tcPr/>
                </a:tc>
                <a:extLst>
                  <a:ext uri="{0D108BD9-81ED-4DB2-BD59-A6C34878D82A}">
                    <a16:rowId xmlns:a16="http://schemas.microsoft.com/office/drawing/2014/main" val="3584501593"/>
                  </a:ext>
                </a:extLst>
              </a:tr>
            </a:tbl>
          </a:graphicData>
        </a:graphic>
      </p:graphicFrame>
      <p:sp>
        <p:nvSpPr>
          <p:cNvPr id="4" name="Text Placeholder 3">
            <a:extLst>
              <a:ext uri="{FF2B5EF4-FFF2-40B4-BE49-F238E27FC236}">
                <a16:creationId xmlns:a16="http://schemas.microsoft.com/office/drawing/2014/main" id="{1ECCB370-E6F3-4EF1-9FF0-55E129E9785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501407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35134-DEAF-48EA-927F-1860814D3AB4}"/>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8572FC78-7A9F-4F21-8A14-FE9B71575773}"/>
              </a:ext>
            </a:extLst>
          </p:cNvPr>
          <p:cNvGraphicFramePr>
            <a:graphicFrameLocks noGrp="1"/>
          </p:cNvGraphicFramePr>
          <p:nvPr>
            <p:ph type="chart" sz="quarter" idx="13"/>
            <p:extLst>
              <p:ext uri="{D42A27DB-BD31-4B8C-83A1-F6EECF244321}">
                <p14:modId xmlns:p14="http://schemas.microsoft.com/office/powerpoint/2010/main" val="3127514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CF6449-33BD-4955-A4F3-FD4D6DFAE04A}"/>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05584CEF-077C-453E-9337-91B959D0DE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1246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3832C-52BD-4DD0-B1A7-6E84E8747FDC}"/>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9C3E08C5-F4D4-4BA6-BF40-2C830D970513}"/>
              </a:ext>
            </a:extLst>
          </p:cNvPr>
          <p:cNvGraphicFramePr>
            <a:graphicFrameLocks noGrp="1"/>
          </p:cNvGraphicFramePr>
          <p:nvPr>
            <p:ph type="chart" sz="quarter" idx="13"/>
            <p:extLst>
              <p:ext uri="{D42A27DB-BD31-4B8C-83A1-F6EECF244321}">
                <p14:modId xmlns:p14="http://schemas.microsoft.com/office/powerpoint/2010/main" val="3418534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C407B8-57EB-4EEE-93EA-D2E1D55EDABC}"/>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4484A6C3-FD30-40FA-B8B6-A6CD17E2C8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3436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2191A-9542-43D1-B9EB-536699991E39}"/>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E7147557-161D-4774-8398-1EFA113F9596}"/>
              </a:ext>
            </a:extLst>
          </p:cNvPr>
          <p:cNvGraphicFramePr>
            <a:graphicFrameLocks noGrp="1"/>
          </p:cNvGraphicFramePr>
          <p:nvPr>
            <p:ph type="chart" sz="quarter" idx="13"/>
            <p:extLst>
              <p:ext uri="{D42A27DB-BD31-4B8C-83A1-F6EECF244321}">
                <p14:modId xmlns:p14="http://schemas.microsoft.com/office/powerpoint/2010/main" val="3102043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4D6D17-95E7-411B-ADA0-D398519C7E3D}"/>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AA831FD9-09A2-4822-A6DC-47F532EF08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5183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57CEA-A20B-46CA-94D6-3EA218ABE819}"/>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F23CE593-CE31-42D3-B926-2EC6566F6DEB}"/>
              </a:ext>
            </a:extLst>
          </p:cNvPr>
          <p:cNvGraphicFramePr>
            <a:graphicFrameLocks noGrp="1"/>
          </p:cNvGraphicFramePr>
          <p:nvPr>
            <p:ph type="chart" sz="quarter" idx="13"/>
            <p:extLst>
              <p:ext uri="{D42A27DB-BD31-4B8C-83A1-F6EECF244321}">
                <p14:modId xmlns:p14="http://schemas.microsoft.com/office/powerpoint/2010/main" val="3409350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24F2F5-619C-456E-BEE1-17238C2B0672}"/>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6615A030-F24E-445E-B843-A97E19C16D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8156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31591-C090-4265-9043-CC0F4BFC824D}"/>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69DA2701-7C2E-47A9-B49E-08EB5C58C3EB}"/>
              </a:ext>
            </a:extLst>
          </p:cNvPr>
          <p:cNvGraphicFramePr>
            <a:graphicFrameLocks noGrp="1"/>
          </p:cNvGraphicFramePr>
          <p:nvPr>
            <p:ph type="chart" sz="quarter" idx="13"/>
            <p:extLst>
              <p:ext uri="{D42A27DB-BD31-4B8C-83A1-F6EECF244321}">
                <p14:modId xmlns:p14="http://schemas.microsoft.com/office/powerpoint/2010/main" val="1503497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87E0A2-6018-48F8-BD5D-6DB5C85A7036}"/>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88EF30B8-938A-48C1-ADCA-9065663A86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8403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35B50-33B4-4EAB-B933-39BC05613F3E}"/>
              </a:ext>
            </a:extLst>
          </p:cNvPr>
          <p:cNvSpPr>
            <a:spLocks noGrp="1"/>
          </p:cNvSpPr>
          <p:nvPr>
            <p:ph type="title"/>
          </p:nvPr>
        </p:nvSpPr>
        <p:spPr/>
        <p:txBody>
          <a:bodyPr/>
          <a:lstStyle/>
          <a:p>
            <a:r>
              <a:rPr lang="en-US"/>
              <a:t>Facebook (FB) Custom Own Posts Table (new) | Oxford Fajar Pre-University - 1 of 4</a:t>
            </a:r>
          </a:p>
        </p:txBody>
      </p:sp>
      <p:graphicFrame>
        <p:nvGraphicFramePr>
          <p:cNvPr id="5" name="Table Placeholder 4">
            <a:extLst>
              <a:ext uri="{FF2B5EF4-FFF2-40B4-BE49-F238E27FC236}">
                <a16:creationId xmlns:a16="http://schemas.microsoft.com/office/drawing/2014/main" id="{DDD03F88-0112-4946-9479-2CD5D16A3EC7}"/>
              </a:ext>
            </a:extLst>
          </p:cNvPr>
          <p:cNvGraphicFramePr>
            <a:graphicFrameLocks noGrp="1"/>
          </p:cNvGraphicFramePr>
          <p:nvPr>
            <p:ph type="tbl" sz="quarter" idx="13"/>
            <p:extLst>
              <p:ext uri="{D42A27DB-BD31-4B8C-83A1-F6EECF244321}">
                <p14:modId xmlns:p14="http://schemas.microsoft.com/office/powerpoint/2010/main" val="551008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64817183"/>
                    </a:ext>
                  </a:extLst>
                </a:gridCol>
                <a:gridCol w="822960">
                  <a:extLst>
                    <a:ext uri="{9D8B030D-6E8A-4147-A177-3AD203B41FA5}">
                      <a16:colId xmlns:a16="http://schemas.microsoft.com/office/drawing/2014/main" val="4204430380"/>
                    </a:ext>
                  </a:extLst>
                </a:gridCol>
                <a:gridCol w="822960">
                  <a:extLst>
                    <a:ext uri="{9D8B030D-6E8A-4147-A177-3AD203B41FA5}">
                      <a16:colId xmlns:a16="http://schemas.microsoft.com/office/drawing/2014/main" val="2643008019"/>
                    </a:ext>
                  </a:extLst>
                </a:gridCol>
                <a:gridCol w="822960">
                  <a:extLst>
                    <a:ext uri="{9D8B030D-6E8A-4147-A177-3AD203B41FA5}">
                      <a16:colId xmlns:a16="http://schemas.microsoft.com/office/drawing/2014/main" val="1388795686"/>
                    </a:ext>
                  </a:extLst>
                </a:gridCol>
                <a:gridCol w="822960">
                  <a:extLst>
                    <a:ext uri="{9D8B030D-6E8A-4147-A177-3AD203B41FA5}">
                      <a16:colId xmlns:a16="http://schemas.microsoft.com/office/drawing/2014/main" val="3045127899"/>
                    </a:ext>
                  </a:extLst>
                </a:gridCol>
                <a:gridCol w="822960">
                  <a:extLst>
                    <a:ext uri="{9D8B030D-6E8A-4147-A177-3AD203B41FA5}">
                      <a16:colId xmlns:a16="http://schemas.microsoft.com/office/drawing/2014/main" val="2000734131"/>
                    </a:ext>
                  </a:extLst>
                </a:gridCol>
                <a:gridCol w="822960">
                  <a:extLst>
                    <a:ext uri="{9D8B030D-6E8A-4147-A177-3AD203B41FA5}">
                      <a16:colId xmlns:a16="http://schemas.microsoft.com/office/drawing/2014/main" val="1607022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7260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- 2018-11-24 12:00:00 </a:t>
                      </a:r>
                      <a:r>
                        <a:rPr kumimoji="0" lang="en-US" sz="1000" b="0" i="0" u="none" strike="noStrike" kern="1200" cap="none" spc="0" normalizeH="0" baseline="0" noProof="0">
                          <a:ln>
                            <a:noFill/>
                          </a:ln>
                          <a:solidFill>
                            <a:prstClr val="black"/>
                          </a:solidFill>
                          <a:effectLst/>
                          <a:uLnTx/>
                          <a:uFillTx/>
                          <a:latin typeface="+mn-lt"/>
                          <a:ea typeface="+mn-ea"/>
                          <a:cs typeface="+mn-cs"/>
                        </a:rPr>
                        <a:t> 
 The key to grow your career is to proactively surround yourselves with people who will push you to succeed in unexpected ways.
Here’s a guide to find people who will push you.
1. Think about the people who inspire you.
2. Don’t be afraid to chase and start a relationship with the people you’ve identified.
3. Aim for a mix of people inside and outside your organization.
4. Be candid about the reason for your interest. 
5. Ask them specifically about how to get started.
6. Proactively offer them help.
7. Have crucial conversations in the right settings.
8. Don’t hesitate to ask the truly big questions.
Learn more about how surrounding yourself with the right people will help you in growing your career! http://bit.ly/2CAqXp7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48069905"/>
                  </a:ext>
                </a:extLst>
              </a:tr>
            </a:tbl>
          </a:graphicData>
        </a:graphic>
      </p:graphicFrame>
      <p:sp>
        <p:nvSpPr>
          <p:cNvPr id="4" name="Text Placeholder 3">
            <a:extLst>
              <a:ext uri="{FF2B5EF4-FFF2-40B4-BE49-F238E27FC236}">
                <a16:creationId xmlns:a16="http://schemas.microsoft.com/office/drawing/2014/main" id="{890E1BC6-88DB-45E3-BB01-0503B66B502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140303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47B90-E86F-46A3-8FED-DF7CC20B8D55}"/>
              </a:ext>
            </a:extLst>
          </p:cNvPr>
          <p:cNvSpPr>
            <a:spLocks noGrp="1"/>
          </p:cNvSpPr>
          <p:nvPr>
            <p:ph type="title"/>
          </p:nvPr>
        </p:nvSpPr>
        <p:spPr/>
        <p:txBody>
          <a:bodyPr/>
          <a:lstStyle/>
          <a:p>
            <a:r>
              <a:rPr lang="en-US"/>
              <a:t>Facebook (FB) Custom Own Posts Table (new) | Oxford Fajar Pre-University - 2 of 4</a:t>
            </a:r>
          </a:p>
        </p:txBody>
      </p:sp>
      <p:graphicFrame>
        <p:nvGraphicFramePr>
          <p:cNvPr id="5" name="Table Placeholder 4">
            <a:extLst>
              <a:ext uri="{FF2B5EF4-FFF2-40B4-BE49-F238E27FC236}">
                <a16:creationId xmlns:a16="http://schemas.microsoft.com/office/drawing/2014/main" id="{8834E10A-B8A4-4120-A13C-8557160AACFE}"/>
              </a:ext>
            </a:extLst>
          </p:cNvPr>
          <p:cNvGraphicFramePr>
            <a:graphicFrameLocks noGrp="1"/>
          </p:cNvGraphicFramePr>
          <p:nvPr>
            <p:ph type="tbl" sz="quarter" idx="13"/>
            <p:extLst>
              <p:ext uri="{D42A27DB-BD31-4B8C-83A1-F6EECF244321}">
                <p14:modId xmlns:p14="http://schemas.microsoft.com/office/powerpoint/2010/main" val="746154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3127331"/>
                    </a:ext>
                  </a:extLst>
                </a:gridCol>
                <a:gridCol w="822960">
                  <a:extLst>
                    <a:ext uri="{9D8B030D-6E8A-4147-A177-3AD203B41FA5}">
                      <a16:colId xmlns:a16="http://schemas.microsoft.com/office/drawing/2014/main" val="567983562"/>
                    </a:ext>
                  </a:extLst>
                </a:gridCol>
                <a:gridCol w="822960">
                  <a:extLst>
                    <a:ext uri="{9D8B030D-6E8A-4147-A177-3AD203B41FA5}">
                      <a16:colId xmlns:a16="http://schemas.microsoft.com/office/drawing/2014/main" val="3725222887"/>
                    </a:ext>
                  </a:extLst>
                </a:gridCol>
                <a:gridCol w="822960">
                  <a:extLst>
                    <a:ext uri="{9D8B030D-6E8A-4147-A177-3AD203B41FA5}">
                      <a16:colId xmlns:a16="http://schemas.microsoft.com/office/drawing/2014/main" val="2197627801"/>
                    </a:ext>
                  </a:extLst>
                </a:gridCol>
                <a:gridCol w="822960">
                  <a:extLst>
                    <a:ext uri="{9D8B030D-6E8A-4147-A177-3AD203B41FA5}">
                      <a16:colId xmlns:a16="http://schemas.microsoft.com/office/drawing/2014/main" val="3592812033"/>
                    </a:ext>
                  </a:extLst>
                </a:gridCol>
                <a:gridCol w="822960">
                  <a:extLst>
                    <a:ext uri="{9D8B030D-6E8A-4147-A177-3AD203B41FA5}">
                      <a16:colId xmlns:a16="http://schemas.microsoft.com/office/drawing/2014/main" val="291387380"/>
                    </a:ext>
                  </a:extLst>
                </a:gridCol>
                <a:gridCol w="822960">
                  <a:extLst>
                    <a:ext uri="{9D8B030D-6E8A-4147-A177-3AD203B41FA5}">
                      <a16:colId xmlns:a16="http://schemas.microsoft.com/office/drawing/2014/main" val="3955391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3148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- 2018-11-16 13:58:00 </a:t>
                      </a:r>
                      <a:r>
                        <a:rPr kumimoji="0" lang="en-US" sz="1000" b="0" i="0" u="none" strike="noStrike" kern="1200" cap="none" spc="0" normalizeH="0" baseline="0" noProof="0">
                          <a:ln>
                            <a:noFill/>
                          </a:ln>
                          <a:solidFill>
                            <a:prstClr val="black"/>
                          </a:solidFill>
                          <a:effectLst/>
                          <a:uLnTx/>
                          <a:uFillTx/>
                          <a:latin typeface="+mn-lt"/>
                          <a:ea typeface="+mn-ea"/>
                          <a:cs typeface="+mn-cs"/>
                        </a:rPr>
                        <a:t> 
 If you type “comma” and “but” into Google, one of the auto-suggestions the search engine will give is “is there a comma before or after but”. 
There is no comma after the word ’but’ at the beginning of a sentence according to editors and grammarians. A common mistake made is "But, there were too many of them to count“.
Do you make this mistake often?
Read more http://bit.ly/2CRRFdN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35597982"/>
                  </a:ext>
                </a:extLst>
              </a:tr>
            </a:tbl>
          </a:graphicData>
        </a:graphic>
      </p:graphicFrame>
      <p:sp>
        <p:nvSpPr>
          <p:cNvPr id="4" name="Text Placeholder 3">
            <a:extLst>
              <a:ext uri="{FF2B5EF4-FFF2-40B4-BE49-F238E27FC236}">
                <a16:creationId xmlns:a16="http://schemas.microsoft.com/office/drawing/2014/main" id="{6FD96812-F193-4296-92FA-C21A0A6A4E6B}"/>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887668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4CAFA-F260-4D19-9213-A1367F58F84C}"/>
              </a:ext>
            </a:extLst>
          </p:cNvPr>
          <p:cNvSpPr>
            <a:spLocks noGrp="1"/>
          </p:cNvSpPr>
          <p:nvPr>
            <p:ph type="title"/>
          </p:nvPr>
        </p:nvSpPr>
        <p:spPr/>
        <p:txBody>
          <a:bodyPr/>
          <a:lstStyle/>
          <a:p>
            <a:r>
              <a:rPr lang="en-US"/>
              <a:t>Facebook (FB) Custom Own Posts Table (new) | Oxford Fajar Pre-University - 3 of 4</a:t>
            </a:r>
          </a:p>
        </p:txBody>
      </p:sp>
      <p:graphicFrame>
        <p:nvGraphicFramePr>
          <p:cNvPr id="5" name="Table Placeholder 4">
            <a:extLst>
              <a:ext uri="{FF2B5EF4-FFF2-40B4-BE49-F238E27FC236}">
                <a16:creationId xmlns:a16="http://schemas.microsoft.com/office/drawing/2014/main" id="{5BD43AEF-2623-48B7-8FAD-AD6CFB7B1E72}"/>
              </a:ext>
            </a:extLst>
          </p:cNvPr>
          <p:cNvGraphicFramePr>
            <a:graphicFrameLocks noGrp="1"/>
          </p:cNvGraphicFramePr>
          <p:nvPr>
            <p:ph type="tbl" sz="quarter" idx="13"/>
            <p:extLst>
              <p:ext uri="{D42A27DB-BD31-4B8C-83A1-F6EECF244321}">
                <p14:modId xmlns:p14="http://schemas.microsoft.com/office/powerpoint/2010/main" val="3088632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86347118"/>
                    </a:ext>
                  </a:extLst>
                </a:gridCol>
                <a:gridCol w="822960">
                  <a:extLst>
                    <a:ext uri="{9D8B030D-6E8A-4147-A177-3AD203B41FA5}">
                      <a16:colId xmlns:a16="http://schemas.microsoft.com/office/drawing/2014/main" val="2357687282"/>
                    </a:ext>
                  </a:extLst>
                </a:gridCol>
                <a:gridCol w="822960">
                  <a:extLst>
                    <a:ext uri="{9D8B030D-6E8A-4147-A177-3AD203B41FA5}">
                      <a16:colId xmlns:a16="http://schemas.microsoft.com/office/drawing/2014/main" val="530667545"/>
                    </a:ext>
                  </a:extLst>
                </a:gridCol>
                <a:gridCol w="822960">
                  <a:extLst>
                    <a:ext uri="{9D8B030D-6E8A-4147-A177-3AD203B41FA5}">
                      <a16:colId xmlns:a16="http://schemas.microsoft.com/office/drawing/2014/main" val="4041377902"/>
                    </a:ext>
                  </a:extLst>
                </a:gridCol>
                <a:gridCol w="822960">
                  <a:extLst>
                    <a:ext uri="{9D8B030D-6E8A-4147-A177-3AD203B41FA5}">
                      <a16:colId xmlns:a16="http://schemas.microsoft.com/office/drawing/2014/main" val="2032615939"/>
                    </a:ext>
                  </a:extLst>
                </a:gridCol>
                <a:gridCol w="822960">
                  <a:extLst>
                    <a:ext uri="{9D8B030D-6E8A-4147-A177-3AD203B41FA5}">
                      <a16:colId xmlns:a16="http://schemas.microsoft.com/office/drawing/2014/main" val="1846743187"/>
                    </a:ext>
                  </a:extLst>
                </a:gridCol>
                <a:gridCol w="822960">
                  <a:extLst>
                    <a:ext uri="{9D8B030D-6E8A-4147-A177-3AD203B41FA5}">
                      <a16:colId xmlns:a16="http://schemas.microsoft.com/office/drawing/2014/main" val="1177984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5295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- 2018-11-29 21:03:00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Arabic was once the language of the world? But over the last few decades, the place of Arabic has slowly been eroding from the public and private spaces. 
Ghada Wali, a pioneering Egyptian designer, has developed an Arabic typeface that would help young learners or foreign speakers to playfully build each Arabic alphabet using Lego blocks.
“What’s more pure, innocent and fun as Lego?” Wali quipped. “It’s a universal time story. You play with them. You build with them.” Through her project, she hopes to provide “endless possibilities” to those who want to learn Arabic.
Visit http://bit.ly/2CwbWnY and read more about learning Arabic through Lego.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92564045"/>
                  </a:ext>
                </a:extLst>
              </a:tr>
            </a:tbl>
          </a:graphicData>
        </a:graphic>
      </p:graphicFrame>
      <p:sp>
        <p:nvSpPr>
          <p:cNvPr id="4" name="Text Placeholder 3">
            <a:extLst>
              <a:ext uri="{FF2B5EF4-FFF2-40B4-BE49-F238E27FC236}">
                <a16:creationId xmlns:a16="http://schemas.microsoft.com/office/drawing/2014/main" id="{433D89F3-2951-45D7-94C2-FA75EB8545EB}"/>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125329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2C4AF-F927-445C-9C74-891A14A62A2F}"/>
              </a:ext>
            </a:extLst>
          </p:cNvPr>
          <p:cNvSpPr>
            <a:spLocks noGrp="1"/>
          </p:cNvSpPr>
          <p:nvPr>
            <p:ph type="title"/>
          </p:nvPr>
        </p:nvSpPr>
        <p:spPr/>
        <p:txBody>
          <a:bodyPr/>
          <a:lstStyle/>
          <a:p>
            <a:r>
              <a:rPr lang="en-US"/>
              <a:t>Facebook (FB) Custom Own Posts Table (new) | Oxford Fajar Pre-University - 4 of 4</a:t>
            </a:r>
          </a:p>
        </p:txBody>
      </p:sp>
      <p:graphicFrame>
        <p:nvGraphicFramePr>
          <p:cNvPr id="5" name="Table Placeholder 4">
            <a:extLst>
              <a:ext uri="{FF2B5EF4-FFF2-40B4-BE49-F238E27FC236}">
                <a16:creationId xmlns:a16="http://schemas.microsoft.com/office/drawing/2014/main" id="{804BF59A-F89A-4683-A2AB-085105CA2994}"/>
              </a:ext>
            </a:extLst>
          </p:cNvPr>
          <p:cNvGraphicFramePr>
            <a:graphicFrameLocks noGrp="1"/>
          </p:cNvGraphicFramePr>
          <p:nvPr>
            <p:ph type="tbl" sz="quarter" idx="13"/>
            <p:extLst>
              <p:ext uri="{D42A27DB-BD31-4B8C-83A1-F6EECF244321}">
                <p14:modId xmlns:p14="http://schemas.microsoft.com/office/powerpoint/2010/main" val="3325148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15045019"/>
                    </a:ext>
                  </a:extLst>
                </a:gridCol>
                <a:gridCol w="822960">
                  <a:extLst>
                    <a:ext uri="{9D8B030D-6E8A-4147-A177-3AD203B41FA5}">
                      <a16:colId xmlns:a16="http://schemas.microsoft.com/office/drawing/2014/main" val="3985850113"/>
                    </a:ext>
                  </a:extLst>
                </a:gridCol>
                <a:gridCol w="822960">
                  <a:extLst>
                    <a:ext uri="{9D8B030D-6E8A-4147-A177-3AD203B41FA5}">
                      <a16:colId xmlns:a16="http://schemas.microsoft.com/office/drawing/2014/main" val="3944698003"/>
                    </a:ext>
                  </a:extLst>
                </a:gridCol>
                <a:gridCol w="822960">
                  <a:extLst>
                    <a:ext uri="{9D8B030D-6E8A-4147-A177-3AD203B41FA5}">
                      <a16:colId xmlns:a16="http://schemas.microsoft.com/office/drawing/2014/main" val="895551401"/>
                    </a:ext>
                  </a:extLst>
                </a:gridCol>
                <a:gridCol w="822960">
                  <a:extLst>
                    <a:ext uri="{9D8B030D-6E8A-4147-A177-3AD203B41FA5}">
                      <a16:colId xmlns:a16="http://schemas.microsoft.com/office/drawing/2014/main" val="1205438181"/>
                    </a:ext>
                  </a:extLst>
                </a:gridCol>
                <a:gridCol w="822960">
                  <a:extLst>
                    <a:ext uri="{9D8B030D-6E8A-4147-A177-3AD203B41FA5}">
                      <a16:colId xmlns:a16="http://schemas.microsoft.com/office/drawing/2014/main" val="974367947"/>
                    </a:ext>
                  </a:extLst>
                </a:gridCol>
                <a:gridCol w="822960">
                  <a:extLst>
                    <a:ext uri="{9D8B030D-6E8A-4147-A177-3AD203B41FA5}">
                      <a16:colId xmlns:a16="http://schemas.microsoft.com/office/drawing/2014/main" val="3581228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6727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- 2018-11-02 11:39:00 </a:t>
                      </a:r>
                      <a:r>
                        <a:rPr kumimoji="0" lang="en-US" sz="1000" b="0" i="0" u="none" strike="noStrike" kern="1200" cap="none" spc="0" normalizeH="0" baseline="0" noProof="0">
                          <a:ln>
                            <a:noFill/>
                          </a:ln>
                          <a:solidFill>
                            <a:prstClr val="black"/>
                          </a:solidFill>
                          <a:effectLst/>
                          <a:uLnTx/>
                          <a:uFillTx/>
                          <a:latin typeface="+mn-lt"/>
                          <a:ea typeface="+mn-ea"/>
                          <a:cs typeface="+mn-cs"/>
                        </a:rPr>
                        <a:t> 
 STPM is just 2 weeks away! Have a final round of revision for STPM with Oxford Fajar’s Fully Worked Solutions STPM!
Step-by-step fully worked solutions are provided to guide you through the correct calculation steps when answering questions. As the saying goes, ‘Practice makes perfect’!
Download now and get your full-featured 14-day FREE trial sample of Fully Worked Solution at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6343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- 2018-11-06 00:42:00 </a:t>
                      </a:r>
                      <a:r>
                        <a:rPr kumimoji="0" lang="en-US" sz="1000" b="0" i="0" u="none" strike="noStrike" kern="1200" cap="none" spc="0" normalizeH="0" baseline="0" noProof="0">
                          <a:ln>
                            <a:noFill/>
                          </a:ln>
                          <a:solidFill>
                            <a:prstClr val="black"/>
                          </a:solidFill>
                          <a:effectLst/>
                          <a:uLnTx/>
                          <a:uFillTx/>
                          <a:latin typeface="+mn-lt"/>
                          <a:ea typeface="+mn-ea"/>
                          <a:cs typeface="+mn-cs"/>
                        </a:rPr>
                        <a:t> 
 May this Festival of Lights illuminate your days ahead! Happy Diwali!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25823430"/>
                  </a:ext>
                </a:extLst>
              </a:tr>
            </a:tbl>
          </a:graphicData>
        </a:graphic>
      </p:graphicFrame>
      <p:sp>
        <p:nvSpPr>
          <p:cNvPr id="4" name="Text Placeholder 3">
            <a:extLst>
              <a:ext uri="{FF2B5EF4-FFF2-40B4-BE49-F238E27FC236}">
                <a16:creationId xmlns:a16="http://schemas.microsoft.com/office/drawing/2014/main" id="{2EFF4BF8-7300-4B7B-BA76-3F5C1AD88AB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186406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BF0D0-6256-437D-95BF-B3760356621B}"/>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F472482E-22F0-4155-811E-14B4A329CC7A}"/>
              </a:ext>
            </a:extLst>
          </p:cNvPr>
          <p:cNvGraphicFramePr>
            <a:graphicFrameLocks noGrp="1"/>
          </p:cNvGraphicFramePr>
          <p:nvPr>
            <p:ph type="chart" sz="quarter" idx="13"/>
            <p:extLst>
              <p:ext uri="{D42A27DB-BD31-4B8C-83A1-F6EECF244321}">
                <p14:modId xmlns:p14="http://schemas.microsoft.com/office/powerpoint/2010/main" val="3045704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25F55A-22F2-47FA-818C-DAD859DD9A0A}"/>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12F64C7C-661B-4DFA-9495-26128716F6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8193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E6DE2-8B5F-4D91-A934-AC604E1167B7}"/>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79F51224-CE9D-4A1C-87DC-2D1A43B4CAC4}"/>
              </a:ext>
            </a:extLst>
          </p:cNvPr>
          <p:cNvGraphicFramePr>
            <a:graphicFrameLocks noGrp="1"/>
          </p:cNvGraphicFramePr>
          <p:nvPr>
            <p:ph type="chart" sz="quarter" idx="13"/>
            <p:extLst>
              <p:ext uri="{D42A27DB-BD31-4B8C-83A1-F6EECF244321}">
                <p14:modId xmlns:p14="http://schemas.microsoft.com/office/powerpoint/2010/main" val="3012132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00E19E-0A28-45D9-B43B-857400383398}"/>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71909F89-19F9-42FA-BE46-B11B6EC0A3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8466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01286-F724-4EE0-A9B9-6707469B16CA}"/>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B350D45E-9F0D-4C07-9107-9730773F419B}"/>
              </a:ext>
            </a:extLst>
          </p:cNvPr>
          <p:cNvGraphicFramePr>
            <a:graphicFrameLocks noGrp="1"/>
          </p:cNvGraphicFramePr>
          <p:nvPr>
            <p:ph type="chart" sz="quarter" idx="13"/>
            <p:extLst>
              <p:ext uri="{D42A27DB-BD31-4B8C-83A1-F6EECF244321}">
                <p14:modId xmlns:p14="http://schemas.microsoft.com/office/powerpoint/2010/main" val="2347020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0BA0C4-645F-463E-B743-6FBA7969935D}"/>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CD2BFFA6-E2A5-404B-A1EE-7637063787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4576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E274D-4338-4EE7-872D-8E90E3D5BF3E}"/>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E73D1D42-3988-4529-A813-3C05AF1E9244}"/>
              </a:ext>
            </a:extLst>
          </p:cNvPr>
          <p:cNvGraphicFramePr>
            <a:graphicFrameLocks noGrp="1"/>
          </p:cNvGraphicFramePr>
          <p:nvPr>
            <p:ph type="chart" sz="quarter" idx="13"/>
            <p:extLst>
              <p:ext uri="{D42A27DB-BD31-4B8C-83A1-F6EECF244321}">
                <p14:modId xmlns:p14="http://schemas.microsoft.com/office/powerpoint/2010/main" val="4211953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8C47A8-40EC-4A9A-88B7-942CE0289ACB}"/>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6D8F7049-26CC-4DB0-BA6C-1C3627E935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3081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F8375-7680-462C-9265-9EB94CEAC675}"/>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29B10848-B9FC-4198-877A-0F26A6E0C3CD}"/>
              </a:ext>
            </a:extLst>
          </p:cNvPr>
          <p:cNvGraphicFramePr>
            <a:graphicFrameLocks noGrp="1"/>
          </p:cNvGraphicFramePr>
          <p:nvPr>
            <p:ph type="tbl" sz="quarter" idx="13"/>
            <p:extLst>
              <p:ext uri="{D42A27DB-BD31-4B8C-83A1-F6EECF244321}">
                <p14:modId xmlns:p14="http://schemas.microsoft.com/office/powerpoint/2010/main" val="2989795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71781898"/>
                    </a:ext>
                  </a:extLst>
                </a:gridCol>
                <a:gridCol w="1645920">
                  <a:extLst>
                    <a:ext uri="{9D8B030D-6E8A-4147-A177-3AD203B41FA5}">
                      <a16:colId xmlns:a16="http://schemas.microsoft.com/office/drawing/2014/main" val="2755992453"/>
                    </a:ext>
                  </a:extLst>
                </a:gridCol>
                <a:gridCol w="1645920">
                  <a:extLst>
                    <a:ext uri="{9D8B030D-6E8A-4147-A177-3AD203B41FA5}">
                      <a16:colId xmlns:a16="http://schemas.microsoft.com/office/drawing/2014/main" val="2368134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939778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13.5 %</a:t>
                      </a:r>
                    </a:p>
                  </a:txBody>
                  <a:tcPr/>
                </a:tc>
                <a:extLst>
                  <a:ext uri="{0D108BD9-81ED-4DB2-BD59-A6C34878D82A}">
                    <a16:rowId xmlns:a16="http://schemas.microsoft.com/office/drawing/2014/main" val="4170770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extLst>
                  <a:ext uri="{0D108BD9-81ED-4DB2-BD59-A6C34878D82A}">
                    <a16:rowId xmlns:a16="http://schemas.microsoft.com/office/drawing/2014/main" val="1456100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1752422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372183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3445883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195631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1431790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129669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83631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629975093"/>
                  </a:ext>
                </a:extLst>
              </a:tr>
            </a:tbl>
          </a:graphicData>
        </a:graphic>
      </p:graphicFrame>
      <p:sp>
        <p:nvSpPr>
          <p:cNvPr id="4" name="Text Placeholder 3">
            <a:extLst>
              <a:ext uri="{FF2B5EF4-FFF2-40B4-BE49-F238E27FC236}">
                <a16:creationId xmlns:a16="http://schemas.microsoft.com/office/drawing/2014/main" id="{A5A8AC28-6F77-4458-A26D-ED27CE1BF5B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274098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AFA26-294B-4846-BAC9-6EE84E188F28}"/>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6EC8E29E-2F09-4DE7-A3F3-A91E63B4CFBB}"/>
              </a:ext>
            </a:extLst>
          </p:cNvPr>
          <p:cNvGraphicFramePr>
            <a:graphicFrameLocks noGrp="1"/>
          </p:cNvGraphicFramePr>
          <p:nvPr>
            <p:ph type="tbl" sz="quarter" idx="13"/>
            <p:extLst>
              <p:ext uri="{D42A27DB-BD31-4B8C-83A1-F6EECF244321}">
                <p14:modId xmlns:p14="http://schemas.microsoft.com/office/powerpoint/2010/main" val="4078518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32698089"/>
                    </a:ext>
                  </a:extLst>
                </a:gridCol>
                <a:gridCol w="1645920">
                  <a:extLst>
                    <a:ext uri="{9D8B030D-6E8A-4147-A177-3AD203B41FA5}">
                      <a16:colId xmlns:a16="http://schemas.microsoft.com/office/drawing/2014/main" val="1531806261"/>
                    </a:ext>
                  </a:extLst>
                </a:gridCol>
                <a:gridCol w="1645920">
                  <a:extLst>
                    <a:ext uri="{9D8B030D-6E8A-4147-A177-3AD203B41FA5}">
                      <a16:colId xmlns:a16="http://schemas.microsoft.com/office/drawing/2014/main" val="4234995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09384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345774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836589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389430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539264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133229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060532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28576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072379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806116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878680241"/>
                  </a:ext>
                </a:extLst>
              </a:tr>
            </a:tbl>
          </a:graphicData>
        </a:graphic>
      </p:graphicFrame>
      <p:sp>
        <p:nvSpPr>
          <p:cNvPr id="4" name="Text Placeholder 3">
            <a:extLst>
              <a:ext uri="{FF2B5EF4-FFF2-40B4-BE49-F238E27FC236}">
                <a16:creationId xmlns:a16="http://schemas.microsoft.com/office/drawing/2014/main" id="{D299A279-6D58-47F5-9366-513C5D16250B}"/>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8975966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6D50A-2A82-4FD8-AE33-4DA24FE31A30}"/>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3B2D09E9-8CE4-4D84-8FE5-42DDB4BAF230}"/>
              </a:ext>
            </a:extLst>
          </p:cNvPr>
          <p:cNvGraphicFramePr>
            <a:graphicFrameLocks noGrp="1"/>
          </p:cNvGraphicFramePr>
          <p:nvPr>
            <p:ph type="tbl" sz="quarter" idx="13"/>
            <p:extLst>
              <p:ext uri="{D42A27DB-BD31-4B8C-83A1-F6EECF244321}">
                <p14:modId xmlns:p14="http://schemas.microsoft.com/office/powerpoint/2010/main" val="1424772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22275507"/>
                    </a:ext>
                  </a:extLst>
                </a:gridCol>
                <a:gridCol w="1645920">
                  <a:extLst>
                    <a:ext uri="{9D8B030D-6E8A-4147-A177-3AD203B41FA5}">
                      <a16:colId xmlns:a16="http://schemas.microsoft.com/office/drawing/2014/main" val="1667142193"/>
                    </a:ext>
                  </a:extLst>
                </a:gridCol>
                <a:gridCol w="1645920">
                  <a:extLst>
                    <a:ext uri="{9D8B030D-6E8A-4147-A177-3AD203B41FA5}">
                      <a16:colId xmlns:a16="http://schemas.microsoft.com/office/drawing/2014/main" val="3264983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5306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66800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860374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048275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Temerloh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29493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953177332"/>
                  </a:ext>
                </a:extLst>
              </a:tr>
            </a:tbl>
          </a:graphicData>
        </a:graphic>
      </p:graphicFrame>
      <p:sp>
        <p:nvSpPr>
          <p:cNvPr id="4" name="Text Placeholder 3">
            <a:extLst>
              <a:ext uri="{FF2B5EF4-FFF2-40B4-BE49-F238E27FC236}">
                <a16:creationId xmlns:a16="http://schemas.microsoft.com/office/drawing/2014/main" id="{BA2BCAA7-49D1-41B3-BA58-5486E26A307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411028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CF93D-C6BF-4EFB-9FB9-D734F9FE1C3C}"/>
              </a:ext>
            </a:extLst>
          </p:cNvPr>
          <p:cNvSpPr>
            <a:spLocks noGrp="1"/>
          </p:cNvSpPr>
          <p:nvPr>
            <p:ph type="title"/>
          </p:nvPr>
        </p:nvSpPr>
        <p:spPr/>
        <p:txBody>
          <a:bodyPr/>
          <a:lstStyle/>
          <a:p>
            <a:r>
              <a:rPr lang="en-US"/>
              <a:t>Facebook Own Posts Table | Oxford Fajar Pre-University - 1 of 7</a:t>
            </a:r>
          </a:p>
        </p:txBody>
      </p:sp>
      <p:graphicFrame>
        <p:nvGraphicFramePr>
          <p:cNvPr id="5" name="Table Placeholder 4">
            <a:extLst>
              <a:ext uri="{FF2B5EF4-FFF2-40B4-BE49-F238E27FC236}">
                <a16:creationId xmlns:a16="http://schemas.microsoft.com/office/drawing/2014/main" id="{EE419494-CF35-4F2E-9535-48AA54D916AD}"/>
              </a:ext>
            </a:extLst>
          </p:cNvPr>
          <p:cNvGraphicFramePr>
            <a:graphicFrameLocks noGrp="1"/>
          </p:cNvGraphicFramePr>
          <p:nvPr>
            <p:ph type="tbl" sz="quarter" idx="13"/>
            <p:extLst>
              <p:ext uri="{D42A27DB-BD31-4B8C-83A1-F6EECF244321}">
                <p14:modId xmlns:p14="http://schemas.microsoft.com/office/powerpoint/2010/main" val="2254940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27209557"/>
                    </a:ext>
                  </a:extLst>
                </a:gridCol>
                <a:gridCol w="658368">
                  <a:extLst>
                    <a:ext uri="{9D8B030D-6E8A-4147-A177-3AD203B41FA5}">
                      <a16:colId xmlns:a16="http://schemas.microsoft.com/office/drawing/2014/main" val="4151391060"/>
                    </a:ext>
                  </a:extLst>
                </a:gridCol>
                <a:gridCol w="658368">
                  <a:extLst>
                    <a:ext uri="{9D8B030D-6E8A-4147-A177-3AD203B41FA5}">
                      <a16:colId xmlns:a16="http://schemas.microsoft.com/office/drawing/2014/main" val="3767041625"/>
                    </a:ext>
                  </a:extLst>
                </a:gridCol>
                <a:gridCol w="658368">
                  <a:extLst>
                    <a:ext uri="{9D8B030D-6E8A-4147-A177-3AD203B41FA5}">
                      <a16:colId xmlns:a16="http://schemas.microsoft.com/office/drawing/2014/main" val="120870182"/>
                    </a:ext>
                  </a:extLst>
                </a:gridCol>
                <a:gridCol w="658368">
                  <a:extLst>
                    <a:ext uri="{9D8B030D-6E8A-4147-A177-3AD203B41FA5}">
                      <a16:colId xmlns:a16="http://schemas.microsoft.com/office/drawing/2014/main" val="2620464109"/>
                    </a:ext>
                  </a:extLst>
                </a:gridCol>
                <a:gridCol w="658368">
                  <a:extLst>
                    <a:ext uri="{9D8B030D-6E8A-4147-A177-3AD203B41FA5}">
                      <a16:colId xmlns:a16="http://schemas.microsoft.com/office/drawing/2014/main" val="2566704900"/>
                    </a:ext>
                  </a:extLst>
                </a:gridCol>
                <a:gridCol w="658368">
                  <a:extLst>
                    <a:ext uri="{9D8B030D-6E8A-4147-A177-3AD203B41FA5}">
                      <a16:colId xmlns:a16="http://schemas.microsoft.com/office/drawing/2014/main" val="451630192"/>
                    </a:ext>
                  </a:extLst>
                </a:gridCol>
                <a:gridCol w="658368">
                  <a:extLst>
                    <a:ext uri="{9D8B030D-6E8A-4147-A177-3AD203B41FA5}">
                      <a16:colId xmlns:a16="http://schemas.microsoft.com/office/drawing/2014/main" val="2176124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767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- 2018-11-29 21:03:00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Arabic was once the language of the world? But over the last few decades, the place of Arabic has slowly been eroding from the public and private spaces. 
Ghada Wali, a pioneering Egyptian designer, has developed an Arabic typeface that would help young learners or foreign speakers to playfully build each Arabic alphabet using Lego blocks.
“What’s more pure, innocent and fun as Lego?” Wali quipped. “It’s a universal time story. You play with them. You build with them.” Through her project, she hopes to provide “endless possibilities” to those who want to learn Arabic.
Visit http://bit.ly/2CwbWnY and read more about learning Arabic through Lego.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1463375"/>
                  </a:ext>
                </a:extLst>
              </a:tr>
            </a:tbl>
          </a:graphicData>
        </a:graphic>
      </p:graphicFrame>
      <p:sp>
        <p:nvSpPr>
          <p:cNvPr id="4" name="Text Placeholder 3">
            <a:extLst>
              <a:ext uri="{FF2B5EF4-FFF2-40B4-BE49-F238E27FC236}">
                <a16:creationId xmlns:a16="http://schemas.microsoft.com/office/drawing/2014/main" id="{2ACCEEB1-2D80-45F8-929C-43FB19E1C432}"/>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3689277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EFDC5-6522-4A38-AE66-23AB61ECC4D2}"/>
              </a:ext>
            </a:extLst>
          </p:cNvPr>
          <p:cNvSpPr>
            <a:spLocks noGrp="1"/>
          </p:cNvSpPr>
          <p:nvPr>
            <p:ph type="title"/>
          </p:nvPr>
        </p:nvSpPr>
        <p:spPr/>
        <p:txBody>
          <a:bodyPr/>
          <a:lstStyle/>
          <a:p>
            <a:r>
              <a:rPr lang="en-US"/>
              <a:t>Facebook Own Posts Table | Oxford Fajar Pre-University - 2 of 7</a:t>
            </a:r>
          </a:p>
        </p:txBody>
      </p:sp>
      <p:graphicFrame>
        <p:nvGraphicFramePr>
          <p:cNvPr id="5" name="Table Placeholder 4">
            <a:extLst>
              <a:ext uri="{FF2B5EF4-FFF2-40B4-BE49-F238E27FC236}">
                <a16:creationId xmlns:a16="http://schemas.microsoft.com/office/drawing/2014/main" id="{931EEEE8-B980-487F-99AB-566BB082642A}"/>
              </a:ext>
            </a:extLst>
          </p:cNvPr>
          <p:cNvGraphicFramePr>
            <a:graphicFrameLocks noGrp="1"/>
          </p:cNvGraphicFramePr>
          <p:nvPr>
            <p:ph type="tbl" sz="quarter" idx="13"/>
            <p:extLst>
              <p:ext uri="{D42A27DB-BD31-4B8C-83A1-F6EECF244321}">
                <p14:modId xmlns:p14="http://schemas.microsoft.com/office/powerpoint/2010/main" val="637369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43631862"/>
                    </a:ext>
                  </a:extLst>
                </a:gridCol>
                <a:gridCol w="658368">
                  <a:extLst>
                    <a:ext uri="{9D8B030D-6E8A-4147-A177-3AD203B41FA5}">
                      <a16:colId xmlns:a16="http://schemas.microsoft.com/office/drawing/2014/main" val="1742215093"/>
                    </a:ext>
                  </a:extLst>
                </a:gridCol>
                <a:gridCol w="658368">
                  <a:extLst>
                    <a:ext uri="{9D8B030D-6E8A-4147-A177-3AD203B41FA5}">
                      <a16:colId xmlns:a16="http://schemas.microsoft.com/office/drawing/2014/main" val="1561216733"/>
                    </a:ext>
                  </a:extLst>
                </a:gridCol>
                <a:gridCol w="658368">
                  <a:extLst>
                    <a:ext uri="{9D8B030D-6E8A-4147-A177-3AD203B41FA5}">
                      <a16:colId xmlns:a16="http://schemas.microsoft.com/office/drawing/2014/main" val="357596752"/>
                    </a:ext>
                  </a:extLst>
                </a:gridCol>
                <a:gridCol w="658368">
                  <a:extLst>
                    <a:ext uri="{9D8B030D-6E8A-4147-A177-3AD203B41FA5}">
                      <a16:colId xmlns:a16="http://schemas.microsoft.com/office/drawing/2014/main" val="811435339"/>
                    </a:ext>
                  </a:extLst>
                </a:gridCol>
                <a:gridCol w="658368">
                  <a:extLst>
                    <a:ext uri="{9D8B030D-6E8A-4147-A177-3AD203B41FA5}">
                      <a16:colId xmlns:a16="http://schemas.microsoft.com/office/drawing/2014/main" val="1423918475"/>
                    </a:ext>
                  </a:extLst>
                </a:gridCol>
                <a:gridCol w="658368">
                  <a:extLst>
                    <a:ext uri="{9D8B030D-6E8A-4147-A177-3AD203B41FA5}">
                      <a16:colId xmlns:a16="http://schemas.microsoft.com/office/drawing/2014/main" val="4234413460"/>
                    </a:ext>
                  </a:extLst>
                </a:gridCol>
                <a:gridCol w="658368">
                  <a:extLst>
                    <a:ext uri="{9D8B030D-6E8A-4147-A177-3AD203B41FA5}">
                      <a16:colId xmlns:a16="http://schemas.microsoft.com/office/drawing/2014/main" val="1863999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943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- 2018-11-26 12:02:00 </a:t>
                      </a:r>
                      <a:r>
                        <a:rPr kumimoji="0" lang="en-US" sz="1000" b="0" i="0" u="none" strike="noStrike" kern="1200" cap="none" spc="0" normalizeH="0" baseline="0" noProof="0">
                          <a:ln>
                            <a:noFill/>
                          </a:ln>
                          <a:solidFill>
                            <a:prstClr val="black"/>
                          </a:solidFill>
                          <a:effectLst/>
                          <a:uLnTx/>
                          <a:uFillTx/>
                          <a:latin typeface="+mn-lt"/>
                          <a:ea typeface="+mn-ea"/>
                          <a:cs typeface="+mn-cs"/>
                        </a:rPr>
                        <a:t> 
 Start your week with a word whizz!
Aflutter means in a state of nervous excitement.
Example of sentence:
“The world is aflutter with news of the royal baby.”
What makes you aflutter? 😉
Source:
http://bit.ly/2Ezysz3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4989082"/>
                  </a:ext>
                </a:extLst>
              </a:tr>
            </a:tbl>
          </a:graphicData>
        </a:graphic>
      </p:graphicFrame>
      <p:sp>
        <p:nvSpPr>
          <p:cNvPr id="4" name="Text Placeholder 3">
            <a:extLst>
              <a:ext uri="{FF2B5EF4-FFF2-40B4-BE49-F238E27FC236}">
                <a16:creationId xmlns:a16="http://schemas.microsoft.com/office/drawing/2014/main" id="{0305F476-E1EF-4268-A0C2-077467A0B330}"/>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8406747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92BF5-D001-47E4-98D6-DCE05759B009}"/>
              </a:ext>
            </a:extLst>
          </p:cNvPr>
          <p:cNvSpPr>
            <a:spLocks noGrp="1"/>
          </p:cNvSpPr>
          <p:nvPr>
            <p:ph type="title"/>
          </p:nvPr>
        </p:nvSpPr>
        <p:spPr/>
        <p:txBody>
          <a:bodyPr/>
          <a:lstStyle/>
          <a:p>
            <a:r>
              <a:rPr lang="en-US"/>
              <a:t>Facebook Own Posts Table | Oxford Fajar Pre-University - 3 of 7</a:t>
            </a:r>
          </a:p>
        </p:txBody>
      </p:sp>
      <p:graphicFrame>
        <p:nvGraphicFramePr>
          <p:cNvPr id="5" name="Table Placeholder 4">
            <a:extLst>
              <a:ext uri="{FF2B5EF4-FFF2-40B4-BE49-F238E27FC236}">
                <a16:creationId xmlns:a16="http://schemas.microsoft.com/office/drawing/2014/main" id="{01BA8116-65C5-43B5-8430-62598B663F31}"/>
              </a:ext>
            </a:extLst>
          </p:cNvPr>
          <p:cNvGraphicFramePr>
            <a:graphicFrameLocks noGrp="1"/>
          </p:cNvGraphicFramePr>
          <p:nvPr>
            <p:ph type="tbl" sz="quarter" idx="13"/>
            <p:extLst>
              <p:ext uri="{D42A27DB-BD31-4B8C-83A1-F6EECF244321}">
                <p14:modId xmlns:p14="http://schemas.microsoft.com/office/powerpoint/2010/main" val="4246055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84351436"/>
                    </a:ext>
                  </a:extLst>
                </a:gridCol>
                <a:gridCol w="658368">
                  <a:extLst>
                    <a:ext uri="{9D8B030D-6E8A-4147-A177-3AD203B41FA5}">
                      <a16:colId xmlns:a16="http://schemas.microsoft.com/office/drawing/2014/main" val="2512728679"/>
                    </a:ext>
                  </a:extLst>
                </a:gridCol>
                <a:gridCol w="658368">
                  <a:extLst>
                    <a:ext uri="{9D8B030D-6E8A-4147-A177-3AD203B41FA5}">
                      <a16:colId xmlns:a16="http://schemas.microsoft.com/office/drawing/2014/main" val="4116750241"/>
                    </a:ext>
                  </a:extLst>
                </a:gridCol>
                <a:gridCol w="658368">
                  <a:extLst>
                    <a:ext uri="{9D8B030D-6E8A-4147-A177-3AD203B41FA5}">
                      <a16:colId xmlns:a16="http://schemas.microsoft.com/office/drawing/2014/main" val="1945388502"/>
                    </a:ext>
                  </a:extLst>
                </a:gridCol>
                <a:gridCol w="658368">
                  <a:extLst>
                    <a:ext uri="{9D8B030D-6E8A-4147-A177-3AD203B41FA5}">
                      <a16:colId xmlns:a16="http://schemas.microsoft.com/office/drawing/2014/main" val="2908013026"/>
                    </a:ext>
                  </a:extLst>
                </a:gridCol>
                <a:gridCol w="658368">
                  <a:extLst>
                    <a:ext uri="{9D8B030D-6E8A-4147-A177-3AD203B41FA5}">
                      <a16:colId xmlns:a16="http://schemas.microsoft.com/office/drawing/2014/main" val="1557540197"/>
                    </a:ext>
                  </a:extLst>
                </a:gridCol>
                <a:gridCol w="658368">
                  <a:extLst>
                    <a:ext uri="{9D8B030D-6E8A-4147-A177-3AD203B41FA5}">
                      <a16:colId xmlns:a16="http://schemas.microsoft.com/office/drawing/2014/main" val="3259853633"/>
                    </a:ext>
                  </a:extLst>
                </a:gridCol>
                <a:gridCol w="658368">
                  <a:extLst>
                    <a:ext uri="{9D8B030D-6E8A-4147-A177-3AD203B41FA5}">
                      <a16:colId xmlns:a16="http://schemas.microsoft.com/office/drawing/2014/main" val="3826742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5833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- 2018-11-24 12:00:00 </a:t>
                      </a:r>
                      <a:r>
                        <a:rPr kumimoji="0" lang="en-US" sz="1000" b="0" i="0" u="none" strike="noStrike" kern="1200" cap="none" spc="0" normalizeH="0" baseline="0" noProof="0">
                          <a:ln>
                            <a:noFill/>
                          </a:ln>
                          <a:solidFill>
                            <a:prstClr val="black"/>
                          </a:solidFill>
                          <a:effectLst/>
                          <a:uLnTx/>
                          <a:uFillTx/>
                          <a:latin typeface="+mn-lt"/>
                          <a:ea typeface="+mn-ea"/>
                          <a:cs typeface="+mn-cs"/>
                        </a:rPr>
                        <a:t> 
 The key to grow your career is to proactively surround yourselves with people who will push you to succeed in unexpected ways.
Here’s a guide to find people who will push you.
1. Think about the people who inspire you.
2. Don’t be afraid to chase and start a relationship with the people you’ve identified.
3. Aim for a mix of people inside and outside your organization.
4. Be candid about the reason for your interest. 
5. Ask them specifically about how to get started.
6. Proactively offer them help.
7. Have crucial conversations in the right settings.
8. Don’t hesitate to ask the truly big questions.
Learn more about how surrounding yourself with the right people will help you in growing your career! http://bit.ly/2CAqXp7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6939467"/>
                  </a:ext>
                </a:extLst>
              </a:tr>
            </a:tbl>
          </a:graphicData>
        </a:graphic>
      </p:graphicFrame>
      <p:sp>
        <p:nvSpPr>
          <p:cNvPr id="4" name="Text Placeholder 3">
            <a:extLst>
              <a:ext uri="{FF2B5EF4-FFF2-40B4-BE49-F238E27FC236}">
                <a16:creationId xmlns:a16="http://schemas.microsoft.com/office/drawing/2014/main" id="{64845D5E-3666-4C2D-87D9-2FA61AC050C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788818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305BE-0A1F-4EE3-9875-EF9C2C47487A}"/>
              </a:ext>
            </a:extLst>
          </p:cNvPr>
          <p:cNvSpPr>
            <a:spLocks noGrp="1"/>
          </p:cNvSpPr>
          <p:nvPr>
            <p:ph type="title"/>
          </p:nvPr>
        </p:nvSpPr>
        <p:spPr/>
        <p:txBody>
          <a:bodyPr/>
          <a:lstStyle/>
          <a:p>
            <a:r>
              <a:rPr lang="en-US"/>
              <a:t>Facebook Own Posts Table | Oxford Fajar Pre-University - 4 of 7</a:t>
            </a:r>
          </a:p>
        </p:txBody>
      </p:sp>
      <p:graphicFrame>
        <p:nvGraphicFramePr>
          <p:cNvPr id="5" name="Table Placeholder 4">
            <a:extLst>
              <a:ext uri="{FF2B5EF4-FFF2-40B4-BE49-F238E27FC236}">
                <a16:creationId xmlns:a16="http://schemas.microsoft.com/office/drawing/2014/main" id="{A311A63F-5768-46D9-B0C5-AE8CC8F94E36}"/>
              </a:ext>
            </a:extLst>
          </p:cNvPr>
          <p:cNvGraphicFramePr>
            <a:graphicFrameLocks noGrp="1"/>
          </p:cNvGraphicFramePr>
          <p:nvPr>
            <p:ph type="tbl" sz="quarter" idx="13"/>
            <p:extLst>
              <p:ext uri="{D42A27DB-BD31-4B8C-83A1-F6EECF244321}">
                <p14:modId xmlns:p14="http://schemas.microsoft.com/office/powerpoint/2010/main" val="3235451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63288283"/>
                    </a:ext>
                  </a:extLst>
                </a:gridCol>
                <a:gridCol w="658368">
                  <a:extLst>
                    <a:ext uri="{9D8B030D-6E8A-4147-A177-3AD203B41FA5}">
                      <a16:colId xmlns:a16="http://schemas.microsoft.com/office/drawing/2014/main" val="333923360"/>
                    </a:ext>
                  </a:extLst>
                </a:gridCol>
                <a:gridCol w="658368">
                  <a:extLst>
                    <a:ext uri="{9D8B030D-6E8A-4147-A177-3AD203B41FA5}">
                      <a16:colId xmlns:a16="http://schemas.microsoft.com/office/drawing/2014/main" val="3189090059"/>
                    </a:ext>
                  </a:extLst>
                </a:gridCol>
                <a:gridCol w="658368">
                  <a:extLst>
                    <a:ext uri="{9D8B030D-6E8A-4147-A177-3AD203B41FA5}">
                      <a16:colId xmlns:a16="http://schemas.microsoft.com/office/drawing/2014/main" val="1264639373"/>
                    </a:ext>
                  </a:extLst>
                </a:gridCol>
                <a:gridCol w="658368">
                  <a:extLst>
                    <a:ext uri="{9D8B030D-6E8A-4147-A177-3AD203B41FA5}">
                      <a16:colId xmlns:a16="http://schemas.microsoft.com/office/drawing/2014/main" val="3946402137"/>
                    </a:ext>
                  </a:extLst>
                </a:gridCol>
                <a:gridCol w="658368">
                  <a:extLst>
                    <a:ext uri="{9D8B030D-6E8A-4147-A177-3AD203B41FA5}">
                      <a16:colId xmlns:a16="http://schemas.microsoft.com/office/drawing/2014/main" val="1570961698"/>
                    </a:ext>
                  </a:extLst>
                </a:gridCol>
                <a:gridCol w="658368">
                  <a:extLst>
                    <a:ext uri="{9D8B030D-6E8A-4147-A177-3AD203B41FA5}">
                      <a16:colId xmlns:a16="http://schemas.microsoft.com/office/drawing/2014/main" val="4159630754"/>
                    </a:ext>
                  </a:extLst>
                </a:gridCol>
                <a:gridCol w="658368">
                  <a:extLst>
                    <a:ext uri="{9D8B030D-6E8A-4147-A177-3AD203B41FA5}">
                      <a16:colId xmlns:a16="http://schemas.microsoft.com/office/drawing/2014/main" val="1989538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3845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- 2018-11-21 14:59:00 </a:t>
                      </a:r>
                      <a:r>
                        <a:rPr kumimoji="0" lang="en-US" sz="1000" b="0" i="0" u="none" strike="noStrike" kern="1200" cap="none" spc="0" normalizeH="0" baseline="0" noProof="0">
                          <a:ln>
                            <a:noFill/>
                          </a:ln>
                          <a:solidFill>
                            <a:prstClr val="black"/>
                          </a:solidFill>
                          <a:effectLst/>
                          <a:uLnTx/>
                          <a:uFillTx/>
                          <a:latin typeface="+mn-lt"/>
                          <a:ea typeface="+mn-ea"/>
                          <a:cs typeface="+mn-cs"/>
                        </a:rPr>
                        <a:t> 
 The Rubik’s Cube has 43 quintillion possible positions and exactly one correct solution, which at the moment feels about as close as the nearest star.
The humanitarian arm of Rubik's Cubes 'You Can Do the Rubik’s Cube' has an educational mission in using the cubes to spark 8 to 18 year olds’ interest in math and engineering, and to boost kids’ confidence by showing them how to accomplish seemingly difficult tasks.
Visit http://bit.ly/2OykK44 and read more about how Rubik’s Cubes can help boost confidence to accomplish challenges.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1232470"/>
                  </a:ext>
                </a:extLst>
              </a:tr>
            </a:tbl>
          </a:graphicData>
        </a:graphic>
      </p:graphicFrame>
      <p:sp>
        <p:nvSpPr>
          <p:cNvPr id="4" name="Text Placeholder 3">
            <a:extLst>
              <a:ext uri="{FF2B5EF4-FFF2-40B4-BE49-F238E27FC236}">
                <a16:creationId xmlns:a16="http://schemas.microsoft.com/office/drawing/2014/main" id="{955356CF-C201-4DCE-BFE3-AA392E3274C4}"/>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589259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C9AB8-1DC4-4108-8A34-C0DD567ABCFC}"/>
              </a:ext>
            </a:extLst>
          </p:cNvPr>
          <p:cNvSpPr>
            <a:spLocks noGrp="1"/>
          </p:cNvSpPr>
          <p:nvPr>
            <p:ph type="title"/>
          </p:nvPr>
        </p:nvSpPr>
        <p:spPr/>
        <p:txBody>
          <a:bodyPr/>
          <a:lstStyle/>
          <a:p>
            <a:r>
              <a:rPr lang="en-US"/>
              <a:t>Facebook Own Posts Table | Oxford Fajar Pre-University - 5 of 7</a:t>
            </a:r>
          </a:p>
        </p:txBody>
      </p:sp>
      <p:graphicFrame>
        <p:nvGraphicFramePr>
          <p:cNvPr id="5" name="Table Placeholder 4">
            <a:extLst>
              <a:ext uri="{FF2B5EF4-FFF2-40B4-BE49-F238E27FC236}">
                <a16:creationId xmlns:a16="http://schemas.microsoft.com/office/drawing/2014/main" id="{4F3419E7-604A-4EB1-94C2-F9CFCE6DA780}"/>
              </a:ext>
            </a:extLst>
          </p:cNvPr>
          <p:cNvGraphicFramePr>
            <a:graphicFrameLocks noGrp="1"/>
          </p:cNvGraphicFramePr>
          <p:nvPr>
            <p:ph type="tbl" sz="quarter" idx="13"/>
            <p:extLst>
              <p:ext uri="{D42A27DB-BD31-4B8C-83A1-F6EECF244321}">
                <p14:modId xmlns:p14="http://schemas.microsoft.com/office/powerpoint/2010/main" val="1015722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17853982"/>
                    </a:ext>
                  </a:extLst>
                </a:gridCol>
                <a:gridCol w="658368">
                  <a:extLst>
                    <a:ext uri="{9D8B030D-6E8A-4147-A177-3AD203B41FA5}">
                      <a16:colId xmlns:a16="http://schemas.microsoft.com/office/drawing/2014/main" val="1343406599"/>
                    </a:ext>
                  </a:extLst>
                </a:gridCol>
                <a:gridCol w="658368">
                  <a:extLst>
                    <a:ext uri="{9D8B030D-6E8A-4147-A177-3AD203B41FA5}">
                      <a16:colId xmlns:a16="http://schemas.microsoft.com/office/drawing/2014/main" val="262680464"/>
                    </a:ext>
                  </a:extLst>
                </a:gridCol>
                <a:gridCol w="658368">
                  <a:extLst>
                    <a:ext uri="{9D8B030D-6E8A-4147-A177-3AD203B41FA5}">
                      <a16:colId xmlns:a16="http://schemas.microsoft.com/office/drawing/2014/main" val="2741032076"/>
                    </a:ext>
                  </a:extLst>
                </a:gridCol>
                <a:gridCol w="658368">
                  <a:extLst>
                    <a:ext uri="{9D8B030D-6E8A-4147-A177-3AD203B41FA5}">
                      <a16:colId xmlns:a16="http://schemas.microsoft.com/office/drawing/2014/main" val="3332774806"/>
                    </a:ext>
                  </a:extLst>
                </a:gridCol>
                <a:gridCol w="658368">
                  <a:extLst>
                    <a:ext uri="{9D8B030D-6E8A-4147-A177-3AD203B41FA5}">
                      <a16:colId xmlns:a16="http://schemas.microsoft.com/office/drawing/2014/main" val="921711464"/>
                    </a:ext>
                  </a:extLst>
                </a:gridCol>
                <a:gridCol w="658368">
                  <a:extLst>
                    <a:ext uri="{9D8B030D-6E8A-4147-A177-3AD203B41FA5}">
                      <a16:colId xmlns:a16="http://schemas.microsoft.com/office/drawing/2014/main" val="3653478372"/>
                    </a:ext>
                  </a:extLst>
                </a:gridCol>
                <a:gridCol w="658368">
                  <a:extLst>
                    <a:ext uri="{9D8B030D-6E8A-4147-A177-3AD203B41FA5}">
                      <a16:colId xmlns:a16="http://schemas.microsoft.com/office/drawing/2014/main" val="1609423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5132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- 2018-11-16 13:58:00 </a:t>
                      </a:r>
                      <a:r>
                        <a:rPr kumimoji="0" lang="en-US" sz="1000" b="0" i="0" u="none" strike="noStrike" kern="1200" cap="none" spc="0" normalizeH="0" baseline="0" noProof="0">
                          <a:ln>
                            <a:noFill/>
                          </a:ln>
                          <a:solidFill>
                            <a:prstClr val="black"/>
                          </a:solidFill>
                          <a:effectLst/>
                          <a:uLnTx/>
                          <a:uFillTx/>
                          <a:latin typeface="+mn-lt"/>
                          <a:ea typeface="+mn-ea"/>
                          <a:cs typeface="+mn-cs"/>
                        </a:rPr>
                        <a:t> 
 If you type “comma” and “but” into Google, one of the auto-suggestions the search engine will give is “is there a comma before or after but”. 
There is no comma after the word ’but’ at the beginning of a sentence according to editors and grammarians. A common mistake made is "But, there were too many of them to count“.
Do you make this mistake often?
Read more http://bit.ly/2CRRFdN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0655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- 2018-11-13 12:56:00 </a:t>
                      </a:r>
                      <a:r>
                        <a:rPr kumimoji="0" lang="en-US" sz="1000" b="0" i="0" u="none" strike="noStrike" kern="1200" cap="none" spc="0" normalizeH="0" baseline="0" noProof="0">
                          <a:ln>
                            <a:noFill/>
                          </a:ln>
                          <a:solidFill>
                            <a:prstClr val="black"/>
                          </a:solidFill>
                          <a:effectLst/>
                          <a:uLnTx/>
                          <a:uFillTx/>
                          <a:latin typeface="+mn-lt"/>
                          <a:ea typeface="+mn-ea"/>
                          <a:cs typeface="+mn-cs"/>
                        </a:rPr>
                        <a:t> 
 Wishing all STPM candidates the perseverance and strength to achieve your goals! Just believe in yourselves. Stay calm and good luck in your exam!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3000225"/>
                  </a:ext>
                </a:extLst>
              </a:tr>
            </a:tbl>
          </a:graphicData>
        </a:graphic>
      </p:graphicFrame>
      <p:sp>
        <p:nvSpPr>
          <p:cNvPr id="4" name="Text Placeholder 3">
            <a:extLst>
              <a:ext uri="{FF2B5EF4-FFF2-40B4-BE49-F238E27FC236}">
                <a16:creationId xmlns:a16="http://schemas.microsoft.com/office/drawing/2014/main" id="{70394736-A5B4-46A5-9CD2-03857D6689B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591693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50370-FB98-43B5-A883-9514ED068EAF}"/>
              </a:ext>
            </a:extLst>
          </p:cNvPr>
          <p:cNvSpPr>
            <a:spLocks noGrp="1"/>
          </p:cNvSpPr>
          <p:nvPr>
            <p:ph type="title"/>
          </p:nvPr>
        </p:nvSpPr>
        <p:spPr/>
        <p:txBody>
          <a:bodyPr/>
          <a:lstStyle/>
          <a:p>
            <a:r>
              <a:rPr lang="en-US"/>
              <a:t>Facebook Own Posts Table | Oxford Fajar Pre-University - 6 of 7</a:t>
            </a:r>
          </a:p>
        </p:txBody>
      </p:sp>
      <p:graphicFrame>
        <p:nvGraphicFramePr>
          <p:cNvPr id="5" name="Table Placeholder 4">
            <a:extLst>
              <a:ext uri="{FF2B5EF4-FFF2-40B4-BE49-F238E27FC236}">
                <a16:creationId xmlns:a16="http://schemas.microsoft.com/office/drawing/2014/main" id="{711C83E0-2427-41D8-B36E-8A93E8555317}"/>
              </a:ext>
            </a:extLst>
          </p:cNvPr>
          <p:cNvGraphicFramePr>
            <a:graphicFrameLocks noGrp="1"/>
          </p:cNvGraphicFramePr>
          <p:nvPr>
            <p:ph type="tbl" sz="quarter" idx="13"/>
            <p:extLst>
              <p:ext uri="{D42A27DB-BD31-4B8C-83A1-F6EECF244321}">
                <p14:modId xmlns:p14="http://schemas.microsoft.com/office/powerpoint/2010/main" val="3654554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81220874"/>
                    </a:ext>
                  </a:extLst>
                </a:gridCol>
                <a:gridCol w="658368">
                  <a:extLst>
                    <a:ext uri="{9D8B030D-6E8A-4147-A177-3AD203B41FA5}">
                      <a16:colId xmlns:a16="http://schemas.microsoft.com/office/drawing/2014/main" val="3180751414"/>
                    </a:ext>
                  </a:extLst>
                </a:gridCol>
                <a:gridCol w="658368">
                  <a:extLst>
                    <a:ext uri="{9D8B030D-6E8A-4147-A177-3AD203B41FA5}">
                      <a16:colId xmlns:a16="http://schemas.microsoft.com/office/drawing/2014/main" val="139290225"/>
                    </a:ext>
                  </a:extLst>
                </a:gridCol>
                <a:gridCol w="658368">
                  <a:extLst>
                    <a:ext uri="{9D8B030D-6E8A-4147-A177-3AD203B41FA5}">
                      <a16:colId xmlns:a16="http://schemas.microsoft.com/office/drawing/2014/main" val="2012836260"/>
                    </a:ext>
                  </a:extLst>
                </a:gridCol>
                <a:gridCol w="658368">
                  <a:extLst>
                    <a:ext uri="{9D8B030D-6E8A-4147-A177-3AD203B41FA5}">
                      <a16:colId xmlns:a16="http://schemas.microsoft.com/office/drawing/2014/main" val="906682217"/>
                    </a:ext>
                  </a:extLst>
                </a:gridCol>
                <a:gridCol w="658368">
                  <a:extLst>
                    <a:ext uri="{9D8B030D-6E8A-4147-A177-3AD203B41FA5}">
                      <a16:colId xmlns:a16="http://schemas.microsoft.com/office/drawing/2014/main" val="553236827"/>
                    </a:ext>
                  </a:extLst>
                </a:gridCol>
                <a:gridCol w="658368">
                  <a:extLst>
                    <a:ext uri="{9D8B030D-6E8A-4147-A177-3AD203B41FA5}">
                      <a16:colId xmlns:a16="http://schemas.microsoft.com/office/drawing/2014/main" val="3358082688"/>
                    </a:ext>
                  </a:extLst>
                </a:gridCol>
                <a:gridCol w="658368">
                  <a:extLst>
                    <a:ext uri="{9D8B030D-6E8A-4147-A177-3AD203B41FA5}">
                      <a16:colId xmlns:a16="http://schemas.microsoft.com/office/drawing/2014/main" val="4268354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7841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- 2018-11-12 19:45:00 </a:t>
                      </a:r>
                      <a:r>
                        <a:rPr kumimoji="0" lang="en-US" sz="1000" b="0" i="0" u="none" strike="noStrike" kern="1200" cap="none" spc="0" normalizeH="0" baseline="0" noProof="0">
                          <a:ln>
                            <a:noFill/>
                          </a:ln>
                          <a:solidFill>
                            <a:prstClr val="black"/>
                          </a:solidFill>
                          <a:effectLst/>
                          <a:uLnTx/>
                          <a:uFillTx/>
                          <a:latin typeface="+mn-lt"/>
                          <a:ea typeface="+mn-ea"/>
                          <a:cs typeface="+mn-cs"/>
                        </a:rPr>
                        <a:t> 
 Want to achieve the best grades but with minimal stress?
You need to work hard, for sure. However, working hard gets you nowhere unless you’re working smart. Swipe to know how! :)
Source:
http://bit.ly/2yOEzJN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888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- 2018-11-08 10:53:00 </a:t>
                      </a:r>
                      <a:r>
                        <a:rPr kumimoji="0" lang="en-US" sz="1000" b="0" i="0" u="none" strike="noStrike" kern="1200" cap="none" spc="0" normalizeH="0" baseline="0" noProof="0">
                          <a:ln>
                            <a:noFill/>
                          </a:ln>
                          <a:solidFill>
                            <a:prstClr val="black"/>
                          </a:solidFill>
                          <a:effectLst/>
                          <a:uLnTx/>
                          <a:uFillTx/>
                          <a:latin typeface="+mn-lt"/>
                          <a:ea typeface="+mn-ea"/>
                          <a:cs typeface="+mn-cs"/>
                        </a:rPr>
                        <a:t> 
 It's only few days more till STPM! Visit our Companion website for additional resources to complement your needs for your final lap of STPM revision! You can do it!
https://cw.oxfordfajar.com.my/index.aspx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4579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- 2018-11-06 00:42:00 </a:t>
                      </a:r>
                      <a:r>
                        <a:rPr kumimoji="0" lang="en-US" sz="1000" b="0" i="0" u="none" strike="noStrike" kern="1200" cap="none" spc="0" normalizeH="0" baseline="0" noProof="0">
                          <a:ln>
                            <a:noFill/>
                          </a:ln>
                          <a:solidFill>
                            <a:prstClr val="black"/>
                          </a:solidFill>
                          <a:effectLst/>
                          <a:uLnTx/>
                          <a:uFillTx/>
                          <a:latin typeface="+mn-lt"/>
                          <a:ea typeface="+mn-ea"/>
                          <a:cs typeface="+mn-cs"/>
                        </a:rPr>
                        <a:t> 
 May this Festival of Lights illuminate your days ahead! Happy Diwali!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4331957"/>
                  </a:ext>
                </a:extLst>
              </a:tr>
            </a:tbl>
          </a:graphicData>
        </a:graphic>
      </p:graphicFrame>
      <p:sp>
        <p:nvSpPr>
          <p:cNvPr id="4" name="Text Placeholder 3">
            <a:extLst>
              <a:ext uri="{FF2B5EF4-FFF2-40B4-BE49-F238E27FC236}">
                <a16:creationId xmlns:a16="http://schemas.microsoft.com/office/drawing/2014/main" id="{609DF78A-4941-4368-9D54-4A35FEDDD25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948459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261BE-62AF-4A8C-B9ED-108AB51B0EBB}"/>
              </a:ext>
            </a:extLst>
          </p:cNvPr>
          <p:cNvSpPr>
            <a:spLocks noGrp="1"/>
          </p:cNvSpPr>
          <p:nvPr>
            <p:ph type="title"/>
          </p:nvPr>
        </p:nvSpPr>
        <p:spPr/>
        <p:txBody>
          <a:bodyPr/>
          <a:lstStyle/>
          <a:p>
            <a:r>
              <a:rPr lang="en-US"/>
              <a:t>Facebook Own Posts Table | Oxford Fajar Pre-University - 7 of 7</a:t>
            </a:r>
          </a:p>
        </p:txBody>
      </p:sp>
      <p:graphicFrame>
        <p:nvGraphicFramePr>
          <p:cNvPr id="5" name="Table Placeholder 4">
            <a:extLst>
              <a:ext uri="{FF2B5EF4-FFF2-40B4-BE49-F238E27FC236}">
                <a16:creationId xmlns:a16="http://schemas.microsoft.com/office/drawing/2014/main" id="{D40276C8-7516-4C33-BA9A-9C1705D594FA}"/>
              </a:ext>
            </a:extLst>
          </p:cNvPr>
          <p:cNvGraphicFramePr>
            <a:graphicFrameLocks noGrp="1"/>
          </p:cNvGraphicFramePr>
          <p:nvPr>
            <p:ph type="tbl" sz="quarter" idx="13"/>
            <p:extLst>
              <p:ext uri="{D42A27DB-BD31-4B8C-83A1-F6EECF244321}">
                <p14:modId xmlns:p14="http://schemas.microsoft.com/office/powerpoint/2010/main" val="3039074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82091392"/>
                    </a:ext>
                  </a:extLst>
                </a:gridCol>
                <a:gridCol w="658368">
                  <a:extLst>
                    <a:ext uri="{9D8B030D-6E8A-4147-A177-3AD203B41FA5}">
                      <a16:colId xmlns:a16="http://schemas.microsoft.com/office/drawing/2014/main" val="2074674663"/>
                    </a:ext>
                  </a:extLst>
                </a:gridCol>
                <a:gridCol w="658368">
                  <a:extLst>
                    <a:ext uri="{9D8B030D-6E8A-4147-A177-3AD203B41FA5}">
                      <a16:colId xmlns:a16="http://schemas.microsoft.com/office/drawing/2014/main" val="1484327434"/>
                    </a:ext>
                  </a:extLst>
                </a:gridCol>
                <a:gridCol w="658368">
                  <a:extLst>
                    <a:ext uri="{9D8B030D-6E8A-4147-A177-3AD203B41FA5}">
                      <a16:colId xmlns:a16="http://schemas.microsoft.com/office/drawing/2014/main" val="321121382"/>
                    </a:ext>
                  </a:extLst>
                </a:gridCol>
                <a:gridCol w="658368">
                  <a:extLst>
                    <a:ext uri="{9D8B030D-6E8A-4147-A177-3AD203B41FA5}">
                      <a16:colId xmlns:a16="http://schemas.microsoft.com/office/drawing/2014/main" val="3899877032"/>
                    </a:ext>
                  </a:extLst>
                </a:gridCol>
                <a:gridCol w="658368">
                  <a:extLst>
                    <a:ext uri="{9D8B030D-6E8A-4147-A177-3AD203B41FA5}">
                      <a16:colId xmlns:a16="http://schemas.microsoft.com/office/drawing/2014/main" val="593247118"/>
                    </a:ext>
                  </a:extLst>
                </a:gridCol>
                <a:gridCol w="658368">
                  <a:extLst>
                    <a:ext uri="{9D8B030D-6E8A-4147-A177-3AD203B41FA5}">
                      <a16:colId xmlns:a16="http://schemas.microsoft.com/office/drawing/2014/main" val="4015235005"/>
                    </a:ext>
                  </a:extLst>
                </a:gridCol>
                <a:gridCol w="658368">
                  <a:extLst>
                    <a:ext uri="{9D8B030D-6E8A-4147-A177-3AD203B41FA5}">
                      <a16:colId xmlns:a16="http://schemas.microsoft.com/office/drawing/2014/main" val="2572865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4680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- 2018-11-02 11:39:00 </a:t>
                      </a:r>
                      <a:r>
                        <a:rPr kumimoji="0" lang="en-US" sz="1000" b="0" i="0" u="none" strike="noStrike" kern="1200" cap="none" spc="0" normalizeH="0" baseline="0" noProof="0">
                          <a:ln>
                            <a:noFill/>
                          </a:ln>
                          <a:solidFill>
                            <a:prstClr val="black"/>
                          </a:solidFill>
                          <a:effectLst/>
                          <a:uLnTx/>
                          <a:uFillTx/>
                          <a:latin typeface="+mn-lt"/>
                          <a:ea typeface="+mn-ea"/>
                          <a:cs typeface="+mn-cs"/>
                        </a:rPr>
                        <a:t> 
 STPM is just 2 weeks away! Have a final round of revision for STPM with Oxford Fajar’s Fully Worked Solutions STPM!
Step-by-step fully worked solutions are provided to guide you through the correct calculation steps when answering questions. As the saying goes, ‘Practice makes perfect’!
Download now and get your full-featured 14-day FREE trial sample of Fully Worked Solution at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0725754"/>
                  </a:ext>
                </a:extLst>
              </a:tr>
            </a:tbl>
          </a:graphicData>
        </a:graphic>
      </p:graphicFrame>
      <p:sp>
        <p:nvSpPr>
          <p:cNvPr id="4" name="Text Placeholder 3">
            <a:extLst>
              <a:ext uri="{FF2B5EF4-FFF2-40B4-BE49-F238E27FC236}">
                <a16:creationId xmlns:a16="http://schemas.microsoft.com/office/drawing/2014/main" id="{B8C04AAA-8181-4379-9453-0AE89A05512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27357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857</Words>
  <Application>Microsoft Office PowerPoint</Application>
  <PresentationFormat>On-screen Show (4:3)</PresentationFormat>
  <Paragraphs>361</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4</vt:lpstr>
      <vt:lpstr>Facebook (FB) Custom Own Posts Table (new) | Oxford Fajar Pre-University - 2 of 4</vt:lpstr>
      <vt:lpstr>Facebook (FB) Custom Own Posts Table (new) | Oxford Fajar Pre-University - 3 of 4</vt:lpstr>
      <vt:lpstr>Facebook (FB) Custom Own Posts Table (new) | Oxford Fajar Pre-University - 4 of 4</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7</vt:lpstr>
      <vt:lpstr>Facebook Own Posts Table | Oxford Fajar Pre-University - 2 of 7</vt:lpstr>
      <vt:lpstr>Facebook Own Posts Table | Oxford Fajar Pre-University - 3 of 7</vt:lpstr>
      <vt:lpstr>Facebook Own Posts Table | Oxford Fajar Pre-University - 4 of 7</vt:lpstr>
      <vt:lpstr>Facebook Own Posts Table | Oxford Fajar Pre-University - 5 of 7</vt:lpstr>
      <vt:lpstr>Facebook Own Posts Table | Oxford Fajar Pre-University - 6 of 7</vt:lpstr>
      <vt:lpstr>Facebook Own Posts Table | Oxford Fajar Pre-University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2018-12-03T06:42:42Z</dcterms:created>
  <dcterms:modified xsi:type="dcterms:W3CDTF">2018-12-03T06:44:02Z</dcterms:modified>
</cp:coreProperties>
</file>