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1787</c:v>
                </c:pt>
                <c:pt idx="1">
                  <c:v>1591</c:v>
                </c:pt>
                <c:pt idx="2">
                  <c:v>1619</c:v>
                </c:pt>
                <c:pt idx="3">
                  <c:v>1526</c:v>
                </c:pt>
                <c:pt idx="4">
                  <c:v>1751</c:v>
                </c:pt>
                <c:pt idx="5">
                  <c:v>4251</c:v>
                </c:pt>
                <c:pt idx="6">
                  <c:v>9489</c:v>
                </c:pt>
                <c:pt idx="7">
                  <c:v>2090</c:v>
                </c:pt>
                <c:pt idx="8">
                  <c:v>1756</c:v>
                </c:pt>
                <c:pt idx="9">
                  <c:v>3428</c:v>
                </c:pt>
                <c:pt idx="10">
                  <c:v>4408</c:v>
                </c:pt>
                <c:pt idx="11">
                  <c:v>3164</c:v>
                </c:pt>
                <c:pt idx="12">
                  <c:v>5849</c:v>
                </c:pt>
                <c:pt idx="13">
                  <c:v>5312</c:v>
                </c:pt>
                <c:pt idx="14">
                  <c:v>3488</c:v>
                </c:pt>
                <c:pt idx="15">
                  <c:v>5359</c:v>
                </c:pt>
                <c:pt idx="16">
                  <c:v>4714</c:v>
                </c:pt>
                <c:pt idx="17">
                  <c:v>3067</c:v>
                </c:pt>
                <c:pt idx="18">
                  <c:v>3636</c:v>
                </c:pt>
                <c:pt idx="19">
                  <c:v>5302</c:v>
                </c:pt>
                <c:pt idx="20">
                  <c:v>4135</c:v>
                </c:pt>
                <c:pt idx="21">
                  <c:v>2511</c:v>
                </c:pt>
                <c:pt idx="22">
                  <c:v>2670</c:v>
                </c:pt>
                <c:pt idx="23">
                  <c:v>4664</c:v>
                </c:pt>
                <c:pt idx="24">
                  <c:v>5038</c:v>
                </c:pt>
                <c:pt idx="25">
                  <c:v>2796</c:v>
                </c:pt>
                <c:pt idx="26">
                  <c:v>4157</c:v>
                </c:pt>
                <c:pt idx="27">
                  <c:v>4340</c:v>
                </c:pt>
                <c:pt idx="28">
                  <c:v>2696</c:v>
                </c:pt>
                <c:pt idx="29">
                  <c:v>3164</c:v>
                </c:pt>
              </c:numCache>
            </c:numRef>
          </c:val>
          <c:smooth val="0"/>
          <c:extLst>
            <c:ext xmlns:c16="http://schemas.microsoft.com/office/drawing/2014/chart" uri="{C3380CC4-5D6E-409C-BE32-E72D297353CC}">
              <c16:uniqueId val="{00000000-CE02-4640-8A46-F5362FA0E1A9}"/>
            </c:ext>
          </c:extLst>
        </c:ser>
        <c:dLbls>
          <c:showLegendKey val="0"/>
          <c:showVal val="0"/>
          <c:showCatName val="0"/>
          <c:showSerName val="0"/>
          <c:showPercent val="0"/>
          <c:showBubbleSize val="0"/>
        </c:dLbls>
        <c:smooth val="0"/>
        <c:axId val="301198704"/>
        <c:axId val="303732304"/>
      </c:lineChart>
      <c:dateAx>
        <c:axId val="30119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732304"/>
        <c:crosses val="autoZero"/>
        <c:auto val="1"/>
        <c:lblOffset val="100"/>
        <c:baseTimeUnit val="days"/>
      </c:dateAx>
      <c:valAx>
        <c:axId val="303732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19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67</c:v>
                </c:pt>
                <c:pt idx="1">
                  <c:v>64</c:v>
                </c:pt>
                <c:pt idx="2">
                  <c:v>58</c:v>
                </c:pt>
                <c:pt idx="3">
                  <c:v>70</c:v>
                </c:pt>
                <c:pt idx="4">
                  <c:v>64</c:v>
                </c:pt>
                <c:pt idx="5">
                  <c:v>123</c:v>
                </c:pt>
                <c:pt idx="6">
                  <c:v>281</c:v>
                </c:pt>
                <c:pt idx="7">
                  <c:v>243</c:v>
                </c:pt>
                <c:pt idx="8">
                  <c:v>54</c:v>
                </c:pt>
                <c:pt idx="9">
                  <c:v>85</c:v>
                </c:pt>
                <c:pt idx="10">
                  <c:v>226</c:v>
                </c:pt>
                <c:pt idx="11">
                  <c:v>181</c:v>
                </c:pt>
                <c:pt idx="12">
                  <c:v>124</c:v>
                </c:pt>
                <c:pt idx="13">
                  <c:v>232</c:v>
                </c:pt>
                <c:pt idx="14">
                  <c:v>185</c:v>
                </c:pt>
                <c:pt idx="15">
                  <c:v>73</c:v>
                </c:pt>
                <c:pt idx="16">
                  <c:v>106</c:v>
                </c:pt>
                <c:pt idx="17">
                  <c:v>283</c:v>
                </c:pt>
                <c:pt idx="18">
                  <c:v>227</c:v>
                </c:pt>
                <c:pt idx="19">
                  <c:v>78</c:v>
                </c:pt>
                <c:pt idx="20">
                  <c:v>89</c:v>
                </c:pt>
                <c:pt idx="21">
                  <c:v>213</c:v>
                </c:pt>
                <c:pt idx="22">
                  <c:v>139</c:v>
                </c:pt>
                <c:pt idx="23">
                  <c:v>88</c:v>
                </c:pt>
                <c:pt idx="24">
                  <c:v>255</c:v>
                </c:pt>
                <c:pt idx="25">
                  <c:v>197</c:v>
                </c:pt>
                <c:pt idx="26">
                  <c:v>66</c:v>
                </c:pt>
                <c:pt idx="27">
                  <c:v>98</c:v>
                </c:pt>
                <c:pt idx="28">
                  <c:v>203</c:v>
                </c:pt>
                <c:pt idx="29">
                  <c:v>176</c:v>
                </c:pt>
              </c:numCache>
            </c:numRef>
          </c:val>
          <c:smooth val="0"/>
          <c:extLst>
            <c:ext xmlns:c16="http://schemas.microsoft.com/office/drawing/2014/chart" uri="{C3380CC4-5D6E-409C-BE32-E72D297353CC}">
              <c16:uniqueId val="{00000000-7CE8-46F4-8A0E-853B2E49C9CF}"/>
            </c:ext>
          </c:extLst>
        </c:ser>
        <c:dLbls>
          <c:showLegendKey val="0"/>
          <c:showVal val="0"/>
          <c:showCatName val="0"/>
          <c:showSerName val="0"/>
          <c:showPercent val="0"/>
          <c:showBubbleSize val="0"/>
        </c:dLbls>
        <c:smooth val="0"/>
        <c:axId val="252838264"/>
        <c:axId val="252840560"/>
      </c:lineChart>
      <c:dateAx>
        <c:axId val="252838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840560"/>
        <c:crosses val="autoZero"/>
        <c:auto val="1"/>
        <c:lblOffset val="100"/>
        <c:baseTimeUnit val="days"/>
      </c:dateAx>
      <c:valAx>
        <c:axId val="25284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83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0</c:v>
                </c:pt>
                <c:pt idx="1">
                  <c:v>262</c:v>
                </c:pt>
                <c:pt idx="2">
                  <c:v>0</c:v>
                </c:pt>
                <c:pt idx="3">
                  <c:v>0</c:v>
                </c:pt>
                <c:pt idx="4">
                  <c:v>223</c:v>
                </c:pt>
                <c:pt idx="5">
                  <c:v>11</c:v>
                </c:pt>
                <c:pt idx="6">
                  <c:v>0</c:v>
                </c:pt>
                <c:pt idx="7">
                  <c:v>0</c:v>
                </c:pt>
                <c:pt idx="8">
                  <c:v>6</c:v>
                </c:pt>
                <c:pt idx="9">
                  <c:v>293</c:v>
                </c:pt>
                <c:pt idx="10">
                  <c:v>0</c:v>
                </c:pt>
                <c:pt idx="11">
                  <c:v>15</c:v>
                </c:pt>
                <c:pt idx="12">
                  <c:v>316</c:v>
                </c:pt>
                <c:pt idx="13">
                  <c:v>0</c:v>
                </c:pt>
                <c:pt idx="14">
                  <c:v>4</c:v>
                </c:pt>
                <c:pt idx="15">
                  <c:v>0</c:v>
                </c:pt>
                <c:pt idx="16">
                  <c:v>412</c:v>
                </c:pt>
                <c:pt idx="17">
                  <c:v>0</c:v>
                </c:pt>
                <c:pt idx="18">
                  <c:v>5</c:v>
                </c:pt>
                <c:pt idx="19">
                  <c:v>0</c:v>
                </c:pt>
                <c:pt idx="20">
                  <c:v>179</c:v>
                </c:pt>
                <c:pt idx="21">
                  <c:v>0</c:v>
                </c:pt>
                <c:pt idx="22">
                  <c:v>7</c:v>
                </c:pt>
                <c:pt idx="23">
                  <c:v>351</c:v>
                </c:pt>
                <c:pt idx="24">
                  <c:v>0</c:v>
                </c:pt>
                <c:pt idx="25">
                  <c:v>10</c:v>
                </c:pt>
                <c:pt idx="26">
                  <c:v>0</c:v>
                </c:pt>
                <c:pt idx="27">
                  <c:v>285</c:v>
                </c:pt>
                <c:pt idx="28">
                  <c:v>0</c:v>
                </c:pt>
                <c:pt idx="29">
                  <c:v>8</c:v>
                </c:pt>
              </c:numCache>
            </c:numRef>
          </c:val>
          <c:smooth val="0"/>
          <c:extLst>
            <c:ext xmlns:c16="http://schemas.microsoft.com/office/drawing/2014/chart" uri="{C3380CC4-5D6E-409C-BE32-E72D297353CC}">
              <c16:uniqueId val="{00000000-973F-4CB4-8DE4-1DC34C92B742}"/>
            </c:ext>
          </c:extLst>
        </c:ser>
        <c:dLbls>
          <c:showLegendKey val="0"/>
          <c:showVal val="0"/>
          <c:showCatName val="0"/>
          <c:showSerName val="0"/>
          <c:showPercent val="0"/>
          <c:showBubbleSize val="0"/>
        </c:dLbls>
        <c:smooth val="0"/>
        <c:axId val="305308560"/>
        <c:axId val="305313152"/>
      </c:lineChart>
      <c:dateAx>
        <c:axId val="305308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313152"/>
        <c:crosses val="autoZero"/>
        <c:auto val="1"/>
        <c:lblOffset val="100"/>
        <c:baseTimeUnit val="days"/>
      </c:dateAx>
      <c:valAx>
        <c:axId val="30531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30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2352</c:v>
                </c:pt>
              </c:numCache>
            </c:numRef>
          </c:val>
          <c:extLst>
            <c:ext xmlns:c16="http://schemas.microsoft.com/office/drawing/2014/chart" uri="{C3380CC4-5D6E-409C-BE32-E72D297353CC}">
              <c16:uniqueId val="{00000000-CA3C-41C3-9EA8-F7694B96F33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31</c:v>
                </c:pt>
              </c:numCache>
            </c:numRef>
          </c:val>
          <c:extLst>
            <c:ext xmlns:c16="http://schemas.microsoft.com/office/drawing/2014/chart" uri="{C3380CC4-5D6E-409C-BE32-E72D297353CC}">
              <c16:uniqueId val="{00000001-CA3C-41C3-9EA8-F7694B96F33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3</c:v>
                </c:pt>
              </c:numCache>
            </c:numRef>
          </c:val>
          <c:extLst>
            <c:ext xmlns:c16="http://schemas.microsoft.com/office/drawing/2014/chart" uri="{C3380CC4-5D6E-409C-BE32-E72D297353CC}">
              <c16:uniqueId val="{00000002-CA3C-41C3-9EA8-F7694B96F33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1</c:v>
                </c:pt>
              </c:numCache>
            </c:numRef>
          </c:val>
          <c:extLst>
            <c:ext xmlns:c16="http://schemas.microsoft.com/office/drawing/2014/chart" uri="{C3380CC4-5D6E-409C-BE32-E72D297353CC}">
              <c16:uniqueId val="{00000003-CA3C-41C3-9EA8-F7694B96F33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0</c:v>
                </c:pt>
              </c:numCache>
            </c:numRef>
          </c:val>
          <c:extLst>
            <c:ext xmlns:c16="http://schemas.microsoft.com/office/drawing/2014/chart" uri="{C3380CC4-5D6E-409C-BE32-E72D297353CC}">
              <c16:uniqueId val="{00000004-CA3C-41C3-9EA8-F7694B96F33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CA3C-41C3-9EA8-F7694B96F33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9</c:v>
                </c:pt>
              </c:numCache>
            </c:numRef>
          </c:val>
          <c:extLst>
            <c:ext xmlns:c16="http://schemas.microsoft.com/office/drawing/2014/chart" uri="{C3380CC4-5D6E-409C-BE32-E72D297353CC}">
              <c16:uniqueId val="{00000006-CA3C-41C3-9EA8-F7694B96F33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9</c:v>
                </c:pt>
              </c:numCache>
            </c:numRef>
          </c:val>
          <c:extLst>
            <c:ext xmlns:c16="http://schemas.microsoft.com/office/drawing/2014/chart" uri="{C3380CC4-5D6E-409C-BE32-E72D297353CC}">
              <c16:uniqueId val="{00000007-CA3C-41C3-9EA8-F7694B96F33A}"/>
            </c:ext>
          </c:extLst>
        </c:ser>
        <c:dLbls>
          <c:showLegendKey val="0"/>
          <c:showVal val="0"/>
          <c:showCatName val="0"/>
          <c:showSerName val="0"/>
          <c:showPercent val="0"/>
          <c:showBubbleSize val="0"/>
        </c:dLbls>
        <c:gapWidth val="150"/>
        <c:overlap val="100"/>
        <c:axId val="305309216"/>
        <c:axId val="305309872"/>
      </c:barChart>
      <c:catAx>
        <c:axId val="30530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309872"/>
        <c:crosses val="autoZero"/>
        <c:auto val="1"/>
        <c:lblAlgn val="ctr"/>
        <c:lblOffset val="100"/>
        <c:noMultiLvlLbl val="0"/>
      </c:catAx>
      <c:valAx>
        <c:axId val="305309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30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6.3849605384400002E-2</c:v>
                </c:pt>
                <c:pt idx="1">
                  <c:v>0.16475702095268999</c:v>
                </c:pt>
                <c:pt idx="2">
                  <c:v>0.23436561035215001</c:v>
                </c:pt>
                <c:pt idx="3">
                  <c:v>5.0078121870116999E-3</c:v>
                </c:pt>
                <c:pt idx="4">
                  <c:v>7.1361323664917001E-2</c:v>
                </c:pt>
                <c:pt idx="5">
                  <c:v>0.35488695698623002</c:v>
                </c:pt>
              </c:numCache>
            </c:numRef>
          </c:val>
          <c:extLst>
            <c:ext xmlns:c16="http://schemas.microsoft.com/office/drawing/2014/chart" uri="{C3380CC4-5D6E-409C-BE32-E72D297353CC}">
              <c16:uniqueId val="{00000000-F0A5-4CD8-B891-64D9F14E2887}"/>
            </c:ext>
          </c:extLst>
        </c:ser>
        <c:dLbls>
          <c:showLegendKey val="0"/>
          <c:showVal val="0"/>
          <c:showCatName val="0"/>
          <c:showSerName val="0"/>
          <c:showPercent val="0"/>
          <c:showBubbleSize val="0"/>
        </c:dLbls>
        <c:gapWidth val="219"/>
        <c:overlap val="-27"/>
        <c:axId val="300757312"/>
        <c:axId val="300755672"/>
      </c:barChart>
      <c:catAx>
        <c:axId val="300757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755672"/>
        <c:crosses val="autoZero"/>
        <c:auto val="1"/>
        <c:lblAlgn val="ctr"/>
        <c:lblOffset val="100"/>
        <c:noMultiLvlLbl val="0"/>
      </c:catAx>
      <c:valAx>
        <c:axId val="300755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757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25681</c:v>
                </c:pt>
                <c:pt idx="1">
                  <c:v>18391</c:v>
                </c:pt>
                <c:pt idx="2">
                  <c:v>5134</c:v>
                </c:pt>
                <c:pt idx="3">
                  <c:v>6531</c:v>
                </c:pt>
                <c:pt idx="4">
                  <c:v>2598</c:v>
                </c:pt>
                <c:pt idx="5">
                  <c:v>688</c:v>
                </c:pt>
                <c:pt idx="6">
                  <c:v>104</c:v>
                </c:pt>
              </c:numCache>
            </c:numRef>
          </c:val>
          <c:extLst>
            <c:ext xmlns:c16="http://schemas.microsoft.com/office/drawing/2014/chart" uri="{C3380CC4-5D6E-409C-BE32-E72D297353CC}">
              <c16:uniqueId val="{00000000-213D-4309-AE8D-5CAD1EC8EC8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14270</c:v>
                </c:pt>
                <c:pt idx="1">
                  <c:v>11773</c:v>
                </c:pt>
                <c:pt idx="2">
                  <c:v>6495</c:v>
                </c:pt>
                <c:pt idx="3">
                  <c:v>5406</c:v>
                </c:pt>
                <c:pt idx="4">
                  <c:v>2267</c:v>
                </c:pt>
                <c:pt idx="5">
                  <c:v>889</c:v>
                </c:pt>
                <c:pt idx="6">
                  <c:v>104</c:v>
                </c:pt>
              </c:numCache>
            </c:numRef>
          </c:val>
          <c:extLst>
            <c:ext xmlns:c16="http://schemas.microsoft.com/office/drawing/2014/chart" uri="{C3380CC4-5D6E-409C-BE32-E72D297353CC}">
              <c16:uniqueId val="{00000001-213D-4309-AE8D-5CAD1EC8EC82}"/>
            </c:ext>
          </c:extLst>
        </c:ser>
        <c:dLbls>
          <c:showLegendKey val="0"/>
          <c:showVal val="0"/>
          <c:showCatName val="0"/>
          <c:showSerName val="0"/>
          <c:showPercent val="0"/>
          <c:showBubbleSize val="0"/>
        </c:dLbls>
        <c:gapWidth val="219"/>
        <c:overlap val="-27"/>
        <c:axId val="313775480"/>
        <c:axId val="313772528"/>
      </c:barChart>
      <c:catAx>
        <c:axId val="313775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772528"/>
        <c:crosses val="autoZero"/>
        <c:auto val="1"/>
        <c:lblAlgn val="ctr"/>
        <c:lblOffset val="100"/>
        <c:noMultiLvlLbl val="0"/>
      </c:catAx>
      <c:valAx>
        <c:axId val="313772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77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0</c:v>
                </c:pt>
                <c:pt idx="1">
                  <c:v>0.26492334347362001</c:v>
                </c:pt>
                <c:pt idx="2">
                  <c:v>0</c:v>
                </c:pt>
                <c:pt idx="3">
                  <c:v>0</c:v>
                </c:pt>
                <c:pt idx="4">
                  <c:v>0.22533397714469999</c:v>
                </c:pt>
                <c:pt idx="5">
                  <c:v>1.2066122350481E-2</c:v>
                </c:pt>
                <c:pt idx="6">
                  <c:v>0</c:v>
                </c:pt>
                <c:pt idx="7">
                  <c:v>0</c:v>
                </c:pt>
                <c:pt idx="8">
                  <c:v>7.0298769771529003E-3</c:v>
                </c:pt>
                <c:pt idx="9">
                  <c:v>0.29718278749422999</c:v>
                </c:pt>
                <c:pt idx="10">
                  <c:v>0</c:v>
                </c:pt>
                <c:pt idx="11">
                  <c:v>1.6052491647687999E-2</c:v>
                </c:pt>
                <c:pt idx="12">
                  <c:v>0.31790284407718</c:v>
                </c:pt>
                <c:pt idx="13">
                  <c:v>0</c:v>
                </c:pt>
                <c:pt idx="14">
                  <c:v>5.0095682754059999E-3</c:v>
                </c:pt>
                <c:pt idx="15">
                  <c:v>0</c:v>
                </c:pt>
                <c:pt idx="16">
                  <c:v>0.41239177218356998</c:v>
                </c:pt>
                <c:pt idx="17">
                  <c:v>0</c:v>
                </c:pt>
                <c:pt idx="18">
                  <c:v>4.9997500124993998E-3</c:v>
                </c:pt>
                <c:pt idx="19">
                  <c:v>0</c:v>
                </c:pt>
                <c:pt idx="20">
                  <c:v>0.17882117882118001</c:v>
                </c:pt>
                <c:pt idx="21">
                  <c:v>0</c:v>
                </c:pt>
                <c:pt idx="22">
                  <c:v>6.9877016451045998E-3</c:v>
                </c:pt>
                <c:pt idx="23">
                  <c:v>0.35428080995578998</c:v>
                </c:pt>
                <c:pt idx="24">
                  <c:v>0</c:v>
                </c:pt>
                <c:pt idx="25">
                  <c:v>9.9728737833094001E-3</c:v>
                </c:pt>
                <c:pt idx="26">
                  <c:v>0</c:v>
                </c:pt>
                <c:pt idx="27">
                  <c:v>0.28800637799591</c:v>
                </c:pt>
                <c:pt idx="28">
                  <c:v>0</c:v>
                </c:pt>
                <c:pt idx="29">
                  <c:v>7.9672545836611992E-3</c:v>
                </c:pt>
              </c:numCache>
            </c:numRef>
          </c:val>
          <c:smooth val="0"/>
          <c:extLst>
            <c:ext xmlns:c16="http://schemas.microsoft.com/office/drawing/2014/chart" uri="{C3380CC4-5D6E-409C-BE32-E72D297353CC}">
              <c16:uniqueId val="{00000000-5CA7-4C28-ADEA-269D0A4A8298}"/>
            </c:ext>
          </c:extLst>
        </c:ser>
        <c:dLbls>
          <c:showLegendKey val="0"/>
          <c:showVal val="0"/>
          <c:showCatName val="0"/>
          <c:showSerName val="0"/>
          <c:showPercent val="0"/>
          <c:showBubbleSize val="0"/>
        </c:dLbls>
        <c:smooth val="0"/>
        <c:axId val="313774496"/>
        <c:axId val="313778760"/>
      </c:lineChart>
      <c:dateAx>
        <c:axId val="313774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778760"/>
        <c:crosses val="autoZero"/>
        <c:auto val="1"/>
        <c:lblOffset val="100"/>
        <c:baseTimeUnit val="days"/>
      </c:dateAx>
      <c:valAx>
        <c:axId val="31377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774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99256</c:v>
                </c:pt>
                <c:pt idx="1">
                  <c:v>99293</c:v>
                </c:pt>
                <c:pt idx="2">
                  <c:v>99343</c:v>
                </c:pt>
                <c:pt idx="3">
                  <c:v>99392</c:v>
                </c:pt>
                <c:pt idx="4">
                  <c:v>99425</c:v>
                </c:pt>
                <c:pt idx="5">
                  <c:v>99479</c:v>
                </c:pt>
                <c:pt idx="6">
                  <c:v>99519</c:v>
                </c:pt>
                <c:pt idx="7">
                  <c:v>99558</c:v>
                </c:pt>
                <c:pt idx="8">
                  <c:v>99593</c:v>
                </c:pt>
                <c:pt idx="9">
                  <c:v>99612</c:v>
                </c:pt>
                <c:pt idx="10">
                  <c:v>99653</c:v>
                </c:pt>
                <c:pt idx="11">
                  <c:v>99694</c:v>
                </c:pt>
                <c:pt idx="12">
                  <c:v>99739</c:v>
                </c:pt>
                <c:pt idx="13">
                  <c:v>99782</c:v>
                </c:pt>
                <c:pt idx="14">
                  <c:v>99836</c:v>
                </c:pt>
                <c:pt idx="15">
                  <c:v>99883</c:v>
                </c:pt>
                <c:pt idx="16">
                  <c:v>99928</c:v>
                </c:pt>
                <c:pt idx="17">
                  <c:v>99981</c:v>
                </c:pt>
                <c:pt idx="18">
                  <c:v>100029</c:v>
                </c:pt>
                <c:pt idx="19">
                  <c:v>100075</c:v>
                </c:pt>
                <c:pt idx="20">
                  <c:v>100125</c:v>
                </c:pt>
                <c:pt idx="21">
                  <c:v>100164</c:v>
                </c:pt>
                <c:pt idx="22">
                  <c:v>100188</c:v>
                </c:pt>
                <c:pt idx="23">
                  <c:v>100219</c:v>
                </c:pt>
                <c:pt idx="24">
                  <c:v>100255</c:v>
                </c:pt>
                <c:pt idx="25">
                  <c:v>100290</c:v>
                </c:pt>
                <c:pt idx="26">
                  <c:v>100333</c:v>
                </c:pt>
                <c:pt idx="27">
                  <c:v>100357</c:v>
                </c:pt>
                <c:pt idx="28">
                  <c:v>100390</c:v>
                </c:pt>
                <c:pt idx="29">
                  <c:v>100432</c:v>
                </c:pt>
              </c:numCache>
            </c:numRef>
          </c:val>
          <c:smooth val="0"/>
          <c:extLst>
            <c:ext xmlns:c16="http://schemas.microsoft.com/office/drawing/2014/chart" uri="{C3380CC4-5D6E-409C-BE32-E72D297353CC}">
              <c16:uniqueId val="{00000000-D627-4211-98D7-331AE4A64F0D}"/>
            </c:ext>
          </c:extLst>
        </c:ser>
        <c:dLbls>
          <c:showLegendKey val="0"/>
          <c:showVal val="0"/>
          <c:showCatName val="0"/>
          <c:showSerName val="0"/>
          <c:showPercent val="0"/>
          <c:showBubbleSize val="0"/>
        </c:dLbls>
        <c:smooth val="0"/>
        <c:axId val="313771544"/>
        <c:axId val="313783680"/>
      </c:lineChart>
      <c:dateAx>
        <c:axId val="313771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783680"/>
        <c:crosses val="autoZero"/>
        <c:auto val="1"/>
        <c:lblOffset val="100"/>
        <c:baseTimeUnit val="days"/>
      </c:dateAx>
      <c:valAx>
        <c:axId val="313783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77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18</c:v>
                </c:pt>
                <c:pt idx="1">
                  <c:v>18</c:v>
                </c:pt>
                <c:pt idx="2">
                  <c:v>13</c:v>
                </c:pt>
                <c:pt idx="3">
                  <c:v>21</c:v>
                </c:pt>
                <c:pt idx="4">
                  <c:v>25</c:v>
                </c:pt>
                <c:pt idx="5">
                  <c:v>17</c:v>
                </c:pt>
                <c:pt idx="6">
                  <c:v>18</c:v>
                </c:pt>
                <c:pt idx="7">
                  <c:v>15</c:v>
                </c:pt>
                <c:pt idx="8">
                  <c:v>12</c:v>
                </c:pt>
                <c:pt idx="9">
                  <c:v>24</c:v>
                </c:pt>
                <c:pt idx="10">
                  <c:v>10</c:v>
                </c:pt>
                <c:pt idx="11">
                  <c:v>20</c:v>
                </c:pt>
                <c:pt idx="12">
                  <c:v>37</c:v>
                </c:pt>
                <c:pt idx="13">
                  <c:v>31</c:v>
                </c:pt>
                <c:pt idx="14">
                  <c:v>22</c:v>
                </c:pt>
                <c:pt idx="15">
                  <c:v>24</c:v>
                </c:pt>
                <c:pt idx="16">
                  <c:v>25</c:v>
                </c:pt>
                <c:pt idx="17">
                  <c:v>23</c:v>
                </c:pt>
                <c:pt idx="18">
                  <c:v>31</c:v>
                </c:pt>
                <c:pt idx="19">
                  <c:v>19</c:v>
                </c:pt>
                <c:pt idx="20">
                  <c:v>8</c:v>
                </c:pt>
                <c:pt idx="21">
                  <c:v>17</c:v>
                </c:pt>
                <c:pt idx="22">
                  <c:v>21</c:v>
                </c:pt>
                <c:pt idx="23">
                  <c:v>18</c:v>
                </c:pt>
                <c:pt idx="24">
                  <c:v>10</c:v>
                </c:pt>
                <c:pt idx="25">
                  <c:v>27</c:v>
                </c:pt>
                <c:pt idx="26">
                  <c:v>16</c:v>
                </c:pt>
                <c:pt idx="27">
                  <c:v>21</c:v>
                </c:pt>
                <c:pt idx="28">
                  <c:v>13</c:v>
                </c:pt>
                <c:pt idx="29">
                  <c:v>27</c:v>
                </c:pt>
              </c:numCache>
            </c:numRef>
          </c:val>
          <c:smooth val="0"/>
          <c:extLst>
            <c:ext xmlns:c16="http://schemas.microsoft.com/office/drawing/2014/chart" uri="{C3380CC4-5D6E-409C-BE32-E72D297353CC}">
              <c16:uniqueId val="{00000000-5210-4541-8FCD-F0D2AE37305F}"/>
            </c:ext>
          </c:extLst>
        </c:ser>
        <c:dLbls>
          <c:showLegendKey val="0"/>
          <c:showVal val="0"/>
          <c:showCatName val="0"/>
          <c:showSerName val="0"/>
          <c:showPercent val="0"/>
          <c:showBubbleSize val="0"/>
        </c:dLbls>
        <c:smooth val="0"/>
        <c:axId val="313780728"/>
        <c:axId val="313783352"/>
      </c:lineChart>
      <c:dateAx>
        <c:axId val="313780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783352"/>
        <c:crosses val="autoZero"/>
        <c:auto val="1"/>
        <c:lblOffset val="100"/>
        <c:baseTimeUnit val="days"/>
      </c:dateAx>
      <c:valAx>
        <c:axId val="31378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780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AEBD0-6BA6-44A8-8DDF-09FAC6CFC76D}"/>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49111B9C-F703-4561-80D9-D9F8C1EF4FB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803701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8779F-8B80-463D-952E-1D1423D5BC80}"/>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354DAAD4-D0DD-4F77-98A5-9A6FF603AB15}"/>
              </a:ext>
            </a:extLst>
          </p:cNvPr>
          <p:cNvGraphicFramePr>
            <a:graphicFrameLocks noGrp="1"/>
          </p:cNvGraphicFramePr>
          <p:nvPr>
            <p:ph type="tbl" sz="quarter" idx="13"/>
            <p:extLst>
              <p:ext uri="{D42A27DB-BD31-4B8C-83A1-F6EECF244321}">
                <p14:modId xmlns:p14="http://schemas.microsoft.com/office/powerpoint/2010/main" val="1023832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07333869"/>
                    </a:ext>
                  </a:extLst>
                </a:gridCol>
                <a:gridCol w="740664">
                  <a:extLst>
                    <a:ext uri="{9D8B030D-6E8A-4147-A177-3AD203B41FA5}">
                      <a16:colId xmlns:a16="http://schemas.microsoft.com/office/drawing/2014/main" val="3617192425"/>
                    </a:ext>
                  </a:extLst>
                </a:gridCol>
                <a:gridCol w="740664">
                  <a:extLst>
                    <a:ext uri="{9D8B030D-6E8A-4147-A177-3AD203B41FA5}">
                      <a16:colId xmlns:a16="http://schemas.microsoft.com/office/drawing/2014/main" val="2314287806"/>
                    </a:ext>
                  </a:extLst>
                </a:gridCol>
                <a:gridCol w="740664">
                  <a:extLst>
                    <a:ext uri="{9D8B030D-6E8A-4147-A177-3AD203B41FA5}">
                      <a16:colId xmlns:a16="http://schemas.microsoft.com/office/drawing/2014/main" val="4233802142"/>
                    </a:ext>
                  </a:extLst>
                </a:gridCol>
                <a:gridCol w="740664">
                  <a:extLst>
                    <a:ext uri="{9D8B030D-6E8A-4147-A177-3AD203B41FA5}">
                      <a16:colId xmlns:a16="http://schemas.microsoft.com/office/drawing/2014/main" val="2568394153"/>
                    </a:ext>
                  </a:extLst>
                </a:gridCol>
                <a:gridCol w="740664">
                  <a:extLst>
                    <a:ext uri="{9D8B030D-6E8A-4147-A177-3AD203B41FA5}">
                      <a16:colId xmlns:a16="http://schemas.microsoft.com/office/drawing/2014/main" val="1871739235"/>
                    </a:ext>
                  </a:extLst>
                </a:gridCol>
                <a:gridCol w="740664">
                  <a:extLst>
                    <a:ext uri="{9D8B030D-6E8A-4147-A177-3AD203B41FA5}">
                      <a16:colId xmlns:a16="http://schemas.microsoft.com/office/drawing/2014/main" val="3155702181"/>
                    </a:ext>
                  </a:extLst>
                </a:gridCol>
                <a:gridCol w="740664">
                  <a:extLst>
                    <a:ext uri="{9D8B030D-6E8A-4147-A177-3AD203B41FA5}">
                      <a16:colId xmlns:a16="http://schemas.microsoft.com/office/drawing/2014/main" val="4237108247"/>
                    </a:ext>
                  </a:extLst>
                </a:gridCol>
                <a:gridCol w="740664">
                  <a:extLst>
                    <a:ext uri="{9D8B030D-6E8A-4147-A177-3AD203B41FA5}">
                      <a16:colId xmlns:a16="http://schemas.microsoft.com/office/drawing/2014/main" val="1226830997"/>
                    </a:ext>
                  </a:extLst>
                </a:gridCol>
                <a:gridCol w="740664">
                  <a:extLst>
                    <a:ext uri="{9D8B030D-6E8A-4147-A177-3AD203B41FA5}">
                      <a16:colId xmlns:a16="http://schemas.microsoft.com/office/drawing/2014/main" val="299475089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53966155"/>
                  </a:ext>
                </a:extLst>
              </a:tr>
              <a:tr h="370840">
                <a:tc>
                  <a:txBody>
                    <a:bodyPr/>
                    <a:lstStyle/>
                    <a:p>
                      <a:r>
                        <a:rPr lang="en-US" sz="1000"/>
                        <a:t>Oxford Fajar</a:t>
                      </a:r>
                    </a:p>
                  </a:txBody>
                  <a:tcPr/>
                </a:tc>
                <a:tc>
                  <a:txBody>
                    <a:bodyPr/>
                    <a:lstStyle/>
                    <a:p>
                      <a:r>
                        <a:rPr lang="en-US" sz="1000"/>
                        <a:t>100432</a:t>
                      </a:r>
                    </a:p>
                  </a:txBody>
                  <a:tcPr/>
                </a:tc>
                <a:tc>
                  <a:txBody>
                    <a:bodyPr/>
                    <a:lstStyle/>
                    <a:p>
                      <a:r>
                        <a:rPr lang="en-US" sz="1000"/>
                        <a:t>1219</a:t>
                      </a:r>
                    </a:p>
                  </a:txBody>
                  <a:tcPr/>
                </a:tc>
                <a:tc>
                  <a:txBody>
                    <a:bodyPr/>
                    <a:lstStyle/>
                    <a:p>
                      <a:r>
                        <a:rPr lang="en-US" sz="1000"/>
                        <a:t>16</a:t>
                      </a:r>
                    </a:p>
                  </a:txBody>
                  <a:tcPr/>
                </a:tc>
                <a:tc>
                  <a:txBody>
                    <a:bodyPr/>
                    <a:lstStyle/>
                    <a:p>
                      <a:r>
                        <a:rPr lang="en-US" sz="1000"/>
                        <a:t>2387</a:t>
                      </a:r>
                    </a:p>
                  </a:txBody>
                  <a:tcPr/>
                </a:tc>
                <a:tc>
                  <a:txBody>
                    <a:bodyPr/>
                    <a:lstStyle/>
                    <a:p>
                      <a:r>
                        <a:rPr lang="en-US" sz="1000"/>
                        <a:t>9</a:t>
                      </a:r>
                    </a:p>
                  </a:txBody>
                  <a:tcPr/>
                </a:tc>
                <a:tc>
                  <a:txBody>
                    <a:bodyPr/>
                    <a:lstStyle/>
                    <a:p>
                      <a:r>
                        <a:rPr lang="en-US" sz="1000"/>
                        <a:t>9</a:t>
                      </a:r>
                    </a:p>
                  </a:txBody>
                  <a:tcPr/>
                </a:tc>
                <a:tc>
                  <a:txBody>
                    <a:bodyPr/>
                    <a:lstStyle/>
                    <a:p>
                      <a:r>
                        <a:rPr lang="en-US" sz="1000"/>
                        <a:t>1</a:t>
                      </a:r>
                    </a:p>
                  </a:txBody>
                  <a:tcPr/>
                </a:tc>
                <a:tc>
                  <a:txBody>
                    <a:bodyPr/>
                    <a:lstStyle/>
                    <a:p>
                      <a:r>
                        <a:rPr lang="en-US" sz="1000"/>
                        <a:t>0.1506 %</a:t>
                      </a:r>
                    </a:p>
                  </a:txBody>
                  <a:tcPr/>
                </a:tc>
                <a:tc>
                  <a:txBody>
                    <a:bodyPr/>
                    <a:lstStyle/>
                    <a:p>
                      <a:r>
                        <a:rPr lang="en-US" sz="1000"/>
                        <a:t>0.0 %</a:t>
                      </a:r>
                    </a:p>
                  </a:txBody>
                  <a:tcPr/>
                </a:tc>
                <a:extLst>
                  <a:ext uri="{0D108BD9-81ED-4DB2-BD59-A6C34878D82A}">
                    <a16:rowId xmlns:a16="http://schemas.microsoft.com/office/drawing/2014/main" val="2716782415"/>
                  </a:ext>
                </a:extLst>
              </a:tr>
            </a:tbl>
          </a:graphicData>
        </a:graphic>
      </p:graphicFrame>
      <p:sp>
        <p:nvSpPr>
          <p:cNvPr id="4" name="Text Placeholder 3">
            <a:extLst>
              <a:ext uri="{FF2B5EF4-FFF2-40B4-BE49-F238E27FC236}">
                <a16:creationId xmlns:a16="http://schemas.microsoft.com/office/drawing/2014/main" id="{E096DD3C-8BAB-47AC-94DC-8808FEF8C13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422706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ECCB-88EF-40B0-BD6B-0885923FCF04}"/>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A5AEF7F2-F491-4FD0-B090-7D34B972A740}"/>
              </a:ext>
            </a:extLst>
          </p:cNvPr>
          <p:cNvGraphicFramePr>
            <a:graphicFrameLocks noGrp="1"/>
          </p:cNvGraphicFramePr>
          <p:nvPr>
            <p:ph type="chart" sz="quarter" idx="13"/>
            <p:extLst>
              <p:ext uri="{D42A27DB-BD31-4B8C-83A1-F6EECF244321}">
                <p14:modId xmlns:p14="http://schemas.microsoft.com/office/powerpoint/2010/main" val="2906028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205851-9399-4341-B078-541847E54D65}"/>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683E7F92-252C-4946-ADB9-7687CA8009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0431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D52CC-FB46-4644-8CDB-E4EE00856573}"/>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45BC8A68-2BB4-43F1-B291-E188AB67CA7A}"/>
              </a:ext>
            </a:extLst>
          </p:cNvPr>
          <p:cNvGraphicFramePr>
            <a:graphicFrameLocks noGrp="1"/>
          </p:cNvGraphicFramePr>
          <p:nvPr>
            <p:ph type="chart" sz="quarter" idx="13"/>
            <p:extLst>
              <p:ext uri="{D42A27DB-BD31-4B8C-83A1-F6EECF244321}">
                <p14:modId xmlns:p14="http://schemas.microsoft.com/office/powerpoint/2010/main" val="595073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7AF23B-3F3A-4E1C-B5D7-5C9A7F440C29}"/>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7449570C-DEA6-453D-B6B2-52D3C67413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6283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40687-3FA6-4004-B65E-20899BA98ED6}"/>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CA250ED1-9143-492E-B55A-CA6BCD33A27F}"/>
              </a:ext>
            </a:extLst>
          </p:cNvPr>
          <p:cNvGraphicFramePr>
            <a:graphicFrameLocks noGrp="1"/>
          </p:cNvGraphicFramePr>
          <p:nvPr>
            <p:ph type="chart" sz="quarter" idx="13"/>
            <p:extLst>
              <p:ext uri="{D42A27DB-BD31-4B8C-83A1-F6EECF244321}">
                <p14:modId xmlns:p14="http://schemas.microsoft.com/office/powerpoint/2010/main" val="1385338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427893-C69A-490A-AEB4-E8E7756D885D}"/>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6115228F-13F4-49AC-8407-FF28B828C9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9330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D6019-539B-46CA-9B0F-B852C86C7CB2}"/>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66A0ED66-6759-4271-89AF-369E39C99C6D}"/>
              </a:ext>
            </a:extLst>
          </p:cNvPr>
          <p:cNvGraphicFramePr>
            <a:graphicFrameLocks noGrp="1"/>
          </p:cNvGraphicFramePr>
          <p:nvPr>
            <p:ph type="chart" sz="quarter" idx="13"/>
            <p:extLst>
              <p:ext uri="{D42A27DB-BD31-4B8C-83A1-F6EECF244321}">
                <p14:modId xmlns:p14="http://schemas.microsoft.com/office/powerpoint/2010/main" val="476456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576BA1-8796-4B3E-B029-21BB9E88B8C8}"/>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D67E1F6A-F147-4E10-A568-3F67BE36A4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6887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3AB02-EECA-4B94-8F1B-5B6D3BCC4482}"/>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4F60894B-28FA-4E63-8D3A-26DD2E639720}"/>
              </a:ext>
            </a:extLst>
          </p:cNvPr>
          <p:cNvGraphicFramePr>
            <a:graphicFrameLocks noGrp="1"/>
          </p:cNvGraphicFramePr>
          <p:nvPr>
            <p:ph type="chart" sz="quarter" idx="13"/>
            <p:extLst>
              <p:ext uri="{D42A27DB-BD31-4B8C-83A1-F6EECF244321}">
                <p14:modId xmlns:p14="http://schemas.microsoft.com/office/powerpoint/2010/main" val="5044449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E498B8-1B59-4161-813A-3FECE4020EF4}"/>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C4DE3B22-D9DB-4F1B-AEE1-D0625A1C9F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0460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2833F-BBE4-4CD9-874C-2EF97105F3F3}"/>
              </a:ext>
            </a:extLst>
          </p:cNvPr>
          <p:cNvSpPr>
            <a:spLocks noGrp="1"/>
          </p:cNvSpPr>
          <p:nvPr>
            <p:ph type="title"/>
          </p:nvPr>
        </p:nvSpPr>
        <p:spPr/>
        <p:txBody>
          <a:bodyPr/>
          <a:lstStyle/>
          <a:p>
            <a:r>
              <a:rPr lang="en-US"/>
              <a:t>Facebook (FB) Custom Own Posts Table (new) | Oxford Fajar - 1 of 2</a:t>
            </a:r>
          </a:p>
        </p:txBody>
      </p:sp>
      <p:graphicFrame>
        <p:nvGraphicFramePr>
          <p:cNvPr id="5" name="Table Placeholder 4">
            <a:extLst>
              <a:ext uri="{FF2B5EF4-FFF2-40B4-BE49-F238E27FC236}">
                <a16:creationId xmlns:a16="http://schemas.microsoft.com/office/drawing/2014/main" id="{8945D18A-A39D-4C88-BA78-44E5165CFF09}"/>
              </a:ext>
            </a:extLst>
          </p:cNvPr>
          <p:cNvGraphicFramePr>
            <a:graphicFrameLocks noGrp="1"/>
          </p:cNvGraphicFramePr>
          <p:nvPr>
            <p:ph type="tbl" sz="quarter" idx="13"/>
            <p:extLst>
              <p:ext uri="{D42A27DB-BD31-4B8C-83A1-F6EECF244321}">
                <p14:modId xmlns:p14="http://schemas.microsoft.com/office/powerpoint/2010/main" val="362626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10832020"/>
                    </a:ext>
                  </a:extLst>
                </a:gridCol>
                <a:gridCol w="822960">
                  <a:extLst>
                    <a:ext uri="{9D8B030D-6E8A-4147-A177-3AD203B41FA5}">
                      <a16:colId xmlns:a16="http://schemas.microsoft.com/office/drawing/2014/main" val="517901355"/>
                    </a:ext>
                  </a:extLst>
                </a:gridCol>
                <a:gridCol w="822960">
                  <a:extLst>
                    <a:ext uri="{9D8B030D-6E8A-4147-A177-3AD203B41FA5}">
                      <a16:colId xmlns:a16="http://schemas.microsoft.com/office/drawing/2014/main" val="998859932"/>
                    </a:ext>
                  </a:extLst>
                </a:gridCol>
                <a:gridCol w="822960">
                  <a:extLst>
                    <a:ext uri="{9D8B030D-6E8A-4147-A177-3AD203B41FA5}">
                      <a16:colId xmlns:a16="http://schemas.microsoft.com/office/drawing/2014/main" val="4059190054"/>
                    </a:ext>
                  </a:extLst>
                </a:gridCol>
                <a:gridCol w="822960">
                  <a:extLst>
                    <a:ext uri="{9D8B030D-6E8A-4147-A177-3AD203B41FA5}">
                      <a16:colId xmlns:a16="http://schemas.microsoft.com/office/drawing/2014/main" val="164286707"/>
                    </a:ext>
                  </a:extLst>
                </a:gridCol>
                <a:gridCol w="822960">
                  <a:extLst>
                    <a:ext uri="{9D8B030D-6E8A-4147-A177-3AD203B41FA5}">
                      <a16:colId xmlns:a16="http://schemas.microsoft.com/office/drawing/2014/main" val="3326207878"/>
                    </a:ext>
                  </a:extLst>
                </a:gridCol>
                <a:gridCol w="822960">
                  <a:extLst>
                    <a:ext uri="{9D8B030D-6E8A-4147-A177-3AD203B41FA5}">
                      <a16:colId xmlns:a16="http://schemas.microsoft.com/office/drawing/2014/main" val="1910086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4694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- 2018-11-17 07:30:00 </a:t>
                      </a:r>
                      <a:r>
                        <a:rPr kumimoji="0" lang="en-US" sz="1000" b="0" i="0" u="none" strike="noStrike" kern="1200" cap="none" spc="0" normalizeH="0" baseline="0" noProof="0">
                          <a:ln>
                            <a:noFill/>
                          </a:ln>
                          <a:solidFill>
                            <a:prstClr val="black"/>
                          </a:solidFill>
                          <a:effectLst/>
                          <a:uLnTx/>
                          <a:uFillTx/>
                          <a:latin typeface="+mn-lt"/>
                          <a:ea typeface="+mn-ea"/>
                          <a:cs typeface="+mn-cs"/>
                        </a:rPr>
                        <a:t> 
 It’s Take A Hike Day! 
When was the last time you went hiking? Get a digital detox and appreciate the natural beauty around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68554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- 2018-11-24 10:33:00 </a:t>
                      </a:r>
                      <a:r>
                        <a:rPr kumimoji="0" lang="en-US" sz="1000" b="0" i="0" u="none" strike="noStrike" kern="1200" cap="none" spc="0" normalizeH="0" baseline="0" noProof="0">
                          <a:ln>
                            <a:noFill/>
                          </a:ln>
                          <a:solidFill>
                            <a:prstClr val="black"/>
                          </a:solidFill>
                          <a:effectLst/>
                          <a:uLnTx/>
                          <a:uFillTx/>
                          <a:latin typeface="+mn-lt"/>
                          <a:ea typeface="+mn-ea"/>
                          <a:cs typeface="+mn-cs"/>
                        </a:rPr>
                        <a:t> 
 Happy school holidays! Wishing all students a safe and fulfilling holiday break!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3375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- 2018-11-13 11:13:00 </a:t>
                      </a:r>
                      <a:r>
                        <a:rPr kumimoji="0" lang="en-US" sz="1000" b="0" i="0" u="none" strike="noStrike" kern="1200" cap="none" spc="0" normalizeH="0" baseline="0" noProof="0">
                          <a:ln>
                            <a:noFill/>
                          </a:ln>
                          <a:solidFill>
                            <a:prstClr val="black"/>
                          </a:solidFill>
                          <a:effectLst/>
                          <a:uLnTx/>
                          <a:uFillTx/>
                          <a:latin typeface="+mn-lt"/>
                          <a:ea typeface="+mn-ea"/>
                          <a:cs typeface="+mn-cs"/>
                        </a:rPr>
                        <a:t> 
 SPM is finally here. Stay calm and believe in yourself! Your hard work will definitely pay off.
Wishing you the greatest success!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15331593"/>
                  </a:ext>
                </a:extLst>
              </a:tr>
            </a:tbl>
          </a:graphicData>
        </a:graphic>
      </p:graphicFrame>
      <p:sp>
        <p:nvSpPr>
          <p:cNvPr id="4" name="Text Placeholder 3">
            <a:extLst>
              <a:ext uri="{FF2B5EF4-FFF2-40B4-BE49-F238E27FC236}">
                <a16:creationId xmlns:a16="http://schemas.microsoft.com/office/drawing/2014/main" id="{BC235741-AACF-4592-9E23-8CF448ACDBD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696543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C3969-3F41-42CE-8F9D-87BCC1EDC8CA}"/>
              </a:ext>
            </a:extLst>
          </p:cNvPr>
          <p:cNvSpPr>
            <a:spLocks noGrp="1"/>
          </p:cNvSpPr>
          <p:nvPr>
            <p:ph type="title"/>
          </p:nvPr>
        </p:nvSpPr>
        <p:spPr/>
        <p:txBody>
          <a:bodyPr/>
          <a:lstStyle/>
          <a:p>
            <a:r>
              <a:rPr lang="en-US"/>
              <a:t>Facebook (FB) Custom Own Posts Table (new) | Oxford Fajar - 2 of 2</a:t>
            </a:r>
          </a:p>
        </p:txBody>
      </p:sp>
      <p:graphicFrame>
        <p:nvGraphicFramePr>
          <p:cNvPr id="5" name="Table Placeholder 4">
            <a:extLst>
              <a:ext uri="{FF2B5EF4-FFF2-40B4-BE49-F238E27FC236}">
                <a16:creationId xmlns:a16="http://schemas.microsoft.com/office/drawing/2014/main" id="{2E2F363F-BEFE-4D25-A3A9-6440B8D4963F}"/>
              </a:ext>
            </a:extLst>
          </p:cNvPr>
          <p:cNvGraphicFramePr>
            <a:graphicFrameLocks noGrp="1"/>
          </p:cNvGraphicFramePr>
          <p:nvPr>
            <p:ph type="tbl" sz="quarter" idx="13"/>
            <p:extLst>
              <p:ext uri="{D42A27DB-BD31-4B8C-83A1-F6EECF244321}">
                <p14:modId xmlns:p14="http://schemas.microsoft.com/office/powerpoint/2010/main" val="2912445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07771939"/>
                    </a:ext>
                  </a:extLst>
                </a:gridCol>
                <a:gridCol w="822960">
                  <a:extLst>
                    <a:ext uri="{9D8B030D-6E8A-4147-A177-3AD203B41FA5}">
                      <a16:colId xmlns:a16="http://schemas.microsoft.com/office/drawing/2014/main" val="3475076405"/>
                    </a:ext>
                  </a:extLst>
                </a:gridCol>
                <a:gridCol w="822960">
                  <a:extLst>
                    <a:ext uri="{9D8B030D-6E8A-4147-A177-3AD203B41FA5}">
                      <a16:colId xmlns:a16="http://schemas.microsoft.com/office/drawing/2014/main" val="2498539309"/>
                    </a:ext>
                  </a:extLst>
                </a:gridCol>
                <a:gridCol w="822960">
                  <a:extLst>
                    <a:ext uri="{9D8B030D-6E8A-4147-A177-3AD203B41FA5}">
                      <a16:colId xmlns:a16="http://schemas.microsoft.com/office/drawing/2014/main" val="993968894"/>
                    </a:ext>
                  </a:extLst>
                </a:gridCol>
                <a:gridCol w="822960">
                  <a:extLst>
                    <a:ext uri="{9D8B030D-6E8A-4147-A177-3AD203B41FA5}">
                      <a16:colId xmlns:a16="http://schemas.microsoft.com/office/drawing/2014/main" val="3800841610"/>
                    </a:ext>
                  </a:extLst>
                </a:gridCol>
                <a:gridCol w="822960">
                  <a:extLst>
                    <a:ext uri="{9D8B030D-6E8A-4147-A177-3AD203B41FA5}">
                      <a16:colId xmlns:a16="http://schemas.microsoft.com/office/drawing/2014/main" val="2088910034"/>
                    </a:ext>
                  </a:extLst>
                </a:gridCol>
                <a:gridCol w="822960">
                  <a:extLst>
                    <a:ext uri="{9D8B030D-6E8A-4147-A177-3AD203B41FA5}">
                      <a16:colId xmlns:a16="http://schemas.microsoft.com/office/drawing/2014/main" val="471142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7159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- 2018-11-10 13:28:00 </a:t>
                      </a:r>
                      <a:r>
                        <a:rPr kumimoji="0" lang="en-US" sz="1000" b="0" i="0" u="none" strike="noStrike" kern="1200" cap="none" spc="0" normalizeH="0" baseline="0" noProof="0">
                          <a:ln>
                            <a:noFill/>
                          </a:ln>
                          <a:solidFill>
                            <a:prstClr val="black"/>
                          </a:solidFill>
                          <a:effectLst/>
                          <a:uLnTx/>
                          <a:uFillTx/>
                          <a:latin typeface="+mn-lt"/>
                          <a:ea typeface="+mn-ea"/>
                          <a:cs typeface="+mn-cs"/>
                        </a:rPr>
                        <a:t> 
 One of the reasons that causes inefficient reading is regressive eye movement.
In order to improve concentration and reading speed, a finger can be used as a visual guide to control the movement of your eye balls during the reading endeavour.
Don’t forget to be guided by your finger on your next read!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23933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- 2018-11-28 19:35:00 </a:t>
                      </a:r>
                      <a:r>
                        <a:rPr kumimoji="0" lang="en-US" sz="1000" b="0" i="0" u="none" strike="noStrike" kern="1200" cap="none" spc="0" normalizeH="0" baseline="0" noProof="0">
                          <a:ln>
                            <a:noFill/>
                          </a:ln>
                          <a:solidFill>
                            <a:prstClr val="black"/>
                          </a:solidFill>
                          <a:effectLst/>
                          <a:uLnTx/>
                          <a:uFillTx/>
                          <a:latin typeface="+mn-lt"/>
                          <a:ea typeface="+mn-ea"/>
                          <a:cs typeface="+mn-cs"/>
                        </a:rPr>
                        <a:t> 
 In 5 seconds, what’s your answer to this maths question? 😙
.
.
.
.
.
Answer:
B
Source:
Oxford Fajar SUCCESS SPM Mathematics, pg.214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181863"/>
                  </a:ext>
                </a:extLst>
              </a:tr>
            </a:tbl>
          </a:graphicData>
        </a:graphic>
      </p:graphicFrame>
      <p:sp>
        <p:nvSpPr>
          <p:cNvPr id="4" name="Text Placeholder 3">
            <a:extLst>
              <a:ext uri="{FF2B5EF4-FFF2-40B4-BE49-F238E27FC236}">
                <a16:creationId xmlns:a16="http://schemas.microsoft.com/office/drawing/2014/main" id="{608E5E43-9865-492F-9DD7-2450F99AF1B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651495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02411-647E-4611-8F05-64222071666B}"/>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84578613-21F6-4DF9-8CC0-C577551C286D}"/>
              </a:ext>
            </a:extLst>
          </p:cNvPr>
          <p:cNvGraphicFramePr>
            <a:graphicFrameLocks noGrp="1"/>
          </p:cNvGraphicFramePr>
          <p:nvPr>
            <p:ph type="chart" sz="quarter" idx="13"/>
            <p:extLst>
              <p:ext uri="{D42A27DB-BD31-4B8C-83A1-F6EECF244321}">
                <p14:modId xmlns:p14="http://schemas.microsoft.com/office/powerpoint/2010/main" val="731370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A8E04B-2AC4-4EF3-9F9E-DF355830ABF5}"/>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971FD22C-5C65-40C8-B2DC-DE9A1866B4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2256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17B25-A2FC-482D-B013-6D54826E5CEA}"/>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3A5883C6-5FF7-45FA-8E9F-0D8DF5727EDF}"/>
              </a:ext>
            </a:extLst>
          </p:cNvPr>
          <p:cNvGraphicFramePr>
            <a:graphicFrameLocks noGrp="1"/>
          </p:cNvGraphicFramePr>
          <p:nvPr>
            <p:ph type="chart" sz="quarter" idx="13"/>
            <p:extLst>
              <p:ext uri="{D42A27DB-BD31-4B8C-83A1-F6EECF244321}">
                <p14:modId xmlns:p14="http://schemas.microsoft.com/office/powerpoint/2010/main" val="2097159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A3B303-43E0-49AA-88E1-4616C860F22C}"/>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8E99E63D-5E31-4C86-BE35-80CBF8E11D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1786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C18BA-EAC8-48B5-A57D-78F88372C23B}"/>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8ECA627E-7716-48CD-8C9B-3AC2E3C09715}"/>
              </a:ext>
            </a:extLst>
          </p:cNvPr>
          <p:cNvGraphicFramePr>
            <a:graphicFrameLocks noGrp="1"/>
          </p:cNvGraphicFramePr>
          <p:nvPr>
            <p:ph type="chart" sz="quarter" idx="13"/>
            <p:extLst>
              <p:ext uri="{D42A27DB-BD31-4B8C-83A1-F6EECF244321}">
                <p14:modId xmlns:p14="http://schemas.microsoft.com/office/powerpoint/2010/main" val="3974025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3F8102-B2C6-4229-A7AA-5EA287BBE786}"/>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8651A4BB-EF75-4E28-8024-AE9B2D4618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2417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F3B92-EE9B-4245-96C1-706BF7986106}"/>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3F0797E1-5C74-4FD8-8DE9-B172D436EA55}"/>
              </a:ext>
            </a:extLst>
          </p:cNvPr>
          <p:cNvGraphicFramePr>
            <a:graphicFrameLocks noGrp="1"/>
          </p:cNvGraphicFramePr>
          <p:nvPr>
            <p:ph type="chart" sz="quarter" idx="13"/>
            <p:extLst>
              <p:ext uri="{D42A27DB-BD31-4B8C-83A1-F6EECF244321}">
                <p14:modId xmlns:p14="http://schemas.microsoft.com/office/powerpoint/2010/main" val="1175374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74F4F7-9A9C-404A-821C-20A7F31A7379}"/>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36FC51B4-DB4A-42D8-AE4C-F9E0B002DA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9693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8EE2-7194-4073-B504-1A92B4B0236C}"/>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8E8A3B0E-F6F3-477E-BCCE-161A7188CA0E}"/>
              </a:ext>
            </a:extLst>
          </p:cNvPr>
          <p:cNvGraphicFramePr>
            <a:graphicFrameLocks noGrp="1"/>
          </p:cNvGraphicFramePr>
          <p:nvPr>
            <p:ph type="tbl" sz="quarter" idx="13"/>
            <p:extLst>
              <p:ext uri="{D42A27DB-BD31-4B8C-83A1-F6EECF244321}">
                <p14:modId xmlns:p14="http://schemas.microsoft.com/office/powerpoint/2010/main" val="1254560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70126870"/>
                    </a:ext>
                  </a:extLst>
                </a:gridCol>
                <a:gridCol w="1645920">
                  <a:extLst>
                    <a:ext uri="{9D8B030D-6E8A-4147-A177-3AD203B41FA5}">
                      <a16:colId xmlns:a16="http://schemas.microsoft.com/office/drawing/2014/main" val="2960355333"/>
                    </a:ext>
                  </a:extLst>
                </a:gridCol>
                <a:gridCol w="1645920">
                  <a:extLst>
                    <a:ext uri="{9D8B030D-6E8A-4147-A177-3AD203B41FA5}">
                      <a16:colId xmlns:a16="http://schemas.microsoft.com/office/drawing/2014/main" val="2053788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85438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11.1 %</a:t>
                      </a:r>
                    </a:p>
                  </a:txBody>
                  <a:tcPr/>
                </a:tc>
                <a:extLst>
                  <a:ext uri="{0D108BD9-81ED-4DB2-BD59-A6C34878D82A}">
                    <a16:rowId xmlns:a16="http://schemas.microsoft.com/office/drawing/2014/main" val="2643331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extLst>
                  <a:ext uri="{0D108BD9-81ED-4DB2-BD59-A6C34878D82A}">
                    <a16:rowId xmlns:a16="http://schemas.microsoft.com/office/drawing/2014/main" val="768189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3438203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3472425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952183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696932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921751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500567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228721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757788774"/>
                  </a:ext>
                </a:extLst>
              </a:tr>
            </a:tbl>
          </a:graphicData>
        </a:graphic>
      </p:graphicFrame>
      <p:sp>
        <p:nvSpPr>
          <p:cNvPr id="4" name="Text Placeholder 3">
            <a:extLst>
              <a:ext uri="{FF2B5EF4-FFF2-40B4-BE49-F238E27FC236}">
                <a16:creationId xmlns:a16="http://schemas.microsoft.com/office/drawing/2014/main" id="{DC9EBE5A-1D4C-4922-9513-AAA2CBF8C4C0}"/>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300833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B677A-BBFC-418B-9E0A-E08CC36F2008}"/>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A66B766E-4AAE-4FAE-B42B-D23FA118AAE9}"/>
              </a:ext>
            </a:extLst>
          </p:cNvPr>
          <p:cNvGraphicFramePr>
            <a:graphicFrameLocks noGrp="1"/>
          </p:cNvGraphicFramePr>
          <p:nvPr>
            <p:ph type="tbl" sz="quarter" idx="13"/>
            <p:extLst>
              <p:ext uri="{D42A27DB-BD31-4B8C-83A1-F6EECF244321}">
                <p14:modId xmlns:p14="http://schemas.microsoft.com/office/powerpoint/2010/main" val="2024455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28800036"/>
                    </a:ext>
                  </a:extLst>
                </a:gridCol>
                <a:gridCol w="1645920">
                  <a:extLst>
                    <a:ext uri="{9D8B030D-6E8A-4147-A177-3AD203B41FA5}">
                      <a16:colId xmlns:a16="http://schemas.microsoft.com/office/drawing/2014/main" val="3647297594"/>
                    </a:ext>
                  </a:extLst>
                </a:gridCol>
                <a:gridCol w="1645920">
                  <a:extLst>
                    <a:ext uri="{9D8B030D-6E8A-4147-A177-3AD203B41FA5}">
                      <a16:colId xmlns:a16="http://schemas.microsoft.com/office/drawing/2014/main" val="1028563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27281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848547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216135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415523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434500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895217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89673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728478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30534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583294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672722749"/>
                  </a:ext>
                </a:extLst>
              </a:tr>
            </a:tbl>
          </a:graphicData>
        </a:graphic>
      </p:graphicFrame>
      <p:sp>
        <p:nvSpPr>
          <p:cNvPr id="4" name="Text Placeholder 3">
            <a:extLst>
              <a:ext uri="{FF2B5EF4-FFF2-40B4-BE49-F238E27FC236}">
                <a16:creationId xmlns:a16="http://schemas.microsoft.com/office/drawing/2014/main" id="{626572AD-05BB-4DFE-B58B-F4A953808ACA}"/>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283303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588E7-B150-4925-9DA2-4C811ED6B47E}"/>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F14521FB-31B3-4922-9359-0F7B192EC220}"/>
              </a:ext>
            </a:extLst>
          </p:cNvPr>
          <p:cNvGraphicFramePr>
            <a:graphicFrameLocks noGrp="1"/>
          </p:cNvGraphicFramePr>
          <p:nvPr>
            <p:ph type="tbl" sz="quarter" idx="13"/>
            <p:extLst>
              <p:ext uri="{D42A27DB-BD31-4B8C-83A1-F6EECF244321}">
                <p14:modId xmlns:p14="http://schemas.microsoft.com/office/powerpoint/2010/main" val="1658958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19244335"/>
                    </a:ext>
                  </a:extLst>
                </a:gridCol>
                <a:gridCol w="1645920">
                  <a:extLst>
                    <a:ext uri="{9D8B030D-6E8A-4147-A177-3AD203B41FA5}">
                      <a16:colId xmlns:a16="http://schemas.microsoft.com/office/drawing/2014/main" val="3843698570"/>
                    </a:ext>
                  </a:extLst>
                </a:gridCol>
                <a:gridCol w="1645920">
                  <a:extLst>
                    <a:ext uri="{9D8B030D-6E8A-4147-A177-3AD203B41FA5}">
                      <a16:colId xmlns:a16="http://schemas.microsoft.com/office/drawing/2014/main" val="3273126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72522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145067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506603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579611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125076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240391674"/>
                  </a:ext>
                </a:extLst>
              </a:tr>
            </a:tbl>
          </a:graphicData>
        </a:graphic>
      </p:graphicFrame>
      <p:sp>
        <p:nvSpPr>
          <p:cNvPr id="4" name="Text Placeholder 3">
            <a:extLst>
              <a:ext uri="{FF2B5EF4-FFF2-40B4-BE49-F238E27FC236}">
                <a16:creationId xmlns:a16="http://schemas.microsoft.com/office/drawing/2014/main" id="{E0C3305B-EAA1-40E0-9F80-F89F943C386B}"/>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774673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A72A5-899D-4953-B965-DC3967B8168C}"/>
              </a:ext>
            </a:extLst>
          </p:cNvPr>
          <p:cNvSpPr>
            <a:spLocks noGrp="1"/>
          </p:cNvSpPr>
          <p:nvPr>
            <p:ph type="title"/>
          </p:nvPr>
        </p:nvSpPr>
        <p:spPr/>
        <p:txBody>
          <a:bodyPr/>
          <a:lstStyle/>
          <a:p>
            <a:r>
              <a:rPr lang="en-US"/>
              <a:t>Facebook Own Posts Table | Oxford Fajar - 1 of 9</a:t>
            </a:r>
          </a:p>
        </p:txBody>
      </p:sp>
      <p:graphicFrame>
        <p:nvGraphicFramePr>
          <p:cNvPr id="5" name="Table Placeholder 4">
            <a:extLst>
              <a:ext uri="{FF2B5EF4-FFF2-40B4-BE49-F238E27FC236}">
                <a16:creationId xmlns:a16="http://schemas.microsoft.com/office/drawing/2014/main" id="{8FC6A8FF-3F91-4833-8B83-12E4298F5BE9}"/>
              </a:ext>
            </a:extLst>
          </p:cNvPr>
          <p:cNvGraphicFramePr>
            <a:graphicFrameLocks noGrp="1"/>
          </p:cNvGraphicFramePr>
          <p:nvPr>
            <p:ph type="tbl" sz="quarter" idx="13"/>
            <p:extLst>
              <p:ext uri="{D42A27DB-BD31-4B8C-83A1-F6EECF244321}">
                <p14:modId xmlns:p14="http://schemas.microsoft.com/office/powerpoint/2010/main" val="4093940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50565215"/>
                    </a:ext>
                  </a:extLst>
                </a:gridCol>
                <a:gridCol w="658368">
                  <a:extLst>
                    <a:ext uri="{9D8B030D-6E8A-4147-A177-3AD203B41FA5}">
                      <a16:colId xmlns:a16="http://schemas.microsoft.com/office/drawing/2014/main" val="4151595144"/>
                    </a:ext>
                  </a:extLst>
                </a:gridCol>
                <a:gridCol w="658368">
                  <a:extLst>
                    <a:ext uri="{9D8B030D-6E8A-4147-A177-3AD203B41FA5}">
                      <a16:colId xmlns:a16="http://schemas.microsoft.com/office/drawing/2014/main" val="3974624582"/>
                    </a:ext>
                  </a:extLst>
                </a:gridCol>
                <a:gridCol w="658368">
                  <a:extLst>
                    <a:ext uri="{9D8B030D-6E8A-4147-A177-3AD203B41FA5}">
                      <a16:colId xmlns:a16="http://schemas.microsoft.com/office/drawing/2014/main" val="2874029649"/>
                    </a:ext>
                  </a:extLst>
                </a:gridCol>
                <a:gridCol w="658368">
                  <a:extLst>
                    <a:ext uri="{9D8B030D-6E8A-4147-A177-3AD203B41FA5}">
                      <a16:colId xmlns:a16="http://schemas.microsoft.com/office/drawing/2014/main" val="4082109687"/>
                    </a:ext>
                  </a:extLst>
                </a:gridCol>
                <a:gridCol w="658368">
                  <a:extLst>
                    <a:ext uri="{9D8B030D-6E8A-4147-A177-3AD203B41FA5}">
                      <a16:colId xmlns:a16="http://schemas.microsoft.com/office/drawing/2014/main" val="919625436"/>
                    </a:ext>
                  </a:extLst>
                </a:gridCol>
                <a:gridCol w="658368">
                  <a:extLst>
                    <a:ext uri="{9D8B030D-6E8A-4147-A177-3AD203B41FA5}">
                      <a16:colId xmlns:a16="http://schemas.microsoft.com/office/drawing/2014/main" val="1486872943"/>
                    </a:ext>
                  </a:extLst>
                </a:gridCol>
                <a:gridCol w="658368">
                  <a:extLst>
                    <a:ext uri="{9D8B030D-6E8A-4147-A177-3AD203B41FA5}">
                      <a16:colId xmlns:a16="http://schemas.microsoft.com/office/drawing/2014/main" val="3660820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8556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- 2018-11-30 10:30:00 </a:t>
                      </a:r>
                      <a:r>
                        <a:rPr kumimoji="0" lang="en-US" sz="1000" b="0" i="0" u="none" strike="noStrike" kern="1200" cap="none" spc="0" normalizeH="0" baseline="0" noProof="0">
                          <a:ln>
                            <a:noFill/>
                          </a:ln>
                          <a:solidFill>
                            <a:prstClr val="black"/>
                          </a:solidFill>
                          <a:effectLst/>
                          <a:uLnTx/>
                          <a:uFillTx/>
                          <a:latin typeface="+mn-lt"/>
                          <a:ea typeface="+mn-ea"/>
                          <a:cs typeface="+mn-cs"/>
                        </a:rPr>
                        <a:t> 
 Isn’t that amazing?
Will the human body be the battery of the future? Let us know your thoughts!
Source:
Oxford Fajar SUCCESS SPM Science, pg.286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8668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- 2018-11-28 19:35:00 </a:t>
                      </a:r>
                      <a:r>
                        <a:rPr kumimoji="0" lang="en-US" sz="1000" b="0" i="0" u="none" strike="noStrike" kern="1200" cap="none" spc="0" normalizeH="0" baseline="0" noProof="0">
                          <a:ln>
                            <a:noFill/>
                          </a:ln>
                          <a:solidFill>
                            <a:prstClr val="black"/>
                          </a:solidFill>
                          <a:effectLst/>
                          <a:uLnTx/>
                          <a:uFillTx/>
                          <a:latin typeface="+mn-lt"/>
                          <a:ea typeface="+mn-ea"/>
                          <a:cs typeface="+mn-cs"/>
                        </a:rPr>
                        <a:t> 
 In 5 seconds, what’s your answer to this maths question? 😙
.
.
.
.
.
Answer:
B
Source:
Oxford Fajar SUCCESS SPM Mathematics, pg.214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50903563"/>
                  </a:ext>
                </a:extLst>
              </a:tr>
            </a:tbl>
          </a:graphicData>
        </a:graphic>
      </p:graphicFrame>
      <p:sp>
        <p:nvSpPr>
          <p:cNvPr id="4" name="Text Placeholder 3">
            <a:extLst>
              <a:ext uri="{FF2B5EF4-FFF2-40B4-BE49-F238E27FC236}">
                <a16:creationId xmlns:a16="http://schemas.microsoft.com/office/drawing/2014/main" id="{8F8EE9AE-86C4-4B06-BBE2-0D9B944C58C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923030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E3A6A-589E-41FD-B266-6B9AF4578F65}"/>
              </a:ext>
            </a:extLst>
          </p:cNvPr>
          <p:cNvSpPr>
            <a:spLocks noGrp="1"/>
          </p:cNvSpPr>
          <p:nvPr>
            <p:ph type="title"/>
          </p:nvPr>
        </p:nvSpPr>
        <p:spPr/>
        <p:txBody>
          <a:bodyPr/>
          <a:lstStyle/>
          <a:p>
            <a:r>
              <a:rPr lang="en-US"/>
              <a:t>Facebook Own Posts Table | Oxford Fajar - 2 of 9</a:t>
            </a:r>
          </a:p>
        </p:txBody>
      </p:sp>
      <p:graphicFrame>
        <p:nvGraphicFramePr>
          <p:cNvPr id="5" name="Table Placeholder 4">
            <a:extLst>
              <a:ext uri="{FF2B5EF4-FFF2-40B4-BE49-F238E27FC236}">
                <a16:creationId xmlns:a16="http://schemas.microsoft.com/office/drawing/2014/main" id="{B82D1A02-E4DF-441E-A150-D0FF3E028542}"/>
              </a:ext>
            </a:extLst>
          </p:cNvPr>
          <p:cNvGraphicFramePr>
            <a:graphicFrameLocks noGrp="1"/>
          </p:cNvGraphicFramePr>
          <p:nvPr>
            <p:ph type="tbl" sz="quarter" idx="13"/>
            <p:extLst>
              <p:ext uri="{D42A27DB-BD31-4B8C-83A1-F6EECF244321}">
                <p14:modId xmlns:p14="http://schemas.microsoft.com/office/powerpoint/2010/main" val="3151683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99537551"/>
                    </a:ext>
                  </a:extLst>
                </a:gridCol>
                <a:gridCol w="658368">
                  <a:extLst>
                    <a:ext uri="{9D8B030D-6E8A-4147-A177-3AD203B41FA5}">
                      <a16:colId xmlns:a16="http://schemas.microsoft.com/office/drawing/2014/main" val="2100910515"/>
                    </a:ext>
                  </a:extLst>
                </a:gridCol>
                <a:gridCol w="658368">
                  <a:extLst>
                    <a:ext uri="{9D8B030D-6E8A-4147-A177-3AD203B41FA5}">
                      <a16:colId xmlns:a16="http://schemas.microsoft.com/office/drawing/2014/main" val="364475466"/>
                    </a:ext>
                  </a:extLst>
                </a:gridCol>
                <a:gridCol w="658368">
                  <a:extLst>
                    <a:ext uri="{9D8B030D-6E8A-4147-A177-3AD203B41FA5}">
                      <a16:colId xmlns:a16="http://schemas.microsoft.com/office/drawing/2014/main" val="2402102090"/>
                    </a:ext>
                  </a:extLst>
                </a:gridCol>
                <a:gridCol w="658368">
                  <a:extLst>
                    <a:ext uri="{9D8B030D-6E8A-4147-A177-3AD203B41FA5}">
                      <a16:colId xmlns:a16="http://schemas.microsoft.com/office/drawing/2014/main" val="4082558237"/>
                    </a:ext>
                  </a:extLst>
                </a:gridCol>
                <a:gridCol w="658368">
                  <a:extLst>
                    <a:ext uri="{9D8B030D-6E8A-4147-A177-3AD203B41FA5}">
                      <a16:colId xmlns:a16="http://schemas.microsoft.com/office/drawing/2014/main" val="3285504927"/>
                    </a:ext>
                  </a:extLst>
                </a:gridCol>
                <a:gridCol w="658368">
                  <a:extLst>
                    <a:ext uri="{9D8B030D-6E8A-4147-A177-3AD203B41FA5}">
                      <a16:colId xmlns:a16="http://schemas.microsoft.com/office/drawing/2014/main" val="3274917233"/>
                    </a:ext>
                  </a:extLst>
                </a:gridCol>
                <a:gridCol w="658368">
                  <a:extLst>
                    <a:ext uri="{9D8B030D-6E8A-4147-A177-3AD203B41FA5}">
                      <a16:colId xmlns:a16="http://schemas.microsoft.com/office/drawing/2014/main" val="4121541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70552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- 2018-11-26 11:34:00 </a:t>
                      </a:r>
                      <a:r>
                        <a:rPr kumimoji="0" lang="en-US" sz="1000" b="0" i="0" u="none" strike="noStrike" kern="1200" cap="none" spc="0" normalizeH="0" baseline="0" noProof="0">
                          <a:ln>
                            <a:noFill/>
                          </a:ln>
                          <a:solidFill>
                            <a:prstClr val="black"/>
                          </a:solidFill>
                          <a:effectLst/>
                          <a:uLnTx/>
                          <a:uFillTx/>
                          <a:latin typeface="+mn-lt"/>
                          <a:ea typeface="+mn-ea"/>
                          <a:cs typeface="+mn-cs"/>
                        </a:rPr>
                        <a:t> 
 When academics classes and extracurricular activities take over your weekdays and weekends, it can be hard to make time for coin collecting, skateboarding or baking. 
Stay productive during school holidays by picking up a new hobby that you have been dreaming of doing!
What’s your new hobby for this holiday? Let us know!
Source:
https://www.daniel-wong.com/2015/11/09/productive-things-to-do-during-school-holidays/#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8741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- 2018-11-24 10:33:00 </a:t>
                      </a:r>
                      <a:r>
                        <a:rPr kumimoji="0" lang="en-US" sz="1000" b="0" i="0" u="none" strike="noStrike" kern="1200" cap="none" spc="0" normalizeH="0" baseline="0" noProof="0">
                          <a:ln>
                            <a:noFill/>
                          </a:ln>
                          <a:solidFill>
                            <a:prstClr val="black"/>
                          </a:solidFill>
                          <a:effectLst/>
                          <a:uLnTx/>
                          <a:uFillTx/>
                          <a:latin typeface="+mn-lt"/>
                          <a:ea typeface="+mn-ea"/>
                          <a:cs typeface="+mn-cs"/>
                        </a:rPr>
                        <a:t> 
 Happy school holidays! Wishing all students a safe and fulfilling holiday break!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39763251"/>
                  </a:ext>
                </a:extLst>
              </a:tr>
            </a:tbl>
          </a:graphicData>
        </a:graphic>
      </p:graphicFrame>
      <p:sp>
        <p:nvSpPr>
          <p:cNvPr id="4" name="Text Placeholder 3">
            <a:extLst>
              <a:ext uri="{FF2B5EF4-FFF2-40B4-BE49-F238E27FC236}">
                <a16:creationId xmlns:a16="http://schemas.microsoft.com/office/drawing/2014/main" id="{DCA49474-2554-460B-96D7-5114D73CBCA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551552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04536-802D-43C3-A4B9-C7903F2EA2BD}"/>
              </a:ext>
            </a:extLst>
          </p:cNvPr>
          <p:cNvSpPr>
            <a:spLocks noGrp="1"/>
          </p:cNvSpPr>
          <p:nvPr>
            <p:ph type="title"/>
          </p:nvPr>
        </p:nvSpPr>
        <p:spPr/>
        <p:txBody>
          <a:bodyPr/>
          <a:lstStyle/>
          <a:p>
            <a:r>
              <a:rPr lang="en-US"/>
              <a:t>Facebook Own Posts Table | Oxford Fajar - 3 of 9</a:t>
            </a:r>
          </a:p>
        </p:txBody>
      </p:sp>
      <p:graphicFrame>
        <p:nvGraphicFramePr>
          <p:cNvPr id="5" name="Table Placeholder 4">
            <a:extLst>
              <a:ext uri="{FF2B5EF4-FFF2-40B4-BE49-F238E27FC236}">
                <a16:creationId xmlns:a16="http://schemas.microsoft.com/office/drawing/2014/main" id="{AE2E6BEE-D704-4281-B702-0705A0E0B6B5}"/>
              </a:ext>
            </a:extLst>
          </p:cNvPr>
          <p:cNvGraphicFramePr>
            <a:graphicFrameLocks noGrp="1"/>
          </p:cNvGraphicFramePr>
          <p:nvPr>
            <p:ph type="tbl" sz="quarter" idx="13"/>
            <p:extLst>
              <p:ext uri="{D42A27DB-BD31-4B8C-83A1-F6EECF244321}">
                <p14:modId xmlns:p14="http://schemas.microsoft.com/office/powerpoint/2010/main" val="2419844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66143723"/>
                    </a:ext>
                  </a:extLst>
                </a:gridCol>
                <a:gridCol w="658368">
                  <a:extLst>
                    <a:ext uri="{9D8B030D-6E8A-4147-A177-3AD203B41FA5}">
                      <a16:colId xmlns:a16="http://schemas.microsoft.com/office/drawing/2014/main" val="2523650109"/>
                    </a:ext>
                  </a:extLst>
                </a:gridCol>
                <a:gridCol w="658368">
                  <a:extLst>
                    <a:ext uri="{9D8B030D-6E8A-4147-A177-3AD203B41FA5}">
                      <a16:colId xmlns:a16="http://schemas.microsoft.com/office/drawing/2014/main" val="2053893364"/>
                    </a:ext>
                  </a:extLst>
                </a:gridCol>
                <a:gridCol w="658368">
                  <a:extLst>
                    <a:ext uri="{9D8B030D-6E8A-4147-A177-3AD203B41FA5}">
                      <a16:colId xmlns:a16="http://schemas.microsoft.com/office/drawing/2014/main" val="3852851054"/>
                    </a:ext>
                  </a:extLst>
                </a:gridCol>
                <a:gridCol w="658368">
                  <a:extLst>
                    <a:ext uri="{9D8B030D-6E8A-4147-A177-3AD203B41FA5}">
                      <a16:colId xmlns:a16="http://schemas.microsoft.com/office/drawing/2014/main" val="2660865679"/>
                    </a:ext>
                  </a:extLst>
                </a:gridCol>
                <a:gridCol w="658368">
                  <a:extLst>
                    <a:ext uri="{9D8B030D-6E8A-4147-A177-3AD203B41FA5}">
                      <a16:colId xmlns:a16="http://schemas.microsoft.com/office/drawing/2014/main" val="2496450933"/>
                    </a:ext>
                  </a:extLst>
                </a:gridCol>
                <a:gridCol w="658368">
                  <a:extLst>
                    <a:ext uri="{9D8B030D-6E8A-4147-A177-3AD203B41FA5}">
                      <a16:colId xmlns:a16="http://schemas.microsoft.com/office/drawing/2014/main" val="2148277355"/>
                    </a:ext>
                  </a:extLst>
                </a:gridCol>
                <a:gridCol w="658368">
                  <a:extLst>
                    <a:ext uri="{9D8B030D-6E8A-4147-A177-3AD203B41FA5}">
                      <a16:colId xmlns:a16="http://schemas.microsoft.com/office/drawing/2014/main" val="3555477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622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- 2018-11-23 14:33:01 </a:t>
                      </a:r>
                      <a:r>
                        <a:rPr kumimoji="0" lang="en-US" sz="1000" b="0" i="0" u="none" strike="noStrike" kern="1200" cap="none" spc="0" normalizeH="0" baseline="0" noProof="0">
                          <a:ln>
                            <a:noFill/>
                          </a:ln>
                          <a:solidFill>
                            <a:prstClr val="black"/>
                          </a:solidFill>
                          <a:effectLst/>
                          <a:uLnTx/>
                          <a:uFillTx/>
                          <a:latin typeface="+mn-lt"/>
                          <a:ea typeface="+mn-ea"/>
                          <a:cs typeface="+mn-cs"/>
                        </a:rPr>
                        <a:t> 
 Polar bear hibernation does not occur like black bears or grizzly bears during winter.
The only time a polar bear hibernates is when the bear is pregnant because it has to conserve huge amounts of energy and generate heat for the foetus.
Source: 
Oxford Fajar SUCCESS UPSR Sains, pg.117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4102433"/>
                  </a:ext>
                </a:extLst>
              </a:tr>
            </a:tbl>
          </a:graphicData>
        </a:graphic>
      </p:graphicFrame>
      <p:sp>
        <p:nvSpPr>
          <p:cNvPr id="4" name="Text Placeholder 3">
            <a:extLst>
              <a:ext uri="{FF2B5EF4-FFF2-40B4-BE49-F238E27FC236}">
                <a16:creationId xmlns:a16="http://schemas.microsoft.com/office/drawing/2014/main" id="{F1A203A5-2C4C-4212-97DF-92363AB933D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916394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F0C4D-00E1-4415-8E2C-39ADE92CDC17}"/>
              </a:ext>
            </a:extLst>
          </p:cNvPr>
          <p:cNvSpPr>
            <a:spLocks noGrp="1"/>
          </p:cNvSpPr>
          <p:nvPr>
            <p:ph type="title"/>
          </p:nvPr>
        </p:nvSpPr>
        <p:spPr/>
        <p:txBody>
          <a:bodyPr/>
          <a:lstStyle/>
          <a:p>
            <a:r>
              <a:rPr lang="en-US"/>
              <a:t>Facebook Own Posts Table | Oxford Fajar - 4 of 9</a:t>
            </a:r>
          </a:p>
        </p:txBody>
      </p:sp>
      <p:graphicFrame>
        <p:nvGraphicFramePr>
          <p:cNvPr id="5" name="Table Placeholder 4">
            <a:extLst>
              <a:ext uri="{FF2B5EF4-FFF2-40B4-BE49-F238E27FC236}">
                <a16:creationId xmlns:a16="http://schemas.microsoft.com/office/drawing/2014/main" id="{A5103985-772D-45E8-8E4B-D357FE8CC435}"/>
              </a:ext>
            </a:extLst>
          </p:cNvPr>
          <p:cNvGraphicFramePr>
            <a:graphicFrameLocks noGrp="1"/>
          </p:cNvGraphicFramePr>
          <p:nvPr>
            <p:ph type="tbl" sz="quarter" idx="13"/>
            <p:extLst>
              <p:ext uri="{D42A27DB-BD31-4B8C-83A1-F6EECF244321}">
                <p14:modId xmlns:p14="http://schemas.microsoft.com/office/powerpoint/2010/main" val="1635462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56619752"/>
                    </a:ext>
                  </a:extLst>
                </a:gridCol>
                <a:gridCol w="658368">
                  <a:extLst>
                    <a:ext uri="{9D8B030D-6E8A-4147-A177-3AD203B41FA5}">
                      <a16:colId xmlns:a16="http://schemas.microsoft.com/office/drawing/2014/main" val="1858241358"/>
                    </a:ext>
                  </a:extLst>
                </a:gridCol>
                <a:gridCol w="658368">
                  <a:extLst>
                    <a:ext uri="{9D8B030D-6E8A-4147-A177-3AD203B41FA5}">
                      <a16:colId xmlns:a16="http://schemas.microsoft.com/office/drawing/2014/main" val="595950226"/>
                    </a:ext>
                  </a:extLst>
                </a:gridCol>
                <a:gridCol w="658368">
                  <a:extLst>
                    <a:ext uri="{9D8B030D-6E8A-4147-A177-3AD203B41FA5}">
                      <a16:colId xmlns:a16="http://schemas.microsoft.com/office/drawing/2014/main" val="676415157"/>
                    </a:ext>
                  </a:extLst>
                </a:gridCol>
                <a:gridCol w="658368">
                  <a:extLst>
                    <a:ext uri="{9D8B030D-6E8A-4147-A177-3AD203B41FA5}">
                      <a16:colId xmlns:a16="http://schemas.microsoft.com/office/drawing/2014/main" val="4064157076"/>
                    </a:ext>
                  </a:extLst>
                </a:gridCol>
                <a:gridCol w="658368">
                  <a:extLst>
                    <a:ext uri="{9D8B030D-6E8A-4147-A177-3AD203B41FA5}">
                      <a16:colId xmlns:a16="http://schemas.microsoft.com/office/drawing/2014/main" val="3365706355"/>
                    </a:ext>
                  </a:extLst>
                </a:gridCol>
                <a:gridCol w="658368">
                  <a:extLst>
                    <a:ext uri="{9D8B030D-6E8A-4147-A177-3AD203B41FA5}">
                      <a16:colId xmlns:a16="http://schemas.microsoft.com/office/drawing/2014/main" val="4066338371"/>
                    </a:ext>
                  </a:extLst>
                </a:gridCol>
                <a:gridCol w="658368">
                  <a:extLst>
                    <a:ext uri="{9D8B030D-6E8A-4147-A177-3AD203B41FA5}">
                      <a16:colId xmlns:a16="http://schemas.microsoft.com/office/drawing/2014/main" val="461804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5555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- 2018-11-21 12:32:00 </a:t>
                      </a:r>
                      <a:r>
                        <a:rPr kumimoji="0" lang="en-US" sz="1000" b="0" i="0" u="none" strike="noStrike" kern="1200" cap="none" spc="0" normalizeH="0" baseline="0" noProof="0">
                          <a:ln>
                            <a:noFill/>
                          </a:ln>
                          <a:solidFill>
                            <a:prstClr val="black"/>
                          </a:solidFill>
                          <a:effectLst/>
                          <a:uLnTx/>
                          <a:uFillTx/>
                          <a:latin typeface="+mn-lt"/>
                          <a:ea typeface="+mn-ea"/>
                          <a:cs typeface="+mn-cs"/>
                        </a:rPr>
                        <a:t> 
 Can you complete the simile? Take a guess and leave your answer in the comment below!
.
.
.
.
.
.
.
.
Answer:
As harmless as a dove.
Source:
Oxford Fajar SUCCESS UPSR English, pg.117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256233"/>
                  </a:ext>
                </a:extLst>
              </a:tr>
            </a:tbl>
          </a:graphicData>
        </a:graphic>
      </p:graphicFrame>
      <p:sp>
        <p:nvSpPr>
          <p:cNvPr id="4" name="Text Placeholder 3">
            <a:extLst>
              <a:ext uri="{FF2B5EF4-FFF2-40B4-BE49-F238E27FC236}">
                <a16:creationId xmlns:a16="http://schemas.microsoft.com/office/drawing/2014/main" id="{A341BC45-706E-42CF-B0EF-2E58FD775A14}"/>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52383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D666D-1618-40E0-9781-25CEA689F99C}"/>
              </a:ext>
            </a:extLst>
          </p:cNvPr>
          <p:cNvSpPr>
            <a:spLocks noGrp="1"/>
          </p:cNvSpPr>
          <p:nvPr>
            <p:ph type="title"/>
          </p:nvPr>
        </p:nvSpPr>
        <p:spPr/>
        <p:txBody>
          <a:bodyPr/>
          <a:lstStyle/>
          <a:p>
            <a:r>
              <a:rPr lang="en-US"/>
              <a:t>Facebook Own Posts Table | Oxford Fajar - 5 of 9</a:t>
            </a:r>
          </a:p>
        </p:txBody>
      </p:sp>
      <p:graphicFrame>
        <p:nvGraphicFramePr>
          <p:cNvPr id="5" name="Table Placeholder 4">
            <a:extLst>
              <a:ext uri="{FF2B5EF4-FFF2-40B4-BE49-F238E27FC236}">
                <a16:creationId xmlns:a16="http://schemas.microsoft.com/office/drawing/2014/main" id="{6D887980-1A83-4B6E-8D3F-331EF5B1F7F6}"/>
              </a:ext>
            </a:extLst>
          </p:cNvPr>
          <p:cNvGraphicFramePr>
            <a:graphicFrameLocks noGrp="1"/>
          </p:cNvGraphicFramePr>
          <p:nvPr>
            <p:ph type="tbl" sz="quarter" idx="13"/>
            <p:extLst>
              <p:ext uri="{D42A27DB-BD31-4B8C-83A1-F6EECF244321}">
                <p14:modId xmlns:p14="http://schemas.microsoft.com/office/powerpoint/2010/main" val="416006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2235176"/>
                    </a:ext>
                  </a:extLst>
                </a:gridCol>
                <a:gridCol w="658368">
                  <a:extLst>
                    <a:ext uri="{9D8B030D-6E8A-4147-A177-3AD203B41FA5}">
                      <a16:colId xmlns:a16="http://schemas.microsoft.com/office/drawing/2014/main" val="1900510174"/>
                    </a:ext>
                  </a:extLst>
                </a:gridCol>
                <a:gridCol w="658368">
                  <a:extLst>
                    <a:ext uri="{9D8B030D-6E8A-4147-A177-3AD203B41FA5}">
                      <a16:colId xmlns:a16="http://schemas.microsoft.com/office/drawing/2014/main" val="315688379"/>
                    </a:ext>
                  </a:extLst>
                </a:gridCol>
                <a:gridCol w="658368">
                  <a:extLst>
                    <a:ext uri="{9D8B030D-6E8A-4147-A177-3AD203B41FA5}">
                      <a16:colId xmlns:a16="http://schemas.microsoft.com/office/drawing/2014/main" val="4175833725"/>
                    </a:ext>
                  </a:extLst>
                </a:gridCol>
                <a:gridCol w="658368">
                  <a:extLst>
                    <a:ext uri="{9D8B030D-6E8A-4147-A177-3AD203B41FA5}">
                      <a16:colId xmlns:a16="http://schemas.microsoft.com/office/drawing/2014/main" val="2540173001"/>
                    </a:ext>
                  </a:extLst>
                </a:gridCol>
                <a:gridCol w="658368">
                  <a:extLst>
                    <a:ext uri="{9D8B030D-6E8A-4147-A177-3AD203B41FA5}">
                      <a16:colId xmlns:a16="http://schemas.microsoft.com/office/drawing/2014/main" val="3721246720"/>
                    </a:ext>
                  </a:extLst>
                </a:gridCol>
                <a:gridCol w="658368">
                  <a:extLst>
                    <a:ext uri="{9D8B030D-6E8A-4147-A177-3AD203B41FA5}">
                      <a16:colId xmlns:a16="http://schemas.microsoft.com/office/drawing/2014/main" val="3994585351"/>
                    </a:ext>
                  </a:extLst>
                </a:gridCol>
                <a:gridCol w="658368">
                  <a:extLst>
                    <a:ext uri="{9D8B030D-6E8A-4147-A177-3AD203B41FA5}">
                      <a16:colId xmlns:a16="http://schemas.microsoft.com/office/drawing/2014/main" val="2527015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150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- 2018-11-19 17:32:00 </a:t>
                      </a:r>
                      <a:r>
                        <a:rPr kumimoji="0" lang="en-US" sz="1000" b="0" i="0" u="none" strike="noStrike" kern="1200" cap="none" spc="0" normalizeH="0" baseline="0" noProof="0">
                          <a:ln>
                            <a:noFill/>
                          </a:ln>
                          <a:solidFill>
                            <a:prstClr val="black"/>
                          </a:solidFill>
                          <a:effectLst/>
                          <a:uLnTx/>
                          <a:uFillTx/>
                          <a:latin typeface="+mn-lt"/>
                          <a:ea typeface="+mn-ea"/>
                          <a:cs typeface="+mn-cs"/>
                        </a:rPr>
                        <a:t> 
 Have all Malay classifiers at your fingertips with Kamus Penjodoh Bilangan!
This dictionary is specially designed for primary school students. It offers over 1,500 classifier entries with definitions and samples of sentences.
Find out more at
https://bit.ly/2D0VeOL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5316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- 2018-11-17 07:30:00 </a:t>
                      </a:r>
                      <a:r>
                        <a:rPr kumimoji="0" lang="en-US" sz="1000" b="0" i="0" u="none" strike="noStrike" kern="1200" cap="none" spc="0" normalizeH="0" baseline="0" noProof="0">
                          <a:ln>
                            <a:noFill/>
                          </a:ln>
                          <a:solidFill>
                            <a:prstClr val="black"/>
                          </a:solidFill>
                          <a:effectLst/>
                          <a:uLnTx/>
                          <a:uFillTx/>
                          <a:latin typeface="+mn-lt"/>
                          <a:ea typeface="+mn-ea"/>
                          <a:cs typeface="+mn-cs"/>
                        </a:rPr>
                        <a:t> 
 It’s Take A Hike Day! 
When was the last time you went hiking? Get a digital detox and appreciate the natural beauty around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42746175"/>
                  </a:ext>
                </a:extLst>
              </a:tr>
            </a:tbl>
          </a:graphicData>
        </a:graphic>
      </p:graphicFrame>
      <p:sp>
        <p:nvSpPr>
          <p:cNvPr id="4" name="Text Placeholder 3">
            <a:extLst>
              <a:ext uri="{FF2B5EF4-FFF2-40B4-BE49-F238E27FC236}">
                <a16:creationId xmlns:a16="http://schemas.microsoft.com/office/drawing/2014/main" id="{D5B438C9-294A-467A-B4EB-C812BD3A3B9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939776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F7FCC-C983-4A41-B79F-5F5FD4F2625C}"/>
              </a:ext>
            </a:extLst>
          </p:cNvPr>
          <p:cNvSpPr>
            <a:spLocks noGrp="1"/>
          </p:cNvSpPr>
          <p:nvPr>
            <p:ph type="title"/>
          </p:nvPr>
        </p:nvSpPr>
        <p:spPr/>
        <p:txBody>
          <a:bodyPr/>
          <a:lstStyle/>
          <a:p>
            <a:r>
              <a:rPr lang="en-US"/>
              <a:t>Facebook Own Posts Table | Oxford Fajar - 6 of 9</a:t>
            </a:r>
          </a:p>
        </p:txBody>
      </p:sp>
      <p:graphicFrame>
        <p:nvGraphicFramePr>
          <p:cNvPr id="5" name="Table Placeholder 4">
            <a:extLst>
              <a:ext uri="{FF2B5EF4-FFF2-40B4-BE49-F238E27FC236}">
                <a16:creationId xmlns:a16="http://schemas.microsoft.com/office/drawing/2014/main" id="{D96C5254-F07D-45F0-8B3D-D51C8EAD1FEE}"/>
              </a:ext>
            </a:extLst>
          </p:cNvPr>
          <p:cNvGraphicFramePr>
            <a:graphicFrameLocks noGrp="1"/>
          </p:cNvGraphicFramePr>
          <p:nvPr>
            <p:ph type="tbl" sz="quarter" idx="13"/>
            <p:extLst>
              <p:ext uri="{D42A27DB-BD31-4B8C-83A1-F6EECF244321}">
                <p14:modId xmlns:p14="http://schemas.microsoft.com/office/powerpoint/2010/main" val="2137017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5759259"/>
                    </a:ext>
                  </a:extLst>
                </a:gridCol>
                <a:gridCol w="658368">
                  <a:extLst>
                    <a:ext uri="{9D8B030D-6E8A-4147-A177-3AD203B41FA5}">
                      <a16:colId xmlns:a16="http://schemas.microsoft.com/office/drawing/2014/main" val="120562101"/>
                    </a:ext>
                  </a:extLst>
                </a:gridCol>
                <a:gridCol w="658368">
                  <a:extLst>
                    <a:ext uri="{9D8B030D-6E8A-4147-A177-3AD203B41FA5}">
                      <a16:colId xmlns:a16="http://schemas.microsoft.com/office/drawing/2014/main" val="3532125780"/>
                    </a:ext>
                  </a:extLst>
                </a:gridCol>
                <a:gridCol w="658368">
                  <a:extLst>
                    <a:ext uri="{9D8B030D-6E8A-4147-A177-3AD203B41FA5}">
                      <a16:colId xmlns:a16="http://schemas.microsoft.com/office/drawing/2014/main" val="2000825956"/>
                    </a:ext>
                  </a:extLst>
                </a:gridCol>
                <a:gridCol w="658368">
                  <a:extLst>
                    <a:ext uri="{9D8B030D-6E8A-4147-A177-3AD203B41FA5}">
                      <a16:colId xmlns:a16="http://schemas.microsoft.com/office/drawing/2014/main" val="2337140118"/>
                    </a:ext>
                  </a:extLst>
                </a:gridCol>
                <a:gridCol w="658368">
                  <a:extLst>
                    <a:ext uri="{9D8B030D-6E8A-4147-A177-3AD203B41FA5}">
                      <a16:colId xmlns:a16="http://schemas.microsoft.com/office/drawing/2014/main" val="3942746597"/>
                    </a:ext>
                  </a:extLst>
                </a:gridCol>
                <a:gridCol w="658368">
                  <a:extLst>
                    <a:ext uri="{9D8B030D-6E8A-4147-A177-3AD203B41FA5}">
                      <a16:colId xmlns:a16="http://schemas.microsoft.com/office/drawing/2014/main" val="3170005455"/>
                    </a:ext>
                  </a:extLst>
                </a:gridCol>
                <a:gridCol w="658368">
                  <a:extLst>
                    <a:ext uri="{9D8B030D-6E8A-4147-A177-3AD203B41FA5}">
                      <a16:colId xmlns:a16="http://schemas.microsoft.com/office/drawing/2014/main" val="404076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8822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- 2018-11-15 12:29:00 </a:t>
                      </a:r>
                      <a:r>
                        <a:rPr kumimoji="0" lang="en-US" sz="1000" b="0" i="0" u="none" strike="noStrike" kern="1200" cap="none" spc="0" normalizeH="0" baseline="0" noProof="0">
                          <a:ln>
                            <a:noFill/>
                          </a:ln>
                          <a:solidFill>
                            <a:prstClr val="black"/>
                          </a:solidFill>
                          <a:effectLst/>
                          <a:uLnTx/>
                          <a:uFillTx/>
                          <a:latin typeface="+mn-lt"/>
                          <a:ea typeface="+mn-ea"/>
                          <a:cs typeface="+mn-cs"/>
                        </a:rPr>
                        <a:t> 
 Subvocalisation is an internal speech made when reading. 
It slows down reading speed without providing any compensating benefits such as better comprehension.
One of the ways to drown out subvocalisation is by sticking a piece of chewing gum in your mouth. It occupies your vocal cords and helps keep your brain from pronouncing the words you read.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0410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- 2018-11-13 11:13:00 </a:t>
                      </a:r>
                      <a:r>
                        <a:rPr kumimoji="0" lang="en-US" sz="1000" b="0" i="0" u="none" strike="noStrike" kern="1200" cap="none" spc="0" normalizeH="0" baseline="0" noProof="0">
                          <a:ln>
                            <a:noFill/>
                          </a:ln>
                          <a:solidFill>
                            <a:prstClr val="black"/>
                          </a:solidFill>
                          <a:effectLst/>
                          <a:uLnTx/>
                          <a:uFillTx/>
                          <a:latin typeface="+mn-lt"/>
                          <a:ea typeface="+mn-ea"/>
                          <a:cs typeface="+mn-cs"/>
                        </a:rPr>
                        <a:t> 
 SPM is finally here. Stay calm and believe in yourself! Your hard work will definitely pay off.
Wishing you the greatest success!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2824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- 2018-11-12 13:28:00 </a:t>
                      </a:r>
                      <a:r>
                        <a:rPr kumimoji="0" lang="en-US" sz="1000" b="0" i="0" u="none" strike="noStrike" kern="1200" cap="none" spc="0" normalizeH="0" baseline="0" noProof="0">
                          <a:ln>
                            <a:noFill/>
                          </a:ln>
                          <a:solidFill>
                            <a:prstClr val="black"/>
                          </a:solidFill>
                          <a:effectLst/>
                          <a:uLnTx/>
                          <a:uFillTx/>
                          <a:latin typeface="+mn-lt"/>
                          <a:ea typeface="+mn-ea"/>
                          <a:cs typeface="+mn-cs"/>
                        </a:rPr>
                        <a:t> 
 It's International Tongue Twister Day!
Will you put your tongue on a twist? Say this fast 3 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1527859"/>
                  </a:ext>
                </a:extLst>
              </a:tr>
            </a:tbl>
          </a:graphicData>
        </a:graphic>
      </p:graphicFrame>
      <p:sp>
        <p:nvSpPr>
          <p:cNvPr id="4" name="Text Placeholder 3">
            <a:extLst>
              <a:ext uri="{FF2B5EF4-FFF2-40B4-BE49-F238E27FC236}">
                <a16:creationId xmlns:a16="http://schemas.microsoft.com/office/drawing/2014/main" id="{3773E522-84DB-4347-A77F-D961658BCAD4}"/>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696520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3ACFE-78B4-443B-9FCB-4F83004E9BC2}"/>
              </a:ext>
            </a:extLst>
          </p:cNvPr>
          <p:cNvSpPr>
            <a:spLocks noGrp="1"/>
          </p:cNvSpPr>
          <p:nvPr>
            <p:ph type="title"/>
          </p:nvPr>
        </p:nvSpPr>
        <p:spPr/>
        <p:txBody>
          <a:bodyPr/>
          <a:lstStyle/>
          <a:p>
            <a:r>
              <a:rPr lang="en-US"/>
              <a:t>Facebook Own Posts Table | Oxford Fajar - 7 of 9</a:t>
            </a:r>
          </a:p>
        </p:txBody>
      </p:sp>
      <p:graphicFrame>
        <p:nvGraphicFramePr>
          <p:cNvPr id="5" name="Table Placeholder 4">
            <a:extLst>
              <a:ext uri="{FF2B5EF4-FFF2-40B4-BE49-F238E27FC236}">
                <a16:creationId xmlns:a16="http://schemas.microsoft.com/office/drawing/2014/main" id="{58DD7405-9567-4A05-B5FF-08CEDC14F7B6}"/>
              </a:ext>
            </a:extLst>
          </p:cNvPr>
          <p:cNvGraphicFramePr>
            <a:graphicFrameLocks noGrp="1"/>
          </p:cNvGraphicFramePr>
          <p:nvPr>
            <p:ph type="tbl" sz="quarter" idx="13"/>
            <p:extLst>
              <p:ext uri="{D42A27DB-BD31-4B8C-83A1-F6EECF244321}">
                <p14:modId xmlns:p14="http://schemas.microsoft.com/office/powerpoint/2010/main" val="2433133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64198833"/>
                    </a:ext>
                  </a:extLst>
                </a:gridCol>
                <a:gridCol w="658368">
                  <a:extLst>
                    <a:ext uri="{9D8B030D-6E8A-4147-A177-3AD203B41FA5}">
                      <a16:colId xmlns:a16="http://schemas.microsoft.com/office/drawing/2014/main" val="1134196339"/>
                    </a:ext>
                  </a:extLst>
                </a:gridCol>
                <a:gridCol w="658368">
                  <a:extLst>
                    <a:ext uri="{9D8B030D-6E8A-4147-A177-3AD203B41FA5}">
                      <a16:colId xmlns:a16="http://schemas.microsoft.com/office/drawing/2014/main" val="2206959956"/>
                    </a:ext>
                  </a:extLst>
                </a:gridCol>
                <a:gridCol w="658368">
                  <a:extLst>
                    <a:ext uri="{9D8B030D-6E8A-4147-A177-3AD203B41FA5}">
                      <a16:colId xmlns:a16="http://schemas.microsoft.com/office/drawing/2014/main" val="1308055986"/>
                    </a:ext>
                  </a:extLst>
                </a:gridCol>
                <a:gridCol w="658368">
                  <a:extLst>
                    <a:ext uri="{9D8B030D-6E8A-4147-A177-3AD203B41FA5}">
                      <a16:colId xmlns:a16="http://schemas.microsoft.com/office/drawing/2014/main" val="3380261205"/>
                    </a:ext>
                  </a:extLst>
                </a:gridCol>
                <a:gridCol w="658368">
                  <a:extLst>
                    <a:ext uri="{9D8B030D-6E8A-4147-A177-3AD203B41FA5}">
                      <a16:colId xmlns:a16="http://schemas.microsoft.com/office/drawing/2014/main" val="3399185556"/>
                    </a:ext>
                  </a:extLst>
                </a:gridCol>
                <a:gridCol w="658368">
                  <a:extLst>
                    <a:ext uri="{9D8B030D-6E8A-4147-A177-3AD203B41FA5}">
                      <a16:colId xmlns:a16="http://schemas.microsoft.com/office/drawing/2014/main" val="3403847822"/>
                    </a:ext>
                  </a:extLst>
                </a:gridCol>
                <a:gridCol w="658368">
                  <a:extLst>
                    <a:ext uri="{9D8B030D-6E8A-4147-A177-3AD203B41FA5}">
                      <a16:colId xmlns:a16="http://schemas.microsoft.com/office/drawing/2014/main" val="2448768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8732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- 2018-11-10 13:28:00 </a:t>
                      </a:r>
                      <a:r>
                        <a:rPr kumimoji="0" lang="en-US" sz="1000" b="0" i="0" u="none" strike="noStrike" kern="1200" cap="none" spc="0" normalizeH="0" baseline="0" noProof="0">
                          <a:ln>
                            <a:noFill/>
                          </a:ln>
                          <a:solidFill>
                            <a:prstClr val="black"/>
                          </a:solidFill>
                          <a:effectLst/>
                          <a:uLnTx/>
                          <a:uFillTx/>
                          <a:latin typeface="+mn-lt"/>
                          <a:ea typeface="+mn-ea"/>
                          <a:cs typeface="+mn-cs"/>
                        </a:rPr>
                        <a:t> 
 One of the reasons that causes inefficient reading is regressive eye movement.
In order to improve concentration and reading speed, a finger can be used as a visual guide to control the movement of your eye balls during the reading endeavour.
Don’t forget to be guided by your finger on your next read!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79589205"/>
                  </a:ext>
                </a:extLst>
              </a:tr>
            </a:tbl>
          </a:graphicData>
        </a:graphic>
      </p:graphicFrame>
      <p:sp>
        <p:nvSpPr>
          <p:cNvPr id="4" name="Text Placeholder 3">
            <a:extLst>
              <a:ext uri="{FF2B5EF4-FFF2-40B4-BE49-F238E27FC236}">
                <a16:creationId xmlns:a16="http://schemas.microsoft.com/office/drawing/2014/main" id="{88677F52-0EC7-4276-B4E0-8506365FCB9C}"/>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3196752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1CE65-AFED-482A-BC3A-AD1A12101DA8}"/>
              </a:ext>
            </a:extLst>
          </p:cNvPr>
          <p:cNvSpPr>
            <a:spLocks noGrp="1"/>
          </p:cNvSpPr>
          <p:nvPr>
            <p:ph type="title"/>
          </p:nvPr>
        </p:nvSpPr>
        <p:spPr/>
        <p:txBody>
          <a:bodyPr/>
          <a:lstStyle/>
          <a:p>
            <a:r>
              <a:rPr lang="en-US"/>
              <a:t>Facebook Own Posts Table | Oxford Fajar - 8 of 9</a:t>
            </a:r>
          </a:p>
        </p:txBody>
      </p:sp>
      <p:graphicFrame>
        <p:nvGraphicFramePr>
          <p:cNvPr id="5" name="Table Placeholder 4">
            <a:extLst>
              <a:ext uri="{FF2B5EF4-FFF2-40B4-BE49-F238E27FC236}">
                <a16:creationId xmlns:a16="http://schemas.microsoft.com/office/drawing/2014/main" id="{E52BA329-C267-4D3D-8122-11AFF1AB9358}"/>
              </a:ext>
            </a:extLst>
          </p:cNvPr>
          <p:cNvGraphicFramePr>
            <a:graphicFrameLocks noGrp="1"/>
          </p:cNvGraphicFramePr>
          <p:nvPr>
            <p:ph type="tbl" sz="quarter" idx="13"/>
            <p:extLst>
              <p:ext uri="{D42A27DB-BD31-4B8C-83A1-F6EECF244321}">
                <p14:modId xmlns:p14="http://schemas.microsoft.com/office/powerpoint/2010/main" val="29202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94081915"/>
                    </a:ext>
                  </a:extLst>
                </a:gridCol>
                <a:gridCol w="658368">
                  <a:extLst>
                    <a:ext uri="{9D8B030D-6E8A-4147-A177-3AD203B41FA5}">
                      <a16:colId xmlns:a16="http://schemas.microsoft.com/office/drawing/2014/main" val="3616601279"/>
                    </a:ext>
                  </a:extLst>
                </a:gridCol>
                <a:gridCol w="658368">
                  <a:extLst>
                    <a:ext uri="{9D8B030D-6E8A-4147-A177-3AD203B41FA5}">
                      <a16:colId xmlns:a16="http://schemas.microsoft.com/office/drawing/2014/main" val="2986529832"/>
                    </a:ext>
                  </a:extLst>
                </a:gridCol>
                <a:gridCol w="658368">
                  <a:extLst>
                    <a:ext uri="{9D8B030D-6E8A-4147-A177-3AD203B41FA5}">
                      <a16:colId xmlns:a16="http://schemas.microsoft.com/office/drawing/2014/main" val="3139451176"/>
                    </a:ext>
                  </a:extLst>
                </a:gridCol>
                <a:gridCol w="658368">
                  <a:extLst>
                    <a:ext uri="{9D8B030D-6E8A-4147-A177-3AD203B41FA5}">
                      <a16:colId xmlns:a16="http://schemas.microsoft.com/office/drawing/2014/main" val="3308588869"/>
                    </a:ext>
                  </a:extLst>
                </a:gridCol>
                <a:gridCol w="658368">
                  <a:extLst>
                    <a:ext uri="{9D8B030D-6E8A-4147-A177-3AD203B41FA5}">
                      <a16:colId xmlns:a16="http://schemas.microsoft.com/office/drawing/2014/main" val="1240810813"/>
                    </a:ext>
                  </a:extLst>
                </a:gridCol>
                <a:gridCol w="658368">
                  <a:extLst>
                    <a:ext uri="{9D8B030D-6E8A-4147-A177-3AD203B41FA5}">
                      <a16:colId xmlns:a16="http://schemas.microsoft.com/office/drawing/2014/main" val="256900553"/>
                    </a:ext>
                  </a:extLst>
                </a:gridCol>
                <a:gridCol w="658368">
                  <a:extLst>
                    <a:ext uri="{9D8B030D-6E8A-4147-A177-3AD203B41FA5}">
                      <a16:colId xmlns:a16="http://schemas.microsoft.com/office/drawing/2014/main" val="3791686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3792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- 2018-11-09 12:27:00 </a:t>
                      </a:r>
                      <a:r>
                        <a:rPr kumimoji="0" lang="en-US" sz="1000" b="0" i="0" u="none" strike="noStrike" kern="1200" cap="none" spc="0" normalizeH="0" baseline="0" noProof="0">
                          <a:ln>
                            <a:noFill/>
                          </a:ln>
                          <a:solidFill>
                            <a:prstClr val="black"/>
                          </a:solidFill>
                          <a:effectLst/>
                          <a:uLnTx/>
                          <a:uFillTx/>
                          <a:latin typeface="+mn-lt"/>
                          <a:ea typeface="+mn-ea"/>
                          <a:cs typeface="+mn-cs"/>
                        </a:rPr>
                        <a:t> 
 5 days away from SPM and you’re yet to get your “ammo” ready for SPM? 
Fret not, we’ve got you a packing list to survive SPM 2018. These include, but are not limited to:
- 3-4 pens in blue and black 
- 2 correction tapes
- 2 of each: pencils, rulers, sharpeners, and erasers 
- 1 non-programmable calculator 
- 1 geometric kit 
- Necessary identifications (SPM exam slip, and IC)
- SPM 2018 exam schedule 
- A watch
Gear up SPM warriors! You are now ready to ace your exams!
It’s always better to be over-prepared than to be flailing like a fish out of water during an exam. Share this with your friends!
Source: https://eduadvisor.my/articles/spm-survival-tips-maximising-your-time-with-2-weeks-to-go/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44618"/>
                  </a:ext>
                </a:extLst>
              </a:tr>
            </a:tbl>
          </a:graphicData>
        </a:graphic>
      </p:graphicFrame>
      <p:sp>
        <p:nvSpPr>
          <p:cNvPr id="4" name="Text Placeholder 3">
            <a:extLst>
              <a:ext uri="{FF2B5EF4-FFF2-40B4-BE49-F238E27FC236}">
                <a16:creationId xmlns:a16="http://schemas.microsoft.com/office/drawing/2014/main" id="{26C2C4E8-9F5E-4365-82E8-607C35E5CE6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292202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F5289-4866-492E-9CE2-1C33F32C0373}"/>
              </a:ext>
            </a:extLst>
          </p:cNvPr>
          <p:cNvSpPr>
            <a:spLocks noGrp="1"/>
          </p:cNvSpPr>
          <p:nvPr>
            <p:ph type="title"/>
          </p:nvPr>
        </p:nvSpPr>
        <p:spPr/>
        <p:txBody>
          <a:bodyPr/>
          <a:lstStyle/>
          <a:p>
            <a:r>
              <a:rPr lang="en-US"/>
              <a:t>Facebook Own Posts Table | Oxford Fajar - 9 of 9</a:t>
            </a:r>
          </a:p>
        </p:txBody>
      </p:sp>
      <p:graphicFrame>
        <p:nvGraphicFramePr>
          <p:cNvPr id="5" name="Table Placeholder 4">
            <a:extLst>
              <a:ext uri="{FF2B5EF4-FFF2-40B4-BE49-F238E27FC236}">
                <a16:creationId xmlns:a16="http://schemas.microsoft.com/office/drawing/2014/main" id="{3CA3D9AC-8185-4D3C-A50A-0EC987015B36}"/>
              </a:ext>
            </a:extLst>
          </p:cNvPr>
          <p:cNvGraphicFramePr>
            <a:graphicFrameLocks noGrp="1"/>
          </p:cNvGraphicFramePr>
          <p:nvPr>
            <p:ph type="tbl" sz="quarter" idx="13"/>
            <p:extLst>
              <p:ext uri="{D42A27DB-BD31-4B8C-83A1-F6EECF244321}">
                <p14:modId xmlns:p14="http://schemas.microsoft.com/office/powerpoint/2010/main" val="1667154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97865117"/>
                    </a:ext>
                  </a:extLst>
                </a:gridCol>
                <a:gridCol w="658368">
                  <a:extLst>
                    <a:ext uri="{9D8B030D-6E8A-4147-A177-3AD203B41FA5}">
                      <a16:colId xmlns:a16="http://schemas.microsoft.com/office/drawing/2014/main" val="2879065172"/>
                    </a:ext>
                  </a:extLst>
                </a:gridCol>
                <a:gridCol w="658368">
                  <a:extLst>
                    <a:ext uri="{9D8B030D-6E8A-4147-A177-3AD203B41FA5}">
                      <a16:colId xmlns:a16="http://schemas.microsoft.com/office/drawing/2014/main" val="4169063311"/>
                    </a:ext>
                  </a:extLst>
                </a:gridCol>
                <a:gridCol w="658368">
                  <a:extLst>
                    <a:ext uri="{9D8B030D-6E8A-4147-A177-3AD203B41FA5}">
                      <a16:colId xmlns:a16="http://schemas.microsoft.com/office/drawing/2014/main" val="2278489515"/>
                    </a:ext>
                  </a:extLst>
                </a:gridCol>
                <a:gridCol w="658368">
                  <a:extLst>
                    <a:ext uri="{9D8B030D-6E8A-4147-A177-3AD203B41FA5}">
                      <a16:colId xmlns:a16="http://schemas.microsoft.com/office/drawing/2014/main" val="2070542566"/>
                    </a:ext>
                  </a:extLst>
                </a:gridCol>
                <a:gridCol w="658368">
                  <a:extLst>
                    <a:ext uri="{9D8B030D-6E8A-4147-A177-3AD203B41FA5}">
                      <a16:colId xmlns:a16="http://schemas.microsoft.com/office/drawing/2014/main" val="591480325"/>
                    </a:ext>
                  </a:extLst>
                </a:gridCol>
                <a:gridCol w="658368">
                  <a:extLst>
                    <a:ext uri="{9D8B030D-6E8A-4147-A177-3AD203B41FA5}">
                      <a16:colId xmlns:a16="http://schemas.microsoft.com/office/drawing/2014/main" val="144549570"/>
                    </a:ext>
                  </a:extLst>
                </a:gridCol>
                <a:gridCol w="658368">
                  <a:extLst>
                    <a:ext uri="{9D8B030D-6E8A-4147-A177-3AD203B41FA5}">
                      <a16:colId xmlns:a16="http://schemas.microsoft.com/office/drawing/2014/main" val="2770490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8068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- 2018-11-06 06:00:00 </a:t>
                      </a:r>
                      <a:r>
                        <a:rPr kumimoji="0" lang="en-US" sz="1000" b="0" i="0" u="none" strike="noStrike" kern="1200" cap="none" spc="0" normalizeH="0" baseline="0" noProof="0">
                          <a:ln>
                            <a:noFill/>
                          </a:ln>
                          <a:solidFill>
                            <a:prstClr val="black"/>
                          </a:solidFill>
                          <a:effectLst/>
                          <a:uLnTx/>
                          <a:uFillTx/>
                          <a:latin typeface="+mn-lt"/>
                          <a:ea typeface="+mn-ea"/>
                          <a:cs typeface="+mn-cs"/>
                        </a:rPr>
                        <a:t> 
 May this Festival of Lights illuminate your days ahead! Happy Diwali!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3457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- 2018-11-05 19:15:23 </a:t>
                      </a:r>
                      <a:r>
                        <a:rPr kumimoji="0" lang="en-US" sz="1000" b="0" i="0" u="none" strike="noStrike" kern="1200" cap="none" spc="0" normalizeH="0" baseline="0" noProof="0">
                          <a:ln>
                            <a:noFill/>
                          </a:ln>
                          <a:solidFill>
                            <a:prstClr val="black"/>
                          </a:solidFill>
                          <a:effectLst/>
                          <a:uLnTx/>
                          <a:uFillTx/>
                          <a:latin typeface="+mn-lt"/>
                          <a:ea typeface="+mn-ea"/>
                          <a:cs typeface="+mn-cs"/>
                        </a:rPr>
                        <a:t> 
 Success eBook enhances student’s learning experience by providing an interactive digital environment.
Your perfect companion to prepare for SPM anytime and anywhere! 
Available now for Mathematics, Additional Mathematics, Physics, and Biology. 
Learn more: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96622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- 2018-11-02 11:12:00 </a:t>
                      </a:r>
                      <a:r>
                        <a:rPr kumimoji="0" lang="en-US" sz="1000" b="0" i="0" u="none" strike="noStrike" kern="1200" cap="none" spc="0" normalizeH="0" baseline="0" noProof="0">
                          <a:ln>
                            <a:noFill/>
                          </a:ln>
                          <a:solidFill>
                            <a:prstClr val="black"/>
                          </a:solidFill>
                          <a:effectLst/>
                          <a:uLnTx/>
                          <a:uFillTx/>
                          <a:latin typeface="+mn-lt"/>
                          <a:ea typeface="+mn-ea"/>
                          <a:cs typeface="+mn-cs"/>
                        </a:rPr>
                        <a:t> 
 SPM is just around the corner. Fellow SPM candidates, have you been receiving blessings from well-wishers?
Source:  Oxford  Student’s  Dictionary,  pg.798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7705748"/>
                  </a:ext>
                </a:extLst>
              </a:tr>
            </a:tbl>
          </a:graphicData>
        </a:graphic>
      </p:graphicFrame>
      <p:sp>
        <p:nvSpPr>
          <p:cNvPr id="4" name="Text Placeholder 3">
            <a:extLst>
              <a:ext uri="{FF2B5EF4-FFF2-40B4-BE49-F238E27FC236}">
                <a16:creationId xmlns:a16="http://schemas.microsoft.com/office/drawing/2014/main" id="{11A8C333-F5BA-45A7-AF7E-CF721007B56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9978549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904</Words>
  <Application>Microsoft Office PowerPoint</Application>
  <PresentationFormat>On-screen Show (4:3)</PresentationFormat>
  <Paragraphs>411</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2</vt:lpstr>
      <vt:lpstr>Facebook (FB) Custom Own Posts Table (new) | Oxford Fajar - 2 of 2</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9</vt:lpstr>
      <vt:lpstr>Facebook Own Posts Table | Oxford Fajar - 2 of 9</vt:lpstr>
      <vt:lpstr>Facebook Own Posts Table | Oxford Fajar - 3 of 9</vt:lpstr>
      <vt:lpstr>Facebook Own Posts Table | Oxford Fajar - 4 of 9</vt:lpstr>
      <vt:lpstr>Facebook Own Posts Table | Oxford Fajar - 5 of 9</vt:lpstr>
      <vt:lpstr>Facebook Own Posts Table | Oxford Fajar - 6 of 9</vt:lpstr>
      <vt:lpstr>Facebook Own Posts Table | Oxford Fajar - 7 of 9</vt:lpstr>
      <vt:lpstr>Facebook Own Posts Table | Oxford Fajar - 8 of 9</vt:lpstr>
      <vt:lpstr>Facebook Own Posts Table | Oxford Fajar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2018-12-03T05:26:53Z</dcterms:created>
  <dcterms:modified xsi:type="dcterms:W3CDTF">2018-12-03T05:27:58Z</dcterms:modified>
</cp:coreProperties>
</file>