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Lst>
  <p:sldSz cx="9144000" cy="6858000" type="screen4x3"/>
  <p:notesSz cx="6858000" cy="9144000"/>
  <p:embeddedFontLst>
    <p:embeddedFont>
      <p:font typeface="Calibri" panose="020F0502020204030204" pitchFamily="34" charset="0"/>
      <p:regular r:id="rId44"/>
      <p:bold r:id="rId45"/>
      <p:italic r:id="rId46"/>
      <p:boldItalic r:id="rId4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font" Target="fonts/font4.fntdata"/><Relationship Id="rId50"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3493</c:v>
                </c:pt>
                <c:pt idx="1">
                  <c:v>4299</c:v>
                </c:pt>
                <c:pt idx="2">
                  <c:v>5249</c:v>
                </c:pt>
                <c:pt idx="3">
                  <c:v>4150</c:v>
                </c:pt>
                <c:pt idx="4">
                  <c:v>3751</c:v>
                </c:pt>
                <c:pt idx="5">
                  <c:v>5130</c:v>
                </c:pt>
                <c:pt idx="6">
                  <c:v>5195</c:v>
                </c:pt>
                <c:pt idx="7">
                  <c:v>2674</c:v>
                </c:pt>
                <c:pt idx="8">
                  <c:v>4180</c:v>
                </c:pt>
                <c:pt idx="9">
                  <c:v>3860</c:v>
                </c:pt>
                <c:pt idx="10">
                  <c:v>3595</c:v>
                </c:pt>
                <c:pt idx="11">
                  <c:v>4032</c:v>
                </c:pt>
                <c:pt idx="12">
                  <c:v>3708</c:v>
                </c:pt>
                <c:pt idx="13">
                  <c:v>4374</c:v>
                </c:pt>
                <c:pt idx="14">
                  <c:v>5187</c:v>
                </c:pt>
                <c:pt idx="15">
                  <c:v>5247</c:v>
                </c:pt>
                <c:pt idx="16">
                  <c:v>4597</c:v>
                </c:pt>
                <c:pt idx="17">
                  <c:v>7357</c:v>
                </c:pt>
                <c:pt idx="18">
                  <c:v>4724</c:v>
                </c:pt>
                <c:pt idx="19">
                  <c:v>5548</c:v>
                </c:pt>
                <c:pt idx="20">
                  <c:v>6148</c:v>
                </c:pt>
                <c:pt idx="21">
                  <c:v>3913</c:v>
                </c:pt>
                <c:pt idx="22">
                  <c:v>5409</c:v>
                </c:pt>
                <c:pt idx="23">
                  <c:v>5652</c:v>
                </c:pt>
                <c:pt idx="24">
                  <c:v>4694</c:v>
                </c:pt>
                <c:pt idx="25">
                  <c:v>4655</c:v>
                </c:pt>
                <c:pt idx="26">
                  <c:v>16949</c:v>
                </c:pt>
                <c:pt idx="27">
                  <c:v>34215</c:v>
                </c:pt>
                <c:pt idx="28">
                  <c:v>31412</c:v>
                </c:pt>
                <c:pt idx="29">
                  <c:v>70450</c:v>
                </c:pt>
                <c:pt idx="30">
                  <c:v>66692</c:v>
                </c:pt>
              </c:numCache>
            </c:numRef>
          </c:val>
          <c:smooth val="0"/>
          <c:extLst>
            <c:ext xmlns:c16="http://schemas.microsoft.com/office/drawing/2014/chart" uri="{C3380CC4-5D6E-409C-BE32-E72D297353CC}">
              <c16:uniqueId val="{00000000-6E91-4361-9179-FCB5BBFEE71C}"/>
            </c:ext>
          </c:extLst>
        </c:ser>
        <c:dLbls>
          <c:showLegendKey val="0"/>
          <c:showVal val="0"/>
          <c:showCatName val="0"/>
          <c:showSerName val="0"/>
          <c:showPercent val="0"/>
          <c:showBubbleSize val="0"/>
        </c:dLbls>
        <c:smooth val="0"/>
        <c:axId val="348776120"/>
        <c:axId val="348781696"/>
      </c:lineChart>
      <c:dateAx>
        <c:axId val="3487761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81696"/>
        <c:crosses val="autoZero"/>
        <c:auto val="1"/>
        <c:lblOffset val="100"/>
        <c:baseTimeUnit val="days"/>
      </c:dateAx>
      <c:valAx>
        <c:axId val="348781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776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155</c:v>
                </c:pt>
                <c:pt idx="1">
                  <c:v>375</c:v>
                </c:pt>
                <c:pt idx="2">
                  <c:v>548</c:v>
                </c:pt>
                <c:pt idx="3">
                  <c:v>312</c:v>
                </c:pt>
                <c:pt idx="4">
                  <c:v>224</c:v>
                </c:pt>
                <c:pt idx="5">
                  <c:v>411</c:v>
                </c:pt>
                <c:pt idx="6">
                  <c:v>489</c:v>
                </c:pt>
                <c:pt idx="7">
                  <c:v>127</c:v>
                </c:pt>
                <c:pt idx="8">
                  <c:v>251</c:v>
                </c:pt>
                <c:pt idx="9">
                  <c:v>309</c:v>
                </c:pt>
                <c:pt idx="10">
                  <c:v>223</c:v>
                </c:pt>
                <c:pt idx="11">
                  <c:v>338</c:v>
                </c:pt>
                <c:pt idx="12">
                  <c:v>139</c:v>
                </c:pt>
                <c:pt idx="13">
                  <c:v>321</c:v>
                </c:pt>
                <c:pt idx="14">
                  <c:v>290</c:v>
                </c:pt>
                <c:pt idx="15">
                  <c:v>423</c:v>
                </c:pt>
                <c:pt idx="16">
                  <c:v>360</c:v>
                </c:pt>
                <c:pt idx="17">
                  <c:v>609</c:v>
                </c:pt>
                <c:pt idx="18">
                  <c:v>353</c:v>
                </c:pt>
                <c:pt idx="19">
                  <c:v>450</c:v>
                </c:pt>
                <c:pt idx="20">
                  <c:v>497</c:v>
                </c:pt>
                <c:pt idx="21">
                  <c:v>164</c:v>
                </c:pt>
                <c:pt idx="22">
                  <c:v>285</c:v>
                </c:pt>
                <c:pt idx="23">
                  <c:v>299</c:v>
                </c:pt>
                <c:pt idx="24">
                  <c:v>280</c:v>
                </c:pt>
                <c:pt idx="25">
                  <c:v>374</c:v>
                </c:pt>
                <c:pt idx="26">
                  <c:v>255</c:v>
                </c:pt>
                <c:pt idx="27">
                  <c:v>749</c:v>
                </c:pt>
                <c:pt idx="28">
                  <c:v>367</c:v>
                </c:pt>
                <c:pt idx="29">
                  <c:v>552</c:v>
                </c:pt>
                <c:pt idx="30">
                  <c:v>330</c:v>
                </c:pt>
              </c:numCache>
            </c:numRef>
          </c:val>
          <c:smooth val="0"/>
          <c:extLst>
            <c:ext xmlns:c16="http://schemas.microsoft.com/office/drawing/2014/chart" uri="{C3380CC4-5D6E-409C-BE32-E72D297353CC}">
              <c16:uniqueId val="{00000000-3811-4A01-B1A8-810B4D9E01E4}"/>
            </c:ext>
          </c:extLst>
        </c:ser>
        <c:dLbls>
          <c:showLegendKey val="0"/>
          <c:showVal val="0"/>
          <c:showCatName val="0"/>
          <c:showSerName val="0"/>
          <c:showPercent val="0"/>
          <c:showBubbleSize val="0"/>
        </c:dLbls>
        <c:smooth val="0"/>
        <c:axId val="350790192"/>
        <c:axId val="350792816"/>
      </c:lineChart>
      <c:dateAx>
        <c:axId val="350790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92816"/>
        <c:crosses val="autoZero"/>
        <c:auto val="1"/>
        <c:lblOffset val="100"/>
        <c:baseTimeUnit val="days"/>
      </c:dateAx>
      <c:valAx>
        <c:axId val="350792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79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95</c:v>
                </c:pt>
                <c:pt idx="2">
                  <c:v>235</c:v>
                </c:pt>
                <c:pt idx="3">
                  <c:v>0</c:v>
                </c:pt>
                <c:pt idx="4">
                  <c:v>281</c:v>
                </c:pt>
                <c:pt idx="5">
                  <c:v>363</c:v>
                </c:pt>
                <c:pt idx="6">
                  <c:v>12</c:v>
                </c:pt>
                <c:pt idx="7">
                  <c:v>0</c:v>
                </c:pt>
                <c:pt idx="8">
                  <c:v>227</c:v>
                </c:pt>
                <c:pt idx="9">
                  <c:v>0</c:v>
                </c:pt>
                <c:pt idx="10">
                  <c:v>273</c:v>
                </c:pt>
                <c:pt idx="11">
                  <c:v>0</c:v>
                </c:pt>
                <c:pt idx="12">
                  <c:v>224</c:v>
                </c:pt>
                <c:pt idx="13">
                  <c:v>0</c:v>
                </c:pt>
                <c:pt idx="14">
                  <c:v>315</c:v>
                </c:pt>
                <c:pt idx="15">
                  <c:v>0</c:v>
                </c:pt>
                <c:pt idx="16">
                  <c:v>185</c:v>
                </c:pt>
                <c:pt idx="17">
                  <c:v>0</c:v>
                </c:pt>
                <c:pt idx="18">
                  <c:v>341</c:v>
                </c:pt>
                <c:pt idx="19">
                  <c:v>307</c:v>
                </c:pt>
                <c:pt idx="20">
                  <c:v>14</c:v>
                </c:pt>
                <c:pt idx="21">
                  <c:v>0</c:v>
                </c:pt>
                <c:pt idx="22">
                  <c:v>246</c:v>
                </c:pt>
                <c:pt idx="23">
                  <c:v>0</c:v>
                </c:pt>
                <c:pt idx="24">
                  <c:v>272</c:v>
                </c:pt>
                <c:pt idx="25">
                  <c:v>0</c:v>
                </c:pt>
                <c:pt idx="26">
                  <c:v>304</c:v>
                </c:pt>
                <c:pt idx="27">
                  <c:v>18</c:v>
                </c:pt>
                <c:pt idx="28">
                  <c:v>227</c:v>
                </c:pt>
                <c:pt idx="29">
                  <c:v>0</c:v>
                </c:pt>
                <c:pt idx="30">
                  <c:v>161</c:v>
                </c:pt>
              </c:numCache>
            </c:numRef>
          </c:val>
          <c:smooth val="0"/>
          <c:extLst>
            <c:ext xmlns:c16="http://schemas.microsoft.com/office/drawing/2014/chart" uri="{C3380CC4-5D6E-409C-BE32-E72D297353CC}">
              <c16:uniqueId val="{00000000-AB2C-4D97-9DBB-02BDEEC80839}"/>
            </c:ext>
          </c:extLst>
        </c:ser>
        <c:dLbls>
          <c:showLegendKey val="0"/>
          <c:showVal val="0"/>
          <c:showCatName val="0"/>
          <c:showSerName val="0"/>
          <c:showPercent val="0"/>
          <c:showBubbleSize val="0"/>
        </c:dLbls>
        <c:smooth val="0"/>
        <c:axId val="152728336"/>
        <c:axId val="152727352"/>
      </c:lineChart>
      <c:dateAx>
        <c:axId val="1527283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727352"/>
        <c:crosses val="autoZero"/>
        <c:auto val="1"/>
        <c:lblOffset val="100"/>
        <c:baseTimeUnit val="days"/>
      </c:dateAx>
      <c:valAx>
        <c:axId val="1527273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728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4465</c:v>
                </c:pt>
              </c:numCache>
            </c:numRef>
          </c:val>
          <c:extLst>
            <c:ext xmlns:c16="http://schemas.microsoft.com/office/drawing/2014/chart" uri="{C3380CC4-5D6E-409C-BE32-E72D297353CC}">
              <c16:uniqueId val="{00000000-F4AC-4CBD-A296-31CAE8B527A1}"/>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92</c:v>
                </c:pt>
              </c:numCache>
            </c:numRef>
          </c:val>
          <c:extLst>
            <c:ext xmlns:c16="http://schemas.microsoft.com/office/drawing/2014/chart" uri="{C3380CC4-5D6E-409C-BE32-E72D297353CC}">
              <c16:uniqueId val="{00000001-F4AC-4CBD-A296-31CAE8B527A1}"/>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F4AC-4CBD-A296-31CAE8B527A1}"/>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14</c:v>
                </c:pt>
              </c:numCache>
            </c:numRef>
          </c:val>
          <c:extLst>
            <c:ext xmlns:c16="http://schemas.microsoft.com/office/drawing/2014/chart" uri="{C3380CC4-5D6E-409C-BE32-E72D297353CC}">
              <c16:uniqueId val="{00000003-F4AC-4CBD-A296-31CAE8B527A1}"/>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0</c:v>
                </c:pt>
              </c:numCache>
            </c:numRef>
          </c:val>
          <c:extLst>
            <c:ext xmlns:c16="http://schemas.microsoft.com/office/drawing/2014/chart" uri="{C3380CC4-5D6E-409C-BE32-E72D297353CC}">
              <c16:uniqueId val="{00000004-F4AC-4CBD-A296-31CAE8B527A1}"/>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2</c:v>
                </c:pt>
              </c:numCache>
            </c:numRef>
          </c:val>
          <c:extLst>
            <c:ext xmlns:c16="http://schemas.microsoft.com/office/drawing/2014/chart" uri="{C3380CC4-5D6E-409C-BE32-E72D297353CC}">
              <c16:uniqueId val="{00000005-F4AC-4CBD-A296-31CAE8B527A1}"/>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106</c:v>
                </c:pt>
              </c:numCache>
            </c:numRef>
          </c:val>
          <c:extLst>
            <c:ext xmlns:c16="http://schemas.microsoft.com/office/drawing/2014/chart" uri="{C3380CC4-5D6E-409C-BE32-E72D297353CC}">
              <c16:uniqueId val="{00000006-F4AC-4CBD-A296-31CAE8B527A1}"/>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500</c:v>
                </c:pt>
              </c:numCache>
            </c:numRef>
          </c:val>
          <c:extLst>
            <c:ext xmlns:c16="http://schemas.microsoft.com/office/drawing/2014/chart" uri="{C3380CC4-5D6E-409C-BE32-E72D297353CC}">
              <c16:uniqueId val="{00000007-F4AC-4CBD-A296-31CAE8B527A1}"/>
            </c:ext>
          </c:extLst>
        </c:ser>
        <c:dLbls>
          <c:showLegendKey val="0"/>
          <c:showVal val="0"/>
          <c:showCatName val="0"/>
          <c:showSerName val="0"/>
          <c:showPercent val="0"/>
          <c:showBubbleSize val="0"/>
        </c:dLbls>
        <c:gapWidth val="150"/>
        <c:overlap val="100"/>
        <c:axId val="152726040"/>
        <c:axId val="152727024"/>
      </c:barChart>
      <c:catAx>
        <c:axId val="152726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727024"/>
        <c:crosses val="autoZero"/>
        <c:auto val="1"/>
        <c:lblAlgn val="ctr"/>
        <c:lblOffset val="100"/>
        <c:noMultiLvlLbl val="0"/>
      </c:catAx>
      <c:valAx>
        <c:axId val="1527270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2726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0.22485127800404001</c:v>
                </c:pt>
                <c:pt idx="1">
                  <c:v>0.12297329829029</c:v>
                </c:pt>
                <c:pt idx="2">
                  <c:v>0.15933170030749999</c:v>
                </c:pt>
                <c:pt idx="3">
                  <c:v>0.22224538570929001</c:v>
                </c:pt>
                <c:pt idx="4">
                  <c:v>0.26691782504784001</c:v>
                </c:pt>
                <c:pt idx="5">
                  <c:v>0.25146860644324998</c:v>
                </c:pt>
                <c:pt idx="6">
                  <c:v>1.5635353768493E-2</c:v>
                </c:pt>
              </c:numCache>
            </c:numRef>
          </c:val>
          <c:extLst>
            <c:ext xmlns:c16="http://schemas.microsoft.com/office/drawing/2014/chart" uri="{C3380CC4-5D6E-409C-BE32-E72D297353CC}">
              <c16:uniqueId val="{00000000-44F7-46D6-8ED9-6C9252426C20}"/>
            </c:ext>
          </c:extLst>
        </c:ser>
        <c:dLbls>
          <c:showLegendKey val="0"/>
          <c:showVal val="0"/>
          <c:showCatName val="0"/>
          <c:showSerName val="0"/>
          <c:showPercent val="0"/>
          <c:showBubbleSize val="0"/>
        </c:dLbls>
        <c:gapWidth val="219"/>
        <c:overlap val="-27"/>
        <c:axId val="351878488"/>
        <c:axId val="351878816"/>
      </c:barChart>
      <c:catAx>
        <c:axId val="3518784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78816"/>
        <c:crosses val="autoZero"/>
        <c:auto val="1"/>
        <c:lblAlgn val="ctr"/>
        <c:lblOffset val="100"/>
        <c:noMultiLvlLbl val="0"/>
      </c:catAx>
      <c:valAx>
        <c:axId val="351878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878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260</c:v>
                </c:pt>
                <c:pt idx="1">
                  <c:v>16603</c:v>
                </c:pt>
                <c:pt idx="2">
                  <c:v>45912</c:v>
                </c:pt>
                <c:pt idx="3">
                  <c:v>44086</c:v>
                </c:pt>
                <c:pt idx="4">
                  <c:v>12460</c:v>
                </c:pt>
                <c:pt idx="5">
                  <c:v>4155</c:v>
                </c:pt>
                <c:pt idx="6">
                  <c:v>900</c:v>
                </c:pt>
              </c:numCache>
            </c:numRef>
          </c:val>
          <c:extLst>
            <c:ext xmlns:c16="http://schemas.microsoft.com/office/drawing/2014/chart" uri="{C3380CC4-5D6E-409C-BE32-E72D297353CC}">
              <c16:uniqueId val="{00000000-5216-48EE-B260-CDB1AEAA3FA0}"/>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71</c:v>
                </c:pt>
                <c:pt idx="1">
                  <c:v>2213</c:v>
                </c:pt>
                <c:pt idx="2">
                  <c:v>4230</c:v>
                </c:pt>
                <c:pt idx="3">
                  <c:v>2865</c:v>
                </c:pt>
                <c:pt idx="4">
                  <c:v>768</c:v>
                </c:pt>
                <c:pt idx="5">
                  <c:v>267</c:v>
                </c:pt>
                <c:pt idx="6">
                  <c:v>131</c:v>
                </c:pt>
              </c:numCache>
            </c:numRef>
          </c:val>
          <c:extLst>
            <c:ext xmlns:c16="http://schemas.microsoft.com/office/drawing/2014/chart" uri="{C3380CC4-5D6E-409C-BE32-E72D297353CC}">
              <c16:uniqueId val="{00000001-5216-48EE-B260-CDB1AEAA3FA0}"/>
            </c:ext>
          </c:extLst>
        </c:ser>
        <c:dLbls>
          <c:showLegendKey val="0"/>
          <c:showVal val="0"/>
          <c:showCatName val="0"/>
          <c:showSerName val="0"/>
          <c:showPercent val="0"/>
          <c:showBubbleSize val="0"/>
        </c:dLbls>
        <c:gapWidth val="219"/>
        <c:overlap val="-27"/>
        <c:axId val="360558160"/>
        <c:axId val="360558488"/>
      </c:barChart>
      <c:catAx>
        <c:axId val="360558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58488"/>
        <c:crosses val="autoZero"/>
        <c:auto val="1"/>
        <c:lblAlgn val="ctr"/>
        <c:lblOffset val="100"/>
        <c:noMultiLvlLbl val="0"/>
      </c:catAx>
      <c:valAx>
        <c:axId val="36055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055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0</c:v>
                </c:pt>
                <c:pt idx="1">
                  <c:v>9.2237778494348999E-2</c:v>
                </c:pt>
                <c:pt idx="2">
                  <c:v>0.17912282279580999</c:v>
                </c:pt>
                <c:pt idx="3">
                  <c:v>0</c:v>
                </c:pt>
                <c:pt idx="4">
                  <c:v>0.23584022760453999</c:v>
                </c:pt>
                <c:pt idx="5">
                  <c:v>0.30308926540142</c:v>
                </c:pt>
                <c:pt idx="6">
                  <c:v>1.196914951712E-2</c:v>
                </c:pt>
                <c:pt idx="7">
                  <c:v>0</c:v>
                </c:pt>
                <c:pt idx="8">
                  <c:v>0.17190734941290001</c:v>
                </c:pt>
                <c:pt idx="9">
                  <c:v>0</c:v>
                </c:pt>
                <c:pt idx="10">
                  <c:v>0.22248768105121999</c:v>
                </c:pt>
                <c:pt idx="11">
                  <c:v>0</c:v>
                </c:pt>
                <c:pt idx="12">
                  <c:v>0.17005407421218999</c:v>
                </c:pt>
                <c:pt idx="13">
                  <c:v>0</c:v>
                </c:pt>
                <c:pt idx="14">
                  <c:v>0.26375394885856002</c:v>
                </c:pt>
                <c:pt idx="15">
                  <c:v>0</c:v>
                </c:pt>
                <c:pt idx="16">
                  <c:v>0.16971230786408001</c:v>
                </c:pt>
                <c:pt idx="17">
                  <c:v>0</c:v>
                </c:pt>
                <c:pt idx="18">
                  <c:v>0.29890253695386998</c:v>
                </c:pt>
                <c:pt idx="19">
                  <c:v>0.26978617773185998</c:v>
                </c:pt>
                <c:pt idx="20">
                  <c:v>1.8572723355570999E-2</c:v>
                </c:pt>
                <c:pt idx="21">
                  <c:v>0</c:v>
                </c:pt>
                <c:pt idx="22">
                  <c:v>0.1996274610207</c:v>
                </c:pt>
                <c:pt idx="23">
                  <c:v>0</c:v>
                </c:pt>
                <c:pt idx="24">
                  <c:v>0.22168017259914</c:v>
                </c:pt>
                <c:pt idx="25">
                  <c:v>0</c:v>
                </c:pt>
                <c:pt idx="26">
                  <c:v>0.26293764304178002</c:v>
                </c:pt>
                <c:pt idx="27">
                  <c:v>1.628664495114E-2</c:v>
                </c:pt>
                <c:pt idx="28">
                  <c:v>0.18498512719577001</c:v>
                </c:pt>
                <c:pt idx="29">
                  <c:v>0</c:v>
                </c:pt>
                <c:pt idx="30">
                  <c:v>0.11901241868717</c:v>
                </c:pt>
              </c:numCache>
            </c:numRef>
          </c:val>
          <c:smooth val="0"/>
          <c:extLst>
            <c:ext xmlns:c16="http://schemas.microsoft.com/office/drawing/2014/chart" uri="{C3380CC4-5D6E-409C-BE32-E72D297353CC}">
              <c16:uniqueId val="{00000000-2267-4E7F-AEDB-1DF882C5A898}"/>
            </c:ext>
          </c:extLst>
        </c:ser>
        <c:dLbls>
          <c:showLegendKey val="0"/>
          <c:showVal val="0"/>
          <c:showCatName val="0"/>
          <c:showSerName val="0"/>
          <c:showPercent val="0"/>
          <c:showBubbleSize val="0"/>
        </c:dLbls>
        <c:smooth val="0"/>
        <c:axId val="410404152"/>
        <c:axId val="410407760"/>
      </c:lineChart>
      <c:dateAx>
        <c:axId val="41040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7760"/>
        <c:crosses val="autoZero"/>
        <c:auto val="1"/>
        <c:lblOffset val="100"/>
        <c:baseTimeUnit val="days"/>
      </c:dateAx>
      <c:valAx>
        <c:axId val="41040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133312</c:v>
                </c:pt>
                <c:pt idx="1">
                  <c:v>133390</c:v>
                </c:pt>
                <c:pt idx="2">
                  <c:v>133467</c:v>
                </c:pt>
                <c:pt idx="3">
                  <c:v>133533</c:v>
                </c:pt>
                <c:pt idx="4">
                  <c:v>133598</c:v>
                </c:pt>
                <c:pt idx="5">
                  <c:v>133651</c:v>
                </c:pt>
                <c:pt idx="6">
                  <c:v>133704</c:v>
                </c:pt>
                <c:pt idx="7">
                  <c:v>133755</c:v>
                </c:pt>
                <c:pt idx="8">
                  <c:v>133832</c:v>
                </c:pt>
                <c:pt idx="9">
                  <c:v>133909</c:v>
                </c:pt>
                <c:pt idx="10">
                  <c:v>133972</c:v>
                </c:pt>
                <c:pt idx="11">
                  <c:v>134045</c:v>
                </c:pt>
                <c:pt idx="12">
                  <c:v>134105</c:v>
                </c:pt>
                <c:pt idx="13">
                  <c:v>134175</c:v>
                </c:pt>
                <c:pt idx="14">
                  <c:v>134257</c:v>
                </c:pt>
                <c:pt idx="15">
                  <c:v>134311</c:v>
                </c:pt>
                <c:pt idx="16">
                  <c:v>134380</c:v>
                </c:pt>
                <c:pt idx="17">
                  <c:v>134462</c:v>
                </c:pt>
                <c:pt idx="18">
                  <c:v>134522</c:v>
                </c:pt>
                <c:pt idx="19">
                  <c:v>134581</c:v>
                </c:pt>
                <c:pt idx="20">
                  <c:v>134632</c:v>
                </c:pt>
                <c:pt idx="21">
                  <c:v>134715</c:v>
                </c:pt>
                <c:pt idx="22">
                  <c:v>134788</c:v>
                </c:pt>
                <c:pt idx="23">
                  <c:v>134846</c:v>
                </c:pt>
                <c:pt idx="24">
                  <c:v>134913</c:v>
                </c:pt>
                <c:pt idx="25">
                  <c:v>134979</c:v>
                </c:pt>
                <c:pt idx="26">
                  <c:v>135048</c:v>
                </c:pt>
                <c:pt idx="27">
                  <c:v>135112</c:v>
                </c:pt>
                <c:pt idx="28">
                  <c:v>135181</c:v>
                </c:pt>
                <c:pt idx="29">
                  <c:v>135251</c:v>
                </c:pt>
                <c:pt idx="30">
                  <c:v>135310</c:v>
                </c:pt>
              </c:numCache>
            </c:numRef>
          </c:val>
          <c:smooth val="0"/>
          <c:extLst>
            <c:ext xmlns:c16="http://schemas.microsoft.com/office/drawing/2014/chart" uri="{C3380CC4-5D6E-409C-BE32-E72D297353CC}">
              <c16:uniqueId val="{00000000-95C5-45C3-B256-BB1FD670940D}"/>
            </c:ext>
          </c:extLst>
        </c:ser>
        <c:dLbls>
          <c:showLegendKey val="0"/>
          <c:showVal val="0"/>
          <c:showCatName val="0"/>
          <c:showSerName val="0"/>
          <c:showPercent val="0"/>
          <c:showBubbleSize val="0"/>
        </c:dLbls>
        <c:smooth val="0"/>
        <c:axId val="410406776"/>
        <c:axId val="410404808"/>
      </c:lineChart>
      <c:dateAx>
        <c:axId val="410406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4808"/>
        <c:crosses val="autoZero"/>
        <c:auto val="1"/>
        <c:lblOffset val="100"/>
        <c:baseTimeUnit val="days"/>
      </c:dateAx>
      <c:valAx>
        <c:axId val="410404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6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43374</c:v>
                </c:pt>
                <c:pt idx="1">
                  <c:v>43375</c:v>
                </c:pt>
                <c:pt idx="2">
                  <c:v>43376</c:v>
                </c:pt>
                <c:pt idx="3">
                  <c:v>43377</c:v>
                </c:pt>
                <c:pt idx="4">
                  <c:v>43378</c:v>
                </c:pt>
                <c:pt idx="5">
                  <c:v>43379</c:v>
                </c:pt>
                <c:pt idx="6">
                  <c:v>43380</c:v>
                </c:pt>
                <c:pt idx="7">
                  <c:v>43381</c:v>
                </c:pt>
                <c:pt idx="8">
                  <c:v>43382</c:v>
                </c:pt>
                <c:pt idx="9">
                  <c:v>43383</c:v>
                </c:pt>
                <c:pt idx="10">
                  <c:v>43384</c:v>
                </c:pt>
                <c:pt idx="11">
                  <c:v>43385</c:v>
                </c:pt>
                <c:pt idx="12">
                  <c:v>43386</c:v>
                </c:pt>
                <c:pt idx="13">
                  <c:v>43387</c:v>
                </c:pt>
                <c:pt idx="14">
                  <c:v>43388</c:v>
                </c:pt>
                <c:pt idx="15">
                  <c:v>43389</c:v>
                </c:pt>
                <c:pt idx="16">
                  <c:v>43390</c:v>
                </c:pt>
                <c:pt idx="17">
                  <c:v>43391</c:v>
                </c:pt>
                <c:pt idx="18">
                  <c:v>43392</c:v>
                </c:pt>
                <c:pt idx="19">
                  <c:v>43393</c:v>
                </c:pt>
                <c:pt idx="20">
                  <c:v>43394</c:v>
                </c:pt>
                <c:pt idx="21">
                  <c:v>43395</c:v>
                </c:pt>
                <c:pt idx="22">
                  <c:v>43396</c:v>
                </c:pt>
                <c:pt idx="23">
                  <c:v>43397</c:v>
                </c:pt>
                <c:pt idx="24">
                  <c:v>43398</c:v>
                </c:pt>
                <c:pt idx="25">
                  <c:v>43399</c:v>
                </c:pt>
                <c:pt idx="26">
                  <c:v>43400</c:v>
                </c:pt>
                <c:pt idx="27">
                  <c:v>43401</c:v>
                </c:pt>
                <c:pt idx="28">
                  <c:v>43402</c:v>
                </c:pt>
                <c:pt idx="29">
                  <c:v>43403</c:v>
                </c:pt>
                <c:pt idx="30">
                  <c:v>43404</c:v>
                </c:pt>
              </c:numCache>
            </c:numRef>
          </c:cat>
          <c:val>
            <c:numRef>
              <c:f>Sheet1!$B$2:$B$32</c:f>
              <c:numCache>
                <c:formatCode>General</c:formatCode>
                <c:ptCount val="31"/>
                <c:pt idx="0">
                  <c:v>37</c:v>
                </c:pt>
                <c:pt idx="1">
                  <c:v>72</c:v>
                </c:pt>
                <c:pt idx="2">
                  <c:v>88</c:v>
                </c:pt>
                <c:pt idx="3">
                  <c:v>75</c:v>
                </c:pt>
                <c:pt idx="4">
                  <c:v>54</c:v>
                </c:pt>
                <c:pt idx="5">
                  <c:v>55</c:v>
                </c:pt>
                <c:pt idx="6">
                  <c:v>65</c:v>
                </c:pt>
                <c:pt idx="7">
                  <c:v>48</c:v>
                </c:pt>
                <c:pt idx="8">
                  <c:v>55</c:v>
                </c:pt>
                <c:pt idx="9">
                  <c:v>71</c:v>
                </c:pt>
                <c:pt idx="10">
                  <c:v>46</c:v>
                </c:pt>
                <c:pt idx="11">
                  <c:v>56</c:v>
                </c:pt>
                <c:pt idx="12">
                  <c:v>83</c:v>
                </c:pt>
                <c:pt idx="13">
                  <c:v>56</c:v>
                </c:pt>
                <c:pt idx="14">
                  <c:v>67</c:v>
                </c:pt>
                <c:pt idx="15">
                  <c:v>79</c:v>
                </c:pt>
                <c:pt idx="16">
                  <c:v>80</c:v>
                </c:pt>
                <c:pt idx="17">
                  <c:v>112</c:v>
                </c:pt>
                <c:pt idx="18">
                  <c:v>74</c:v>
                </c:pt>
                <c:pt idx="19">
                  <c:v>83</c:v>
                </c:pt>
                <c:pt idx="20">
                  <c:v>70</c:v>
                </c:pt>
                <c:pt idx="21">
                  <c:v>95</c:v>
                </c:pt>
                <c:pt idx="22">
                  <c:v>100</c:v>
                </c:pt>
                <c:pt idx="23">
                  <c:v>67</c:v>
                </c:pt>
                <c:pt idx="24">
                  <c:v>72</c:v>
                </c:pt>
                <c:pt idx="25">
                  <c:v>73</c:v>
                </c:pt>
                <c:pt idx="26">
                  <c:v>51</c:v>
                </c:pt>
                <c:pt idx="27">
                  <c:v>85</c:v>
                </c:pt>
                <c:pt idx="28">
                  <c:v>75</c:v>
                </c:pt>
                <c:pt idx="29">
                  <c:v>56</c:v>
                </c:pt>
                <c:pt idx="30">
                  <c:v>66</c:v>
                </c:pt>
              </c:numCache>
            </c:numRef>
          </c:val>
          <c:smooth val="0"/>
          <c:extLst>
            <c:ext xmlns:c16="http://schemas.microsoft.com/office/drawing/2014/chart" uri="{C3380CC4-5D6E-409C-BE32-E72D297353CC}">
              <c16:uniqueId val="{00000000-F2F9-471A-9EC8-9FCD7BFFF046}"/>
            </c:ext>
          </c:extLst>
        </c:ser>
        <c:dLbls>
          <c:showLegendKey val="0"/>
          <c:showVal val="0"/>
          <c:showCatName val="0"/>
          <c:showSerName val="0"/>
          <c:showPercent val="0"/>
          <c:showBubbleSize val="0"/>
        </c:dLbls>
        <c:smooth val="0"/>
        <c:axId val="410401200"/>
        <c:axId val="410394312"/>
      </c:lineChart>
      <c:dateAx>
        <c:axId val="410401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94312"/>
        <c:crosses val="autoZero"/>
        <c:auto val="1"/>
        <c:lblOffset val="100"/>
        <c:baseTimeUnit val="days"/>
      </c:dateAx>
      <c:valAx>
        <c:axId val="410394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1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41C6F-3355-47DB-AE4B-A7AB50BC8182}"/>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97B30485-6966-495A-A340-0A7F36DAAED6}"/>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7128352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B7F0E2-F0D5-4AE3-909E-083B7CA7EBCE}"/>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47BAAC80-DD5B-4969-8233-5DCC83274414}"/>
              </a:ext>
            </a:extLst>
          </p:cNvPr>
          <p:cNvGraphicFramePr>
            <a:graphicFrameLocks noGrp="1"/>
          </p:cNvGraphicFramePr>
          <p:nvPr>
            <p:ph type="tbl" sz="quarter" idx="13"/>
            <p:extLst>
              <p:ext uri="{D42A27DB-BD31-4B8C-83A1-F6EECF244321}">
                <p14:modId xmlns:p14="http://schemas.microsoft.com/office/powerpoint/2010/main" val="2401533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22433658"/>
                    </a:ext>
                  </a:extLst>
                </a:gridCol>
                <a:gridCol w="740664">
                  <a:extLst>
                    <a:ext uri="{9D8B030D-6E8A-4147-A177-3AD203B41FA5}">
                      <a16:colId xmlns:a16="http://schemas.microsoft.com/office/drawing/2014/main" val="4167242272"/>
                    </a:ext>
                  </a:extLst>
                </a:gridCol>
                <a:gridCol w="740664">
                  <a:extLst>
                    <a:ext uri="{9D8B030D-6E8A-4147-A177-3AD203B41FA5}">
                      <a16:colId xmlns:a16="http://schemas.microsoft.com/office/drawing/2014/main" val="2310976430"/>
                    </a:ext>
                  </a:extLst>
                </a:gridCol>
                <a:gridCol w="740664">
                  <a:extLst>
                    <a:ext uri="{9D8B030D-6E8A-4147-A177-3AD203B41FA5}">
                      <a16:colId xmlns:a16="http://schemas.microsoft.com/office/drawing/2014/main" val="439495451"/>
                    </a:ext>
                  </a:extLst>
                </a:gridCol>
                <a:gridCol w="740664">
                  <a:extLst>
                    <a:ext uri="{9D8B030D-6E8A-4147-A177-3AD203B41FA5}">
                      <a16:colId xmlns:a16="http://schemas.microsoft.com/office/drawing/2014/main" val="1226756670"/>
                    </a:ext>
                  </a:extLst>
                </a:gridCol>
                <a:gridCol w="740664">
                  <a:extLst>
                    <a:ext uri="{9D8B030D-6E8A-4147-A177-3AD203B41FA5}">
                      <a16:colId xmlns:a16="http://schemas.microsoft.com/office/drawing/2014/main" val="3404747867"/>
                    </a:ext>
                  </a:extLst>
                </a:gridCol>
                <a:gridCol w="740664">
                  <a:extLst>
                    <a:ext uri="{9D8B030D-6E8A-4147-A177-3AD203B41FA5}">
                      <a16:colId xmlns:a16="http://schemas.microsoft.com/office/drawing/2014/main" val="1336095040"/>
                    </a:ext>
                  </a:extLst>
                </a:gridCol>
                <a:gridCol w="740664">
                  <a:extLst>
                    <a:ext uri="{9D8B030D-6E8A-4147-A177-3AD203B41FA5}">
                      <a16:colId xmlns:a16="http://schemas.microsoft.com/office/drawing/2014/main" val="1669899104"/>
                    </a:ext>
                  </a:extLst>
                </a:gridCol>
                <a:gridCol w="740664">
                  <a:extLst>
                    <a:ext uri="{9D8B030D-6E8A-4147-A177-3AD203B41FA5}">
                      <a16:colId xmlns:a16="http://schemas.microsoft.com/office/drawing/2014/main" val="1578560847"/>
                    </a:ext>
                  </a:extLst>
                </a:gridCol>
                <a:gridCol w="740664">
                  <a:extLst>
                    <a:ext uri="{9D8B030D-6E8A-4147-A177-3AD203B41FA5}">
                      <a16:colId xmlns:a16="http://schemas.microsoft.com/office/drawing/2014/main" val="1708972991"/>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54497836"/>
                  </a:ext>
                </a:extLst>
              </a:tr>
              <a:tr h="370840">
                <a:tc>
                  <a:txBody>
                    <a:bodyPr/>
                    <a:lstStyle/>
                    <a:p>
                      <a:r>
                        <a:rPr lang="en-US" sz="1000"/>
                        <a:t>Buttercup Malaysia</a:t>
                      </a:r>
                    </a:p>
                  </a:txBody>
                  <a:tcPr/>
                </a:tc>
                <a:tc>
                  <a:txBody>
                    <a:bodyPr/>
                    <a:lstStyle/>
                    <a:p>
                      <a:r>
                        <a:rPr lang="en-US" sz="1000"/>
                        <a:t>135310</a:t>
                      </a:r>
                    </a:p>
                  </a:txBody>
                  <a:tcPr/>
                </a:tc>
                <a:tc>
                  <a:txBody>
                    <a:bodyPr/>
                    <a:lstStyle/>
                    <a:p>
                      <a:r>
                        <a:rPr lang="en-US" sz="1000"/>
                        <a:t>2062</a:t>
                      </a:r>
                    </a:p>
                  </a:txBody>
                  <a:tcPr/>
                </a:tc>
                <a:tc>
                  <a:txBody>
                    <a:bodyPr/>
                    <a:lstStyle/>
                    <a:p>
                      <a:r>
                        <a:rPr lang="en-US" sz="1000"/>
                        <a:t>23</a:t>
                      </a:r>
                    </a:p>
                  </a:txBody>
                  <a:tcPr/>
                </a:tc>
                <a:tc>
                  <a:txBody>
                    <a:bodyPr/>
                    <a:lstStyle/>
                    <a:p>
                      <a:r>
                        <a:rPr lang="en-US" sz="1000"/>
                        <a:t>4573</a:t>
                      </a:r>
                    </a:p>
                  </a:txBody>
                  <a:tcPr/>
                </a:tc>
                <a:tc>
                  <a:txBody>
                    <a:bodyPr/>
                    <a:lstStyle/>
                    <a:p>
                      <a:r>
                        <a:rPr lang="en-US" sz="1000"/>
                        <a:t>106</a:t>
                      </a:r>
                    </a:p>
                  </a:txBody>
                  <a:tcPr/>
                </a:tc>
                <a:tc>
                  <a:txBody>
                    <a:bodyPr/>
                    <a:lstStyle/>
                    <a:p>
                      <a:r>
                        <a:rPr lang="en-US" sz="1000"/>
                        <a:t>500</a:t>
                      </a:r>
                    </a:p>
                  </a:txBody>
                  <a:tcPr/>
                </a:tc>
                <a:tc>
                  <a:txBody>
                    <a:bodyPr/>
                    <a:lstStyle/>
                    <a:p>
                      <a:r>
                        <a:rPr lang="en-US" sz="1000"/>
                        <a:t>0</a:t>
                      </a:r>
                    </a:p>
                  </a:txBody>
                  <a:tcPr/>
                </a:tc>
                <a:tc>
                  <a:txBody>
                    <a:bodyPr/>
                    <a:lstStyle/>
                    <a:p>
                      <a:r>
                        <a:rPr lang="en-US" sz="1000"/>
                        <a:t>0.1677 %</a:t>
                      </a:r>
                    </a:p>
                  </a:txBody>
                  <a:tcPr/>
                </a:tc>
                <a:tc>
                  <a:txBody>
                    <a:bodyPr/>
                    <a:lstStyle/>
                    <a:p>
                      <a:r>
                        <a:rPr lang="en-US" sz="1000"/>
                        <a:t>0.0 %</a:t>
                      </a:r>
                    </a:p>
                  </a:txBody>
                  <a:tcPr/>
                </a:tc>
                <a:extLst>
                  <a:ext uri="{0D108BD9-81ED-4DB2-BD59-A6C34878D82A}">
                    <a16:rowId xmlns:a16="http://schemas.microsoft.com/office/drawing/2014/main" val="3812524080"/>
                  </a:ext>
                </a:extLst>
              </a:tr>
            </a:tbl>
          </a:graphicData>
        </a:graphic>
      </p:graphicFrame>
      <p:sp>
        <p:nvSpPr>
          <p:cNvPr id="4" name="Text Placeholder 3">
            <a:extLst>
              <a:ext uri="{FF2B5EF4-FFF2-40B4-BE49-F238E27FC236}">
                <a16:creationId xmlns:a16="http://schemas.microsoft.com/office/drawing/2014/main" id="{DDA70232-0AD0-4B9B-80F2-315935BA2E5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24750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9A128D-B767-43A0-BF28-97324560887C}"/>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A985EDF1-6755-427E-9F26-FB278795BAC1}"/>
              </a:ext>
            </a:extLst>
          </p:cNvPr>
          <p:cNvGraphicFramePr>
            <a:graphicFrameLocks noGrp="1"/>
          </p:cNvGraphicFramePr>
          <p:nvPr>
            <p:ph type="chart" sz="quarter" idx="13"/>
            <p:extLst>
              <p:ext uri="{D42A27DB-BD31-4B8C-83A1-F6EECF244321}">
                <p14:modId xmlns:p14="http://schemas.microsoft.com/office/powerpoint/2010/main" val="36682534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2F0CCA-9159-4384-A408-75B02EB3A2B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EA988BD-16E8-48DA-B97B-52244BE333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6195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750E8-66CA-4000-B4C0-F71936D124B8}"/>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64619BAA-F769-4CCB-ADF4-709E3A646CC7}"/>
              </a:ext>
            </a:extLst>
          </p:cNvPr>
          <p:cNvGraphicFramePr>
            <a:graphicFrameLocks noGrp="1"/>
          </p:cNvGraphicFramePr>
          <p:nvPr>
            <p:ph type="chart" sz="quarter" idx="13"/>
            <p:extLst>
              <p:ext uri="{D42A27DB-BD31-4B8C-83A1-F6EECF244321}">
                <p14:modId xmlns:p14="http://schemas.microsoft.com/office/powerpoint/2010/main" val="1780658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54763B7-058A-4126-B519-8176D7A0993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DFB4E2CC-D80E-4875-B925-FB32F884B2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831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64BD9-D140-4D90-98C6-ACDC9C837497}"/>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FAD232FC-83EB-4CB9-8C0D-4E380851860C}"/>
              </a:ext>
            </a:extLst>
          </p:cNvPr>
          <p:cNvGraphicFramePr>
            <a:graphicFrameLocks noGrp="1"/>
          </p:cNvGraphicFramePr>
          <p:nvPr>
            <p:ph type="chart" sz="quarter" idx="13"/>
            <p:extLst>
              <p:ext uri="{D42A27DB-BD31-4B8C-83A1-F6EECF244321}">
                <p14:modId xmlns:p14="http://schemas.microsoft.com/office/powerpoint/2010/main" val="16797204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508854-CA64-49E3-ABA6-A10465E8A98E}"/>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35D3FD0F-B7C6-467C-A68F-F2291B58CF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350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B513C-51AD-4401-8D15-01B6256E85BA}"/>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1884ED24-0586-4EF4-A408-FC931D76912B}"/>
              </a:ext>
            </a:extLst>
          </p:cNvPr>
          <p:cNvGraphicFramePr>
            <a:graphicFrameLocks noGrp="1"/>
          </p:cNvGraphicFramePr>
          <p:nvPr>
            <p:ph type="chart" sz="quarter" idx="13"/>
            <p:extLst>
              <p:ext uri="{D42A27DB-BD31-4B8C-83A1-F6EECF244321}">
                <p14:modId xmlns:p14="http://schemas.microsoft.com/office/powerpoint/2010/main" val="3724806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81D31E7-6B6D-4C3E-958C-0019714BF2B1}"/>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B688B943-688A-40C1-99B3-37B482F2F4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18063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512F2-F155-4EB1-BC43-293C3933952B}"/>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462D8870-CCE6-4ACE-9241-D2224AE937F4}"/>
              </a:ext>
            </a:extLst>
          </p:cNvPr>
          <p:cNvGraphicFramePr>
            <a:graphicFrameLocks noGrp="1"/>
          </p:cNvGraphicFramePr>
          <p:nvPr>
            <p:ph type="chart" sz="quarter" idx="13"/>
            <p:extLst>
              <p:ext uri="{D42A27DB-BD31-4B8C-83A1-F6EECF244321}">
                <p14:modId xmlns:p14="http://schemas.microsoft.com/office/powerpoint/2010/main" val="36598740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B9D980-5B31-4A4D-BBB5-3B7F259C5D28}"/>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553696E-D04B-439E-9AFC-995B831412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73866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D1D82-62E1-4F93-86E5-B82803018FBF}"/>
              </a:ext>
            </a:extLst>
          </p:cNvPr>
          <p:cNvSpPr>
            <a:spLocks noGrp="1"/>
          </p:cNvSpPr>
          <p:nvPr>
            <p:ph type="title"/>
          </p:nvPr>
        </p:nvSpPr>
        <p:spPr/>
        <p:txBody>
          <a:bodyPr/>
          <a:lstStyle/>
          <a:p>
            <a:r>
              <a:rPr lang="en-US"/>
              <a:t>Facebook (FB) Custom Own Posts Table (new) | Buttercup Malaysia - 1 of 6</a:t>
            </a:r>
          </a:p>
        </p:txBody>
      </p:sp>
      <p:graphicFrame>
        <p:nvGraphicFramePr>
          <p:cNvPr id="5" name="Table Placeholder 4">
            <a:extLst>
              <a:ext uri="{FF2B5EF4-FFF2-40B4-BE49-F238E27FC236}">
                <a16:creationId xmlns:a16="http://schemas.microsoft.com/office/drawing/2014/main" id="{E9E3803C-444B-403B-963C-1155C3D49262}"/>
              </a:ext>
            </a:extLst>
          </p:cNvPr>
          <p:cNvGraphicFramePr>
            <a:graphicFrameLocks noGrp="1"/>
          </p:cNvGraphicFramePr>
          <p:nvPr>
            <p:ph type="tbl" sz="quarter" idx="13"/>
            <p:extLst>
              <p:ext uri="{D42A27DB-BD31-4B8C-83A1-F6EECF244321}">
                <p14:modId xmlns:p14="http://schemas.microsoft.com/office/powerpoint/2010/main" val="34817271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33600215"/>
                    </a:ext>
                  </a:extLst>
                </a:gridCol>
                <a:gridCol w="822960">
                  <a:extLst>
                    <a:ext uri="{9D8B030D-6E8A-4147-A177-3AD203B41FA5}">
                      <a16:colId xmlns:a16="http://schemas.microsoft.com/office/drawing/2014/main" val="4279215136"/>
                    </a:ext>
                  </a:extLst>
                </a:gridCol>
                <a:gridCol w="822960">
                  <a:extLst>
                    <a:ext uri="{9D8B030D-6E8A-4147-A177-3AD203B41FA5}">
                      <a16:colId xmlns:a16="http://schemas.microsoft.com/office/drawing/2014/main" val="1566840184"/>
                    </a:ext>
                  </a:extLst>
                </a:gridCol>
                <a:gridCol w="822960">
                  <a:extLst>
                    <a:ext uri="{9D8B030D-6E8A-4147-A177-3AD203B41FA5}">
                      <a16:colId xmlns:a16="http://schemas.microsoft.com/office/drawing/2014/main" val="1404960492"/>
                    </a:ext>
                  </a:extLst>
                </a:gridCol>
                <a:gridCol w="822960">
                  <a:extLst>
                    <a:ext uri="{9D8B030D-6E8A-4147-A177-3AD203B41FA5}">
                      <a16:colId xmlns:a16="http://schemas.microsoft.com/office/drawing/2014/main" val="1177228046"/>
                    </a:ext>
                  </a:extLst>
                </a:gridCol>
                <a:gridCol w="822960">
                  <a:extLst>
                    <a:ext uri="{9D8B030D-6E8A-4147-A177-3AD203B41FA5}">
                      <a16:colId xmlns:a16="http://schemas.microsoft.com/office/drawing/2014/main" val="527441173"/>
                    </a:ext>
                  </a:extLst>
                </a:gridCol>
                <a:gridCol w="822960">
                  <a:extLst>
                    <a:ext uri="{9D8B030D-6E8A-4147-A177-3AD203B41FA5}">
                      <a16:colId xmlns:a16="http://schemas.microsoft.com/office/drawing/2014/main" val="2820232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6627083"/>
                  </a:ext>
                </a:extLst>
              </a:tr>
            </a:tbl>
          </a:graphicData>
        </a:graphic>
      </p:graphicFrame>
      <p:sp>
        <p:nvSpPr>
          <p:cNvPr id="4" name="Text Placeholder 3">
            <a:extLst>
              <a:ext uri="{FF2B5EF4-FFF2-40B4-BE49-F238E27FC236}">
                <a16:creationId xmlns:a16="http://schemas.microsoft.com/office/drawing/2014/main" id="{CE19E184-1C78-4336-92DD-C15AF2265D4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33976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EEA47B-64C8-4533-917F-EEB465BF7494}"/>
              </a:ext>
            </a:extLst>
          </p:cNvPr>
          <p:cNvSpPr>
            <a:spLocks noGrp="1"/>
          </p:cNvSpPr>
          <p:nvPr>
            <p:ph type="title"/>
          </p:nvPr>
        </p:nvSpPr>
        <p:spPr/>
        <p:txBody>
          <a:bodyPr/>
          <a:lstStyle/>
          <a:p>
            <a:r>
              <a:rPr lang="en-US"/>
              <a:t>Facebook (FB) Custom Own Posts Table (new) | Buttercup Malaysia - 2 of 6</a:t>
            </a:r>
          </a:p>
        </p:txBody>
      </p:sp>
      <p:graphicFrame>
        <p:nvGraphicFramePr>
          <p:cNvPr id="5" name="Table Placeholder 4">
            <a:extLst>
              <a:ext uri="{FF2B5EF4-FFF2-40B4-BE49-F238E27FC236}">
                <a16:creationId xmlns:a16="http://schemas.microsoft.com/office/drawing/2014/main" id="{90056559-EBA3-4450-8CF2-685D0770D702}"/>
              </a:ext>
            </a:extLst>
          </p:cNvPr>
          <p:cNvGraphicFramePr>
            <a:graphicFrameLocks noGrp="1"/>
          </p:cNvGraphicFramePr>
          <p:nvPr>
            <p:ph type="tbl" sz="quarter" idx="13"/>
            <p:extLst>
              <p:ext uri="{D42A27DB-BD31-4B8C-83A1-F6EECF244321}">
                <p14:modId xmlns:p14="http://schemas.microsoft.com/office/powerpoint/2010/main" val="3495986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1442260"/>
                    </a:ext>
                  </a:extLst>
                </a:gridCol>
                <a:gridCol w="822960">
                  <a:extLst>
                    <a:ext uri="{9D8B030D-6E8A-4147-A177-3AD203B41FA5}">
                      <a16:colId xmlns:a16="http://schemas.microsoft.com/office/drawing/2014/main" val="438936395"/>
                    </a:ext>
                  </a:extLst>
                </a:gridCol>
                <a:gridCol w="822960">
                  <a:extLst>
                    <a:ext uri="{9D8B030D-6E8A-4147-A177-3AD203B41FA5}">
                      <a16:colId xmlns:a16="http://schemas.microsoft.com/office/drawing/2014/main" val="3494749908"/>
                    </a:ext>
                  </a:extLst>
                </a:gridCol>
                <a:gridCol w="822960">
                  <a:extLst>
                    <a:ext uri="{9D8B030D-6E8A-4147-A177-3AD203B41FA5}">
                      <a16:colId xmlns:a16="http://schemas.microsoft.com/office/drawing/2014/main" val="2957518665"/>
                    </a:ext>
                  </a:extLst>
                </a:gridCol>
                <a:gridCol w="822960">
                  <a:extLst>
                    <a:ext uri="{9D8B030D-6E8A-4147-A177-3AD203B41FA5}">
                      <a16:colId xmlns:a16="http://schemas.microsoft.com/office/drawing/2014/main" val="2916757170"/>
                    </a:ext>
                  </a:extLst>
                </a:gridCol>
                <a:gridCol w="822960">
                  <a:extLst>
                    <a:ext uri="{9D8B030D-6E8A-4147-A177-3AD203B41FA5}">
                      <a16:colId xmlns:a16="http://schemas.microsoft.com/office/drawing/2014/main" val="2795276258"/>
                    </a:ext>
                  </a:extLst>
                </a:gridCol>
                <a:gridCol w="822960">
                  <a:extLst>
                    <a:ext uri="{9D8B030D-6E8A-4147-A177-3AD203B41FA5}">
                      <a16:colId xmlns:a16="http://schemas.microsoft.com/office/drawing/2014/main" val="29390576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4487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- 2018-10-06 13:06:00 </a:t>
                      </a:r>
                      <a:r>
                        <a:rPr kumimoji="0" lang="en-US" sz="1000" b="0" i="0" u="none" strike="noStrike" kern="1200" cap="none" spc="0" normalizeH="0" baseline="0" noProof="0">
                          <a:ln>
                            <a:noFill/>
                          </a:ln>
                          <a:solidFill>
                            <a:prstClr val="black"/>
                          </a:solidFill>
                          <a:effectLst/>
                          <a:uLnTx/>
                          <a:uFillTx/>
                          <a:latin typeface="+mn-lt"/>
                          <a:ea typeface="+mn-ea"/>
                          <a:cs typeface="+mn-cs"/>
                        </a:rPr>
                        <a:t> 
 Hidangkan lauk ini bersama nasi panas untuk makan malam. Fuh, lazatnya! Kalau sedang berdiet, nikmati bersama sayuran.​
#ResipiButtercup​
Kiub Daging Buttercup dan Bawang Putih​
Bahan-bahan:​
2 sudu besar Buttercup​
556 gram daging sirloin dipotong menjadi kiub ​kecil ​
1 sudu besar minyak zaitun ​
2 sudu kecil bawang putih dicincang ​
Garam dan lada secukup rasa ​
1 sudu besar daun parsli
Arahan:​
1. Panaskan minyak zaitun dalam kuali besar dengan api yang tinggi. Perap daging dengan garam dan lada secukup rasa.​
2. Letakkan daging dalam kuali. Masak selama 3-4 minit, kacau sekali-sekala, sehingga coklat keemasan. Ulangi dengan baki daging jika diperlukan.​
3. Masukkan Buttercup dan bawang putih ke kuali; masak selama 1-2 minit, kacau untuk menyaluti daging dengan sos.​
4. Taburkan dengan parsli dan sajikan.​
Sumber: https://www.dinneratthezoo.com/steak-bites-with-garlic-butter/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176203"/>
                  </a:ext>
                </a:extLst>
              </a:tr>
            </a:tbl>
          </a:graphicData>
        </a:graphic>
      </p:graphicFrame>
      <p:sp>
        <p:nvSpPr>
          <p:cNvPr id="4" name="Text Placeholder 3">
            <a:extLst>
              <a:ext uri="{FF2B5EF4-FFF2-40B4-BE49-F238E27FC236}">
                <a16:creationId xmlns:a16="http://schemas.microsoft.com/office/drawing/2014/main" id="{328B4E4C-FF4C-4322-821D-3CDF904F0A6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555088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EE3AC-65D1-4393-BCF2-36DC0F69A93F}"/>
              </a:ext>
            </a:extLst>
          </p:cNvPr>
          <p:cNvSpPr>
            <a:spLocks noGrp="1"/>
          </p:cNvSpPr>
          <p:nvPr>
            <p:ph type="title"/>
          </p:nvPr>
        </p:nvSpPr>
        <p:spPr/>
        <p:txBody>
          <a:bodyPr/>
          <a:lstStyle/>
          <a:p>
            <a:r>
              <a:rPr lang="en-US"/>
              <a:t>Facebook (FB) Custom Own Posts Table (new) | Buttercup Malaysia - 3 of 6</a:t>
            </a:r>
          </a:p>
        </p:txBody>
      </p:sp>
      <p:graphicFrame>
        <p:nvGraphicFramePr>
          <p:cNvPr id="5" name="Table Placeholder 4">
            <a:extLst>
              <a:ext uri="{FF2B5EF4-FFF2-40B4-BE49-F238E27FC236}">
                <a16:creationId xmlns:a16="http://schemas.microsoft.com/office/drawing/2014/main" id="{414AB91E-8663-4640-B439-0450162A1781}"/>
              </a:ext>
            </a:extLst>
          </p:cNvPr>
          <p:cNvGraphicFramePr>
            <a:graphicFrameLocks noGrp="1"/>
          </p:cNvGraphicFramePr>
          <p:nvPr>
            <p:ph type="tbl" sz="quarter" idx="13"/>
            <p:extLst>
              <p:ext uri="{D42A27DB-BD31-4B8C-83A1-F6EECF244321}">
                <p14:modId xmlns:p14="http://schemas.microsoft.com/office/powerpoint/2010/main" val="356563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2239426"/>
                    </a:ext>
                  </a:extLst>
                </a:gridCol>
                <a:gridCol w="822960">
                  <a:extLst>
                    <a:ext uri="{9D8B030D-6E8A-4147-A177-3AD203B41FA5}">
                      <a16:colId xmlns:a16="http://schemas.microsoft.com/office/drawing/2014/main" val="3740522228"/>
                    </a:ext>
                  </a:extLst>
                </a:gridCol>
                <a:gridCol w="822960">
                  <a:extLst>
                    <a:ext uri="{9D8B030D-6E8A-4147-A177-3AD203B41FA5}">
                      <a16:colId xmlns:a16="http://schemas.microsoft.com/office/drawing/2014/main" val="3488593013"/>
                    </a:ext>
                  </a:extLst>
                </a:gridCol>
                <a:gridCol w="822960">
                  <a:extLst>
                    <a:ext uri="{9D8B030D-6E8A-4147-A177-3AD203B41FA5}">
                      <a16:colId xmlns:a16="http://schemas.microsoft.com/office/drawing/2014/main" val="1638610818"/>
                    </a:ext>
                  </a:extLst>
                </a:gridCol>
                <a:gridCol w="822960">
                  <a:extLst>
                    <a:ext uri="{9D8B030D-6E8A-4147-A177-3AD203B41FA5}">
                      <a16:colId xmlns:a16="http://schemas.microsoft.com/office/drawing/2014/main" val="3543649337"/>
                    </a:ext>
                  </a:extLst>
                </a:gridCol>
                <a:gridCol w="822960">
                  <a:extLst>
                    <a:ext uri="{9D8B030D-6E8A-4147-A177-3AD203B41FA5}">
                      <a16:colId xmlns:a16="http://schemas.microsoft.com/office/drawing/2014/main" val="2168983698"/>
                    </a:ext>
                  </a:extLst>
                </a:gridCol>
                <a:gridCol w="822960">
                  <a:extLst>
                    <a:ext uri="{9D8B030D-6E8A-4147-A177-3AD203B41FA5}">
                      <a16:colId xmlns:a16="http://schemas.microsoft.com/office/drawing/2014/main" val="30539225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3411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- 2018-10-19 09:02:59 </a:t>
                      </a:r>
                      <a:r>
                        <a:rPr kumimoji="0" lang="en-US" sz="1000" b="0" i="0" u="none" strike="noStrike" kern="1200" cap="none" spc="0" normalizeH="0" baseline="0" noProof="0">
                          <a:ln>
                            <a:noFill/>
                          </a:ln>
                          <a:solidFill>
                            <a:prstClr val="black"/>
                          </a:solidFill>
                          <a:effectLst/>
                          <a:uLnTx/>
                          <a:uFillTx/>
                          <a:latin typeface="+mn-lt"/>
                          <a:ea typeface="+mn-ea"/>
                          <a:cs typeface="+mn-cs"/>
                        </a:rPr>
                        <a:t> 
 Sedap betul sotong goreng Buttercup ini! Cubalah buat sebagai lauk makan malam nanti.​
#ResipiButtercup​
Sotong Goreng Buttercup​
Bahan-bahan:​
3 sudu teh Buttercup​
400 gram sotong​
5 ulas bawang putih​
1cm halia​
1 biji cili merah​
1 pokok daun bawang​
1 sudu teh kicap manis​
1 sudu teh kicap masin​
2 sudu teh sos tiram​
2 sudu teh kicap ikan​
½ sudu teh gula pasir​
¼ sudu teh serbuk lada hitam​
50ml air​
½ biji limau nipis​
Garam secukupnya​
Minyak sayur secukupnya
Arahan:​
​1. Cuci bersih sotong dan hiris dengan lebar 1cm.​
2. Perahkan limau nipis secara merata ke atas sotong dan biarkan selama 15 minit.​
3. Panaskan minyak, lalu goreng sotong (tidak perlu hingga garing). Angkat dan ketepikan.​
4. Panaskan Buttercup, masukkan bawang bombai yang telah dipotong kasar.​
5. Masukkan bawang putih yang telah dihaluskan hingga naik bau.​
6. Tambahkan lada, gula, sos tiram dan kicap masin. Gaul rata.​
7. Tambahkan sedikit air dan kicap manis.​
8. Tabur garam, potongan cili dan daun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84775688"/>
                  </a:ext>
                </a:extLst>
              </a:tr>
            </a:tbl>
          </a:graphicData>
        </a:graphic>
      </p:graphicFrame>
      <p:sp>
        <p:nvSpPr>
          <p:cNvPr id="4" name="Text Placeholder 3">
            <a:extLst>
              <a:ext uri="{FF2B5EF4-FFF2-40B4-BE49-F238E27FC236}">
                <a16:creationId xmlns:a16="http://schemas.microsoft.com/office/drawing/2014/main" id="{8959E5CF-F888-4D96-A9F8-378AD42B7B04}"/>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829906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A2218F-0444-4DFC-98BF-A78C39EE4017}"/>
              </a:ext>
            </a:extLst>
          </p:cNvPr>
          <p:cNvSpPr>
            <a:spLocks noGrp="1"/>
          </p:cNvSpPr>
          <p:nvPr>
            <p:ph type="title"/>
          </p:nvPr>
        </p:nvSpPr>
        <p:spPr/>
        <p:txBody>
          <a:bodyPr/>
          <a:lstStyle/>
          <a:p>
            <a:r>
              <a:rPr lang="en-US"/>
              <a:t>Facebook (FB) Custom Own Posts Table (new) | Buttercup Malaysia - 4 of 6</a:t>
            </a:r>
          </a:p>
        </p:txBody>
      </p:sp>
      <p:graphicFrame>
        <p:nvGraphicFramePr>
          <p:cNvPr id="5" name="Table Placeholder 4">
            <a:extLst>
              <a:ext uri="{FF2B5EF4-FFF2-40B4-BE49-F238E27FC236}">
                <a16:creationId xmlns:a16="http://schemas.microsoft.com/office/drawing/2014/main" id="{E2F3F63B-86A9-4AB8-B4BE-56F9060F064D}"/>
              </a:ext>
            </a:extLst>
          </p:cNvPr>
          <p:cNvGraphicFramePr>
            <a:graphicFrameLocks noGrp="1"/>
          </p:cNvGraphicFramePr>
          <p:nvPr>
            <p:ph type="tbl" sz="quarter" idx="13"/>
            <p:extLst>
              <p:ext uri="{D42A27DB-BD31-4B8C-83A1-F6EECF244321}">
                <p14:modId xmlns:p14="http://schemas.microsoft.com/office/powerpoint/2010/main" val="1203372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56496086"/>
                    </a:ext>
                  </a:extLst>
                </a:gridCol>
                <a:gridCol w="822960">
                  <a:extLst>
                    <a:ext uri="{9D8B030D-6E8A-4147-A177-3AD203B41FA5}">
                      <a16:colId xmlns:a16="http://schemas.microsoft.com/office/drawing/2014/main" val="1596922421"/>
                    </a:ext>
                  </a:extLst>
                </a:gridCol>
                <a:gridCol w="822960">
                  <a:extLst>
                    <a:ext uri="{9D8B030D-6E8A-4147-A177-3AD203B41FA5}">
                      <a16:colId xmlns:a16="http://schemas.microsoft.com/office/drawing/2014/main" val="3729315522"/>
                    </a:ext>
                  </a:extLst>
                </a:gridCol>
                <a:gridCol w="822960">
                  <a:extLst>
                    <a:ext uri="{9D8B030D-6E8A-4147-A177-3AD203B41FA5}">
                      <a16:colId xmlns:a16="http://schemas.microsoft.com/office/drawing/2014/main" val="3868856826"/>
                    </a:ext>
                  </a:extLst>
                </a:gridCol>
                <a:gridCol w="822960">
                  <a:extLst>
                    <a:ext uri="{9D8B030D-6E8A-4147-A177-3AD203B41FA5}">
                      <a16:colId xmlns:a16="http://schemas.microsoft.com/office/drawing/2014/main" val="2374590030"/>
                    </a:ext>
                  </a:extLst>
                </a:gridCol>
                <a:gridCol w="822960">
                  <a:extLst>
                    <a:ext uri="{9D8B030D-6E8A-4147-A177-3AD203B41FA5}">
                      <a16:colId xmlns:a16="http://schemas.microsoft.com/office/drawing/2014/main" val="2159615935"/>
                    </a:ext>
                  </a:extLst>
                </a:gridCol>
                <a:gridCol w="822960">
                  <a:extLst>
                    <a:ext uri="{9D8B030D-6E8A-4147-A177-3AD203B41FA5}">
                      <a16:colId xmlns:a16="http://schemas.microsoft.com/office/drawing/2014/main" val="1877618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3462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08:59:00 </a:t>
                      </a:r>
                      <a:r>
                        <a:rPr kumimoji="0" lang="en-US" sz="1000" b="0" i="0" u="none" strike="noStrike" kern="1200" cap="none" spc="0" normalizeH="0" baseline="0" noProof="0">
                          <a:ln>
                            <a:noFill/>
                          </a:ln>
                          <a:solidFill>
                            <a:prstClr val="black"/>
                          </a:solidFill>
                          <a:effectLst/>
                          <a:uLnTx/>
                          <a:uFillTx/>
                          <a:latin typeface="+mn-lt"/>
                          <a:ea typeface="+mn-ea"/>
                          <a:cs typeface="+mn-cs"/>
                        </a:rPr>
                        <a:t> 
 Asyik makan nasi saja, apa kata tukar sedikit menu makan malam anda?​
#ResipiButtercup​
Kentang Panggang dengan Sos Keju Brokoli​
Bahan-bahan:​
2 sudu besar Buttercup ​
4 biji kentang​
2 sudu besar tepung gandum​
¼ sudu kecil serbuk bawang merah​
¼ sudu kecil serbuk bawang putih​
½ cawan susu pekat manis​
1 cawan keju cheddar yang sudah diparut​
1 ikat brokoli segar, kemudian cincang hingga halus​
Garam dan lada secukupnya
Arahan:​
Kentang:​
1. Siapkan ketuhar, kemudian panaskan hingga suhu 350°C. Setelah panas, masukkan kentang dan panggang selama 30 minit hingga cukup empuk. Keluarkan kentang dari ketuhar dan sajikan di atas pinggan.​
Sos Keju Brokoli:​
1. Rebus terlebih dahulu brokoli yang sudah dicincang halus dalam periuk yang berisi air, kemudian tunggu hingga sedikit layu. Setelah itu, angkat dan toskan.​
2. Siapkan kuali, kemudian masukkan Buttercup dan masak hingga meleleh dengan api sederhana.Masukkan serbuk bawang dan tepung dan kacau.​
3. Sambil mengacau, masukkan susu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49461225"/>
                  </a:ext>
                </a:extLst>
              </a:tr>
            </a:tbl>
          </a:graphicData>
        </a:graphic>
      </p:graphicFrame>
      <p:sp>
        <p:nvSpPr>
          <p:cNvPr id="4" name="Text Placeholder 3">
            <a:extLst>
              <a:ext uri="{FF2B5EF4-FFF2-40B4-BE49-F238E27FC236}">
                <a16:creationId xmlns:a16="http://schemas.microsoft.com/office/drawing/2014/main" id="{FAFAAE83-EDB7-4E54-B9C3-820E2C4C496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977894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1D392C-2FA4-4AE3-B6C8-224F8E27F42A}"/>
              </a:ext>
            </a:extLst>
          </p:cNvPr>
          <p:cNvSpPr>
            <a:spLocks noGrp="1"/>
          </p:cNvSpPr>
          <p:nvPr>
            <p:ph type="title"/>
          </p:nvPr>
        </p:nvSpPr>
        <p:spPr/>
        <p:txBody>
          <a:bodyPr/>
          <a:lstStyle/>
          <a:p>
            <a:r>
              <a:rPr lang="en-US"/>
              <a:t>Facebook (FB) Custom Own Posts Table (new) | Buttercup Malaysia - 5 of 6</a:t>
            </a:r>
          </a:p>
        </p:txBody>
      </p:sp>
      <p:graphicFrame>
        <p:nvGraphicFramePr>
          <p:cNvPr id="5" name="Table Placeholder 4">
            <a:extLst>
              <a:ext uri="{FF2B5EF4-FFF2-40B4-BE49-F238E27FC236}">
                <a16:creationId xmlns:a16="http://schemas.microsoft.com/office/drawing/2014/main" id="{DF025F33-C766-4923-BE2B-ED0FE08507F9}"/>
              </a:ext>
            </a:extLst>
          </p:cNvPr>
          <p:cNvGraphicFramePr>
            <a:graphicFrameLocks noGrp="1"/>
          </p:cNvGraphicFramePr>
          <p:nvPr>
            <p:ph type="tbl" sz="quarter" idx="13"/>
            <p:extLst>
              <p:ext uri="{D42A27DB-BD31-4B8C-83A1-F6EECF244321}">
                <p14:modId xmlns:p14="http://schemas.microsoft.com/office/powerpoint/2010/main" val="1136710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41150570"/>
                    </a:ext>
                  </a:extLst>
                </a:gridCol>
                <a:gridCol w="822960">
                  <a:extLst>
                    <a:ext uri="{9D8B030D-6E8A-4147-A177-3AD203B41FA5}">
                      <a16:colId xmlns:a16="http://schemas.microsoft.com/office/drawing/2014/main" val="2767136100"/>
                    </a:ext>
                  </a:extLst>
                </a:gridCol>
                <a:gridCol w="822960">
                  <a:extLst>
                    <a:ext uri="{9D8B030D-6E8A-4147-A177-3AD203B41FA5}">
                      <a16:colId xmlns:a16="http://schemas.microsoft.com/office/drawing/2014/main" val="2878073967"/>
                    </a:ext>
                  </a:extLst>
                </a:gridCol>
                <a:gridCol w="822960">
                  <a:extLst>
                    <a:ext uri="{9D8B030D-6E8A-4147-A177-3AD203B41FA5}">
                      <a16:colId xmlns:a16="http://schemas.microsoft.com/office/drawing/2014/main" val="1472169038"/>
                    </a:ext>
                  </a:extLst>
                </a:gridCol>
                <a:gridCol w="822960">
                  <a:extLst>
                    <a:ext uri="{9D8B030D-6E8A-4147-A177-3AD203B41FA5}">
                      <a16:colId xmlns:a16="http://schemas.microsoft.com/office/drawing/2014/main" val="4202602154"/>
                    </a:ext>
                  </a:extLst>
                </a:gridCol>
                <a:gridCol w="822960">
                  <a:extLst>
                    <a:ext uri="{9D8B030D-6E8A-4147-A177-3AD203B41FA5}">
                      <a16:colId xmlns:a16="http://schemas.microsoft.com/office/drawing/2014/main" val="3106326100"/>
                    </a:ext>
                  </a:extLst>
                </a:gridCol>
                <a:gridCol w="822960">
                  <a:extLst>
                    <a:ext uri="{9D8B030D-6E8A-4147-A177-3AD203B41FA5}">
                      <a16:colId xmlns:a16="http://schemas.microsoft.com/office/drawing/2014/main" val="30583737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7926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- 2018-10-20 13:11:00 </a:t>
                      </a:r>
                      <a:r>
                        <a:rPr kumimoji="0" lang="en-US" sz="1000" b="0" i="0" u="none" strike="noStrike" kern="1200" cap="none" spc="0" normalizeH="0" baseline="0" noProof="0">
                          <a:ln>
                            <a:noFill/>
                          </a:ln>
                          <a:solidFill>
                            <a:prstClr val="black"/>
                          </a:solidFill>
                          <a:effectLst/>
                          <a:uLnTx/>
                          <a:uFillTx/>
                          <a:latin typeface="+mn-lt"/>
                          <a:ea typeface="+mn-ea"/>
                          <a:cs typeface="+mn-cs"/>
                        </a:rPr>
                        <a:t> 
 Teringin makan cip kentang? Buat sendiri sajalah versi yang lebih sihat.​
#ResipiButtercup​
Cip Kentang Parmesan dan Rosemary​
Bahan-bahan:​
¼ cawan Buttercup​
1 sudu teh rosemary​
1 sudu teh garam​
Sedikit lada hitam​
4 biji kentang organik​
¼ cawan keju parmesan
Arahan:​
1. Panaskan ketuhar pada suhu 190°C.​
2. Cairkan Buttercup dan gaul dengan rosemary, garam dan lada hitam.​
3. Hiris kentang nipis-nipis.​
4. Oleskan sedikit Buttercup pada tiap hirisan kentang dan susun bertindih.​
5. Taburkan keju pada bahagian atas tindihan kentang.​
6. Panggang dalam ketuhar selama kurang lebih 50 minit sehingga kentang masak.​
Sumber: https://medium.com/@Fabelio/10-kreasi-kentang-sebagai-hidangan-makan-malam-e7ba695e40f5​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95466504"/>
                  </a:ext>
                </a:extLst>
              </a:tr>
            </a:tbl>
          </a:graphicData>
        </a:graphic>
      </p:graphicFrame>
      <p:sp>
        <p:nvSpPr>
          <p:cNvPr id="4" name="Text Placeholder 3">
            <a:extLst>
              <a:ext uri="{FF2B5EF4-FFF2-40B4-BE49-F238E27FC236}">
                <a16:creationId xmlns:a16="http://schemas.microsoft.com/office/drawing/2014/main" id="{020AA587-A20E-4E26-A9D5-81E6003961B0}"/>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3101631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9CF2B-90D9-4B63-BEB2-954016159A67}"/>
              </a:ext>
            </a:extLst>
          </p:cNvPr>
          <p:cNvSpPr>
            <a:spLocks noGrp="1"/>
          </p:cNvSpPr>
          <p:nvPr>
            <p:ph type="title"/>
          </p:nvPr>
        </p:nvSpPr>
        <p:spPr/>
        <p:txBody>
          <a:bodyPr/>
          <a:lstStyle/>
          <a:p>
            <a:r>
              <a:rPr lang="en-US"/>
              <a:t>Facebook (FB) Custom Own Posts Table (new) | Buttercup Malaysia - 6 of 6</a:t>
            </a:r>
          </a:p>
        </p:txBody>
      </p:sp>
      <p:graphicFrame>
        <p:nvGraphicFramePr>
          <p:cNvPr id="5" name="Table Placeholder 4">
            <a:extLst>
              <a:ext uri="{FF2B5EF4-FFF2-40B4-BE49-F238E27FC236}">
                <a16:creationId xmlns:a16="http://schemas.microsoft.com/office/drawing/2014/main" id="{0C06AD18-35AB-41C9-92A3-42202A629C80}"/>
              </a:ext>
            </a:extLst>
          </p:cNvPr>
          <p:cNvGraphicFramePr>
            <a:graphicFrameLocks noGrp="1"/>
          </p:cNvGraphicFramePr>
          <p:nvPr>
            <p:ph type="tbl" sz="quarter" idx="13"/>
            <p:extLst>
              <p:ext uri="{D42A27DB-BD31-4B8C-83A1-F6EECF244321}">
                <p14:modId xmlns:p14="http://schemas.microsoft.com/office/powerpoint/2010/main" val="3202059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626379873"/>
                    </a:ext>
                  </a:extLst>
                </a:gridCol>
                <a:gridCol w="822960">
                  <a:extLst>
                    <a:ext uri="{9D8B030D-6E8A-4147-A177-3AD203B41FA5}">
                      <a16:colId xmlns:a16="http://schemas.microsoft.com/office/drawing/2014/main" val="333948659"/>
                    </a:ext>
                  </a:extLst>
                </a:gridCol>
                <a:gridCol w="822960">
                  <a:extLst>
                    <a:ext uri="{9D8B030D-6E8A-4147-A177-3AD203B41FA5}">
                      <a16:colId xmlns:a16="http://schemas.microsoft.com/office/drawing/2014/main" val="2195322637"/>
                    </a:ext>
                  </a:extLst>
                </a:gridCol>
                <a:gridCol w="822960">
                  <a:extLst>
                    <a:ext uri="{9D8B030D-6E8A-4147-A177-3AD203B41FA5}">
                      <a16:colId xmlns:a16="http://schemas.microsoft.com/office/drawing/2014/main" val="983498612"/>
                    </a:ext>
                  </a:extLst>
                </a:gridCol>
                <a:gridCol w="822960">
                  <a:extLst>
                    <a:ext uri="{9D8B030D-6E8A-4147-A177-3AD203B41FA5}">
                      <a16:colId xmlns:a16="http://schemas.microsoft.com/office/drawing/2014/main" val="3502503147"/>
                    </a:ext>
                  </a:extLst>
                </a:gridCol>
                <a:gridCol w="822960">
                  <a:extLst>
                    <a:ext uri="{9D8B030D-6E8A-4147-A177-3AD203B41FA5}">
                      <a16:colId xmlns:a16="http://schemas.microsoft.com/office/drawing/2014/main" val="52788777"/>
                    </a:ext>
                  </a:extLst>
                </a:gridCol>
                <a:gridCol w="822960">
                  <a:extLst>
                    <a:ext uri="{9D8B030D-6E8A-4147-A177-3AD203B41FA5}">
                      <a16:colId xmlns:a16="http://schemas.microsoft.com/office/drawing/2014/main" val="3752595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78711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- 2018-10-15 09:56:00 </a:t>
                      </a:r>
                      <a:r>
                        <a:rPr kumimoji="0" lang="en-US" sz="1000" b="0" i="0" u="none" strike="noStrike" kern="1200" cap="none" spc="0" normalizeH="0" baseline="0" noProof="0">
                          <a:ln>
                            <a:noFill/>
                          </a:ln>
                          <a:solidFill>
                            <a:prstClr val="black"/>
                          </a:solidFill>
                          <a:effectLst/>
                          <a:uLnTx/>
                          <a:uFillTx/>
                          <a:latin typeface="+mn-lt"/>
                          <a:ea typeface="+mn-ea"/>
                          <a:cs typeface="+mn-cs"/>
                        </a:rPr>
                        <a:t> 
 Kacang buncis mempunyai banyak manfaat untuk kesihatan. Masak ia bersama Buttercup untuk dinikmati sebagai lauk makan malam mahupun sebagai snek untuk diratah!​
#ResipiButtercup​
Kacang Buncis Tumis Buttercup​
Bahan-bahan:​
1 sudu besar Buttercup​
453 gram kacang buncis dipotong dan ​dibasuh ​
2 ulas bawang putih cincang ​
Garam dan lada secukup rasa​
Arahan:​
1. Masak kacang buncis dengan air sehingga mendidih di dalam periuk. Kecilkan api dan reneh selama 5-10 minit, sehingga kacang menjadi lembut mengikut kesukaan anda. Toskan dan ketepikan.​
2. Cairkan Buttercup di atas api sederhana dalam kuali besar. Masukkan bawang putih dan panggang sehingga keemasan, lihat dengan teliti untuk memastikan ia tidak terbakar.​
3. Masukkan kacang buncis yang dimasak ke dalam kuali, taburkan garam dan lada, dan gaul sebati. Hidangkan dan nikmati!​
Sumber: https://bakingmischief.com/2016/01/20/no-fail-butter-and-garlic-green-beans/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45395778"/>
                  </a:ext>
                </a:extLst>
              </a:tr>
            </a:tbl>
          </a:graphicData>
        </a:graphic>
      </p:graphicFrame>
      <p:sp>
        <p:nvSpPr>
          <p:cNvPr id="4" name="Text Placeholder 3">
            <a:extLst>
              <a:ext uri="{FF2B5EF4-FFF2-40B4-BE49-F238E27FC236}">
                <a16:creationId xmlns:a16="http://schemas.microsoft.com/office/drawing/2014/main" id="{98A852BD-F719-43DB-A76B-A15E64B713F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4239812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DFE99-952B-4B0C-B6B4-2DADA0EE5F50}"/>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76A0F6FD-EECA-4F9C-B922-E535602FCB9B}"/>
              </a:ext>
            </a:extLst>
          </p:cNvPr>
          <p:cNvGraphicFramePr>
            <a:graphicFrameLocks noGrp="1"/>
          </p:cNvGraphicFramePr>
          <p:nvPr>
            <p:ph type="chart" sz="quarter" idx="13"/>
            <p:extLst>
              <p:ext uri="{D42A27DB-BD31-4B8C-83A1-F6EECF244321}">
                <p14:modId xmlns:p14="http://schemas.microsoft.com/office/powerpoint/2010/main" val="21286582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C1C4E6-010C-49AE-AB7C-4EA784700C0D}"/>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164DC225-237C-4F9B-9686-3F0A0DCADF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12042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9EF911-ABE8-433F-B611-71A3A325496E}"/>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0A69595E-C45C-4B69-82C0-22C118E52B09}"/>
              </a:ext>
            </a:extLst>
          </p:cNvPr>
          <p:cNvGraphicFramePr>
            <a:graphicFrameLocks noGrp="1"/>
          </p:cNvGraphicFramePr>
          <p:nvPr>
            <p:ph type="chart" sz="quarter" idx="13"/>
            <p:extLst>
              <p:ext uri="{D42A27DB-BD31-4B8C-83A1-F6EECF244321}">
                <p14:modId xmlns:p14="http://schemas.microsoft.com/office/powerpoint/2010/main" val="5889997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50EC47-F27A-491A-8068-19CF83805A6A}"/>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6FB0F31C-799A-4F5F-94C7-053E5DEA7C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892606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B31C9E-24F2-4FFD-85F1-6D39804E22BD}"/>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5C3B2897-EA71-43A9-9535-5DF52233D01A}"/>
              </a:ext>
            </a:extLst>
          </p:cNvPr>
          <p:cNvGraphicFramePr>
            <a:graphicFrameLocks noGrp="1"/>
          </p:cNvGraphicFramePr>
          <p:nvPr>
            <p:ph type="chart" sz="quarter" idx="13"/>
            <p:extLst>
              <p:ext uri="{D42A27DB-BD31-4B8C-83A1-F6EECF244321}">
                <p14:modId xmlns:p14="http://schemas.microsoft.com/office/powerpoint/2010/main" val="256669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1D3468-8145-456E-86D5-A87CE348B0FF}"/>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7F58DBDA-1F0E-4B41-A8AD-7D0D9F3944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403327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CB196-CA49-4920-8E2E-9CE4623F8770}"/>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27441BF5-D50B-4524-8F0A-59758914745D}"/>
              </a:ext>
            </a:extLst>
          </p:cNvPr>
          <p:cNvGraphicFramePr>
            <a:graphicFrameLocks noGrp="1"/>
          </p:cNvGraphicFramePr>
          <p:nvPr>
            <p:ph type="chart" sz="quarter" idx="13"/>
            <p:extLst>
              <p:ext uri="{D42A27DB-BD31-4B8C-83A1-F6EECF244321}">
                <p14:modId xmlns:p14="http://schemas.microsoft.com/office/powerpoint/2010/main" val="6140188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CD57A4-EE43-4B54-8389-D275CACC93C3}"/>
              </a:ext>
            </a:extLst>
          </p:cNvPr>
          <p:cNvSpPr>
            <a:spLocks noGrp="1"/>
          </p:cNvSpPr>
          <p:nvPr>
            <p:ph type="body" sz="quarter" idx="14"/>
          </p:nvPr>
        </p:nvSpPr>
        <p:spPr/>
        <p:txBody>
          <a:bodyPr/>
          <a:lstStyle/>
          <a:p>
            <a:r>
              <a:rPr lang="en-US"/>
              <a:t>10/01/2018 - 10/31/2018</a:t>
            </a:r>
          </a:p>
        </p:txBody>
      </p:sp>
      <p:sp>
        <p:nvSpPr>
          <p:cNvPr id="5" name="Footer Placeholder 4">
            <a:extLst>
              <a:ext uri="{FF2B5EF4-FFF2-40B4-BE49-F238E27FC236}">
                <a16:creationId xmlns:a16="http://schemas.microsoft.com/office/drawing/2014/main" id="{04076356-C54D-42CB-A82B-7CFEA720C6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404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6738D-C748-49B3-A5D9-24CBF22DC1DA}"/>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9C2D72A1-5210-438A-A180-17A98C5DCF5C}"/>
              </a:ext>
            </a:extLst>
          </p:cNvPr>
          <p:cNvGraphicFramePr>
            <a:graphicFrameLocks noGrp="1"/>
          </p:cNvGraphicFramePr>
          <p:nvPr>
            <p:ph type="tbl" sz="quarter" idx="13"/>
            <p:extLst>
              <p:ext uri="{D42A27DB-BD31-4B8C-83A1-F6EECF244321}">
                <p14:modId xmlns:p14="http://schemas.microsoft.com/office/powerpoint/2010/main" val="7108499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574601085"/>
                    </a:ext>
                  </a:extLst>
                </a:gridCol>
                <a:gridCol w="1645920">
                  <a:extLst>
                    <a:ext uri="{9D8B030D-6E8A-4147-A177-3AD203B41FA5}">
                      <a16:colId xmlns:a16="http://schemas.microsoft.com/office/drawing/2014/main" val="2553714541"/>
                    </a:ext>
                  </a:extLst>
                </a:gridCol>
                <a:gridCol w="1645920">
                  <a:extLst>
                    <a:ext uri="{9D8B030D-6E8A-4147-A177-3AD203B41FA5}">
                      <a16:colId xmlns:a16="http://schemas.microsoft.com/office/drawing/2014/main" val="3240563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21966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extLst>
                  <a:ext uri="{0D108BD9-81ED-4DB2-BD59-A6C34878D82A}">
                    <a16:rowId xmlns:a16="http://schemas.microsoft.com/office/drawing/2014/main" val="3463988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extLst>
                  <a:ext uri="{0D108BD9-81ED-4DB2-BD59-A6C34878D82A}">
                    <a16:rowId xmlns:a16="http://schemas.microsoft.com/office/drawing/2014/main" val="1980935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249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54887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1927765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962104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971836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4851078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5372075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710807637"/>
                  </a:ext>
                </a:extLst>
              </a:tr>
            </a:tbl>
          </a:graphicData>
        </a:graphic>
      </p:graphicFrame>
      <p:sp>
        <p:nvSpPr>
          <p:cNvPr id="4" name="Text Placeholder 3">
            <a:extLst>
              <a:ext uri="{FF2B5EF4-FFF2-40B4-BE49-F238E27FC236}">
                <a16:creationId xmlns:a16="http://schemas.microsoft.com/office/drawing/2014/main" id="{0E3105E5-FFFE-4E16-9D04-7C5910D827F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6940913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9C862C-FA04-4153-BD78-59B98EBB6F93}"/>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3EF05EEF-5FBB-4275-A8BA-6188AA46466A}"/>
              </a:ext>
            </a:extLst>
          </p:cNvPr>
          <p:cNvGraphicFramePr>
            <a:graphicFrameLocks noGrp="1"/>
          </p:cNvGraphicFramePr>
          <p:nvPr>
            <p:ph type="tbl" sz="quarter" idx="13"/>
            <p:extLst>
              <p:ext uri="{D42A27DB-BD31-4B8C-83A1-F6EECF244321}">
                <p14:modId xmlns:p14="http://schemas.microsoft.com/office/powerpoint/2010/main" val="516246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57327256"/>
                    </a:ext>
                  </a:extLst>
                </a:gridCol>
                <a:gridCol w="1645920">
                  <a:extLst>
                    <a:ext uri="{9D8B030D-6E8A-4147-A177-3AD203B41FA5}">
                      <a16:colId xmlns:a16="http://schemas.microsoft.com/office/drawing/2014/main" val="2705040458"/>
                    </a:ext>
                  </a:extLst>
                </a:gridCol>
                <a:gridCol w="1645920">
                  <a:extLst>
                    <a:ext uri="{9D8B030D-6E8A-4147-A177-3AD203B41FA5}">
                      <a16:colId xmlns:a16="http://schemas.microsoft.com/office/drawing/2014/main" val="2528362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102399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extLst>
                  <a:ext uri="{0D108BD9-81ED-4DB2-BD59-A6C34878D82A}">
                    <a16:rowId xmlns:a16="http://schemas.microsoft.com/office/drawing/2014/main" val="1453460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1430526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31887396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extLst>
                  <a:ext uri="{0D108BD9-81ED-4DB2-BD59-A6C34878D82A}">
                    <a16:rowId xmlns:a16="http://schemas.microsoft.com/office/drawing/2014/main" val="957067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1694943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506382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641548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67778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07412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896334035"/>
                  </a:ext>
                </a:extLst>
              </a:tr>
            </a:tbl>
          </a:graphicData>
        </a:graphic>
      </p:graphicFrame>
      <p:sp>
        <p:nvSpPr>
          <p:cNvPr id="4" name="Text Placeholder 3">
            <a:extLst>
              <a:ext uri="{FF2B5EF4-FFF2-40B4-BE49-F238E27FC236}">
                <a16:creationId xmlns:a16="http://schemas.microsoft.com/office/drawing/2014/main" id="{C308AA27-1892-43E0-91F9-F9271ABA2EC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760751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5A2F7-3432-460F-99DE-93804D9D1E77}"/>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1988743E-1605-44B4-8CE0-7E6416E59778}"/>
              </a:ext>
            </a:extLst>
          </p:cNvPr>
          <p:cNvGraphicFramePr>
            <a:graphicFrameLocks noGrp="1"/>
          </p:cNvGraphicFramePr>
          <p:nvPr>
            <p:ph type="tbl" sz="quarter" idx="13"/>
            <p:extLst>
              <p:ext uri="{D42A27DB-BD31-4B8C-83A1-F6EECF244321}">
                <p14:modId xmlns:p14="http://schemas.microsoft.com/office/powerpoint/2010/main" val="35398980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98505850"/>
                    </a:ext>
                  </a:extLst>
                </a:gridCol>
                <a:gridCol w="1645920">
                  <a:extLst>
                    <a:ext uri="{9D8B030D-6E8A-4147-A177-3AD203B41FA5}">
                      <a16:colId xmlns:a16="http://schemas.microsoft.com/office/drawing/2014/main" val="769288165"/>
                    </a:ext>
                  </a:extLst>
                </a:gridCol>
                <a:gridCol w="1645920">
                  <a:extLst>
                    <a:ext uri="{9D8B030D-6E8A-4147-A177-3AD203B41FA5}">
                      <a16:colId xmlns:a16="http://schemas.microsoft.com/office/drawing/2014/main" val="2526747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7600016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5140603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478110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3456962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025819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1246945943"/>
                  </a:ext>
                </a:extLst>
              </a:tr>
            </a:tbl>
          </a:graphicData>
        </a:graphic>
      </p:graphicFrame>
      <p:sp>
        <p:nvSpPr>
          <p:cNvPr id="4" name="Text Placeholder 3">
            <a:extLst>
              <a:ext uri="{FF2B5EF4-FFF2-40B4-BE49-F238E27FC236}">
                <a16:creationId xmlns:a16="http://schemas.microsoft.com/office/drawing/2014/main" id="{6AF893C3-47AF-418D-98C6-8A5D61C4C72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4214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1DBE50-ED2A-4BD1-BBC5-5428CE8CC553}"/>
              </a:ext>
            </a:extLst>
          </p:cNvPr>
          <p:cNvSpPr>
            <a:spLocks noGrp="1"/>
          </p:cNvSpPr>
          <p:nvPr>
            <p:ph type="title"/>
          </p:nvPr>
        </p:nvSpPr>
        <p:spPr/>
        <p:txBody>
          <a:bodyPr/>
          <a:lstStyle/>
          <a:p>
            <a:r>
              <a:rPr lang="en-US"/>
              <a:t>Facebook Own Posts Table | Buttercup Malaysia - 1 of 22</a:t>
            </a:r>
          </a:p>
        </p:txBody>
      </p:sp>
      <p:graphicFrame>
        <p:nvGraphicFramePr>
          <p:cNvPr id="5" name="Table Placeholder 4">
            <a:extLst>
              <a:ext uri="{FF2B5EF4-FFF2-40B4-BE49-F238E27FC236}">
                <a16:creationId xmlns:a16="http://schemas.microsoft.com/office/drawing/2014/main" id="{78EC0401-F626-475D-9DB0-32596D09D9BB}"/>
              </a:ext>
            </a:extLst>
          </p:cNvPr>
          <p:cNvGraphicFramePr>
            <a:graphicFrameLocks noGrp="1"/>
          </p:cNvGraphicFramePr>
          <p:nvPr>
            <p:ph type="tbl" sz="quarter" idx="13"/>
            <p:extLst>
              <p:ext uri="{D42A27DB-BD31-4B8C-83A1-F6EECF244321}">
                <p14:modId xmlns:p14="http://schemas.microsoft.com/office/powerpoint/2010/main" val="13722074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70661857"/>
                    </a:ext>
                  </a:extLst>
                </a:gridCol>
                <a:gridCol w="658368">
                  <a:extLst>
                    <a:ext uri="{9D8B030D-6E8A-4147-A177-3AD203B41FA5}">
                      <a16:colId xmlns:a16="http://schemas.microsoft.com/office/drawing/2014/main" val="1487420016"/>
                    </a:ext>
                  </a:extLst>
                </a:gridCol>
                <a:gridCol w="658368">
                  <a:extLst>
                    <a:ext uri="{9D8B030D-6E8A-4147-A177-3AD203B41FA5}">
                      <a16:colId xmlns:a16="http://schemas.microsoft.com/office/drawing/2014/main" val="4157795944"/>
                    </a:ext>
                  </a:extLst>
                </a:gridCol>
                <a:gridCol w="658368">
                  <a:extLst>
                    <a:ext uri="{9D8B030D-6E8A-4147-A177-3AD203B41FA5}">
                      <a16:colId xmlns:a16="http://schemas.microsoft.com/office/drawing/2014/main" val="1678695291"/>
                    </a:ext>
                  </a:extLst>
                </a:gridCol>
                <a:gridCol w="658368">
                  <a:extLst>
                    <a:ext uri="{9D8B030D-6E8A-4147-A177-3AD203B41FA5}">
                      <a16:colId xmlns:a16="http://schemas.microsoft.com/office/drawing/2014/main" val="1039740794"/>
                    </a:ext>
                  </a:extLst>
                </a:gridCol>
                <a:gridCol w="658368">
                  <a:extLst>
                    <a:ext uri="{9D8B030D-6E8A-4147-A177-3AD203B41FA5}">
                      <a16:colId xmlns:a16="http://schemas.microsoft.com/office/drawing/2014/main" val="1256310155"/>
                    </a:ext>
                  </a:extLst>
                </a:gridCol>
                <a:gridCol w="658368">
                  <a:extLst>
                    <a:ext uri="{9D8B030D-6E8A-4147-A177-3AD203B41FA5}">
                      <a16:colId xmlns:a16="http://schemas.microsoft.com/office/drawing/2014/main" val="787129041"/>
                    </a:ext>
                  </a:extLst>
                </a:gridCol>
                <a:gridCol w="658368">
                  <a:extLst>
                    <a:ext uri="{9D8B030D-6E8A-4147-A177-3AD203B41FA5}">
                      <a16:colId xmlns:a16="http://schemas.microsoft.com/office/drawing/2014/main" val="8002326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62495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- 2018-10-31 09:57:00 </a:t>
                      </a:r>
                      <a:r>
                        <a:rPr kumimoji="0" lang="en-US" sz="1000" b="0" i="0" u="none" strike="noStrike" kern="1200" cap="none" spc="0" normalizeH="0" baseline="0" noProof="0">
                          <a:ln>
                            <a:noFill/>
                          </a:ln>
                          <a:solidFill>
                            <a:prstClr val="black"/>
                          </a:solidFill>
                          <a:effectLst/>
                          <a:uLnTx/>
                          <a:uFillTx/>
                          <a:latin typeface="+mn-lt"/>
                          <a:ea typeface="+mn-ea"/>
                          <a:cs typeface="+mn-cs"/>
                        </a:rPr>
                        <a:t> 
 "Selepas makan malam yang baik, seseorang boleh memaafkan sesiapa pun"​
​
Apakah yang Famili Buttercup ingin nikmati untuk makan malam nanti?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0789471"/>
                  </a:ext>
                </a:extLst>
              </a:tr>
            </a:tbl>
          </a:graphicData>
        </a:graphic>
      </p:graphicFrame>
      <p:sp>
        <p:nvSpPr>
          <p:cNvPr id="4" name="Text Placeholder 3">
            <a:extLst>
              <a:ext uri="{FF2B5EF4-FFF2-40B4-BE49-F238E27FC236}">
                <a16:creationId xmlns:a16="http://schemas.microsoft.com/office/drawing/2014/main" id="{B6C6B98D-6653-4414-8571-B57E2D4B586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1657279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2E137-A501-471F-910B-9CD4666C3496}"/>
              </a:ext>
            </a:extLst>
          </p:cNvPr>
          <p:cNvSpPr>
            <a:spLocks noGrp="1"/>
          </p:cNvSpPr>
          <p:nvPr>
            <p:ph type="title"/>
          </p:nvPr>
        </p:nvSpPr>
        <p:spPr/>
        <p:txBody>
          <a:bodyPr/>
          <a:lstStyle/>
          <a:p>
            <a:r>
              <a:rPr lang="en-US"/>
              <a:t>Facebook Own Posts Table | Buttercup Malaysia - 2 of 22</a:t>
            </a:r>
          </a:p>
        </p:txBody>
      </p:sp>
      <p:graphicFrame>
        <p:nvGraphicFramePr>
          <p:cNvPr id="5" name="Table Placeholder 4">
            <a:extLst>
              <a:ext uri="{FF2B5EF4-FFF2-40B4-BE49-F238E27FC236}">
                <a16:creationId xmlns:a16="http://schemas.microsoft.com/office/drawing/2014/main" id="{E799F9DB-14D5-4697-BCC6-FFF1DB577643}"/>
              </a:ext>
            </a:extLst>
          </p:cNvPr>
          <p:cNvGraphicFramePr>
            <a:graphicFrameLocks noGrp="1"/>
          </p:cNvGraphicFramePr>
          <p:nvPr>
            <p:ph type="tbl" sz="quarter" idx="13"/>
            <p:extLst>
              <p:ext uri="{D42A27DB-BD31-4B8C-83A1-F6EECF244321}">
                <p14:modId xmlns:p14="http://schemas.microsoft.com/office/powerpoint/2010/main" val="3003825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88460355"/>
                    </a:ext>
                  </a:extLst>
                </a:gridCol>
                <a:gridCol w="658368">
                  <a:extLst>
                    <a:ext uri="{9D8B030D-6E8A-4147-A177-3AD203B41FA5}">
                      <a16:colId xmlns:a16="http://schemas.microsoft.com/office/drawing/2014/main" val="262992235"/>
                    </a:ext>
                  </a:extLst>
                </a:gridCol>
                <a:gridCol w="658368">
                  <a:extLst>
                    <a:ext uri="{9D8B030D-6E8A-4147-A177-3AD203B41FA5}">
                      <a16:colId xmlns:a16="http://schemas.microsoft.com/office/drawing/2014/main" val="1392041018"/>
                    </a:ext>
                  </a:extLst>
                </a:gridCol>
                <a:gridCol w="658368">
                  <a:extLst>
                    <a:ext uri="{9D8B030D-6E8A-4147-A177-3AD203B41FA5}">
                      <a16:colId xmlns:a16="http://schemas.microsoft.com/office/drawing/2014/main" val="2845708273"/>
                    </a:ext>
                  </a:extLst>
                </a:gridCol>
                <a:gridCol w="658368">
                  <a:extLst>
                    <a:ext uri="{9D8B030D-6E8A-4147-A177-3AD203B41FA5}">
                      <a16:colId xmlns:a16="http://schemas.microsoft.com/office/drawing/2014/main" val="1060570517"/>
                    </a:ext>
                  </a:extLst>
                </a:gridCol>
                <a:gridCol w="658368">
                  <a:extLst>
                    <a:ext uri="{9D8B030D-6E8A-4147-A177-3AD203B41FA5}">
                      <a16:colId xmlns:a16="http://schemas.microsoft.com/office/drawing/2014/main" val="3044084930"/>
                    </a:ext>
                  </a:extLst>
                </a:gridCol>
                <a:gridCol w="658368">
                  <a:extLst>
                    <a:ext uri="{9D8B030D-6E8A-4147-A177-3AD203B41FA5}">
                      <a16:colId xmlns:a16="http://schemas.microsoft.com/office/drawing/2014/main" val="3483407125"/>
                    </a:ext>
                  </a:extLst>
                </a:gridCol>
                <a:gridCol w="658368">
                  <a:extLst>
                    <a:ext uri="{9D8B030D-6E8A-4147-A177-3AD203B41FA5}">
                      <a16:colId xmlns:a16="http://schemas.microsoft.com/office/drawing/2014/main" val="722349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16814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- 2018-10-29 09:27:00 </a:t>
                      </a:r>
                      <a:r>
                        <a:rPr kumimoji="0" lang="en-US" sz="1000" b="0" i="0" u="none" strike="noStrike" kern="1200" cap="none" spc="0" normalizeH="0" baseline="0" noProof="0">
                          <a:ln>
                            <a:noFill/>
                          </a:ln>
                          <a:solidFill>
                            <a:prstClr val="black"/>
                          </a:solidFill>
                          <a:effectLst/>
                          <a:uLnTx/>
                          <a:uFillTx/>
                          <a:latin typeface="+mn-lt"/>
                          <a:ea typeface="+mn-ea"/>
                          <a:cs typeface="+mn-cs"/>
                        </a:rPr>
                        <a:t> 
 Sudah lama admin tidak makan terung. Rasa teringin pula hendak makan malam ini.
#ResipiButtercup
Terung Panggang dengan Sambal Ikan Bilis
Bahan-bahan: 
Doh: 
200 gram Buttercup, cair
250 gram tepung
1 sudu kecil garam 
Air, seperti yang diperlukan 
Isi:
1 biji terung besar 
20 gram ikan bilis 
5 biji cili merah, dibuang biji 
1 biji bawang besar, didadu
3 biji bawang merah, dicincang 
4 ulas bawang putih, dicincang 
1 sudu makan gula 
½ gelas minyak masak 
Bawang goreng sebagai hiasan
Arahan:
1. Campurkan Buttercup, tepung dan garam untuk membentuk adunan menggunakan tangan anda. Taburkan tepung pada alas. Gelekkan dengan pin.
2. Goreng terung dan ikan bilis. 
3. Kisar cili, bawang, bawang merah, ulas bawang putih, gula dan minyak masak untuk membuat sambal. 
4. Goreng selama 5-10 minit sehingga menjadi sambal. 
5. Tambah terung dan ikan bilis. 
6. Bentukkan doh menjadi bulatan dan letakkan campuran terung di tengah. 
7. Lipat bahagian tepi doh, berus dengan telur dan bakar selama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07751218"/>
                  </a:ext>
                </a:extLst>
              </a:tr>
            </a:tbl>
          </a:graphicData>
        </a:graphic>
      </p:graphicFrame>
      <p:sp>
        <p:nvSpPr>
          <p:cNvPr id="4" name="Text Placeholder 3">
            <a:extLst>
              <a:ext uri="{FF2B5EF4-FFF2-40B4-BE49-F238E27FC236}">
                <a16:creationId xmlns:a16="http://schemas.microsoft.com/office/drawing/2014/main" id="{BAC99ACB-4483-4E9B-970B-0174B60ABC8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2502468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1EB284-83D7-4FC8-A371-3E21DE8D6559}"/>
              </a:ext>
            </a:extLst>
          </p:cNvPr>
          <p:cNvSpPr>
            <a:spLocks noGrp="1"/>
          </p:cNvSpPr>
          <p:nvPr>
            <p:ph type="title"/>
          </p:nvPr>
        </p:nvSpPr>
        <p:spPr/>
        <p:txBody>
          <a:bodyPr/>
          <a:lstStyle/>
          <a:p>
            <a:r>
              <a:rPr lang="en-US"/>
              <a:t>Facebook Own Posts Table | Buttercup Malaysia - 3 of 22</a:t>
            </a:r>
          </a:p>
        </p:txBody>
      </p:sp>
      <p:graphicFrame>
        <p:nvGraphicFramePr>
          <p:cNvPr id="5" name="Table Placeholder 4">
            <a:extLst>
              <a:ext uri="{FF2B5EF4-FFF2-40B4-BE49-F238E27FC236}">
                <a16:creationId xmlns:a16="http://schemas.microsoft.com/office/drawing/2014/main" id="{654B4ABA-11A7-48CB-9CC3-BDC77D34D133}"/>
              </a:ext>
            </a:extLst>
          </p:cNvPr>
          <p:cNvGraphicFramePr>
            <a:graphicFrameLocks noGrp="1"/>
          </p:cNvGraphicFramePr>
          <p:nvPr>
            <p:ph type="tbl" sz="quarter" idx="13"/>
            <p:extLst>
              <p:ext uri="{D42A27DB-BD31-4B8C-83A1-F6EECF244321}">
                <p14:modId xmlns:p14="http://schemas.microsoft.com/office/powerpoint/2010/main" val="17135530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4097977"/>
                    </a:ext>
                  </a:extLst>
                </a:gridCol>
                <a:gridCol w="658368">
                  <a:extLst>
                    <a:ext uri="{9D8B030D-6E8A-4147-A177-3AD203B41FA5}">
                      <a16:colId xmlns:a16="http://schemas.microsoft.com/office/drawing/2014/main" val="340520542"/>
                    </a:ext>
                  </a:extLst>
                </a:gridCol>
                <a:gridCol w="658368">
                  <a:extLst>
                    <a:ext uri="{9D8B030D-6E8A-4147-A177-3AD203B41FA5}">
                      <a16:colId xmlns:a16="http://schemas.microsoft.com/office/drawing/2014/main" val="1661888998"/>
                    </a:ext>
                  </a:extLst>
                </a:gridCol>
                <a:gridCol w="658368">
                  <a:extLst>
                    <a:ext uri="{9D8B030D-6E8A-4147-A177-3AD203B41FA5}">
                      <a16:colId xmlns:a16="http://schemas.microsoft.com/office/drawing/2014/main" val="445746355"/>
                    </a:ext>
                  </a:extLst>
                </a:gridCol>
                <a:gridCol w="658368">
                  <a:extLst>
                    <a:ext uri="{9D8B030D-6E8A-4147-A177-3AD203B41FA5}">
                      <a16:colId xmlns:a16="http://schemas.microsoft.com/office/drawing/2014/main" val="604807062"/>
                    </a:ext>
                  </a:extLst>
                </a:gridCol>
                <a:gridCol w="658368">
                  <a:extLst>
                    <a:ext uri="{9D8B030D-6E8A-4147-A177-3AD203B41FA5}">
                      <a16:colId xmlns:a16="http://schemas.microsoft.com/office/drawing/2014/main" val="4160756406"/>
                    </a:ext>
                  </a:extLst>
                </a:gridCol>
                <a:gridCol w="658368">
                  <a:extLst>
                    <a:ext uri="{9D8B030D-6E8A-4147-A177-3AD203B41FA5}">
                      <a16:colId xmlns:a16="http://schemas.microsoft.com/office/drawing/2014/main" val="1873156829"/>
                    </a:ext>
                  </a:extLst>
                </a:gridCol>
                <a:gridCol w="658368">
                  <a:extLst>
                    <a:ext uri="{9D8B030D-6E8A-4147-A177-3AD203B41FA5}">
                      <a16:colId xmlns:a16="http://schemas.microsoft.com/office/drawing/2014/main" val="3537568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401905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- 2018-10-28 13:00:00 </a:t>
                      </a:r>
                      <a:r>
                        <a:rPr kumimoji="0" lang="en-US" sz="1000" b="0" i="0" u="none" strike="noStrike" kern="1200" cap="none" spc="0" normalizeH="0" baseline="0" noProof="0">
                          <a:ln>
                            <a:noFill/>
                          </a:ln>
                          <a:solidFill>
                            <a:prstClr val="black"/>
                          </a:solidFill>
                          <a:effectLst/>
                          <a:uLnTx/>
                          <a:uFillTx/>
                          <a:latin typeface="+mn-lt"/>
                          <a:ea typeface="+mn-ea"/>
                          <a:cs typeface="+mn-cs"/>
                        </a:rPr>
                        <a:t> 
 "Bolehkah saya membeli Buttercup di pasar raya untuk menyertai peraduan Beli, Adun &amp; Menang?"​
​Peraduan ini hanya sah untuk pembelian di semua kedai ramuan bakeri dalam semenanjung Malaysia sahaja, antaranya:​
​Happy Ingredients House​: No. 8, Jalan Dinar D U3/D, Taman Subang Perdana, Seksyen U3, Selangor, 40150 Shah Alam​
​Yumi Bakery Supplies Sdn Bhd​: Block D-01-06 Star Parc Point Commercial 53300, Jalan Genting Kelang, Setapak, Kuala Lumpur​
Baker's Farm​:19, Jalan Reko Sentral 1, Reko Sentral, 43000 Kajang, Selangor​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64261701"/>
                  </a:ext>
                </a:extLst>
              </a:tr>
            </a:tbl>
          </a:graphicData>
        </a:graphic>
      </p:graphicFrame>
      <p:sp>
        <p:nvSpPr>
          <p:cNvPr id="4" name="Text Placeholder 3">
            <a:extLst>
              <a:ext uri="{FF2B5EF4-FFF2-40B4-BE49-F238E27FC236}">
                <a16:creationId xmlns:a16="http://schemas.microsoft.com/office/drawing/2014/main" id="{64B3367E-0A1B-4C05-9180-06F3D4F2799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99974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7BAA3-4245-4EE6-A990-E1E4EE6DE086}"/>
              </a:ext>
            </a:extLst>
          </p:cNvPr>
          <p:cNvSpPr>
            <a:spLocks noGrp="1"/>
          </p:cNvSpPr>
          <p:nvPr>
            <p:ph type="title"/>
          </p:nvPr>
        </p:nvSpPr>
        <p:spPr/>
        <p:txBody>
          <a:bodyPr/>
          <a:lstStyle/>
          <a:p>
            <a:r>
              <a:rPr lang="en-US"/>
              <a:t>Facebook Own Posts Table | Buttercup Malaysia - 4 of 22</a:t>
            </a:r>
          </a:p>
        </p:txBody>
      </p:sp>
      <p:graphicFrame>
        <p:nvGraphicFramePr>
          <p:cNvPr id="5" name="Table Placeholder 4">
            <a:extLst>
              <a:ext uri="{FF2B5EF4-FFF2-40B4-BE49-F238E27FC236}">
                <a16:creationId xmlns:a16="http://schemas.microsoft.com/office/drawing/2014/main" id="{CBE870A6-530F-4CFB-BB36-896C09552616}"/>
              </a:ext>
            </a:extLst>
          </p:cNvPr>
          <p:cNvGraphicFramePr>
            <a:graphicFrameLocks noGrp="1"/>
          </p:cNvGraphicFramePr>
          <p:nvPr>
            <p:ph type="tbl" sz="quarter" idx="13"/>
            <p:extLst>
              <p:ext uri="{D42A27DB-BD31-4B8C-83A1-F6EECF244321}">
                <p14:modId xmlns:p14="http://schemas.microsoft.com/office/powerpoint/2010/main" val="2860807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81866556"/>
                    </a:ext>
                  </a:extLst>
                </a:gridCol>
                <a:gridCol w="658368">
                  <a:extLst>
                    <a:ext uri="{9D8B030D-6E8A-4147-A177-3AD203B41FA5}">
                      <a16:colId xmlns:a16="http://schemas.microsoft.com/office/drawing/2014/main" val="339914552"/>
                    </a:ext>
                  </a:extLst>
                </a:gridCol>
                <a:gridCol w="658368">
                  <a:extLst>
                    <a:ext uri="{9D8B030D-6E8A-4147-A177-3AD203B41FA5}">
                      <a16:colId xmlns:a16="http://schemas.microsoft.com/office/drawing/2014/main" val="3903871543"/>
                    </a:ext>
                  </a:extLst>
                </a:gridCol>
                <a:gridCol w="658368">
                  <a:extLst>
                    <a:ext uri="{9D8B030D-6E8A-4147-A177-3AD203B41FA5}">
                      <a16:colId xmlns:a16="http://schemas.microsoft.com/office/drawing/2014/main" val="919524036"/>
                    </a:ext>
                  </a:extLst>
                </a:gridCol>
                <a:gridCol w="658368">
                  <a:extLst>
                    <a:ext uri="{9D8B030D-6E8A-4147-A177-3AD203B41FA5}">
                      <a16:colId xmlns:a16="http://schemas.microsoft.com/office/drawing/2014/main" val="2745889129"/>
                    </a:ext>
                  </a:extLst>
                </a:gridCol>
                <a:gridCol w="658368">
                  <a:extLst>
                    <a:ext uri="{9D8B030D-6E8A-4147-A177-3AD203B41FA5}">
                      <a16:colId xmlns:a16="http://schemas.microsoft.com/office/drawing/2014/main" val="1238885767"/>
                    </a:ext>
                  </a:extLst>
                </a:gridCol>
                <a:gridCol w="658368">
                  <a:extLst>
                    <a:ext uri="{9D8B030D-6E8A-4147-A177-3AD203B41FA5}">
                      <a16:colId xmlns:a16="http://schemas.microsoft.com/office/drawing/2014/main" val="550278462"/>
                    </a:ext>
                  </a:extLst>
                </a:gridCol>
                <a:gridCol w="658368">
                  <a:extLst>
                    <a:ext uri="{9D8B030D-6E8A-4147-A177-3AD203B41FA5}">
                      <a16:colId xmlns:a16="http://schemas.microsoft.com/office/drawing/2014/main" val="3436061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78977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- 2018-10-27 13:06:00 </a:t>
                      </a:r>
                      <a:r>
                        <a:rPr kumimoji="0" lang="en-US" sz="1000" b="0" i="0" u="none" strike="noStrike" kern="1200" cap="none" spc="0" normalizeH="0" baseline="0" noProof="0">
                          <a:ln>
                            <a:noFill/>
                          </a:ln>
                          <a:solidFill>
                            <a:prstClr val="black"/>
                          </a:solidFill>
                          <a:effectLst/>
                          <a:uLnTx/>
                          <a:uFillTx/>
                          <a:latin typeface="+mn-lt"/>
                          <a:ea typeface="+mn-ea"/>
                          <a:cs typeface="+mn-cs"/>
                        </a:rPr>
                        <a:t> 
 Biasanya makan nasi putih saja, cuba nasi udang serai ini pula.
#ResipiButtercup​
Nasi Udang Serai​
Bahan-bahan: ​
2 sudu besar Buttercup​
3 cawan beras basmathi​
1 sudu besar serbuk jintan manis​
8 batang serai dititik​
15 – 20 ekor udang saiz besar​
1 biji bawang besar dikisar​
3 – 4 ulas bawang putih dikisar​
1 ½ inci halia dikisar​
2 sudu minyak masak​
½ tin susu cair​
2 kiub pati ayam​
Arahan:​
1. Cairkan Buttercup bersama minyak. Tumis jintan manis sehingga garing.​
2. Masukkan bawang besar, bawang putih dan halia. Kemudian masukkan serai.​
3. Masukkan dua kiub pati ayam. Tambah garam secukup rasa. ​
4. Masukkan udang dan masak sehingga udang separuh masak.​
5. Masukkan beras basmathi ke dalam periuk nasi. Masukkan susu cair bersama air mengikut sukatan nasi.​
6. Kemudian, masukkan kuah udang serai tadi.​
7. Tanak nasi sehingga masak.​
Sumber: http://glam.my/glam-deko/menu-raya-resipi-nasi-udang-serai-dari-shiela-rusly/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71923321"/>
                  </a:ext>
                </a:extLst>
              </a:tr>
            </a:tbl>
          </a:graphicData>
        </a:graphic>
      </p:graphicFrame>
      <p:sp>
        <p:nvSpPr>
          <p:cNvPr id="4" name="Text Placeholder 3">
            <a:extLst>
              <a:ext uri="{FF2B5EF4-FFF2-40B4-BE49-F238E27FC236}">
                <a16:creationId xmlns:a16="http://schemas.microsoft.com/office/drawing/2014/main" id="{3696B6E3-585B-4AF0-A791-60D839338EE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789342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D49D-9CC7-4A4C-9976-6156A44E2D75}"/>
              </a:ext>
            </a:extLst>
          </p:cNvPr>
          <p:cNvSpPr>
            <a:spLocks noGrp="1"/>
          </p:cNvSpPr>
          <p:nvPr>
            <p:ph type="title"/>
          </p:nvPr>
        </p:nvSpPr>
        <p:spPr/>
        <p:txBody>
          <a:bodyPr/>
          <a:lstStyle/>
          <a:p>
            <a:r>
              <a:rPr lang="en-US"/>
              <a:t>Facebook Own Posts Table | Buttercup Malaysia - 5 of 22</a:t>
            </a:r>
          </a:p>
        </p:txBody>
      </p:sp>
      <p:graphicFrame>
        <p:nvGraphicFramePr>
          <p:cNvPr id="5" name="Table Placeholder 4">
            <a:extLst>
              <a:ext uri="{FF2B5EF4-FFF2-40B4-BE49-F238E27FC236}">
                <a16:creationId xmlns:a16="http://schemas.microsoft.com/office/drawing/2014/main" id="{A5B472C0-55D9-4FD7-AAFC-49A59BD9DA00}"/>
              </a:ext>
            </a:extLst>
          </p:cNvPr>
          <p:cNvGraphicFramePr>
            <a:graphicFrameLocks noGrp="1"/>
          </p:cNvGraphicFramePr>
          <p:nvPr>
            <p:ph type="tbl" sz="quarter" idx="13"/>
            <p:extLst>
              <p:ext uri="{D42A27DB-BD31-4B8C-83A1-F6EECF244321}">
                <p14:modId xmlns:p14="http://schemas.microsoft.com/office/powerpoint/2010/main" val="1182780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95817947"/>
                    </a:ext>
                  </a:extLst>
                </a:gridCol>
                <a:gridCol w="658368">
                  <a:extLst>
                    <a:ext uri="{9D8B030D-6E8A-4147-A177-3AD203B41FA5}">
                      <a16:colId xmlns:a16="http://schemas.microsoft.com/office/drawing/2014/main" val="362166532"/>
                    </a:ext>
                  </a:extLst>
                </a:gridCol>
                <a:gridCol w="658368">
                  <a:extLst>
                    <a:ext uri="{9D8B030D-6E8A-4147-A177-3AD203B41FA5}">
                      <a16:colId xmlns:a16="http://schemas.microsoft.com/office/drawing/2014/main" val="3404997199"/>
                    </a:ext>
                  </a:extLst>
                </a:gridCol>
                <a:gridCol w="658368">
                  <a:extLst>
                    <a:ext uri="{9D8B030D-6E8A-4147-A177-3AD203B41FA5}">
                      <a16:colId xmlns:a16="http://schemas.microsoft.com/office/drawing/2014/main" val="2392350207"/>
                    </a:ext>
                  </a:extLst>
                </a:gridCol>
                <a:gridCol w="658368">
                  <a:extLst>
                    <a:ext uri="{9D8B030D-6E8A-4147-A177-3AD203B41FA5}">
                      <a16:colId xmlns:a16="http://schemas.microsoft.com/office/drawing/2014/main" val="358093828"/>
                    </a:ext>
                  </a:extLst>
                </a:gridCol>
                <a:gridCol w="658368">
                  <a:extLst>
                    <a:ext uri="{9D8B030D-6E8A-4147-A177-3AD203B41FA5}">
                      <a16:colId xmlns:a16="http://schemas.microsoft.com/office/drawing/2014/main" val="2500103177"/>
                    </a:ext>
                  </a:extLst>
                </a:gridCol>
                <a:gridCol w="658368">
                  <a:extLst>
                    <a:ext uri="{9D8B030D-6E8A-4147-A177-3AD203B41FA5}">
                      <a16:colId xmlns:a16="http://schemas.microsoft.com/office/drawing/2014/main" val="2105315788"/>
                    </a:ext>
                  </a:extLst>
                </a:gridCol>
                <a:gridCol w="658368">
                  <a:extLst>
                    <a:ext uri="{9D8B030D-6E8A-4147-A177-3AD203B41FA5}">
                      <a16:colId xmlns:a16="http://schemas.microsoft.com/office/drawing/2014/main" val="1906752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3898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- 2018-10-25 09:14:00 </a:t>
                      </a:r>
                      <a:r>
                        <a:rPr kumimoji="0" lang="en-US" sz="1000" b="0" i="0" u="none" strike="noStrike" kern="1200" cap="none" spc="0" normalizeH="0" baseline="0" noProof="0">
                          <a:ln>
                            <a:noFill/>
                          </a:ln>
                          <a:solidFill>
                            <a:prstClr val="black"/>
                          </a:solidFill>
                          <a:effectLst/>
                          <a:uLnTx/>
                          <a:uFillTx/>
                          <a:latin typeface="+mn-lt"/>
                          <a:ea typeface="+mn-ea"/>
                          <a:cs typeface="+mn-cs"/>
                        </a:rPr>
                        <a:t> 
 Senang saja hendak masak nasi goreng western ini untuk makan malam, sesuai jika ada lebihan nasi putih waktu siang.​
#ResipiButtercup​
Nasi Goreng Western​
Bahan-bahan: ​
3 sudu makan Buttercup​
500 gram nasi putih​
3 batang sosej dihiris nipis​
2 biji telur​
3 ulas bawang putih​
80 gram sayur campuran ​
Garam secukup rasa​
Arahan:​
1. Cairkan Buttercup dan tumiskan bawang putih sehingga kekuningan.​
2. Pecahkan telur dan biarkan masak seketika.​
3. Masukkan sosej yang dihiris nipis dan biarkan masak.​
4. Masukkan nasi bersama sayur campur dan bahan perasa. Gaul rata dan biarkan masak sehingga nasi garing.​
5. Angkat dan hidangkan.​
Sumber: http://ohhangat.com.my/article/C1804131134186572/5-resipi-nasi-goreng-yang-sangat-rare-sedap-konfem-korang-makan-sampai-jilat-jari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992017927"/>
                  </a:ext>
                </a:extLst>
              </a:tr>
            </a:tbl>
          </a:graphicData>
        </a:graphic>
      </p:graphicFrame>
      <p:sp>
        <p:nvSpPr>
          <p:cNvPr id="4" name="Text Placeholder 3">
            <a:extLst>
              <a:ext uri="{FF2B5EF4-FFF2-40B4-BE49-F238E27FC236}">
                <a16:creationId xmlns:a16="http://schemas.microsoft.com/office/drawing/2014/main" id="{5654C868-A668-40FD-AC7F-7B33E929505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43796109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FB933-78C6-4C8C-8201-01A018B09697}"/>
              </a:ext>
            </a:extLst>
          </p:cNvPr>
          <p:cNvSpPr>
            <a:spLocks noGrp="1"/>
          </p:cNvSpPr>
          <p:nvPr>
            <p:ph type="title"/>
          </p:nvPr>
        </p:nvSpPr>
        <p:spPr/>
        <p:txBody>
          <a:bodyPr/>
          <a:lstStyle/>
          <a:p>
            <a:r>
              <a:rPr lang="en-US"/>
              <a:t>Facebook Own Posts Table | Buttercup Malaysia - 6 of 22</a:t>
            </a:r>
          </a:p>
        </p:txBody>
      </p:sp>
      <p:graphicFrame>
        <p:nvGraphicFramePr>
          <p:cNvPr id="5" name="Table Placeholder 4">
            <a:extLst>
              <a:ext uri="{FF2B5EF4-FFF2-40B4-BE49-F238E27FC236}">
                <a16:creationId xmlns:a16="http://schemas.microsoft.com/office/drawing/2014/main" id="{1369333E-68A8-44C8-A207-A49035B6D58E}"/>
              </a:ext>
            </a:extLst>
          </p:cNvPr>
          <p:cNvGraphicFramePr>
            <a:graphicFrameLocks noGrp="1"/>
          </p:cNvGraphicFramePr>
          <p:nvPr>
            <p:ph type="tbl" sz="quarter" idx="13"/>
            <p:extLst>
              <p:ext uri="{D42A27DB-BD31-4B8C-83A1-F6EECF244321}">
                <p14:modId xmlns:p14="http://schemas.microsoft.com/office/powerpoint/2010/main" val="1214507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00844745"/>
                    </a:ext>
                  </a:extLst>
                </a:gridCol>
                <a:gridCol w="658368">
                  <a:extLst>
                    <a:ext uri="{9D8B030D-6E8A-4147-A177-3AD203B41FA5}">
                      <a16:colId xmlns:a16="http://schemas.microsoft.com/office/drawing/2014/main" val="2824462407"/>
                    </a:ext>
                  </a:extLst>
                </a:gridCol>
                <a:gridCol w="658368">
                  <a:extLst>
                    <a:ext uri="{9D8B030D-6E8A-4147-A177-3AD203B41FA5}">
                      <a16:colId xmlns:a16="http://schemas.microsoft.com/office/drawing/2014/main" val="343254071"/>
                    </a:ext>
                  </a:extLst>
                </a:gridCol>
                <a:gridCol w="658368">
                  <a:extLst>
                    <a:ext uri="{9D8B030D-6E8A-4147-A177-3AD203B41FA5}">
                      <a16:colId xmlns:a16="http://schemas.microsoft.com/office/drawing/2014/main" val="3856407296"/>
                    </a:ext>
                  </a:extLst>
                </a:gridCol>
                <a:gridCol w="658368">
                  <a:extLst>
                    <a:ext uri="{9D8B030D-6E8A-4147-A177-3AD203B41FA5}">
                      <a16:colId xmlns:a16="http://schemas.microsoft.com/office/drawing/2014/main" val="2347885494"/>
                    </a:ext>
                  </a:extLst>
                </a:gridCol>
                <a:gridCol w="658368">
                  <a:extLst>
                    <a:ext uri="{9D8B030D-6E8A-4147-A177-3AD203B41FA5}">
                      <a16:colId xmlns:a16="http://schemas.microsoft.com/office/drawing/2014/main" val="3994384610"/>
                    </a:ext>
                  </a:extLst>
                </a:gridCol>
                <a:gridCol w="658368">
                  <a:extLst>
                    <a:ext uri="{9D8B030D-6E8A-4147-A177-3AD203B41FA5}">
                      <a16:colId xmlns:a16="http://schemas.microsoft.com/office/drawing/2014/main" val="1381308723"/>
                    </a:ext>
                  </a:extLst>
                </a:gridCol>
                <a:gridCol w="658368">
                  <a:extLst>
                    <a:ext uri="{9D8B030D-6E8A-4147-A177-3AD203B41FA5}">
                      <a16:colId xmlns:a16="http://schemas.microsoft.com/office/drawing/2014/main" val="36098526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0415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- 2018-10-23 08:54:00 </a:t>
                      </a:r>
                      <a:r>
                        <a:rPr kumimoji="0" lang="en-US" sz="1000" b="0" i="0" u="none" strike="noStrike" kern="1200" cap="none" spc="0" normalizeH="0" baseline="0" noProof="0">
                          <a:ln>
                            <a:noFill/>
                          </a:ln>
                          <a:solidFill>
                            <a:prstClr val="black"/>
                          </a:solidFill>
                          <a:effectLst/>
                          <a:uLnTx/>
                          <a:uFillTx/>
                          <a:latin typeface="+mn-lt"/>
                          <a:ea typeface="+mn-ea"/>
                          <a:cs typeface="+mn-cs"/>
                        </a:rPr>
                        <a:t> 
 Ingin telur dadar yang lembut dan berkrim? Tambahkan satu sudu makan Buttercup sejuk yang didadu ke dalam telur sebelum memasak!​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74797087"/>
                  </a:ext>
                </a:extLst>
              </a:tr>
            </a:tbl>
          </a:graphicData>
        </a:graphic>
      </p:graphicFrame>
      <p:sp>
        <p:nvSpPr>
          <p:cNvPr id="4" name="Text Placeholder 3">
            <a:extLst>
              <a:ext uri="{FF2B5EF4-FFF2-40B4-BE49-F238E27FC236}">
                <a16:creationId xmlns:a16="http://schemas.microsoft.com/office/drawing/2014/main" id="{AB209EC0-A41E-4F39-BDD3-986E79AB0EC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8236024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7EBBA-5A19-4BC2-9A20-1B1D219BCA98}"/>
              </a:ext>
            </a:extLst>
          </p:cNvPr>
          <p:cNvSpPr>
            <a:spLocks noGrp="1"/>
          </p:cNvSpPr>
          <p:nvPr>
            <p:ph type="title"/>
          </p:nvPr>
        </p:nvSpPr>
        <p:spPr/>
        <p:txBody>
          <a:bodyPr/>
          <a:lstStyle/>
          <a:p>
            <a:r>
              <a:rPr lang="en-US"/>
              <a:t>Facebook Own Posts Table | Buttercup Malaysia - 7 of 22</a:t>
            </a:r>
          </a:p>
        </p:txBody>
      </p:sp>
      <p:graphicFrame>
        <p:nvGraphicFramePr>
          <p:cNvPr id="5" name="Table Placeholder 4">
            <a:extLst>
              <a:ext uri="{FF2B5EF4-FFF2-40B4-BE49-F238E27FC236}">
                <a16:creationId xmlns:a16="http://schemas.microsoft.com/office/drawing/2014/main" id="{79CD269D-2F6C-4A55-A54E-4BBBAD1F6C48}"/>
              </a:ext>
            </a:extLst>
          </p:cNvPr>
          <p:cNvGraphicFramePr>
            <a:graphicFrameLocks noGrp="1"/>
          </p:cNvGraphicFramePr>
          <p:nvPr>
            <p:ph type="tbl" sz="quarter" idx="13"/>
            <p:extLst>
              <p:ext uri="{D42A27DB-BD31-4B8C-83A1-F6EECF244321}">
                <p14:modId xmlns:p14="http://schemas.microsoft.com/office/powerpoint/2010/main" val="6692113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23984058"/>
                    </a:ext>
                  </a:extLst>
                </a:gridCol>
                <a:gridCol w="658368">
                  <a:extLst>
                    <a:ext uri="{9D8B030D-6E8A-4147-A177-3AD203B41FA5}">
                      <a16:colId xmlns:a16="http://schemas.microsoft.com/office/drawing/2014/main" val="3460698985"/>
                    </a:ext>
                  </a:extLst>
                </a:gridCol>
                <a:gridCol w="658368">
                  <a:extLst>
                    <a:ext uri="{9D8B030D-6E8A-4147-A177-3AD203B41FA5}">
                      <a16:colId xmlns:a16="http://schemas.microsoft.com/office/drawing/2014/main" val="2373513919"/>
                    </a:ext>
                  </a:extLst>
                </a:gridCol>
                <a:gridCol w="658368">
                  <a:extLst>
                    <a:ext uri="{9D8B030D-6E8A-4147-A177-3AD203B41FA5}">
                      <a16:colId xmlns:a16="http://schemas.microsoft.com/office/drawing/2014/main" val="3524484403"/>
                    </a:ext>
                  </a:extLst>
                </a:gridCol>
                <a:gridCol w="658368">
                  <a:extLst>
                    <a:ext uri="{9D8B030D-6E8A-4147-A177-3AD203B41FA5}">
                      <a16:colId xmlns:a16="http://schemas.microsoft.com/office/drawing/2014/main" val="370964923"/>
                    </a:ext>
                  </a:extLst>
                </a:gridCol>
                <a:gridCol w="658368">
                  <a:extLst>
                    <a:ext uri="{9D8B030D-6E8A-4147-A177-3AD203B41FA5}">
                      <a16:colId xmlns:a16="http://schemas.microsoft.com/office/drawing/2014/main" val="3355094693"/>
                    </a:ext>
                  </a:extLst>
                </a:gridCol>
                <a:gridCol w="658368">
                  <a:extLst>
                    <a:ext uri="{9D8B030D-6E8A-4147-A177-3AD203B41FA5}">
                      <a16:colId xmlns:a16="http://schemas.microsoft.com/office/drawing/2014/main" val="2325598726"/>
                    </a:ext>
                  </a:extLst>
                </a:gridCol>
                <a:gridCol w="658368">
                  <a:extLst>
                    <a:ext uri="{9D8B030D-6E8A-4147-A177-3AD203B41FA5}">
                      <a16:colId xmlns:a16="http://schemas.microsoft.com/office/drawing/2014/main" val="240010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97453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- 2018-10-21 13:00:00 </a:t>
                      </a:r>
                      <a:r>
                        <a:rPr kumimoji="0" lang="en-US" sz="1000" b="0" i="0" u="none" strike="noStrike" kern="1200" cap="none" spc="0" normalizeH="0" baseline="0" noProof="0">
                          <a:ln>
                            <a:noFill/>
                          </a:ln>
                          <a:solidFill>
                            <a:prstClr val="black"/>
                          </a:solidFill>
                          <a:effectLst/>
                          <a:uLnTx/>
                          <a:uFillTx/>
                          <a:latin typeface="+mn-lt"/>
                          <a:ea typeface="+mn-ea"/>
                          <a:cs typeface="+mn-cs"/>
                        </a:rPr>
                        <a:t> 
 Buttercup ingin menghadiahkah 30 orang pemenang peraduan Beli, Adun &amp; Menang dengan baucar membeli-belah sebanyak RM100 setiap bulan!​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15778391"/>
                  </a:ext>
                </a:extLst>
              </a:tr>
            </a:tbl>
          </a:graphicData>
        </a:graphic>
      </p:graphicFrame>
      <p:sp>
        <p:nvSpPr>
          <p:cNvPr id="4" name="Text Placeholder 3">
            <a:extLst>
              <a:ext uri="{FF2B5EF4-FFF2-40B4-BE49-F238E27FC236}">
                <a16:creationId xmlns:a16="http://schemas.microsoft.com/office/drawing/2014/main" id="{FB800F70-194E-4ACA-AECE-5AF871DB29AC}"/>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84596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32CD52-280D-4664-9C26-A837442ED6BA}"/>
              </a:ext>
            </a:extLst>
          </p:cNvPr>
          <p:cNvSpPr>
            <a:spLocks noGrp="1"/>
          </p:cNvSpPr>
          <p:nvPr>
            <p:ph type="title"/>
          </p:nvPr>
        </p:nvSpPr>
        <p:spPr/>
        <p:txBody>
          <a:bodyPr/>
          <a:lstStyle/>
          <a:p>
            <a:r>
              <a:rPr lang="en-US"/>
              <a:t>Facebook Own Posts Table | Buttercup Malaysia - 8 of 22</a:t>
            </a:r>
          </a:p>
        </p:txBody>
      </p:sp>
      <p:graphicFrame>
        <p:nvGraphicFramePr>
          <p:cNvPr id="5" name="Table Placeholder 4">
            <a:extLst>
              <a:ext uri="{FF2B5EF4-FFF2-40B4-BE49-F238E27FC236}">
                <a16:creationId xmlns:a16="http://schemas.microsoft.com/office/drawing/2014/main" id="{FBB561B4-995D-41B5-95CE-C3A6B0A13C33}"/>
              </a:ext>
            </a:extLst>
          </p:cNvPr>
          <p:cNvGraphicFramePr>
            <a:graphicFrameLocks noGrp="1"/>
          </p:cNvGraphicFramePr>
          <p:nvPr>
            <p:ph type="tbl" sz="quarter" idx="13"/>
            <p:extLst>
              <p:ext uri="{D42A27DB-BD31-4B8C-83A1-F6EECF244321}">
                <p14:modId xmlns:p14="http://schemas.microsoft.com/office/powerpoint/2010/main" val="22334811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02813636"/>
                    </a:ext>
                  </a:extLst>
                </a:gridCol>
                <a:gridCol w="658368">
                  <a:extLst>
                    <a:ext uri="{9D8B030D-6E8A-4147-A177-3AD203B41FA5}">
                      <a16:colId xmlns:a16="http://schemas.microsoft.com/office/drawing/2014/main" val="2266251459"/>
                    </a:ext>
                  </a:extLst>
                </a:gridCol>
                <a:gridCol w="658368">
                  <a:extLst>
                    <a:ext uri="{9D8B030D-6E8A-4147-A177-3AD203B41FA5}">
                      <a16:colId xmlns:a16="http://schemas.microsoft.com/office/drawing/2014/main" val="1566644210"/>
                    </a:ext>
                  </a:extLst>
                </a:gridCol>
                <a:gridCol w="658368">
                  <a:extLst>
                    <a:ext uri="{9D8B030D-6E8A-4147-A177-3AD203B41FA5}">
                      <a16:colId xmlns:a16="http://schemas.microsoft.com/office/drawing/2014/main" val="2043249316"/>
                    </a:ext>
                  </a:extLst>
                </a:gridCol>
                <a:gridCol w="658368">
                  <a:extLst>
                    <a:ext uri="{9D8B030D-6E8A-4147-A177-3AD203B41FA5}">
                      <a16:colId xmlns:a16="http://schemas.microsoft.com/office/drawing/2014/main" val="136462744"/>
                    </a:ext>
                  </a:extLst>
                </a:gridCol>
                <a:gridCol w="658368">
                  <a:extLst>
                    <a:ext uri="{9D8B030D-6E8A-4147-A177-3AD203B41FA5}">
                      <a16:colId xmlns:a16="http://schemas.microsoft.com/office/drawing/2014/main" val="315721845"/>
                    </a:ext>
                  </a:extLst>
                </a:gridCol>
                <a:gridCol w="658368">
                  <a:extLst>
                    <a:ext uri="{9D8B030D-6E8A-4147-A177-3AD203B41FA5}">
                      <a16:colId xmlns:a16="http://schemas.microsoft.com/office/drawing/2014/main" val="2361491779"/>
                    </a:ext>
                  </a:extLst>
                </a:gridCol>
                <a:gridCol w="658368">
                  <a:extLst>
                    <a:ext uri="{9D8B030D-6E8A-4147-A177-3AD203B41FA5}">
                      <a16:colId xmlns:a16="http://schemas.microsoft.com/office/drawing/2014/main" val="27749586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05217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- 2018-10-20 13:11:00 </a:t>
                      </a:r>
                      <a:r>
                        <a:rPr kumimoji="0" lang="en-US" sz="1000" b="0" i="0" u="none" strike="noStrike" kern="1200" cap="none" spc="0" normalizeH="0" baseline="0" noProof="0">
                          <a:ln>
                            <a:noFill/>
                          </a:ln>
                          <a:solidFill>
                            <a:prstClr val="black"/>
                          </a:solidFill>
                          <a:effectLst/>
                          <a:uLnTx/>
                          <a:uFillTx/>
                          <a:latin typeface="+mn-lt"/>
                          <a:ea typeface="+mn-ea"/>
                          <a:cs typeface="+mn-cs"/>
                        </a:rPr>
                        <a:t> 
 Teringin makan cip kentang? Buat sendiri sajalah versi yang lebih sihat.​
#ResipiButtercup​
Cip Kentang Parmesan dan Rosemary​
Bahan-bahan:​
¼ cawan Buttercup​
1 sudu teh rosemary​
1 sudu teh garam​
Sedikit lada hitam​
4 biji kentang organik​
¼ cawan keju parmesan
Arahan:​
1. Panaskan ketuhar pada suhu 190°C.​
2. Cairkan Buttercup dan gaul dengan rosemary, garam dan lada hitam.​
3. Hiris kentang nipis-nipis.​
4. Oleskan sedikit Buttercup pada tiap hirisan kentang dan susun bertindih.​
5. Taburkan keju pada bahagian atas tindihan kentang.​
6. Panggang dalam ketuhar selama kurang lebih 50 minit sehingga kentang masak.​
Sumber: https://medium.com/@Fabelio/10-kreasi-kentang-sebagai-hidangan-makan-malam-e7ba695e40f5​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555917753"/>
                  </a:ext>
                </a:extLst>
              </a:tr>
            </a:tbl>
          </a:graphicData>
        </a:graphic>
      </p:graphicFrame>
      <p:sp>
        <p:nvSpPr>
          <p:cNvPr id="4" name="Text Placeholder 3">
            <a:extLst>
              <a:ext uri="{FF2B5EF4-FFF2-40B4-BE49-F238E27FC236}">
                <a16:creationId xmlns:a16="http://schemas.microsoft.com/office/drawing/2014/main" id="{DC53B3ED-BFAD-431A-AD7F-BC4C6595196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9887183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691319-331D-49E0-ABA3-D9282C108623}"/>
              </a:ext>
            </a:extLst>
          </p:cNvPr>
          <p:cNvSpPr>
            <a:spLocks noGrp="1"/>
          </p:cNvSpPr>
          <p:nvPr>
            <p:ph type="title"/>
          </p:nvPr>
        </p:nvSpPr>
        <p:spPr/>
        <p:txBody>
          <a:bodyPr/>
          <a:lstStyle/>
          <a:p>
            <a:r>
              <a:rPr lang="en-US"/>
              <a:t>Facebook Own Posts Table | Buttercup Malaysia - 9 of 22</a:t>
            </a:r>
          </a:p>
        </p:txBody>
      </p:sp>
      <p:graphicFrame>
        <p:nvGraphicFramePr>
          <p:cNvPr id="5" name="Table Placeholder 4">
            <a:extLst>
              <a:ext uri="{FF2B5EF4-FFF2-40B4-BE49-F238E27FC236}">
                <a16:creationId xmlns:a16="http://schemas.microsoft.com/office/drawing/2014/main" id="{3B54B198-962D-40D8-86EF-E4658EEFE6BC}"/>
              </a:ext>
            </a:extLst>
          </p:cNvPr>
          <p:cNvGraphicFramePr>
            <a:graphicFrameLocks noGrp="1"/>
          </p:cNvGraphicFramePr>
          <p:nvPr>
            <p:ph type="tbl" sz="quarter" idx="13"/>
            <p:extLst>
              <p:ext uri="{D42A27DB-BD31-4B8C-83A1-F6EECF244321}">
                <p14:modId xmlns:p14="http://schemas.microsoft.com/office/powerpoint/2010/main" val="194819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40356260"/>
                    </a:ext>
                  </a:extLst>
                </a:gridCol>
                <a:gridCol w="658368">
                  <a:extLst>
                    <a:ext uri="{9D8B030D-6E8A-4147-A177-3AD203B41FA5}">
                      <a16:colId xmlns:a16="http://schemas.microsoft.com/office/drawing/2014/main" val="2893556747"/>
                    </a:ext>
                  </a:extLst>
                </a:gridCol>
                <a:gridCol w="658368">
                  <a:extLst>
                    <a:ext uri="{9D8B030D-6E8A-4147-A177-3AD203B41FA5}">
                      <a16:colId xmlns:a16="http://schemas.microsoft.com/office/drawing/2014/main" val="3480914825"/>
                    </a:ext>
                  </a:extLst>
                </a:gridCol>
                <a:gridCol w="658368">
                  <a:extLst>
                    <a:ext uri="{9D8B030D-6E8A-4147-A177-3AD203B41FA5}">
                      <a16:colId xmlns:a16="http://schemas.microsoft.com/office/drawing/2014/main" val="1551759162"/>
                    </a:ext>
                  </a:extLst>
                </a:gridCol>
                <a:gridCol w="658368">
                  <a:extLst>
                    <a:ext uri="{9D8B030D-6E8A-4147-A177-3AD203B41FA5}">
                      <a16:colId xmlns:a16="http://schemas.microsoft.com/office/drawing/2014/main" val="1637305718"/>
                    </a:ext>
                  </a:extLst>
                </a:gridCol>
                <a:gridCol w="658368">
                  <a:extLst>
                    <a:ext uri="{9D8B030D-6E8A-4147-A177-3AD203B41FA5}">
                      <a16:colId xmlns:a16="http://schemas.microsoft.com/office/drawing/2014/main" val="1335299967"/>
                    </a:ext>
                  </a:extLst>
                </a:gridCol>
                <a:gridCol w="658368">
                  <a:extLst>
                    <a:ext uri="{9D8B030D-6E8A-4147-A177-3AD203B41FA5}">
                      <a16:colId xmlns:a16="http://schemas.microsoft.com/office/drawing/2014/main" val="736400237"/>
                    </a:ext>
                  </a:extLst>
                </a:gridCol>
                <a:gridCol w="658368">
                  <a:extLst>
                    <a:ext uri="{9D8B030D-6E8A-4147-A177-3AD203B41FA5}">
                      <a16:colId xmlns:a16="http://schemas.microsoft.com/office/drawing/2014/main" val="31705511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24547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- 2018-10-19 09:02:59 </a:t>
                      </a:r>
                      <a:r>
                        <a:rPr kumimoji="0" lang="en-US" sz="1000" b="0" i="0" u="none" strike="noStrike" kern="1200" cap="none" spc="0" normalizeH="0" baseline="0" noProof="0">
                          <a:ln>
                            <a:noFill/>
                          </a:ln>
                          <a:solidFill>
                            <a:prstClr val="black"/>
                          </a:solidFill>
                          <a:effectLst/>
                          <a:uLnTx/>
                          <a:uFillTx/>
                          <a:latin typeface="+mn-lt"/>
                          <a:ea typeface="+mn-ea"/>
                          <a:cs typeface="+mn-cs"/>
                        </a:rPr>
                        <a:t> 
 Sedap betul sotong goreng Buttercup ini! Cubalah buat sebagai lauk makan malam nanti.​
#ResipiButtercup​
Sotong Goreng Buttercup​
Bahan-bahan:​
3 sudu teh Buttercup​
400 gram sotong​
5 ulas bawang putih​
1cm halia​
1 biji cili merah​
1 pokok daun bawang​
1 sudu teh kicap manis​
1 sudu teh kicap masin​
2 sudu teh sos tiram​
2 sudu teh kicap ikan​
½ sudu teh gula pasir​
¼ sudu teh serbuk lada hitam​
50ml air​
½ biji limau nipis​
Garam secukupnya​
Minyak sayur secukupnya
Arahan:​
​1. Cuci bersih sotong dan hiris dengan lebar 1cm.​
2. Perahkan limau nipis secara merata ke atas sotong dan biarkan selama 15 minit.​
3. Panaskan minyak, lalu goreng sotong (tidak perlu hingga garing). Angkat dan ketepikan.​
4. Panaskan Buttercup, masukkan bawang bombai yang telah dipotong kasar.​
5. Masukkan bawang putih yang telah dihaluskan hingga naik bau.​
6. Tambahkan lada, gula, sos tiram dan kicap masin. Gaul rata.​
7. Tambahkan sedikit air dan kicap manis.​
8. Tabur garam, potongan cili dan daun baw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258751"/>
                  </a:ext>
                </a:extLst>
              </a:tr>
            </a:tbl>
          </a:graphicData>
        </a:graphic>
      </p:graphicFrame>
      <p:sp>
        <p:nvSpPr>
          <p:cNvPr id="4" name="Text Placeholder 3">
            <a:extLst>
              <a:ext uri="{FF2B5EF4-FFF2-40B4-BE49-F238E27FC236}">
                <a16:creationId xmlns:a16="http://schemas.microsoft.com/office/drawing/2014/main" id="{8FDD4F45-38E3-43F3-9A67-E005946CC251}"/>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221571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68D2C-CC2F-4BA6-8720-8D50C5929373}"/>
              </a:ext>
            </a:extLst>
          </p:cNvPr>
          <p:cNvSpPr>
            <a:spLocks noGrp="1"/>
          </p:cNvSpPr>
          <p:nvPr>
            <p:ph type="title"/>
          </p:nvPr>
        </p:nvSpPr>
        <p:spPr/>
        <p:txBody>
          <a:bodyPr/>
          <a:lstStyle/>
          <a:p>
            <a:r>
              <a:rPr lang="en-US"/>
              <a:t>Facebook Own Posts Table | Buttercup Malaysia - 10 of 22</a:t>
            </a:r>
          </a:p>
        </p:txBody>
      </p:sp>
      <p:graphicFrame>
        <p:nvGraphicFramePr>
          <p:cNvPr id="5" name="Table Placeholder 4">
            <a:extLst>
              <a:ext uri="{FF2B5EF4-FFF2-40B4-BE49-F238E27FC236}">
                <a16:creationId xmlns:a16="http://schemas.microsoft.com/office/drawing/2014/main" id="{E0DF99F5-FE4A-4DA4-898B-24EF4478FD8F}"/>
              </a:ext>
            </a:extLst>
          </p:cNvPr>
          <p:cNvGraphicFramePr>
            <a:graphicFrameLocks noGrp="1"/>
          </p:cNvGraphicFramePr>
          <p:nvPr>
            <p:ph type="tbl" sz="quarter" idx="13"/>
            <p:extLst>
              <p:ext uri="{D42A27DB-BD31-4B8C-83A1-F6EECF244321}">
                <p14:modId xmlns:p14="http://schemas.microsoft.com/office/powerpoint/2010/main" val="7977656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419757960"/>
                    </a:ext>
                  </a:extLst>
                </a:gridCol>
                <a:gridCol w="658368">
                  <a:extLst>
                    <a:ext uri="{9D8B030D-6E8A-4147-A177-3AD203B41FA5}">
                      <a16:colId xmlns:a16="http://schemas.microsoft.com/office/drawing/2014/main" val="1208222920"/>
                    </a:ext>
                  </a:extLst>
                </a:gridCol>
                <a:gridCol w="658368">
                  <a:extLst>
                    <a:ext uri="{9D8B030D-6E8A-4147-A177-3AD203B41FA5}">
                      <a16:colId xmlns:a16="http://schemas.microsoft.com/office/drawing/2014/main" val="3140315367"/>
                    </a:ext>
                  </a:extLst>
                </a:gridCol>
                <a:gridCol w="658368">
                  <a:extLst>
                    <a:ext uri="{9D8B030D-6E8A-4147-A177-3AD203B41FA5}">
                      <a16:colId xmlns:a16="http://schemas.microsoft.com/office/drawing/2014/main" val="2070895034"/>
                    </a:ext>
                  </a:extLst>
                </a:gridCol>
                <a:gridCol w="658368">
                  <a:extLst>
                    <a:ext uri="{9D8B030D-6E8A-4147-A177-3AD203B41FA5}">
                      <a16:colId xmlns:a16="http://schemas.microsoft.com/office/drawing/2014/main" val="2237062680"/>
                    </a:ext>
                  </a:extLst>
                </a:gridCol>
                <a:gridCol w="658368">
                  <a:extLst>
                    <a:ext uri="{9D8B030D-6E8A-4147-A177-3AD203B41FA5}">
                      <a16:colId xmlns:a16="http://schemas.microsoft.com/office/drawing/2014/main" val="479668676"/>
                    </a:ext>
                  </a:extLst>
                </a:gridCol>
                <a:gridCol w="658368">
                  <a:extLst>
                    <a:ext uri="{9D8B030D-6E8A-4147-A177-3AD203B41FA5}">
                      <a16:colId xmlns:a16="http://schemas.microsoft.com/office/drawing/2014/main" val="4015761296"/>
                    </a:ext>
                  </a:extLst>
                </a:gridCol>
                <a:gridCol w="658368">
                  <a:extLst>
                    <a:ext uri="{9D8B030D-6E8A-4147-A177-3AD203B41FA5}">
                      <a16:colId xmlns:a16="http://schemas.microsoft.com/office/drawing/2014/main" val="29334575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6863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20:19:08 </a:t>
                      </a:r>
                      <a:r>
                        <a:rPr kumimoji="0" lang="en-US" sz="1000" b="0" i="0" u="none" strike="noStrike" kern="1200" cap="none" spc="0" normalizeH="0" baseline="0" noProof="0">
                          <a:ln>
                            <a:noFill/>
                          </a:ln>
                          <a:solidFill>
                            <a:prstClr val="black"/>
                          </a:solidFill>
                          <a:effectLst/>
                          <a:uLnTx/>
                          <a:uFillTx/>
                          <a:latin typeface="+mn-lt"/>
                          <a:ea typeface="+mn-ea"/>
                          <a:cs typeface="+mn-cs"/>
                        </a:rPr>
                        <a:t> 
 "Di manakah saya boleh mendapatkan Buttercup untuk menyertai peraduan Beli, Adun &amp; Menang?"​
Anda boleh mendapatkan Buttercup di semua kedai ramuan bakeri dalam semenanjung Malaysia, antaranya:​
​
Baker City Enterprise: A-G-10, GROUND FLOOR, Jln Seroja 1/6, Bandar Saujana Utama, 47000 Sungai Buloh, Selangor​
​
Bibun Food &amp; Seafood Sdn Bhd: No. 12, Jalan Bidara 2/4, Taman Bidara, Selayang, 68100, Batu Caves,, Selangor, 6810​
​
Baking Stuff 23 Enterprise​
​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
Lihat terma dan syarat:​
https://docs.google.com/document/d/1T-wjBvbl7PP3wDYZxgX4-emjf1hrAcdjzjXbPUuTBqA/edit?usp=sharing
​
Promosi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89032100"/>
                  </a:ext>
                </a:extLst>
              </a:tr>
            </a:tbl>
          </a:graphicData>
        </a:graphic>
      </p:graphicFrame>
      <p:sp>
        <p:nvSpPr>
          <p:cNvPr id="4" name="Text Placeholder 3">
            <a:extLst>
              <a:ext uri="{FF2B5EF4-FFF2-40B4-BE49-F238E27FC236}">
                <a16:creationId xmlns:a16="http://schemas.microsoft.com/office/drawing/2014/main" id="{A883360A-FBCE-447A-80F6-0E3F2503E087}"/>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9035406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5B1F15-D0B6-4B0B-B83E-35038828D361}"/>
              </a:ext>
            </a:extLst>
          </p:cNvPr>
          <p:cNvSpPr>
            <a:spLocks noGrp="1"/>
          </p:cNvSpPr>
          <p:nvPr>
            <p:ph type="title"/>
          </p:nvPr>
        </p:nvSpPr>
        <p:spPr/>
        <p:txBody>
          <a:bodyPr/>
          <a:lstStyle/>
          <a:p>
            <a:r>
              <a:rPr lang="en-US"/>
              <a:t>Facebook Own Posts Table | Buttercup Malaysia - 11 of 22</a:t>
            </a:r>
          </a:p>
        </p:txBody>
      </p:sp>
      <p:graphicFrame>
        <p:nvGraphicFramePr>
          <p:cNvPr id="5" name="Table Placeholder 4">
            <a:extLst>
              <a:ext uri="{FF2B5EF4-FFF2-40B4-BE49-F238E27FC236}">
                <a16:creationId xmlns:a16="http://schemas.microsoft.com/office/drawing/2014/main" id="{4773E36D-81BB-4CF3-AF2C-8E47680F1D11}"/>
              </a:ext>
            </a:extLst>
          </p:cNvPr>
          <p:cNvGraphicFramePr>
            <a:graphicFrameLocks noGrp="1"/>
          </p:cNvGraphicFramePr>
          <p:nvPr>
            <p:ph type="tbl" sz="quarter" idx="13"/>
            <p:extLst>
              <p:ext uri="{D42A27DB-BD31-4B8C-83A1-F6EECF244321}">
                <p14:modId xmlns:p14="http://schemas.microsoft.com/office/powerpoint/2010/main" val="210078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24134210"/>
                    </a:ext>
                  </a:extLst>
                </a:gridCol>
                <a:gridCol w="658368">
                  <a:extLst>
                    <a:ext uri="{9D8B030D-6E8A-4147-A177-3AD203B41FA5}">
                      <a16:colId xmlns:a16="http://schemas.microsoft.com/office/drawing/2014/main" val="3811401876"/>
                    </a:ext>
                  </a:extLst>
                </a:gridCol>
                <a:gridCol w="658368">
                  <a:extLst>
                    <a:ext uri="{9D8B030D-6E8A-4147-A177-3AD203B41FA5}">
                      <a16:colId xmlns:a16="http://schemas.microsoft.com/office/drawing/2014/main" val="2911959357"/>
                    </a:ext>
                  </a:extLst>
                </a:gridCol>
                <a:gridCol w="658368">
                  <a:extLst>
                    <a:ext uri="{9D8B030D-6E8A-4147-A177-3AD203B41FA5}">
                      <a16:colId xmlns:a16="http://schemas.microsoft.com/office/drawing/2014/main" val="2520275762"/>
                    </a:ext>
                  </a:extLst>
                </a:gridCol>
                <a:gridCol w="658368">
                  <a:extLst>
                    <a:ext uri="{9D8B030D-6E8A-4147-A177-3AD203B41FA5}">
                      <a16:colId xmlns:a16="http://schemas.microsoft.com/office/drawing/2014/main" val="120990732"/>
                    </a:ext>
                  </a:extLst>
                </a:gridCol>
                <a:gridCol w="658368">
                  <a:extLst>
                    <a:ext uri="{9D8B030D-6E8A-4147-A177-3AD203B41FA5}">
                      <a16:colId xmlns:a16="http://schemas.microsoft.com/office/drawing/2014/main" val="1384621943"/>
                    </a:ext>
                  </a:extLst>
                </a:gridCol>
                <a:gridCol w="658368">
                  <a:extLst>
                    <a:ext uri="{9D8B030D-6E8A-4147-A177-3AD203B41FA5}">
                      <a16:colId xmlns:a16="http://schemas.microsoft.com/office/drawing/2014/main" val="705221236"/>
                    </a:ext>
                  </a:extLst>
                </a:gridCol>
                <a:gridCol w="658368">
                  <a:extLst>
                    <a:ext uri="{9D8B030D-6E8A-4147-A177-3AD203B41FA5}">
                      <a16:colId xmlns:a16="http://schemas.microsoft.com/office/drawing/2014/main" val="20223053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93502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- 2018-10-17 08:59:00 </a:t>
                      </a:r>
                      <a:r>
                        <a:rPr kumimoji="0" lang="en-US" sz="1000" b="0" i="0" u="none" strike="noStrike" kern="1200" cap="none" spc="0" normalizeH="0" baseline="0" noProof="0">
                          <a:ln>
                            <a:noFill/>
                          </a:ln>
                          <a:solidFill>
                            <a:prstClr val="black"/>
                          </a:solidFill>
                          <a:effectLst/>
                          <a:uLnTx/>
                          <a:uFillTx/>
                          <a:latin typeface="+mn-lt"/>
                          <a:ea typeface="+mn-ea"/>
                          <a:cs typeface="+mn-cs"/>
                        </a:rPr>
                        <a:t> 
 Asyik makan nasi saja, apa kata tukar sedikit menu makan malam anda?​
#ResipiButtercup​
Kentang Panggang dengan Sos Keju Brokoli​
Bahan-bahan:​
2 sudu besar Buttercup ​
4 biji kentang​
2 sudu besar tepung gandum​
¼ sudu kecil serbuk bawang merah​
¼ sudu kecil serbuk bawang putih​
½ cawan susu pekat manis​
1 cawan keju cheddar yang sudah diparut​
1 ikat brokoli segar, kemudian cincang hingga halus​
Garam dan lada secukupnya
Arahan:​
Kentang:​
1. Siapkan ketuhar, kemudian panaskan hingga suhu 350°C. Setelah panas, masukkan kentang dan panggang selama 30 minit hingga cukup empuk. Keluarkan kentang dari ketuhar dan sajikan di atas pinggan.​
Sos Keju Brokoli:​
1. Rebus terlebih dahulu brokoli yang sudah dicincang halus dalam periuk yang berisi air, kemudian tunggu hingga sedikit layu. Setelah itu, angkat dan toskan.​
2. Siapkan kuali, kemudian masukkan Buttercup dan masak hingga meleleh dengan api sederhana.Masukkan serbuk bawang dan tepung dan kacau.​
3. Sambil mengacau, masukkan susu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7907165"/>
                  </a:ext>
                </a:extLst>
              </a:tr>
            </a:tbl>
          </a:graphicData>
        </a:graphic>
      </p:graphicFrame>
      <p:sp>
        <p:nvSpPr>
          <p:cNvPr id="4" name="Text Placeholder 3">
            <a:extLst>
              <a:ext uri="{FF2B5EF4-FFF2-40B4-BE49-F238E27FC236}">
                <a16:creationId xmlns:a16="http://schemas.microsoft.com/office/drawing/2014/main" id="{8531AACF-A13E-4171-9E9D-A97E69E79B2F}"/>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31213110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5226AD-6540-4689-B409-13FFF7420FCE}"/>
              </a:ext>
            </a:extLst>
          </p:cNvPr>
          <p:cNvSpPr>
            <a:spLocks noGrp="1"/>
          </p:cNvSpPr>
          <p:nvPr>
            <p:ph type="title"/>
          </p:nvPr>
        </p:nvSpPr>
        <p:spPr/>
        <p:txBody>
          <a:bodyPr/>
          <a:lstStyle/>
          <a:p>
            <a:r>
              <a:rPr lang="en-US"/>
              <a:t>Facebook Own Posts Table | Buttercup Malaysia - 12 of 22</a:t>
            </a:r>
          </a:p>
        </p:txBody>
      </p:sp>
      <p:graphicFrame>
        <p:nvGraphicFramePr>
          <p:cNvPr id="5" name="Table Placeholder 4">
            <a:extLst>
              <a:ext uri="{FF2B5EF4-FFF2-40B4-BE49-F238E27FC236}">
                <a16:creationId xmlns:a16="http://schemas.microsoft.com/office/drawing/2014/main" id="{E8B96D62-CB2C-455E-8F9D-7F319DE97E79}"/>
              </a:ext>
            </a:extLst>
          </p:cNvPr>
          <p:cNvGraphicFramePr>
            <a:graphicFrameLocks noGrp="1"/>
          </p:cNvGraphicFramePr>
          <p:nvPr>
            <p:ph type="tbl" sz="quarter" idx="13"/>
            <p:extLst>
              <p:ext uri="{D42A27DB-BD31-4B8C-83A1-F6EECF244321}">
                <p14:modId xmlns:p14="http://schemas.microsoft.com/office/powerpoint/2010/main" val="1874230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59539397"/>
                    </a:ext>
                  </a:extLst>
                </a:gridCol>
                <a:gridCol w="658368">
                  <a:extLst>
                    <a:ext uri="{9D8B030D-6E8A-4147-A177-3AD203B41FA5}">
                      <a16:colId xmlns:a16="http://schemas.microsoft.com/office/drawing/2014/main" val="162540074"/>
                    </a:ext>
                  </a:extLst>
                </a:gridCol>
                <a:gridCol w="658368">
                  <a:extLst>
                    <a:ext uri="{9D8B030D-6E8A-4147-A177-3AD203B41FA5}">
                      <a16:colId xmlns:a16="http://schemas.microsoft.com/office/drawing/2014/main" val="2704722761"/>
                    </a:ext>
                  </a:extLst>
                </a:gridCol>
                <a:gridCol w="658368">
                  <a:extLst>
                    <a:ext uri="{9D8B030D-6E8A-4147-A177-3AD203B41FA5}">
                      <a16:colId xmlns:a16="http://schemas.microsoft.com/office/drawing/2014/main" val="3581008563"/>
                    </a:ext>
                  </a:extLst>
                </a:gridCol>
                <a:gridCol w="658368">
                  <a:extLst>
                    <a:ext uri="{9D8B030D-6E8A-4147-A177-3AD203B41FA5}">
                      <a16:colId xmlns:a16="http://schemas.microsoft.com/office/drawing/2014/main" val="1978996273"/>
                    </a:ext>
                  </a:extLst>
                </a:gridCol>
                <a:gridCol w="658368">
                  <a:extLst>
                    <a:ext uri="{9D8B030D-6E8A-4147-A177-3AD203B41FA5}">
                      <a16:colId xmlns:a16="http://schemas.microsoft.com/office/drawing/2014/main" val="155004592"/>
                    </a:ext>
                  </a:extLst>
                </a:gridCol>
                <a:gridCol w="658368">
                  <a:extLst>
                    <a:ext uri="{9D8B030D-6E8A-4147-A177-3AD203B41FA5}">
                      <a16:colId xmlns:a16="http://schemas.microsoft.com/office/drawing/2014/main" val="2176860185"/>
                    </a:ext>
                  </a:extLst>
                </a:gridCol>
                <a:gridCol w="658368">
                  <a:extLst>
                    <a:ext uri="{9D8B030D-6E8A-4147-A177-3AD203B41FA5}">
                      <a16:colId xmlns:a16="http://schemas.microsoft.com/office/drawing/2014/main" val="16261478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75017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- 2018-10-15 09:56:00 </a:t>
                      </a:r>
                      <a:r>
                        <a:rPr kumimoji="0" lang="en-US" sz="1000" b="0" i="0" u="none" strike="noStrike" kern="1200" cap="none" spc="0" normalizeH="0" baseline="0" noProof="0">
                          <a:ln>
                            <a:noFill/>
                          </a:ln>
                          <a:solidFill>
                            <a:prstClr val="black"/>
                          </a:solidFill>
                          <a:effectLst/>
                          <a:uLnTx/>
                          <a:uFillTx/>
                          <a:latin typeface="+mn-lt"/>
                          <a:ea typeface="+mn-ea"/>
                          <a:cs typeface="+mn-cs"/>
                        </a:rPr>
                        <a:t> 
 Kacang buncis mempunyai banyak manfaat untuk kesihatan. Masak ia bersama Buttercup untuk dinikmati sebagai lauk makan malam mahupun sebagai snek untuk diratah!​
#ResipiButtercup​
Kacang Buncis Tumis Buttercup​
Bahan-bahan:​
1 sudu besar Buttercup​
453 gram kacang buncis dipotong dan ​dibasuh ​
2 ulas bawang putih cincang ​
Garam dan lada secukup rasa​
Arahan:​
1. Masak kacang buncis dengan air sehingga mendidih di dalam periuk. Kecilkan api dan reneh selama 5-10 minit, sehingga kacang menjadi lembut mengikut kesukaan anda. Toskan dan ketepikan.​
2. Cairkan Buttercup di atas api sederhana dalam kuali besar. Masukkan bawang putih dan panggang sehingga keemasan, lihat dengan teliti untuk memastikan ia tidak terbakar.​
3. Masukkan kacang buncis yang dimasak ke dalam kuali, taburkan garam dan lada, dan gaul sebati. Hidangkan dan nikmati!​
Sumber: https://bakingmischief.com/2016/01/20/no-fail-butter-and-garlic-green-beans/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89799746"/>
                  </a:ext>
                </a:extLst>
              </a:tr>
            </a:tbl>
          </a:graphicData>
        </a:graphic>
      </p:graphicFrame>
      <p:sp>
        <p:nvSpPr>
          <p:cNvPr id="4" name="Text Placeholder 3">
            <a:extLst>
              <a:ext uri="{FF2B5EF4-FFF2-40B4-BE49-F238E27FC236}">
                <a16:creationId xmlns:a16="http://schemas.microsoft.com/office/drawing/2014/main" id="{BCBEB6AD-AD12-4839-B806-7E6BAF32730A}"/>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3678383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1BFD90-C7D3-4140-AD90-01CED1F0813B}"/>
              </a:ext>
            </a:extLst>
          </p:cNvPr>
          <p:cNvSpPr>
            <a:spLocks noGrp="1"/>
          </p:cNvSpPr>
          <p:nvPr>
            <p:ph type="title"/>
          </p:nvPr>
        </p:nvSpPr>
        <p:spPr/>
        <p:txBody>
          <a:bodyPr/>
          <a:lstStyle/>
          <a:p>
            <a:r>
              <a:rPr lang="en-US"/>
              <a:t>Facebook Own Posts Table | Buttercup Malaysia - 13 of 22</a:t>
            </a:r>
          </a:p>
        </p:txBody>
      </p:sp>
      <p:graphicFrame>
        <p:nvGraphicFramePr>
          <p:cNvPr id="5" name="Table Placeholder 4">
            <a:extLst>
              <a:ext uri="{FF2B5EF4-FFF2-40B4-BE49-F238E27FC236}">
                <a16:creationId xmlns:a16="http://schemas.microsoft.com/office/drawing/2014/main" id="{949BFE99-42A1-4FF0-B983-8A4DA1C2D4EB}"/>
              </a:ext>
            </a:extLst>
          </p:cNvPr>
          <p:cNvGraphicFramePr>
            <a:graphicFrameLocks noGrp="1"/>
          </p:cNvGraphicFramePr>
          <p:nvPr>
            <p:ph type="tbl" sz="quarter" idx="13"/>
            <p:extLst>
              <p:ext uri="{D42A27DB-BD31-4B8C-83A1-F6EECF244321}">
                <p14:modId xmlns:p14="http://schemas.microsoft.com/office/powerpoint/2010/main" val="390397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0090473"/>
                    </a:ext>
                  </a:extLst>
                </a:gridCol>
                <a:gridCol w="658368">
                  <a:extLst>
                    <a:ext uri="{9D8B030D-6E8A-4147-A177-3AD203B41FA5}">
                      <a16:colId xmlns:a16="http://schemas.microsoft.com/office/drawing/2014/main" val="2174378174"/>
                    </a:ext>
                  </a:extLst>
                </a:gridCol>
                <a:gridCol w="658368">
                  <a:extLst>
                    <a:ext uri="{9D8B030D-6E8A-4147-A177-3AD203B41FA5}">
                      <a16:colId xmlns:a16="http://schemas.microsoft.com/office/drawing/2014/main" val="839794996"/>
                    </a:ext>
                  </a:extLst>
                </a:gridCol>
                <a:gridCol w="658368">
                  <a:extLst>
                    <a:ext uri="{9D8B030D-6E8A-4147-A177-3AD203B41FA5}">
                      <a16:colId xmlns:a16="http://schemas.microsoft.com/office/drawing/2014/main" val="4155904577"/>
                    </a:ext>
                  </a:extLst>
                </a:gridCol>
                <a:gridCol w="658368">
                  <a:extLst>
                    <a:ext uri="{9D8B030D-6E8A-4147-A177-3AD203B41FA5}">
                      <a16:colId xmlns:a16="http://schemas.microsoft.com/office/drawing/2014/main" val="1225424247"/>
                    </a:ext>
                  </a:extLst>
                </a:gridCol>
                <a:gridCol w="658368">
                  <a:extLst>
                    <a:ext uri="{9D8B030D-6E8A-4147-A177-3AD203B41FA5}">
                      <a16:colId xmlns:a16="http://schemas.microsoft.com/office/drawing/2014/main" val="945057990"/>
                    </a:ext>
                  </a:extLst>
                </a:gridCol>
                <a:gridCol w="658368">
                  <a:extLst>
                    <a:ext uri="{9D8B030D-6E8A-4147-A177-3AD203B41FA5}">
                      <a16:colId xmlns:a16="http://schemas.microsoft.com/office/drawing/2014/main" val="521052298"/>
                    </a:ext>
                  </a:extLst>
                </a:gridCol>
                <a:gridCol w="658368">
                  <a:extLst>
                    <a:ext uri="{9D8B030D-6E8A-4147-A177-3AD203B41FA5}">
                      <a16:colId xmlns:a16="http://schemas.microsoft.com/office/drawing/2014/main" val="18491997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90866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- 2018-10-13 12:50:00 </a:t>
                      </a:r>
                      <a:r>
                        <a:rPr kumimoji="0" lang="en-US" sz="1000" b="0" i="0" u="none" strike="noStrike" kern="1200" cap="none" spc="0" normalizeH="0" baseline="0" noProof="0">
                          <a:ln>
                            <a:noFill/>
                          </a:ln>
                          <a:solidFill>
                            <a:prstClr val="black"/>
                          </a:solidFill>
                          <a:effectLst/>
                          <a:uLnTx/>
                          <a:uFillTx/>
                          <a:latin typeface="+mn-lt"/>
                          <a:ea typeface="+mn-ea"/>
                          <a:cs typeface="+mn-cs"/>
                        </a:rPr>
                        <a:t> 
 Mahukah Famili Buttercup tahu rahsia untuk menjadi seorang yang cantik?​
​
"Untuk bibir yang menarik, ucapkan kata-kata yang baik.​
Untuk mata yang indah, lihat yang baik pada orang.​
Untuk tubuh yang langsing, kongsi makanan dengan orang yang lapar."​
​
Kerana kecantikan itu ada pada budi pekerti kita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9974397"/>
                  </a:ext>
                </a:extLst>
              </a:tr>
            </a:tbl>
          </a:graphicData>
        </a:graphic>
      </p:graphicFrame>
      <p:sp>
        <p:nvSpPr>
          <p:cNvPr id="4" name="Text Placeholder 3">
            <a:extLst>
              <a:ext uri="{FF2B5EF4-FFF2-40B4-BE49-F238E27FC236}">
                <a16:creationId xmlns:a16="http://schemas.microsoft.com/office/drawing/2014/main" id="{75014E35-ED26-4312-9924-E62E00B1338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55523402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66327-CE29-465F-872C-E1A6B7D081EE}"/>
              </a:ext>
            </a:extLst>
          </p:cNvPr>
          <p:cNvSpPr>
            <a:spLocks noGrp="1"/>
          </p:cNvSpPr>
          <p:nvPr>
            <p:ph type="title"/>
          </p:nvPr>
        </p:nvSpPr>
        <p:spPr/>
        <p:txBody>
          <a:bodyPr/>
          <a:lstStyle/>
          <a:p>
            <a:r>
              <a:rPr lang="en-US"/>
              <a:t>Facebook Own Posts Table | Buttercup Malaysia - 14 of 22</a:t>
            </a:r>
          </a:p>
        </p:txBody>
      </p:sp>
      <p:graphicFrame>
        <p:nvGraphicFramePr>
          <p:cNvPr id="5" name="Table Placeholder 4">
            <a:extLst>
              <a:ext uri="{FF2B5EF4-FFF2-40B4-BE49-F238E27FC236}">
                <a16:creationId xmlns:a16="http://schemas.microsoft.com/office/drawing/2014/main" id="{5AEE7A27-9558-4953-866B-032A003735AB}"/>
              </a:ext>
            </a:extLst>
          </p:cNvPr>
          <p:cNvGraphicFramePr>
            <a:graphicFrameLocks noGrp="1"/>
          </p:cNvGraphicFramePr>
          <p:nvPr>
            <p:ph type="tbl" sz="quarter" idx="13"/>
            <p:extLst>
              <p:ext uri="{D42A27DB-BD31-4B8C-83A1-F6EECF244321}">
                <p14:modId xmlns:p14="http://schemas.microsoft.com/office/powerpoint/2010/main" val="3964997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31080199"/>
                    </a:ext>
                  </a:extLst>
                </a:gridCol>
                <a:gridCol w="658368">
                  <a:extLst>
                    <a:ext uri="{9D8B030D-6E8A-4147-A177-3AD203B41FA5}">
                      <a16:colId xmlns:a16="http://schemas.microsoft.com/office/drawing/2014/main" val="1874994902"/>
                    </a:ext>
                  </a:extLst>
                </a:gridCol>
                <a:gridCol w="658368">
                  <a:extLst>
                    <a:ext uri="{9D8B030D-6E8A-4147-A177-3AD203B41FA5}">
                      <a16:colId xmlns:a16="http://schemas.microsoft.com/office/drawing/2014/main" val="1762012289"/>
                    </a:ext>
                  </a:extLst>
                </a:gridCol>
                <a:gridCol w="658368">
                  <a:extLst>
                    <a:ext uri="{9D8B030D-6E8A-4147-A177-3AD203B41FA5}">
                      <a16:colId xmlns:a16="http://schemas.microsoft.com/office/drawing/2014/main" val="1164559308"/>
                    </a:ext>
                  </a:extLst>
                </a:gridCol>
                <a:gridCol w="658368">
                  <a:extLst>
                    <a:ext uri="{9D8B030D-6E8A-4147-A177-3AD203B41FA5}">
                      <a16:colId xmlns:a16="http://schemas.microsoft.com/office/drawing/2014/main" val="1108301774"/>
                    </a:ext>
                  </a:extLst>
                </a:gridCol>
                <a:gridCol w="658368">
                  <a:extLst>
                    <a:ext uri="{9D8B030D-6E8A-4147-A177-3AD203B41FA5}">
                      <a16:colId xmlns:a16="http://schemas.microsoft.com/office/drawing/2014/main" val="4120299947"/>
                    </a:ext>
                  </a:extLst>
                </a:gridCol>
                <a:gridCol w="658368">
                  <a:extLst>
                    <a:ext uri="{9D8B030D-6E8A-4147-A177-3AD203B41FA5}">
                      <a16:colId xmlns:a16="http://schemas.microsoft.com/office/drawing/2014/main" val="1937632424"/>
                    </a:ext>
                  </a:extLst>
                </a:gridCol>
                <a:gridCol w="658368">
                  <a:extLst>
                    <a:ext uri="{9D8B030D-6E8A-4147-A177-3AD203B41FA5}">
                      <a16:colId xmlns:a16="http://schemas.microsoft.com/office/drawing/2014/main" val="1656044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767843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- 2018-10-11 09:53:00 </a:t>
                      </a:r>
                      <a:r>
                        <a:rPr kumimoji="0" lang="en-US" sz="1000" b="0" i="0" u="none" strike="noStrike" kern="1200" cap="none" spc="0" normalizeH="0" baseline="0" noProof="0">
                          <a:ln>
                            <a:noFill/>
                          </a:ln>
                          <a:solidFill>
                            <a:prstClr val="black"/>
                          </a:solidFill>
                          <a:effectLst/>
                          <a:uLnTx/>
                          <a:uFillTx/>
                          <a:latin typeface="+mn-lt"/>
                          <a:ea typeface="+mn-ea"/>
                          <a:cs typeface="+mn-cs"/>
                        </a:rPr>
                        <a:t> 
 Ada penggemar ikan bakar dalam kalangan Famili Buttercup? Ini resipi yang sangat mudah untuk makan malam anda.​
#ResipiButtercup​
Ikan Bakar Buttercup dan Kicap​
Bahan-bahan:​
2 sudu besar Buttercup​
1 sudu besar kicap​
4 kepingan ikan kod atau tilapia​
340 gram kacang hijau ​
340 gram tomato ceri 
Arahan:​
1. Semburkan penyembur masakan anti lekat pada dua dulang pembakar. Kemudian panaskan ketuhar sehingga 204°C. ​
2. Cairkan Buttercup. Pukul kicap ke dalam Buttercup. ​
3. Letakkan 2 keping ikan pada satu dulang pembakar, dan 2 keping ikan pada dulang pembakar yang lain. ​
4. Letakkan kacang dan tomato dalam mangkuk besar. Masukkan campuran Buttercup dan gaul perlahan-lahan. Tuang separuh campuran ke atas ikan pada satu dulang, dan separuh campuran di atas ikan pada dulang yang lain. Pusingkan ikan dan lumurkannya dengan campuran Buttercup. Ratakan sayuran pada dulang. Bakar selama 10-12 minit sehingga ikan bertukar warna legap.​
Sumber: https://teaspoonofspice.com/butter-soy-sa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256856639"/>
                  </a:ext>
                </a:extLst>
              </a:tr>
            </a:tbl>
          </a:graphicData>
        </a:graphic>
      </p:graphicFrame>
      <p:sp>
        <p:nvSpPr>
          <p:cNvPr id="4" name="Text Placeholder 3">
            <a:extLst>
              <a:ext uri="{FF2B5EF4-FFF2-40B4-BE49-F238E27FC236}">
                <a16:creationId xmlns:a16="http://schemas.microsoft.com/office/drawing/2014/main" id="{F219E0D5-A6D4-43A5-9D16-855021EBBB95}"/>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6222733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8A9CB-2DE5-4901-8A43-7FB784F91DDA}"/>
              </a:ext>
            </a:extLst>
          </p:cNvPr>
          <p:cNvSpPr>
            <a:spLocks noGrp="1"/>
          </p:cNvSpPr>
          <p:nvPr>
            <p:ph type="title"/>
          </p:nvPr>
        </p:nvSpPr>
        <p:spPr/>
        <p:txBody>
          <a:bodyPr/>
          <a:lstStyle/>
          <a:p>
            <a:r>
              <a:rPr lang="en-US"/>
              <a:t>Facebook Own Posts Table | Buttercup Malaysia - 15 of 22</a:t>
            </a:r>
          </a:p>
        </p:txBody>
      </p:sp>
      <p:graphicFrame>
        <p:nvGraphicFramePr>
          <p:cNvPr id="5" name="Table Placeholder 4">
            <a:extLst>
              <a:ext uri="{FF2B5EF4-FFF2-40B4-BE49-F238E27FC236}">
                <a16:creationId xmlns:a16="http://schemas.microsoft.com/office/drawing/2014/main" id="{9DF04B48-051B-4B0B-BFEE-022301E6AA0E}"/>
              </a:ext>
            </a:extLst>
          </p:cNvPr>
          <p:cNvGraphicFramePr>
            <a:graphicFrameLocks noGrp="1"/>
          </p:cNvGraphicFramePr>
          <p:nvPr>
            <p:ph type="tbl" sz="quarter" idx="13"/>
            <p:extLst>
              <p:ext uri="{D42A27DB-BD31-4B8C-83A1-F6EECF244321}">
                <p14:modId xmlns:p14="http://schemas.microsoft.com/office/powerpoint/2010/main" val="4279809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5201008"/>
                    </a:ext>
                  </a:extLst>
                </a:gridCol>
                <a:gridCol w="658368">
                  <a:extLst>
                    <a:ext uri="{9D8B030D-6E8A-4147-A177-3AD203B41FA5}">
                      <a16:colId xmlns:a16="http://schemas.microsoft.com/office/drawing/2014/main" val="1314066929"/>
                    </a:ext>
                  </a:extLst>
                </a:gridCol>
                <a:gridCol w="658368">
                  <a:extLst>
                    <a:ext uri="{9D8B030D-6E8A-4147-A177-3AD203B41FA5}">
                      <a16:colId xmlns:a16="http://schemas.microsoft.com/office/drawing/2014/main" val="2785566653"/>
                    </a:ext>
                  </a:extLst>
                </a:gridCol>
                <a:gridCol w="658368">
                  <a:extLst>
                    <a:ext uri="{9D8B030D-6E8A-4147-A177-3AD203B41FA5}">
                      <a16:colId xmlns:a16="http://schemas.microsoft.com/office/drawing/2014/main" val="2814543448"/>
                    </a:ext>
                  </a:extLst>
                </a:gridCol>
                <a:gridCol w="658368">
                  <a:extLst>
                    <a:ext uri="{9D8B030D-6E8A-4147-A177-3AD203B41FA5}">
                      <a16:colId xmlns:a16="http://schemas.microsoft.com/office/drawing/2014/main" val="1751821224"/>
                    </a:ext>
                  </a:extLst>
                </a:gridCol>
                <a:gridCol w="658368">
                  <a:extLst>
                    <a:ext uri="{9D8B030D-6E8A-4147-A177-3AD203B41FA5}">
                      <a16:colId xmlns:a16="http://schemas.microsoft.com/office/drawing/2014/main" val="2238839832"/>
                    </a:ext>
                  </a:extLst>
                </a:gridCol>
                <a:gridCol w="658368">
                  <a:extLst>
                    <a:ext uri="{9D8B030D-6E8A-4147-A177-3AD203B41FA5}">
                      <a16:colId xmlns:a16="http://schemas.microsoft.com/office/drawing/2014/main" val="3783457815"/>
                    </a:ext>
                  </a:extLst>
                </a:gridCol>
                <a:gridCol w="658368">
                  <a:extLst>
                    <a:ext uri="{9D8B030D-6E8A-4147-A177-3AD203B41FA5}">
                      <a16:colId xmlns:a16="http://schemas.microsoft.com/office/drawing/2014/main" val="3522979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8804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- 2018-10-09 09:47:00 </a:t>
                      </a:r>
                      <a:r>
                        <a:rPr kumimoji="0" lang="en-US" sz="1000" b="0" i="0" u="none" strike="noStrike" kern="1200" cap="none" spc="0" normalizeH="0" baseline="0" noProof="0">
                          <a:ln>
                            <a:noFill/>
                          </a:ln>
                          <a:solidFill>
                            <a:prstClr val="black"/>
                          </a:solidFill>
                          <a:effectLst/>
                          <a:uLnTx/>
                          <a:uFillTx/>
                          <a:latin typeface="+mn-lt"/>
                          <a:ea typeface="+mn-ea"/>
                          <a:cs typeface="+mn-cs"/>
                        </a:rPr>
                        <a:t> 
 Elakkan sisa makanan dalam Buttercup anda! Asingkan sebahagian kecil, sama ada di dalam peti sejuk atau di dalam almari, yang khusus untuk dijadikan sapuan roti atau biskut kering 🙂
​
#TipButtercup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7970350"/>
                  </a:ext>
                </a:extLst>
              </a:tr>
            </a:tbl>
          </a:graphicData>
        </a:graphic>
      </p:graphicFrame>
      <p:sp>
        <p:nvSpPr>
          <p:cNvPr id="4" name="Text Placeholder 3">
            <a:extLst>
              <a:ext uri="{FF2B5EF4-FFF2-40B4-BE49-F238E27FC236}">
                <a16:creationId xmlns:a16="http://schemas.microsoft.com/office/drawing/2014/main" id="{F1C07E02-8751-4B44-9E2E-B978CA778CD6}"/>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4847929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1A67B-A1E1-4CAD-931E-AAF9BFBC89EE}"/>
              </a:ext>
            </a:extLst>
          </p:cNvPr>
          <p:cNvSpPr>
            <a:spLocks noGrp="1"/>
          </p:cNvSpPr>
          <p:nvPr>
            <p:ph type="title"/>
          </p:nvPr>
        </p:nvSpPr>
        <p:spPr/>
        <p:txBody>
          <a:bodyPr/>
          <a:lstStyle/>
          <a:p>
            <a:r>
              <a:rPr lang="en-US"/>
              <a:t>Facebook Own Posts Table | Buttercup Malaysia - 16 of 22</a:t>
            </a:r>
          </a:p>
        </p:txBody>
      </p:sp>
      <p:graphicFrame>
        <p:nvGraphicFramePr>
          <p:cNvPr id="5" name="Table Placeholder 4">
            <a:extLst>
              <a:ext uri="{FF2B5EF4-FFF2-40B4-BE49-F238E27FC236}">
                <a16:creationId xmlns:a16="http://schemas.microsoft.com/office/drawing/2014/main" id="{1A32C441-FD2B-4F9A-9CF1-02BEA4724B86}"/>
              </a:ext>
            </a:extLst>
          </p:cNvPr>
          <p:cNvGraphicFramePr>
            <a:graphicFrameLocks noGrp="1"/>
          </p:cNvGraphicFramePr>
          <p:nvPr>
            <p:ph type="tbl" sz="quarter" idx="13"/>
            <p:extLst>
              <p:ext uri="{D42A27DB-BD31-4B8C-83A1-F6EECF244321}">
                <p14:modId xmlns:p14="http://schemas.microsoft.com/office/powerpoint/2010/main" val="2476312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69746908"/>
                    </a:ext>
                  </a:extLst>
                </a:gridCol>
                <a:gridCol w="658368">
                  <a:extLst>
                    <a:ext uri="{9D8B030D-6E8A-4147-A177-3AD203B41FA5}">
                      <a16:colId xmlns:a16="http://schemas.microsoft.com/office/drawing/2014/main" val="2878222829"/>
                    </a:ext>
                  </a:extLst>
                </a:gridCol>
                <a:gridCol w="658368">
                  <a:extLst>
                    <a:ext uri="{9D8B030D-6E8A-4147-A177-3AD203B41FA5}">
                      <a16:colId xmlns:a16="http://schemas.microsoft.com/office/drawing/2014/main" val="1000313991"/>
                    </a:ext>
                  </a:extLst>
                </a:gridCol>
                <a:gridCol w="658368">
                  <a:extLst>
                    <a:ext uri="{9D8B030D-6E8A-4147-A177-3AD203B41FA5}">
                      <a16:colId xmlns:a16="http://schemas.microsoft.com/office/drawing/2014/main" val="783753566"/>
                    </a:ext>
                  </a:extLst>
                </a:gridCol>
                <a:gridCol w="658368">
                  <a:extLst>
                    <a:ext uri="{9D8B030D-6E8A-4147-A177-3AD203B41FA5}">
                      <a16:colId xmlns:a16="http://schemas.microsoft.com/office/drawing/2014/main" val="2534859450"/>
                    </a:ext>
                  </a:extLst>
                </a:gridCol>
                <a:gridCol w="658368">
                  <a:extLst>
                    <a:ext uri="{9D8B030D-6E8A-4147-A177-3AD203B41FA5}">
                      <a16:colId xmlns:a16="http://schemas.microsoft.com/office/drawing/2014/main" val="1599780832"/>
                    </a:ext>
                  </a:extLst>
                </a:gridCol>
                <a:gridCol w="658368">
                  <a:extLst>
                    <a:ext uri="{9D8B030D-6E8A-4147-A177-3AD203B41FA5}">
                      <a16:colId xmlns:a16="http://schemas.microsoft.com/office/drawing/2014/main" val="2328438036"/>
                    </a:ext>
                  </a:extLst>
                </a:gridCol>
                <a:gridCol w="658368">
                  <a:extLst>
                    <a:ext uri="{9D8B030D-6E8A-4147-A177-3AD203B41FA5}">
                      <a16:colId xmlns:a16="http://schemas.microsoft.com/office/drawing/2014/main" val="2633585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07787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- 2018-10-07 13:10:00 </a:t>
                      </a:r>
                      <a:r>
                        <a:rPr kumimoji="0" lang="en-US" sz="1000" b="0" i="0" u="none" strike="noStrike" kern="1200" cap="none" spc="0" normalizeH="0" baseline="0" noProof="0">
                          <a:ln>
                            <a:noFill/>
                          </a:ln>
                          <a:solidFill>
                            <a:prstClr val="black"/>
                          </a:solidFill>
                          <a:effectLst/>
                          <a:uLnTx/>
                          <a:uFillTx/>
                          <a:latin typeface="+mn-lt"/>
                          <a:ea typeface="+mn-ea"/>
                          <a:cs typeface="+mn-cs"/>
                        </a:rPr>
                        <a:t> 
 ​Mungkinkah anda yang akan membawa pulang sebuah motosikal Honda Beat Scooter pada tahun baru nanti? ​
Sertai peraduan Beli, Adun &amp; Menang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84049754"/>
                  </a:ext>
                </a:extLst>
              </a:tr>
            </a:tbl>
          </a:graphicData>
        </a:graphic>
      </p:graphicFrame>
      <p:sp>
        <p:nvSpPr>
          <p:cNvPr id="4" name="Text Placeholder 3">
            <a:extLst>
              <a:ext uri="{FF2B5EF4-FFF2-40B4-BE49-F238E27FC236}">
                <a16:creationId xmlns:a16="http://schemas.microsoft.com/office/drawing/2014/main" id="{D1D45B6B-3F8D-4833-B302-F89496F93E1B}"/>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31798951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B1B1E-11B6-4672-87EA-572B1664B18D}"/>
              </a:ext>
            </a:extLst>
          </p:cNvPr>
          <p:cNvSpPr>
            <a:spLocks noGrp="1"/>
          </p:cNvSpPr>
          <p:nvPr>
            <p:ph type="title"/>
          </p:nvPr>
        </p:nvSpPr>
        <p:spPr/>
        <p:txBody>
          <a:bodyPr/>
          <a:lstStyle/>
          <a:p>
            <a:r>
              <a:rPr lang="en-US"/>
              <a:t>Facebook Own Posts Table | Buttercup Malaysia - 17 of 22</a:t>
            </a:r>
          </a:p>
        </p:txBody>
      </p:sp>
      <p:graphicFrame>
        <p:nvGraphicFramePr>
          <p:cNvPr id="5" name="Table Placeholder 4">
            <a:extLst>
              <a:ext uri="{FF2B5EF4-FFF2-40B4-BE49-F238E27FC236}">
                <a16:creationId xmlns:a16="http://schemas.microsoft.com/office/drawing/2014/main" id="{97A1F3F6-98D5-43B1-8FFF-CF6FEA90F90A}"/>
              </a:ext>
            </a:extLst>
          </p:cNvPr>
          <p:cNvGraphicFramePr>
            <a:graphicFrameLocks noGrp="1"/>
          </p:cNvGraphicFramePr>
          <p:nvPr>
            <p:ph type="tbl" sz="quarter" idx="13"/>
            <p:extLst>
              <p:ext uri="{D42A27DB-BD31-4B8C-83A1-F6EECF244321}">
                <p14:modId xmlns:p14="http://schemas.microsoft.com/office/powerpoint/2010/main" val="3329032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99292219"/>
                    </a:ext>
                  </a:extLst>
                </a:gridCol>
                <a:gridCol w="658368">
                  <a:extLst>
                    <a:ext uri="{9D8B030D-6E8A-4147-A177-3AD203B41FA5}">
                      <a16:colId xmlns:a16="http://schemas.microsoft.com/office/drawing/2014/main" val="1615668707"/>
                    </a:ext>
                  </a:extLst>
                </a:gridCol>
                <a:gridCol w="658368">
                  <a:extLst>
                    <a:ext uri="{9D8B030D-6E8A-4147-A177-3AD203B41FA5}">
                      <a16:colId xmlns:a16="http://schemas.microsoft.com/office/drawing/2014/main" val="3303161749"/>
                    </a:ext>
                  </a:extLst>
                </a:gridCol>
                <a:gridCol w="658368">
                  <a:extLst>
                    <a:ext uri="{9D8B030D-6E8A-4147-A177-3AD203B41FA5}">
                      <a16:colId xmlns:a16="http://schemas.microsoft.com/office/drawing/2014/main" val="1486382342"/>
                    </a:ext>
                  </a:extLst>
                </a:gridCol>
                <a:gridCol w="658368">
                  <a:extLst>
                    <a:ext uri="{9D8B030D-6E8A-4147-A177-3AD203B41FA5}">
                      <a16:colId xmlns:a16="http://schemas.microsoft.com/office/drawing/2014/main" val="2678602082"/>
                    </a:ext>
                  </a:extLst>
                </a:gridCol>
                <a:gridCol w="658368">
                  <a:extLst>
                    <a:ext uri="{9D8B030D-6E8A-4147-A177-3AD203B41FA5}">
                      <a16:colId xmlns:a16="http://schemas.microsoft.com/office/drawing/2014/main" val="3415011560"/>
                    </a:ext>
                  </a:extLst>
                </a:gridCol>
                <a:gridCol w="658368">
                  <a:extLst>
                    <a:ext uri="{9D8B030D-6E8A-4147-A177-3AD203B41FA5}">
                      <a16:colId xmlns:a16="http://schemas.microsoft.com/office/drawing/2014/main" val="4175570037"/>
                    </a:ext>
                  </a:extLst>
                </a:gridCol>
                <a:gridCol w="658368">
                  <a:extLst>
                    <a:ext uri="{9D8B030D-6E8A-4147-A177-3AD203B41FA5}">
                      <a16:colId xmlns:a16="http://schemas.microsoft.com/office/drawing/2014/main" val="3462629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89677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- 2018-10-06 13:06:00 </a:t>
                      </a:r>
                      <a:r>
                        <a:rPr kumimoji="0" lang="en-US" sz="1000" b="0" i="0" u="none" strike="noStrike" kern="1200" cap="none" spc="0" normalizeH="0" baseline="0" noProof="0">
                          <a:ln>
                            <a:noFill/>
                          </a:ln>
                          <a:solidFill>
                            <a:prstClr val="black"/>
                          </a:solidFill>
                          <a:effectLst/>
                          <a:uLnTx/>
                          <a:uFillTx/>
                          <a:latin typeface="+mn-lt"/>
                          <a:ea typeface="+mn-ea"/>
                          <a:cs typeface="+mn-cs"/>
                        </a:rPr>
                        <a:t> 
 Hidangkan lauk ini bersama nasi panas untuk makan malam. Fuh, lazatnya! Kalau sedang berdiet, nikmati bersama sayuran.​
#ResipiButtercup​
Kiub Daging Buttercup dan Bawang Putih​
Bahan-bahan:​
2 sudu besar Buttercup​
556 gram daging sirloin dipotong menjadi kiub ​kecil ​
1 sudu besar minyak zaitun ​
2 sudu kecil bawang putih dicincang ​
Garam dan lada secukup rasa ​
1 sudu besar daun parsli
Arahan:​
1. Panaskan minyak zaitun dalam kuali besar dengan api yang tinggi. Perap daging dengan garam dan lada secukup rasa.​
2. Letakkan daging dalam kuali. Masak selama 3-4 minit, kacau sekali-sekala, sehingga coklat keemasan. Ulangi dengan baki daging jika diperlukan.​
3. Masukkan Buttercup dan bawang putih ke kuali; masak selama 1-2 minit, kacau untuk menyaluti daging dengan sos.​
4. Taburkan dengan parsli dan sajikan.​
Sumber: https://www.dinneratthezoo.com/steak-bites-with-garlic-butter/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8439081"/>
                  </a:ext>
                </a:extLst>
              </a:tr>
            </a:tbl>
          </a:graphicData>
        </a:graphic>
      </p:graphicFrame>
      <p:sp>
        <p:nvSpPr>
          <p:cNvPr id="4" name="Text Placeholder 3">
            <a:extLst>
              <a:ext uri="{FF2B5EF4-FFF2-40B4-BE49-F238E27FC236}">
                <a16:creationId xmlns:a16="http://schemas.microsoft.com/office/drawing/2014/main" id="{F3F67C3D-5BC4-41A2-99EA-155B945BB49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54223672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00A6DA-DA66-4805-BD64-2FD68615CA2C}"/>
              </a:ext>
            </a:extLst>
          </p:cNvPr>
          <p:cNvSpPr>
            <a:spLocks noGrp="1"/>
          </p:cNvSpPr>
          <p:nvPr>
            <p:ph type="title"/>
          </p:nvPr>
        </p:nvSpPr>
        <p:spPr/>
        <p:txBody>
          <a:bodyPr/>
          <a:lstStyle/>
          <a:p>
            <a:r>
              <a:rPr lang="en-US"/>
              <a:t>Facebook Own Posts Table | Buttercup Malaysia - 18 of 22</a:t>
            </a:r>
          </a:p>
        </p:txBody>
      </p:sp>
      <p:graphicFrame>
        <p:nvGraphicFramePr>
          <p:cNvPr id="5" name="Table Placeholder 4">
            <a:extLst>
              <a:ext uri="{FF2B5EF4-FFF2-40B4-BE49-F238E27FC236}">
                <a16:creationId xmlns:a16="http://schemas.microsoft.com/office/drawing/2014/main" id="{BEE39A2F-6893-4911-8C3F-E61EB418656A}"/>
              </a:ext>
            </a:extLst>
          </p:cNvPr>
          <p:cNvGraphicFramePr>
            <a:graphicFrameLocks noGrp="1"/>
          </p:cNvGraphicFramePr>
          <p:nvPr>
            <p:ph type="tbl" sz="quarter" idx="13"/>
            <p:extLst>
              <p:ext uri="{D42A27DB-BD31-4B8C-83A1-F6EECF244321}">
                <p14:modId xmlns:p14="http://schemas.microsoft.com/office/powerpoint/2010/main" val="3580365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67908475"/>
                    </a:ext>
                  </a:extLst>
                </a:gridCol>
                <a:gridCol w="658368">
                  <a:extLst>
                    <a:ext uri="{9D8B030D-6E8A-4147-A177-3AD203B41FA5}">
                      <a16:colId xmlns:a16="http://schemas.microsoft.com/office/drawing/2014/main" val="4174575300"/>
                    </a:ext>
                  </a:extLst>
                </a:gridCol>
                <a:gridCol w="658368">
                  <a:extLst>
                    <a:ext uri="{9D8B030D-6E8A-4147-A177-3AD203B41FA5}">
                      <a16:colId xmlns:a16="http://schemas.microsoft.com/office/drawing/2014/main" val="1147225782"/>
                    </a:ext>
                  </a:extLst>
                </a:gridCol>
                <a:gridCol w="658368">
                  <a:extLst>
                    <a:ext uri="{9D8B030D-6E8A-4147-A177-3AD203B41FA5}">
                      <a16:colId xmlns:a16="http://schemas.microsoft.com/office/drawing/2014/main" val="1181895696"/>
                    </a:ext>
                  </a:extLst>
                </a:gridCol>
                <a:gridCol w="658368">
                  <a:extLst>
                    <a:ext uri="{9D8B030D-6E8A-4147-A177-3AD203B41FA5}">
                      <a16:colId xmlns:a16="http://schemas.microsoft.com/office/drawing/2014/main" val="1308944007"/>
                    </a:ext>
                  </a:extLst>
                </a:gridCol>
                <a:gridCol w="658368">
                  <a:extLst>
                    <a:ext uri="{9D8B030D-6E8A-4147-A177-3AD203B41FA5}">
                      <a16:colId xmlns:a16="http://schemas.microsoft.com/office/drawing/2014/main" val="1301605333"/>
                    </a:ext>
                  </a:extLst>
                </a:gridCol>
                <a:gridCol w="658368">
                  <a:extLst>
                    <a:ext uri="{9D8B030D-6E8A-4147-A177-3AD203B41FA5}">
                      <a16:colId xmlns:a16="http://schemas.microsoft.com/office/drawing/2014/main" val="3841250828"/>
                    </a:ext>
                  </a:extLst>
                </a:gridCol>
                <a:gridCol w="658368">
                  <a:extLst>
                    <a:ext uri="{9D8B030D-6E8A-4147-A177-3AD203B41FA5}">
                      <a16:colId xmlns:a16="http://schemas.microsoft.com/office/drawing/2014/main" val="27130535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38197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- 2018-10-05 10:42:00 </a:t>
                      </a:r>
                      <a:r>
                        <a:rPr kumimoji="0" lang="en-US" sz="1000" b="0" i="0" u="none" strike="noStrike" kern="1200" cap="none" spc="0" normalizeH="0" baseline="0" noProof="0">
                          <a:ln>
                            <a:noFill/>
                          </a:ln>
                          <a:solidFill>
                            <a:prstClr val="black"/>
                          </a:solidFill>
                          <a:effectLst/>
                          <a:uLnTx/>
                          <a:uFillTx/>
                          <a:latin typeface="+mn-lt"/>
                          <a:ea typeface="+mn-ea"/>
                          <a:cs typeface="+mn-cs"/>
                        </a:rPr>
                        <a:t> 
 Pengambilan ikan dalam pemakanan adalah penting, apa kata Famili Buttercup masak salmon untuk makan malam nanti?​
#ResipiButtercup​
Salmon Bakar Sos Buttercup​
Bahan-bahan:​
4 keping ikan salmon​
2 brokoli​
4 biji ubi kentang ​
Untuk membuat sos:​
80 gram Buttercup​
1 sudu kecil minyak zaiton ​
1 cawan susu full cream  ​
2 sudu besar jus lemon​
6 helai daun parsli ​
Serbuk lada hitam secukupnya ​
Garam secukup rasa
Arahan:​
1. Bersihkan ikan salmon kemudian gaulkan dengan sedikit garam dan black pepper, perap selama 1 jam. Kemudian panaskan grill pan dengan sedikit minyak zaitun dan bakar ikan salmon sampai masak. Setelah ikan masak bolehlah membakar ubi kentang pula sehingga lembut. ​
2. Potong semua sayur brokoli dan kukus sekejap. Bersihkan ubi kentang dan rebus sehingga empuk, tos dan ketepikan. ​
3. Panaskan semua Buttercup dengan minyak zaitun sehingga cair. Kemudian terus masukkan susu, serbuk lada hitam secukupnya, daun herba pasli yang diracik halus dan kacau kuah  sehing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221077154"/>
                  </a:ext>
                </a:extLst>
              </a:tr>
            </a:tbl>
          </a:graphicData>
        </a:graphic>
      </p:graphicFrame>
      <p:sp>
        <p:nvSpPr>
          <p:cNvPr id="4" name="Text Placeholder 3">
            <a:extLst>
              <a:ext uri="{FF2B5EF4-FFF2-40B4-BE49-F238E27FC236}">
                <a16:creationId xmlns:a16="http://schemas.microsoft.com/office/drawing/2014/main" id="{92298F2B-C531-4221-A6AA-798F0CB0DE4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148868533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D349CA-2CCE-4F6D-B14B-F19CB0F79C99}"/>
              </a:ext>
            </a:extLst>
          </p:cNvPr>
          <p:cNvSpPr>
            <a:spLocks noGrp="1"/>
          </p:cNvSpPr>
          <p:nvPr>
            <p:ph type="title"/>
          </p:nvPr>
        </p:nvSpPr>
        <p:spPr/>
        <p:txBody>
          <a:bodyPr/>
          <a:lstStyle/>
          <a:p>
            <a:r>
              <a:rPr lang="en-US"/>
              <a:t>Facebook Own Posts Table | Buttercup Malaysia - 19 of 22</a:t>
            </a:r>
          </a:p>
        </p:txBody>
      </p:sp>
      <p:graphicFrame>
        <p:nvGraphicFramePr>
          <p:cNvPr id="5" name="Table Placeholder 4">
            <a:extLst>
              <a:ext uri="{FF2B5EF4-FFF2-40B4-BE49-F238E27FC236}">
                <a16:creationId xmlns:a16="http://schemas.microsoft.com/office/drawing/2014/main" id="{0769B79B-C0E7-412A-8A80-06448F569740}"/>
              </a:ext>
            </a:extLst>
          </p:cNvPr>
          <p:cNvGraphicFramePr>
            <a:graphicFrameLocks noGrp="1"/>
          </p:cNvGraphicFramePr>
          <p:nvPr>
            <p:ph type="tbl" sz="quarter" idx="13"/>
            <p:extLst>
              <p:ext uri="{D42A27DB-BD31-4B8C-83A1-F6EECF244321}">
                <p14:modId xmlns:p14="http://schemas.microsoft.com/office/powerpoint/2010/main" val="2522842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3389875"/>
                    </a:ext>
                  </a:extLst>
                </a:gridCol>
                <a:gridCol w="658368">
                  <a:extLst>
                    <a:ext uri="{9D8B030D-6E8A-4147-A177-3AD203B41FA5}">
                      <a16:colId xmlns:a16="http://schemas.microsoft.com/office/drawing/2014/main" val="2022457332"/>
                    </a:ext>
                  </a:extLst>
                </a:gridCol>
                <a:gridCol w="658368">
                  <a:extLst>
                    <a:ext uri="{9D8B030D-6E8A-4147-A177-3AD203B41FA5}">
                      <a16:colId xmlns:a16="http://schemas.microsoft.com/office/drawing/2014/main" val="103840454"/>
                    </a:ext>
                  </a:extLst>
                </a:gridCol>
                <a:gridCol w="658368">
                  <a:extLst>
                    <a:ext uri="{9D8B030D-6E8A-4147-A177-3AD203B41FA5}">
                      <a16:colId xmlns:a16="http://schemas.microsoft.com/office/drawing/2014/main" val="3795240547"/>
                    </a:ext>
                  </a:extLst>
                </a:gridCol>
                <a:gridCol w="658368">
                  <a:extLst>
                    <a:ext uri="{9D8B030D-6E8A-4147-A177-3AD203B41FA5}">
                      <a16:colId xmlns:a16="http://schemas.microsoft.com/office/drawing/2014/main" val="2153551917"/>
                    </a:ext>
                  </a:extLst>
                </a:gridCol>
                <a:gridCol w="658368">
                  <a:extLst>
                    <a:ext uri="{9D8B030D-6E8A-4147-A177-3AD203B41FA5}">
                      <a16:colId xmlns:a16="http://schemas.microsoft.com/office/drawing/2014/main" val="3191420550"/>
                    </a:ext>
                  </a:extLst>
                </a:gridCol>
                <a:gridCol w="658368">
                  <a:extLst>
                    <a:ext uri="{9D8B030D-6E8A-4147-A177-3AD203B41FA5}">
                      <a16:colId xmlns:a16="http://schemas.microsoft.com/office/drawing/2014/main" val="1860955403"/>
                    </a:ext>
                  </a:extLst>
                </a:gridCol>
                <a:gridCol w="658368">
                  <a:extLst>
                    <a:ext uri="{9D8B030D-6E8A-4147-A177-3AD203B41FA5}">
                      <a16:colId xmlns:a16="http://schemas.microsoft.com/office/drawing/2014/main" val="35427878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6035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- 2018-10-03 10:33:00 </a:t>
                      </a:r>
                      <a:r>
                        <a:rPr kumimoji="0" lang="en-US" sz="1000" b="0" i="0" u="none" strike="noStrike" kern="1200" cap="none" spc="0" normalizeH="0" baseline="0" noProof="0">
                          <a:ln>
                            <a:noFill/>
                          </a:ln>
                          <a:solidFill>
                            <a:prstClr val="black"/>
                          </a:solidFill>
                          <a:effectLst/>
                          <a:uLnTx/>
                          <a:uFillTx/>
                          <a:latin typeface="+mn-lt"/>
                          <a:ea typeface="+mn-ea"/>
                          <a:cs typeface="+mn-cs"/>
                        </a:rPr>
                        <a:t> 
 Tahukah Famili Buttercup semua? ​Memasak dengan Buttercup bukan sahaja ​menjadikan makanan harian anda lebih sedap,malah berkhasiat! Gantikan minyak masak ​anda dengan Buttercup dan rasai sendiri kebaikannya! 😀
​
#InfoButtercup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51100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10:44:20 </a:t>
                      </a:r>
                      <a:r>
                        <a:rPr kumimoji="0" lang="en-US" sz="1000" b="0" i="0" u="none" strike="noStrike" kern="1200" cap="none" spc="0" normalizeH="0" baseline="0" noProof="0">
                          <a:ln>
                            <a:noFill/>
                          </a:ln>
                          <a:solidFill>
                            <a:prstClr val="black"/>
                          </a:solidFill>
                          <a:effectLst/>
                          <a:uLnTx/>
                          <a:uFillTx/>
                          <a:latin typeface="+mn-lt"/>
                          <a:ea typeface="+mn-ea"/>
                          <a:cs typeface="+mn-cs"/>
                        </a:rPr>
                        <a:t> 
 Anda terlepas peluang mengikuti Peraduan Raya Buttercup yang lalu? Nantikan pengumuman Peraduan Buttercup yang baru! Ada banyak hadiah menarik yang menanti anda. Share dan tag rakan-rakan yang menggunakan Buttercup!
Peraduan terbuka di semua kedai ramuan bakeri di semenanjung Malaysia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27992826"/>
                  </a:ext>
                </a:extLst>
              </a:tr>
            </a:tbl>
          </a:graphicData>
        </a:graphic>
      </p:graphicFrame>
      <p:sp>
        <p:nvSpPr>
          <p:cNvPr id="4" name="Text Placeholder 3">
            <a:extLst>
              <a:ext uri="{FF2B5EF4-FFF2-40B4-BE49-F238E27FC236}">
                <a16:creationId xmlns:a16="http://schemas.microsoft.com/office/drawing/2014/main" id="{DE88DACF-FB3C-49E0-B6BB-D56835E26B3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294753640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5E7C99-9D1C-42C7-B3E6-60922C696302}"/>
              </a:ext>
            </a:extLst>
          </p:cNvPr>
          <p:cNvSpPr>
            <a:spLocks noGrp="1"/>
          </p:cNvSpPr>
          <p:nvPr>
            <p:ph type="title"/>
          </p:nvPr>
        </p:nvSpPr>
        <p:spPr/>
        <p:txBody>
          <a:bodyPr/>
          <a:lstStyle/>
          <a:p>
            <a:r>
              <a:rPr lang="en-US"/>
              <a:t>Facebook Own Posts Table | Buttercup Malaysia - 20 of 22</a:t>
            </a:r>
          </a:p>
        </p:txBody>
      </p:sp>
      <p:graphicFrame>
        <p:nvGraphicFramePr>
          <p:cNvPr id="5" name="Table Placeholder 4">
            <a:extLst>
              <a:ext uri="{FF2B5EF4-FFF2-40B4-BE49-F238E27FC236}">
                <a16:creationId xmlns:a16="http://schemas.microsoft.com/office/drawing/2014/main" id="{B11C3A50-1C68-4852-9FA8-C76DB3B30A61}"/>
              </a:ext>
            </a:extLst>
          </p:cNvPr>
          <p:cNvGraphicFramePr>
            <a:graphicFrameLocks noGrp="1"/>
          </p:cNvGraphicFramePr>
          <p:nvPr>
            <p:ph type="tbl" sz="quarter" idx="13"/>
            <p:extLst>
              <p:ext uri="{D42A27DB-BD31-4B8C-83A1-F6EECF244321}">
                <p14:modId xmlns:p14="http://schemas.microsoft.com/office/powerpoint/2010/main" val="25044483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9060149"/>
                    </a:ext>
                  </a:extLst>
                </a:gridCol>
                <a:gridCol w="658368">
                  <a:extLst>
                    <a:ext uri="{9D8B030D-6E8A-4147-A177-3AD203B41FA5}">
                      <a16:colId xmlns:a16="http://schemas.microsoft.com/office/drawing/2014/main" val="2654060074"/>
                    </a:ext>
                  </a:extLst>
                </a:gridCol>
                <a:gridCol w="658368">
                  <a:extLst>
                    <a:ext uri="{9D8B030D-6E8A-4147-A177-3AD203B41FA5}">
                      <a16:colId xmlns:a16="http://schemas.microsoft.com/office/drawing/2014/main" val="3588998053"/>
                    </a:ext>
                  </a:extLst>
                </a:gridCol>
                <a:gridCol w="658368">
                  <a:extLst>
                    <a:ext uri="{9D8B030D-6E8A-4147-A177-3AD203B41FA5}">
                      <a16:colId xmlns:a16="http://schemas.microsoft.com/office/drawing/2014/main" val="2745396483"/>
                    </a:ext>
                  </a:extLst>
                </a:gridCol>
                <a:gridCol w="658368">
                  <a:extLst>
                    <a:ext uri="{9D8B030D-6E8A-4147-A177-3AD203B41FA5}">
                      <a16:colId xmlns:a16="http://schemas.microsoft.com/office/drawing/2014/main" val="893406057"/>
                    </a:ext>
                  </a:extLst>
                </a:gridCol>
                <a:gridCol w="658368">
                  <a:extLst>
                    <a:ext uri="{9D8B030D-6E8A-4147-A177-3AD203B41FA5}">
                      <a16:colId xmlns:a16="http://schemas.microsoft.com/office/drawing/2014/main" val="336844818"/>
                    </a:ext>
                  </a:extLst>
                </a:gridCol>
                <a:gridCol w="658368">
                  <a:extLst>
                    <a:ext uri="{9D8B030D-6E8A-4147-A177-3AD203B41FA5}">
                      <a16:colId xmlns:a16="http://schemas.microsoft.com/office/drawing/2014/main" val="3388880458"/>
                    </a:ext>
                  </a:extLst>
                </a:gridCol>
                <a:gridCol w="658368">
                  <a:extLst>
                    <a:ext uri="{9D8B030D-6E8A-4147-A177-3AD203B41FA5}">
                      <a16:colId xmlns:a16="http://schemas.microsoft.com/office/drawing/2014/main" val="42062197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83226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10:38:40 </a:t>
                      </a:r>
                      <a:r>
                        <a:rPr kumimoji="0" lang="en-US" sz="1000" b="0" i="0" u="none" strike="noStrike" kern="1200" cap="none" spc="0" normalizeH="0" baseline="0" noProof="0">
                          <a:ln>
                            <a:noFill/>
                          </a:ln>
                          <a:solidFill>
                            <a:prstClr val="black"/>
                          </a:solidFill>
                          <a:effectLst/>
                          <a:uLnTx/>
                          <a:uFillTx/>
                          <a:latin typeface="+mn-lt"/>
                          <a:ea typeface="+mn-ea"/>
                          <a:cs typeface="+mn-cs"/>
                        </a:rPr>
                        <a:t> 
 Beli, Adun &amp; Menang dengan Buttercup!​
Dari 1 Oktober sehingga 31 Disember 2018, anda berpeluang memiliki hadiah lumayan sebuah motosikal Honda Beat Scooter dan macam-macam lagi! Ikuti saja langkah-langkah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https://goo.gl/5xRWbm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77806680"/>
                  </a:ext>
                </a:extLst>
              </a:tr>
            </a:tbl>
          </a:graphicData>
        </a:graphic>
      </p:graphicFrame>
      <p:sp>
        <p:nvSpPr>
          <p:cNvPr id="4" name="Text Placeholder 3">
            <a:extLst>
              <a:ext uri="{FF2B5EF4-FFF2-40B4-BE49-F238E27FC236}">
                <a16:creationId xmlns:a16="http://schemas.microsoft.com/office/drawing/2014/main" id="{16D801A8-FCB1-4F2E-A5FF-E06293F1A9AD}"/>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77076883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BD12AE-FAE6-4317-B326-FD02D7AFEBEA}"/>
              </a:ext>
            </a:extLst>
          </p:cNvPr>
          <p:cNvSpPr>
            <a:spLocks noGrp="1"/>
          </p:cNvSpPr>
          <p:nvPr>
            <p:ph type="title"/>
          </p:nvPr>
        </p:nvSpPr>
        <p:spPr/>
        <p:txBody>
          <a:bodyPr/>
          <a:lstStyle/>
          <a:p>
            <a:r>
              <a:rPr lang="en-US"/>
              <a:t>Facebook Own Posts Table | Buttercup Malaysia - 21 of 22</a:t>
            </a:r>
          </a:p>
        </p:txBody>
      </p:sp>
      <p:graphicFrame>
        <p:nvGraphicFramePr>
          <p:cNvPr id="5" name="Table Placeholder 4">
            <a:extLst>
              <a:ext uri="{FF2B5EF4-FFF2-40B4-BE49-F238E27FC236}">
                <a16:creationId xmlns:a16="http://schemas.microsoft.com/office/drawing/2014/main" id="{7BFD60C4-3CA4-46B1-85B9-E4C3D7C4A74E}"/>
              </a:ext>
            </a:extLst>
          </p:cNvPr>
          <p:cNvGraphicFramePr>
            <a:graphicFrameLocks noGrp="1"/>
          </p:cNvGraphicFramePr>
          <p:nvPr>
            <p:ph type="tbl" sz="quarter" idx="13"/>
            <p:extLst>
              <p:ext uri="{D42A27DB-BD31-4B8C-83A1-F6EECF244321}">
                <p14:modId xmlns:p14="http://schemas.microsoft.com/office/powerpoint/2010/main" val="2989345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4995979"/>
                    </a:ext>
                  </a:extLst>
                </a:gridCol>
                <a:gridCol w="658368">
                  <a:extLst>
                    <a:ext uri="{9D8B030D-6E8A-4147-A177-3AD203B41FA5}">
                      <a16:colId xmlns:a16="http://schemas.microsoft.com/office/drawing/2014/main" val="548564014"/>
                    </a:ext>
                  </a:extLst>
                </a:gridCol>
                <a:gridCol w="658368">
                  <a:extLst>
                    <a:ext uri="{9D8B030D-6E8A-4147-A177-3AD203B41FA5}">
                      <a16:colId xmlns:a16="http://schemas.microsoft.com/office/drawing/2014/main" val="2997259514"/>
                    </a:ext>
                  </a:extLst>
                </a:gridCol>
                <a:gridCol w="658368">
                  <a:extLst>
                    <a:ext uri="{9D8B030D-6E8A-4147-A177-3AD203B41FA5}">
                      <a16:colId xmlns:a16="http://schemas.microsoft.com/office/drawing/2014/main" val="168332244"/>
                    </a:ext>
                  </a:extLst>
                </a:gridCol>
                <a:gridCol w="658368">
                  <a:extLst>
                    <a:ext uri="{9D8B030D-6E8A-4147-A177-3AD203B41FA5}">
                      <a16:colId xmlns:a16="http://schemas.microsoft.com/office/drawing/2014/main" val="304755161"/>
                    </a:ext>
                  </a:extLst>
                </a:gridCol>
                <a:gridCol w="658368">
                  <a:extLst>
                    <a:ext uri="{9D8B030D-6E8A-4147-A177-3AD203B41FA5}">
                      <a16:colId xmlns:a16="http://schemas.microsoft.com/office/drawing/2014/main" val="4261457564"/>
                    </a:ext>
                  </a:extLst>
                </a:gridCol>
                <a:gridCol w="658368">
                  <a:extLst>
                    <a:ext uri="{9D8B030D-6E8A-4147-A177-3AD203B41FA5}">
                      <a16:colId xmlns:a16="http://schemas.microsoft.com/office/drawing/2014/main" val="1261125066"/>
                    </a:ext>
                  </a:extLst>
                </a:gridCol>
                <a:gridCol w="658368">
                  <a:extLst>
                    <a:ext uri="{9D8B030D-6E8A-4147-A177-3AD203B41FA5}">
                      <a16:colId xmlns:a16="http://schemas.microsoft.com/office/drawing/2014/main" val="33660694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3602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10:38:40 </a:t>
                      </a:r>
                      <a:r>
                        <a:rPr kumimoji="0" lang="en-US" sz="1000" b="0" i="0" u="none" strike="noStrike" kern="1200" cap="none" spc="0" normalizeH="0" baseline="0" noProof="0">
                          <a:ln>
                            <a:noFill/>
                          </a:ln>
                          <a:solidFill>
                            <a:prstClr val="black"/>
                          </a:solidFill>
                          <a:effectLst/>
                          <a:uLnTx/>
                          <a:uFillTx/>
                          <a:latin typeface="+mn-lt"/>
                          <a:ea typeface="+mn-ea"/>
                          <a:cs typeface="+mn-cs"/>
                        </a:rPr>
                        <a:t> 
 Beli, Adun &amp; Menang dengan Buttercup!​
Dari 1 Oktober sehingga 31 Disember 2018, anda berpeluang memiliki hadiah lumayan sebuah motosikal Honda Beat Scooter dan macam-macam lagi! Ikuti saja langkah-langkah ini:​
1) Beli produk Buttercup sebanyak RM20 dari mana-mana kedai ramuan bakeri di seluruh Semenanjung Malaysia.​
2) Jawab soalan: Siapakah penganjur bagi Peraduan Beli, Adun dan Menang?​
3) Ambil gambar resit bercetak asal dengan jelas dan penuh. Hantarkan gambar resit berserta nama penuh, nombor MyKad dan jawapan anda melalui Whatsapp ke 018-228 8504. Sila simpan resit asal pembelian untuk pengesahan, ya!​
Lihat terma dan syarat:​
https://docs.google.com/document/d/1T-wjBvbl7PP3wDYZxgX4-emjf1hrAcdjzjXbPUuTBqA/edit?usp=sharing
Promosi ini hanya terbuka untuk pembelian di kedai ramuan bakeri di Semenanjung Malaysia sahaja.​
Untuk sebarang pertanyaan, sila hubungi Talian Bantuan Peraduan di 018-228 8504​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09424632"/>
                  </a:ext>
                </a:extLst>
              </a:tr>
            </a:tbl>
          </a:graphicData>
        </a:graphic>
      </p:graphicFrame>
      <p:sp>
        <p:nvSpPr>
          <p:cNvPr id="4" name="Text Placeholder 3">
            <a:extLst>
              <a:ext uri="{FF2B5EF4-FFF2-40B4-BE49-F238E27FC236}">
                <a16:creationId xmlns:a16="http://schemas.microsoft.com/office/drawing/2014/main" id="{A1BD4CE0-3185-4F99-ADD1-454CFD717E23}"/>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8536146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EA9A5F-2B33-429F-837B-CFC7A19E8BA4}"/>
              </a:ext>
            </a:extLst>
          </p:cNvPr>
          <p:cNvSpPr>
            <a:spLocks noGrp="1"/>
          </p:cNvSpPr>
          <p:nvPr>
            <p:ph type="title"/>
          </p:nvPr>
        </p:nvSpPr>
        <p:spPr/>
        <p:txBody>
          <a:bodyPr/>
          <a:lstStyle/>
          <a:p>
            <a:r>
              <a:rPr lang="en-US"/>
              <a:t>Facebook Own Posts Table | Buttercup Malaysia - 22 of 22</a:t>
            </a:r>
          </a:p>
        </p:txBody>
      </p:sp>
      <p:graphicFrame>
        <p:nvGraphicFramePr>
          <p:cNvPr id="5" name="Table Placeholder 4">
            <a:extLst>
              <a:ext uri="{FF2B5EF4-FFF2-40B4-BE49-F238E27FC236}">
                <a16:creationId xmlns:a16="http://schemas.microsoft.com/office/drawing/2014/main" id="{B6D96153-74A3-4F97-AC5F-A154CC324DE0}"/>
              </a:ext>
            </a:extLst>
          </p:cNvPr>
          <p:cNvGraphicFramePr>
            <a:graphicFrameLocks noGrp="1"/>
          </p:cNvGraphicFramePr>
          <p:nvPr>
            <p:ph type="tbl" sz="quarter" idx="13"/>
            <p:extLst>
              <p:ext uri="{D42A27DB-BD31-4B8C-83A1-F6EECF244321}">
                <p14:modId xmlns:p14="http://schemas.microsoft.com/office/powerpoint/2010/main" val="355853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91047984"/>
                    </a:ext>
                  </a:extLst>
                </a:gridCol>
                <a:gridCol w="658368">
                  <a:extLst>
                    <a:ext uri="{9D8B030D-6E8A-4147-A177-3AD203B41FA5}">
                      <a16:colId xmlns:a16="http://schemas.microsoft.com/office/drawing/2014/main" val="3595872918"/>
                    </a:ext>
                  </a:extLst>
                </a:gridCol>
                <a:gridCol w="658368">
                  <a:extLst>
                    <a:ext uri="{9D8B030D-6E8A-4147-A177-3AD203B41FA5}">
                      <a16:colId xmlns:a16="http://schemas.microsoft.com/office/drawing/2014/main" val="3961416926"/>
                    </a:ext>
                  </a:extLst>
                </a:gridCol>
                <a:gridCol w="658368">
                  <a:extLst>
                    <a:ext uri="{9D8B030D-6E8A-4147-A177-3AD203B41FA5}">
                      <a16:colId xmlns:a16="http://schemas.microsoft.com/office/drawing/2014/main" val="347812179"/>
                    </a:ext>
                  </a:extLst>
                </a:gridCol>
                <a:gridCol w="658368">
                  <a:extLst>
                    <a:ext uri="{9D8B030D-6E8A-4147-A177-3AD203B41FA5}">
                      <a16:colId xmlns:a16="http://schemas.microsoft.com/office/drawing/2014/main" val="4054672716"/>
                    </a:ext>
                  </a:extLst>
                </a:gridCol>
                <a:gridCol w="658368">
                  <a:extLst>
                    <a:ext uri="{9D8B030D-6E8A-4147-A177-3AD203B41FA5}">
                      <a16:colId xmlns:a16="http://schemas.microsoft.com/office/drawing/2014/main" val="4150498155"/>
                    </a:ext>
                  </a:extLst>
                </a:gridCol>
                <a:gridCol w="658368">
                  <a:extLst>
                    <a:ext uri="{9D8B030D-6E8A-4147-A177-3AD203B41FA5}">
                      <a16:colId xmlns:a16="http://schemas.microsoft.com/office/drawing/2014/main" val="3565023452"/>
                    </a:ext>
                  </a:extLst>
                </a:gridCol>
                <a:gridCol w="658368">
                  <a:extLst>
                    <a:ext uri="{9D8B030D-6E8A-4147-A177-3AD203B41FA5}">
                      <a16:colId xmlns:a16="http://schemas.microsoft.com/office/drawing/2014/main" val="9186118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2058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Buttercup Malaysia - 2018-10-02 10:35:00 </a:t>
                      </a:r>
                      <a:r>
                        <a:rPr kumimoji="0" lang="en-US" sz="1000" b="0" i="0" u="none" strike="noStrike" kern="1200" cap="none" spc="0" normalizeH="0" baseline="0" noProof="0">
                          <a:ln>
                            <a:noFill/>
                          </a:ln>
                          <a:solidFill>
                            <a:prstClr val="black"/>
                          </a:solidFill>
                          <a:effectLst/>
                          <a:uLnTx/>
                          <a:uFillTx/>
                          <a:latin typeface="+mn-lt"/>
                          <a:ea typeface="+mn-ea"/>
                          <a:cs typeface="+mn-cs"/>
                        </a:rPr>
                        <a:t> 
 Waktu makan malamlah kita dapat berkumpul dengan keluarga atau rakan-rakan serumah. Jom cuba resipi yang Buttercup kongsikan bulan ini 😊
#ResipiButtercup​
Roti Rol Udang​
Bahan-bahan:​
1/4 cawan Buttercup, cair ​
453 gram isi udang mentah, direbus dalam 2.5 liter air mendidih selama 15-17 minit ​
2 sudu kecil daun bawang dicincang ​
1/2 cawan daun salad, dicincang ​
Segenggam daun saderi ​
Secubit garam garam laut ​
Secubit lada merah jambu (peppercorn)​
Sebiji lemon, diperah​
2 keping roti sosej
Arahan:​
1. Cairkan Buttercup pada api sederhana, masukkan udang dan rebus buat kali kedua selama kira-kira 60 hingga 90 saat. ​
2. Kalihkan udang ke dalam mangkuk dan ketepikan. Campurkan jus lemon, daun bawang, daun saderi, garam laut dan lada merah jambu dalam mangkuk lain. ​
3. Hancurkan isi udang dengan perlahan dan tuangkan rempah sehingga sebati. ​
4. Bakar roti kemudian sapukan sedikit Buttercup cair dan garam laut. 
5. Letakkan isi udang di dalam roti dan hiaskan dengan salad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631091379"/>
                  </a:ext>
                </a:extLst>
              </a:tr>
            </a:tbl>
          </a:graphicData>
        </a:graphic>
      </p:graphicFrame>
      <p:sp>
        <p:nvSpPr>
          <p:cNvPr id="4" name="Text Placeholder 3">
            <a:extLst>
              <a:ext uri="{FF2B5EF4-FFF2-40B4-BE49-F238E27FC236}">
                <a16:creationId xmlns:a16="http://schemas.microsoft.com/office/drawing/2014/main" id="{0E5F91C7-DF07-43CF-8EBB-A79F6F2B4CB2}"/>
              </a:ext>
            </a:extLst>
          </p:cNvPr>
          <p:cNvSpPr>
            <a:spLocks noGrp="1"/>
          </p:cNvSpPr>
          <p:nvPr>
            <p:ph type="body" sz="quarter" idx="14"/>
          </p:nvPr>
        </p:nvSpPr>
        <p:spPr/>
        <p:txBody>
          <a:bodyPr/>
          <a:lstStyle/>
          <a:p>
            <a:r>
              <a:rPr lang="en-US"/>
              <a:t>10/01/2018 - 10/31/2018</a:t>
            </a:r>
          </a:p>
        </p:txBody>
      </p:sp>
    </p:spTree>
    <p:extLst>
      <p:ext uri="{BB962C8B-B14F-4D97-AF65-F5344CB8AC3E}">
        <p14:creationId xmlns:p14="http://schemas.microsoft.com/office/powerpoint/2010/main" val="4289260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1437</Words>
  <Application>Microsoft Office PowerPoint</Application>
  <PresentationFormat>On-screen Show (4:3)</PresentationFormat>
  <Paragraphs>633</Paragraphs>
  <Slides>42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6</vt:lpstr>
      <vt:lpstr>Facebook (FB) Custom Own Posts Table (new) | Buttercup Malaysia - 2 of 6</vt:lpstr>
      <vt:lpstr>Facebook (FB) Custom Own Posts Table (new) | Buttercup Malaysia - 3 of 6</vt:lpstr>
      <vt:lpstr>Facebook (FB) Custom Own Posts Table (new) | Buttercup Malaysia - 4 of 6</vt:lpstr>
      <vt:lpstr>Facebook (FB) Custom Own Posts Table (new) | Buttercup Malaysia - 5 of 6</vt:lpstr>
      <vt:lpstr>Facebook (FB) Custom Own Posts Table (new) | Buttercup Malaysia - 6 of 6</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Own Posts Table | Buttercup Malaysia - 1 of 22</vt:lpstr>
      <vt:lpstr>Facebook Own Posts Table | Buttercup Malaysia - 2 of 22</vt:lpstr>
      <vt:lpstr>Facebook Own Posts Table | Buttercup Malaysia - 3 of 22</vt:lpstr>
      <vt:lpstr>Facebook Own Posts Table | Buttercup Malaysia - 4 of 22</vt:lpstr>
      <vt:lpstr>Facebook Own Posts Table | Buttercup Malaysia - 5 of 22</vt:lpstr>
      <vt:lpstr>Facebook Own Posts Table | Buttercup Malaysia - 6 of 22</vt:lpstr>
      <vt:lpstr>Facebook Own Posts Table | Buttercup Malaysia - 7 of 22</vt:lpstr>
      <vt:lpstr>Facebook Own Posts Table | Buttercup Malaysia - 8 of 22</vt:lpstr>
      <vt:lpstr>Facebook Own Posts Table | Buttercup Malaysia - 9 of 22</vt:lpstr>
      <vt:lpstr>Facebook Own Posts Table | Buttercup Malaysia - 10 of 22</vt:lpstr>
      <vt:lpstr>Facebook Own Posts Table | Buttercup Malaysia - 11 of 22</vt:lpstr>
      <vt:lpstr>Facebook Own Posts Table | Buttercup Malaysia - 12 of 22</vt:lpstr>
      <vt:lpstr>Facebook Own Posts Table | Buttercup Malaysia - 13 of 22</vt:lpstr>
      <vt:lpstr>Facebook Own Posts Table | Buttercup Malaysia - 14 of 22</vt:lpstr>
      <vt:lpstr>Facebook Own Posts Table | Buttercup Malaysia - 15 of 22</vt:lpstr>
      <vt:lpstr>Facebook Own Posts Table | Buttercup Malaysia - 16 of 22</vt:lpstr>
      <vt:lpstr>Facebook Own Posts Table | Buttercup Malaysia - 17 of 22</vt:lpstr>
      <vt:lpstr>Facebook Own Posts Table | Buttercup Malaysia - 18 of 22</vt:lpstr>
      <vt:lpstr>Facebook Own Posts Table | Buttercup Malaysia - 19 of 22</vt:lpstr>
      <vt:lpstr>Facebook Own Posts Table | Buttercup Malaysia - 20 of 22</vt:lpstr>
      <vt:lpstr>Facebook Own Posts Table | Buttercup Malaysia - 21 of 22</vt:lpstr>
      <vt:lpstr>Facebook Own Posts Table | Buttercup Malaysia - 22 of 22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2018-11-03T14:04:42Z</dcterms:created>
  <dcterms:modified xsi:type="dcterms:W3CDTF">2018-11-03T14:05:43Z</dcterms:modified>
</cp:coreProperties>
</file>