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Lst>
  <p:sldSz cx="9144000" cy="6858000" type="screen4x3"/>
  <p:notesSz cx="6858000" cy="9144000"/>
  <p:embeddedFontLst>
    <p:embeddedFont>
      <p:font typeface="ＭＳ Ｐゴシック" panose="020B0600070205080204" pitchFamily="34" charset="-128"/>
      <p:regular r:id="rId36"/>
    </p:embeddedFon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1394</c:v>
                </c:pt>
                <c:pt idx="1">
                  <c:v>1489</c:v>
                </c:pt>
                <c:pt idx="2">
                  <c:v>1698</c:v>
                </c:pt>
                <c:pt idx="3">
                  <c:v>2418</c:v>
                </c:pt>
                <c:pt idx="4">
                  <c:v>1895</c:v>
                </c:pt>
                <c:pt idx="5">
                  <c:v>2609</c:v>
                </c:pt>
                <c:pt idx="6">
                  <c:v>3173</c:v>
                </c:pt>
                <c:pt idx="7">
                  <c:v>2204</c:v>
                </c:pt>
                <c:pt idx="8">
                  <c:v>1758</c:v>
                </c:pt>
                <c:pt idx="9">
                  <c:v>1552</c:v>
                </c:pt>
                <c:pt idx="10">
                  <c:v>2025</c:v>
                </c:pt>
                <c:pt idx="11">
                  <c:v>1355</c:v>
                </c:pt>
                <c:pt idx="12">
                  <c:v>844</c:v>
                </c:pt>
                <c:pt idx="13">
                  <c:v>1136</c:v>
                </c:pt>
                <c:pt idx="14">
                  <c:v>1033</c:v>
                </c:pt>
                <c:pt idx="15">
                  <c:v>1406</c:v>
                </c:pt>
                <c:pt idx="16">
                  <c:v>1578</c:v>
                </c:pt>
                <c:pt idx="17">
                  <c:v>1704</c:v>
                </c:pt>
                <c:pt idx="18">
                  <c:v>825</c:v>
                </c:pt>
                <c:pt idx="19">
                  <c:v>1661</c:v>
                </c:pt>
                <c:pt idx="20">
                  <c:v>1414</c:v>
                </c:pt>
                <c:pt idx="21">
                  <c:v>1205</c:v>
                </c:pt>
                <c:pt idx="22">
                  <c:v>1370</c:v>
                </c:pt>
                <c:pt idx="23">
                  <c:v>1264</c:v>
                </c:pt>
                <c:pt idx="24">
                  <c:v>2354</c:v>
                </c:pt>
                <c:pt idx="25">
                  <c:v>3072</c:v>
                </c:pt>
                <c:pt idx="26">
                  <c:v>3515</c:v>
                </c:pt>
                <c:pt idx="27">
                  <c:v>4408</c:v>
                </c:pt>
                <c:pt idx="28">
                  <c:v>3927</c:v>
                </c:pt>
                <c:pt idx="29">
                  <c:v>3365</c:v>
                </c:pt>
                <c:pt idx="30">
                  <c:v>3648</c:v>
                </c:pt>
              </c:numCache>
            </c:numRef>
          </c:val>
          <c:smooth val="0"/>
          <c:extLst>
            <c:ext xmlns:c16="http://schemas.microsoft.com/office/drawing/2014/chart" uri="{C3380CC4-5D6E-409C-BE32-E72D297353CC}">
              <c16:uniqueId val="{00000000-539F-42A8-B2C0-7952AED38A94}"/>
            </c:ext>
          </c:extLst>
        </c:ser>
        <c:dLbls>
          <c:showLegendKey val="0"/>
          <c:showVal val="0"/>
          <c:showCatName val="0"/>
          <c:showSerName val="0"/>
          <c:showPercent val="0"/>
          <c:showBubbleSize val="0"/>
        </c:dLbls>
        <c:smooth val="0"/>
        <c:axId val="347397856"/>
        <c:axId val="347394904"/>
      </c:lineChart>
      <c:dateAx>
        <c:axId val="347397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394904"/>
        <c:crosses val="autoZero"/>
        <c:auto val="1"/>
        <c:lblOffset val="100"/>
        <c:baseTimeUnit val="days"/>
      </c:dateAx>
      <c:valAx>
        <c:axId val="347394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397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182</c:v>
                </c:pt>
                <c:pt idx="1">
                  <c:v>183</c:v>
                </c:pt>
                <c:pt idx="2">
                  <c:v>233</c:v>
                </c:pt>
                <c:pt idx="3">
                  <c:v>262</c:v>
                </c:pt>
                <c:pt idx="4">
                  <c:v>243</c:v>
                </c:pt>
                <c:pt idx="5">
                  <c:v>248</c:v>
                </c:pt>
                <c:pt idx="6">
                  <c:v>420</c:v>
                </c:pt>
                <c:pt idx="7">
                  <c:v>273</c:v>
                </c:pt>
                <c:pt idx="8">
                  <c:v>151</c:v>
                </c:pt>
                <c:pt idx="9">
                  <c:v>141</c:v>
                </c:pt>
                <c:pt idx="10">
                  <c:v>175</c:v>
                </c:pt>
                <c:pt idx="11">
                  <c:v>80</c:v>
                </c:pt>
                <c:pt idx="12">
                  <c:v>36</c:v>
                </c:pt>
                <c:pt idx="13">
                  <c:v>60</c:v>
                </c:pt>
                <c:pt idx="14">
                  <c:v>52</c:v>
                </c:pt>
                <c:pt idx="15">
                  <c:v>133</c:v>
                </c:pt>
                <c:pt idx="16">
                  <c:v>334</c:v>
                </c:pt>
                <c:pt idx="17">
                  <c:v>353</c:v>
                </c:pt>
                <c:pt idx="18">
                  <c:v>114</c:v>
                </c:pt>
                <c:pt idx="19">
                  <c:v>153</c:v>
                </c:pt>
                <c:pt idx="20">
                  <c:v>107</c:v>
                </c:pt>
                <c:pt idx="21">
                  <c:v>95</c:v>
                </c:pt>
                <c:pt idx="22">
                  <c:v>81</c:v>
                </c:pt>
                <c:pt idx="23">
                  <c:v>107</c:v>
                </c:pt>
                <c:pt idx="24">
                  <c:v>131</c:v>
                </c:pt>
                <c:pt idx="25">
                  <c:v>91</c:v>
                </c:pt>
                <c:pt idx="26">
                  <c:v>122</c:v>
                </c:pt>
                <c:pt idx="27">
                  <c:v>109</c:v>
                </c:pt>
                <c:pt idx="28">
                  <c:v>86</c:v>
                </c:pt>
                <c:pt idx="29">
                  <c:v>109</c:v>
                </c:pt>
                <c:pt idx="30">
                  <c:v>99</c:v>
                </c:pt>
              </c:numCache>
            </c:numRef>
          </c:val>
          <c:smooth val="0"/>
          <c:extLst>
            <c:ext xmlns:c16="http://schemas.microsoft.com/office/drawing/2014/chart" uri="{C3380CC4-5D6E-409C-BE32-E72D297353CC}">
              <c16:uniqueId val="{00000000-BA92-44AF-9443-D05338B904C6}"/>
            </c:ext>
          </c:extLst>
        </c:ser>
        <c:dLbls>
          <c:showLegendKey val="0"/>
          <c:showVal val="0"/>
          <c:showCatName val="0"/>
          <c:showSerName val="0"/>
          <c:showPercent val="0"/>
          <c:showBubbleSize val="0"/>
        </c:dLbls>
        <c:smooth val="0"/>
        <c:axId val="347390096"/>
        <c:axId val="347390752"/>
      </c:lineChart>
      <c:dateAx>
        <c:axId val="347390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390752"/>
        <c:crosses val="autoZero"/>
        <c:auto val="1"/>
        <c:lblOffset val="100"/>
        <c:baseTimeUnit val="days"/>
      </c:dateAx>
      <c:valAx>
        <c:axId val="347390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390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185</c:v>
                </c:pt>
                <c:pt idx="1">
                  <c:v>201</c:v>
                </c:pt>
                <c:pt idx="2">
                  <c:v>73</c:v>
                </c:pt>
                <c:pt idx="3">
                  <c:v>174</c:v>
                </c:pt>
                <c:pt idx="4">
                  <c:v>0</c:v>
                </c:pt>
                <c:pt idx="5">
                  <c:v>0</c:v>
                </c:pt>
                <c:pt idx="6">
                  <c:v>0</c:v>
                </c:pt>
                <c:pt idx="7">
                  <c:v>0</c:v>
                </c:pt>
                <c:pt idx="8">
                  <c:v>0</c:v>
                </c:pt>
                <c:pt idx="9">
                  <c:v>3</c:v>
                </c:pt>
                <c:pt idx="10">
                  <c:v>11</c:v>
                </c:pt>
                <c:pt idx="11">
                  <c:v>5</c:v>
                </c:pt>
                <c:pt idx="12">
                  <c:v>0</c:v>
                </c:pt>
                <c:pt idx="13">
                  <c:v>12</c:v>
                </c:pt>
                <c:pt idx="14">
                  <c:v>13</c:v>
                </c:pt>
                <c:pt idx="15">
                  <c:v>0</c:v>
                </c:pt>
                <c:pt idx="16">
                  <c:v>0</c:v>
                </c:pt>
                <c:pt idx="17">
                  <c:v>0</c:v>
                </c:pt>
                <c:pt idx="18">
                  <c:v>212</c:v>
                </c:pt>
                <c:pt idx="19">
                  <c:v>0</c:v>
                </c:pt>
                <c:pt idx="20">
                  <c:v>0</c:v>
                </c:pt>
                <c:pt idx="21">
                  <c:v>0</c:v>
                </c:pt>
                <c:pt idx="22">
                  <c:v>91</c:v>
                </c:pt>
                <c:pt idx="23">
                  <c:v>0</c:v>
                </c:pt>
                <c:pt idx="24">
                  <c:v>7</c:v>
                </c:pt>
                <c:pt idx="25">
                  <c:v>0</c:v>
                </c:pt>
                <c:pt idx="26">
                  <c:v>0</c:v>
                </c:pt>
                <c:pt idx="27">
                  <c:v>0</c:v>
                </c:pt>
                <c:pt idx="28">
                  <c:v>130</c:v>
                </c:pt>
                <c:pt idx="29">
                  <c:v>0</c:v>
                </c:pt>
                <c:pt idx="30">
                  <c:v>15</c:v>
                </c:pt>
              </c:numCache>
            </c:numRef>
          </c:val>
          <c:smooth val="0"/>
          <c:extLst>
            <c:ext xmlns:c16="http://schemas.microsoft.com/office/drawing/2014/chart" uri="{C3380CC4-5D6E-409C-BE32-E72D297353CC}">
              <c16:uniqueId val="{00000000-9D05-46BF-B1B2-18C99AFF3CD5}"/>
            </c:ext>
          </c:extLst>
        </c:ser>
        <c:dLbls>
          <c:showLegendKey val="0"/>
          <c:showVal val="0"/>
          <c:showCatName val="0"/>
          <c:showSerName val="0"/>
          <c:showPercent val="0"/>
          <c:showBubbleSize val="0"/>
        </c:dLbls>
        <c:smooth val="0"/>
        <c:axId val="353136400"/>
        <c:axId val="353134760"/>
      </c:lineChart>
      <c:dateAx>
        <c:axId val="353136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134760"/>
        <c:crosses val="autoZero"/>
        <c:auto val="1"/>
        <c:lblOffset val="100"/>
        <c:baseTimeUnit val="days"/>
      </c:dateAx>
      <c:valAx>
        <c:axId val="353134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136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LYC Mother &amp; Child Centre</c:v>
                </c:pt>
              </c:strCache>
            </c:strRef>
          </c:cat>
          <c:val>
            <c:numRef>
              <c:f>Sheet1!$B$2</c:f>
              <c:numCache>
                <c:formatCode>General</c:formatCode>
                <c:ptCount val="1"/>
                <c:pt idx="0">
                  <c:v>1113</c:v>
                </c:pt>
              </c:numCache>
            </c:numRef>
          </c:val>
          <c:extLst>
            <c:ext xmlns:c16="http://schemas.microsoft.com/office/drawing/2014/chart" uri="{C3380CC4-5D6E-409C-BE32-E72D297353CC}">
              <c16:uniqueId val="{00000000-4311-476A-80DA-7C789E7B712D}"/>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LYC Mother &amp; Child Centre</c:v>
                </c:pt>
              </c:strCache>
            </c:strRef>
          </c:cat>
          <c:val>
            <c:numRef>
              <c:f>Sheet1!$C$2</c:f>
              <c:numCache>
                <c:formatCode>General</c:formatCode>
                <c:ptCount val="1"/>
                <c:pt idx="0">
                  <c:v>18</c:v>
                </c:pt>
              </c:numCache>
            </c:numRef>
          </c:val>
          <c:extLst>
            <c:ext xmlns:c16="http://schemas.microsoft.com/office/drawing/2014/chart" uri="{C3380CC4-5D6E-409C-BE32-E72D297353CC}">
              <c16:uniqueId val="{00000001-4311-476A-80DA-7C789E7B712D}"/>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LYC Mother &amp; Child Centre</c:v>
                </c:pt>
              </c:strCache>
            </c:strRef>
          </c:cat>
          <c:val>
            <c:numRef>
              <c:f>Sheet1!$D$2</c:f>
              <c:numCache>
                <c:formatCode>General</c:formatCode>
                <c:ptCount val="1"/>
                <c:pt idx="0">
                  <c:v>0</c:v>
                </c:pt>
              </c:numCache>
            </c:numRef>
          </c:val>
          <c:extLst>
            <c:ext xmlns:c16="http://schemas.microsoft.com/office/drawing/2014/chart" uri="{C3380CC4-5D6E-409C-BE32-E72D297353CC}">
              <c16:uniqueId val="{00000002-4311-476A-80DA-7C789E7B712D}"/>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LYC Mother &amp; Child Centre</c:v>
                </c:pt>
              </c:strCache>
            </c:strRef>
          </c:cat>
          <c:val>
            <c:numRef>
              <c:f>Sheet1!$E$2</c:f>
              <c:numCache>
                <c:formatCode>General</c:formatCode>
                <c:ptCount val="1"/>
                <c:pt idx="0">
                  <c:v>1</c:v>
                </c:pt>
              </c:numCache>
            </c:numRef>
          </c:val>
          <c:extLst>
            <c:ext xmlns:c16="http://schemas.microsoft.com/office/drawing/2014/chart" uri="{C3380CC4-5D6E-409C-BE32-E72D297353CC}">
              <c16:uniqueId val="{00000003-4311-476A-80DA-7C789E7B712D}"/>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LYC Mother &amp; Child Centre</c:v>
                </c:pt>
              </c:strCache>
            </c:strRef>
          </c:cat>
          <c:val>
            <c:numRef>
              <c:f>Sheet1!$F$2</c:f>
              <c:numCache>
                <c:formatCode>General</c:formatCode>
                <c:ptCount val="1"/>
                <c:pt idx="0">
                  <c:v>0</c:v>
                </c:pt>
              </c:numCache>
            </c:numRef>
          </c:val>
          <c:extLst>
            <c:ext xmlns:c16="http://schemas.microsoft.com/office/drawing/2014/chart" uri="{C3380CC4-5D6E-409C-BE32-E72D297353CC}">
              <c16:uniqueId val="{00000004-4311-476A-80DA-7C789E7B712D}"/>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LYC Mother &amp; Child Centre</c:v>
                </c:pt>
              </c:strCache>
            </c:strRef>
          </c:cat>
          <c:val>
            <c:numRef>
              <c:f>Sheet1!$G$2</c:f>
              <c:numCache>
                <c:formatCode>General</c:formatCode>
                <c:ptCount val="1"/>
                <c:pt idx="0">
                  <c:v>0</c:v>
                </c:pt>
              </c:numCache>
            </c:numRef>
          </c:val>
          <c:extLst>
            <c:ext xmlns:c16="http://schemas.microsoft.com/office/drawing/2014/chart" uri="{C3380CC4-5D6E-409C-BE32-E72D297353CC}">
              <c16:uniqueId val="{00000005-4311-476A-80DA-7C789E7B712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LYC Mother &amp; Child Centre</c:v>
                </c:pt>
              </c:strCache>
            </c:strRef>
          </c:cat>
          <c:val>
            <c:numRef>
              <c:f>Sheet1!$H$2</c:f>
              <c:numCache>
                <c:formatCode>General</c:formatCode>
                <c:ptCount val="1"/>
                <c:pt idx="0">
                  <c:v>6</c:v>
                </c:pt>
              </c:numCache>
            </c:numRef>
          </c:val>
          <c:extLst>
            <c:ext xmlns:c16="http://schemas.microsoft.com/office/drawing/2014/chart" uri="{C3380CC4-5D6E-409C-BE32-E72D297353CC}">
              <c16:uniqueId val="{00000006-4311-476A-80DA-7C789E7B712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LYC Mother &amp; Child Centre</c:v>
                </c:pt>
              </c:strCache>
            </c:strRef>
          </c:cat>
          <c:val>
            <c:numRef>
              <c:f>Sheet1!$I$2</c:f>
              <c:numCache>
                <c:formatCode>General</c:formatCode>
                <c:ptCount val="1"/>
                <c:pt idx="0">
                  <c:v>9</c:v>
                </c:pt>
              </c:numCache>
            </c:numRef>
          </c:val>
          <c:extLst>
            <c:ext xmlns:c16="http://schemas.microsoft.com/office/drawing/2014/chart" uri="{C3380CC4-5D6E-409C-BE32-E72D297353CC}">
              <c16:uniqueId val="{00000007-4311-476A-80DA-7C789E7B712D}"/>
            </c:ext>
          </c:extLst>
        </c:ser>
        <c:dLbls>
          <c:showLegendKey val="0"/>
          <c:showVal val="0"/>
          <c:showCatName val="0"/>
          <c:showSerName val="0"/>
          <c:showPercent val="0"/>
          <c:showBubbleSize val="0"/>
        </c:dLbls>
        <c:gapWidth val="150"/>
        <c:overlap val="100"/>
        <c:axId val="347051400"/>
        <c:axId val="347046808"/>
      </c:barChart>
      <c:catAx>
        <c:axId val="3470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046808"/>
        <c:crosses val="autoZero"/>
        <c:auto val="1"/>
        <c:lblAlgn val="ctr"/>
        <c:lblOffset val="100"/>
        <c:noMultiLvlLbl val="0"/>
      </c:catAx>
      <c:valAx>
        <c:axId val="3470468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051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LYC Mother &amp; Child Centre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2.9967602591792999</c:v>
                </c:pt>
                <c:pt idx="1">
                  <c:v>3.9416846652267998</c:v>
                </c:pt>
                <c:pt idx="2">
                  <c:v>0.82793376529878004</c:v>
                </c:pt>
                <c:pt idx="3">
                  <c:v>1.7278617710583</c:v>
                </c:pt>
                <c:pt idx="4">
                  <c:v>2.9967602591792999</c:v>
                </c:pt>
                <c:pt idx="6">
                  <c:v>0.43196544276457999</c:v>
                </c:pt>
              </c:numCache>
            </c:numRef>
          </c:val>
          <c:extLst>
            <c:ext xmlns:c16="http://schemas.microsoft.com/office/drawing/2014/chart" uri="{C3380CC4-5D6E-409C-BE32-E72D297353CC}">
              <c16:uniqueId val="{00000000-AC0F-471D-AE2B-9C05AB934AC0}"/>
            </c:ext>
          </c:extLst>
        </c:ser>
        <c:dLbls>
          <c:showLegendKey val="0"/>
          <c:showVal val="0"/>
          <c:showCatName val="0"/>
          <c:showSerName val="0"/>
          <c:showPercent val="0"/>
          <c:showBubbleSize val="0"/>
        </c:dLbls>
        <c:gapWidth val="219"/>
        <c:overlap val="-27"/>
        <c:axId val="347050088"/>
        <c:axId val="347050416"/>
      </c:barChart>
      <c:catAx>
        <c:axId val="347050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050416"/>
        <c:crosses val="autoZero"/>
        <c:auto val="1"/>
        <c:lblAlgn val="ctr"/>
        <c:lblOffset val="100"/>
        <c:noMultiLvlLbl val="0"/>
      </c:catAx>
      <c:valAx>
        <c:axId val="347050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050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6</c:v>
                </c:pt>
                <c:pt idx="1">
                  <c:v>260</c:v>
                </c:pt>
                <c:pt idx="2">
                  <c:v>2036</c:v>
                </c:pt>
                <c:pt idx="3">
                  <c:v>324</c:v>
                </c:pt>
                <c:pt idx="4">
                  <c:v>34</c:v>
                </c:pt>
                <c:pt idx="5">
                  <c:v>20</c:v>
                </c:pt>
                <c:pt idx="6">
                  <c:v>12</c:v>
                </c:pt>
              </c:numCache>
            </c:numRef>
          </c:val>
          <c:extLst>
            <c:ext xmlns:c16="http://schemas.microsoft.com/office/drawing/2014/chart" uri="{C3380CC4-5D6E-409C-BE32-E72D297353CC}">
              <c16:uniqueId val="{00000000-B69B-429F-AA68-99200B764519}"/>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c:v>
                </c:pt>
                <c:pt idx="1">
                  <c:v>129</c:v>
                </c:pt>
                <c:pt idx="2">
                  <c:v>984</c:v>
                </c:pt>
                <c:pt idx="3">
                  <c:v>98</c:v>
                </c:pt>
                <c:pt idx="4">
                  <c:v>16</c:v>
                </c:pt>
                <c:pt idx="5">
                  <c:v>5</c:v>
                </c:pt>
                <c:pt idx="6">
                  <c:v>4</c:v>
                </c:pt>
              </c:numCache>
            </c:numRef>
          </c:val>
          <c:extLst>
            <c:ext xmlns:c16="http://schemas.microsoft.com/office/drawing/2014/chart" uri="{C3380CC4-5D6E-409C-BE32-E72D297353CC}">
              <c16:uniqueId val="{00000001-B69B-429F-AA68-99200B764519}"/>
            </c:ext>
          </c:extLst>
        </c:ser>
        <c:dLbls>
          <c:showLegendKey val="0"/>
          <c:showVal val="0"/>
          <c:showCatName val="0"/>
          <c:showSerName val="0"/>
          <c:showPercent val="0"/>
          <c:showBubbleSize val="0"/>
        </c:dLbls>
        <c:gapWidth val="219"/>
        <c:overlap val="-27"/>
        <c:axId val="360789408"/>
        <c:axId val="360790064"/>
      </c:barChart>
      <c:catAx>
        <c:axId val="3607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790064"/>
        <c:crosses val="autoZero"/>
        <c:auto val="1"/>
        <c:lblAlgn val="ctr"/>
        <c:lblOffset val="100"/>
        <c:noMultiLvlLbl val="0"/>
      </c:catAx>
      <c:valAx>
        <c:axId val="360790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789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5.3741693152268004</c:v>
                </c:pt>
                <c:pt idx="1">
                  <c:v>5.7891705069124004</c:v>
                </c:pt>
                <c:pt idx="2">
                  <c:v>2.1203438395415</c:v>
                </c:pt>
                <c:pt idx="3">
                  <c:v>4.9600912200684002</c:v>
                </c:pt>
                <c:pt idx="4">
                  <c:v>0</c:v>
                </c:pt>
                <c:pt idx="5">
                  <c:v>0</c:v>
                </c:pt>
                <c:pt idx="6">
                  <c:v>0</c:v>
                </c:pt>
                <c:pt idx="7">
                  <c:v>0</c:v>
                </c:pt>
                <c:pt idx="8">
                  <c:v>0</c:v>
                </c:pt>
                <c:pt idx="9">
                  <c:v>8.3079479368595999E-2</c:v>
                </c:pt>
                <c:pt idx="10">
                  <c:v>0.30278007156620002</c:v>
                </c:pt>
                <c:pt idx="11">
                  <c:v>0.13706140350877</c:v>
                </c:pt>
                <c:pt idx="12">
                  <c:v>0</c:v>
                </c:pt>
                <c:pt idx="13">
                  <c:v>0.43501903208265003</c:v>
                </c:pt>
                <c:pt idx="14">
                  <c:v>0.37940379403794</c:v>
                </c:pt>
                <c:pt idx="15">
                  <c:v>0</c:v>
                </c:pt>
                <c:pt idx="16">
                  <c:v>0</c:v>
                </c:pt>
                <c:pt idx="17">
                  <c:v>0</c:v>
                </c:pt>
                <c:pt idx="18">
                  <c:v>5.7666755248471997</c:v>
                </c:pt>
                <c:pt idx="19">
                  <c:v>0</c:v>
                </c:pt>
                <c:pt idx="20">
                  <c:v>0</c:v>
                </c:pt>
                <c:pt idx="21">
                  <c:v>0</c:v>
                </c:pt>
                <c:pt idx="22">
                  <c:v>2.3784631468897</c:v>
                </c:pt>
                <c:pt idx="23">
                  <c:v>0</c:v>
                </c:pt>
                <c:pt idx="24">
                  <c:v>0.18134715025907</c:v>
                </c:pt>
                <c:pt idx="25">
                  <c:v>0</c:v>
                </c:pt>
                <c:pt idx="26">
                  <c:v>0</c:v>
                </c:pt>
                <c:pt idx="27">
                  <c:v>0</c:v>
                </c:pt>
                <c:pt idx="28">
                  <c:v>3.4006647916134001</c:v>
                </c:pt>
                <c:pt idx="29">
                  <c:v>0</c:v>
                </c:pt>
                <c:pt idx="30">
                  <c:v>0.38100076200152</c:v>
                </c:pt>
              </c:numCache>
            </c:numRef>
          </c:val>
          <c:smooth val="0"/>
          <c:extLst>
            <c:ext xmlns:c16="http://schemas.microsoft.com/office/drawing/2014/chart" uri="{C3380CC4-5D6E-409C-BE32-E72D297353CC}">
              <c16:uniqueId val="{00000000-B554-4EB0-BD5E-84B986C65B72}"/>
            </c:ext>
          </c:extLst>
        </c:ser>
        <c:dLbls>
          <c:showLegendKey val="0"/>
          <c:showVal val="0"/>
          <c:showCatName val="0"/>
          <c:showSerName val="0"/>
          <c:showPercent val="0"/>
          <c:showBubbleSize val="0"/>
        </c:dLbls>
        <c:smooth val="0"/>
        <c:axId val="360782520"/>
        <c:axId val="360782848"/>
      </c:lineChart>
      <c:dateAx>
        <c:axId val="360782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782848"/>
        <c:crosses val="autoZero"/>
        <c:auto val="1"/>
        <c:lblOffset val="100"/>
        <c:baseTimeUnit val="days"/>
      </c:dateAx>
      <c:valAx>
        <c:axId val="360782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782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3465</c:v>
                </c:pt>
                <c:pt idx="1">
                  <c:v>3479</c:v>
                </c:pt>
                <c:pt idx="2">
                  <c:v>3502</c:v>
                </c:pt>
                <c:pt idx="3">
                  <c:v>3514</c:v>
                </c:pt>
                <c:pt idx="4">
                  <c:v>3531</c:v>
                </c:pt>
                <c:pt idx="5">
                  <c:v>3545</c:v>
                </c:pt>
                <c:pt idx="6">
                  <c:v>3565</c:v>
                </c:pt>
                <c:pt idx="7">
                  <c:v>3583</c:v>
                </c:pt>
                <c:pt idx="8">
                  <c:v>3599</c:v>
                </c:pt>
                <c:pt idx="9">
                  <c:v>3623</c:v>
                </c:pt>
                <c:pt idx="10">
                  <c:v>3643</c:v>
                </c:pt>
                <c:pt idx="11">
                  <c:v>3653</c:v>
                </c:pt>
                <c:pt idx="12">
                  <c:v>3673</c:v>
                </c:pt>
                <c:pt idx="13">
                  <c:v>3683</c:v>
                </c:pt>
                <c:pt idx="14">
                  <c:v>3697</c:v>
                </c:pt>
                <c:pt idx="15">
                  <c:v>3725</c:v>
                </c:pt>
                <c:pt idx="16">
                  <c:v>3743</c:v>
                </c:pt>
                <c:pt idx="17">
                  <c:v>3755</c:v>
                </c:pt>
                <c:pt idx="18">
                  <c:v>3771</c:v>
                </c:pt>
                <c:pt idx="19">
                  <c:v>3783</c:v>
                </c:pt>
                <c:pt idx="20">
                  <c:v>3800</c:v>
                </c:pt>
                <c:pt idx="21">
                  <c:v>3819</c:v>
                </c:pt>
                <c:pt idx="22">
                  <c:v>3834</c:v>
                </c:pt>
                <c:pt idx="23">
                  <c:v>3850</c:v>
                </c:pt>
                <c:pt idx="24">
                  <c:v>3870</c:v>
                </c:pt>
                <c:pt idx="25">
                  <c:v>3881</c:v>
                </c:pt>
                <c:pt idx="26">
                  <c:v>3896</c:v>
                </c:pt>
                <c:pt idx="27">
                  <c:v>3907</c:v>
                </c:pt>
                <c:pt idx="28">
                  <c:v>3916</c:v>
                </c:pt>
                <c:pt idx="29">
                  <c:v>3931</c:v>
                </c:pt>
                <c:pt idx="30">
                  <c:v>3944</c:v>
                </c:pt>
              </c:numCache>
            </c:numRef>
          </c:val>
          <c:smooth val="0"/>
          <c:extLst>
            <c:ext xmlns:c16="http://schemas.microsoft.com/office/drawing/2014/chart" uri="{C3380CC4-5D6E-409C-BE32-E72D297353CC}">
              <c16:uniqueId val="{00000000-1A8D-452F-A714-F62413A480EE}"/>
            </c:ext>
          </c:extLst>
        </c:ser>
        <c:dLbls>
          <c:showLegendKey val="0"/>
          <c:showVal val="0"/>
          <c:showCatName val="0"/>
          <c:showSerName val="0"/>
          <c:showPercent val="0"/>
          <c:showBubbleSize val="0"/>
        </c:dLbls>
        <c:smooth val="0"/>
        <c:axId val="360794000"/>
        <c:axId val="360796624"/>
      </c:lineChart>
      <c:dateAx>
        <c:axId val="360794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796624"/>
        <c:crosses val="autoZero"/>
        <c:auto val="1"/>
        <c:lblOffset val="100"/>
        <c:baseTimeUnit val="days"/>
      </c:dateAx>
      <c:valAx>
        <c:axId val="360796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794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61</c:v>
                </c:pt>
                <c:pt idx="1">
                  <c:v>45</c:v>
                </c:pt>
                <c:pt idx="2">
                  <c:v>40</c:v>
                </c:pt>
                <c:pt idx="3">
                  <c:v>72</c:v>
                </c:pt>
                <c:pt idx="4">
                  <c:v>52</c:v>
                </c:pt>
                <c:pt idx="5">
                  <c:v>39</c:v>
                </c:pt>
                <c:pt idx="6">
                  <c:v>111</c:v>
                </c:pt>
                <c:pt idx="7">
                  <c:v>65</c:v>
                </c:pt>
                <c:pt idx="8">
                  <c:v>51</c:v>
                </c:pt>
                <c:pt idx="9">
                  <c:v>80</c:v>
                </c:pt>
                <c:pt idx="10">
                  <c:v>57</c:v>
                </c:pt>
                <c:pt idx="11">
                  <c:v>59</c:v>
                </c:pt>
                <c:pt idx="12">
                  <c:v>34</c:v>
                </c:pt>
                <c:pt idx="13">
                  <c:v>54</c:v>
                </c:pt>
                <c:pt idx="14">
                  <c:v>46</c:v>
                </c:pt>
                <c:pt idx="15">
                  <c:v>50</c:v>
                </c:pt>
                <c:pt idx="16">
                  <c:v>96</c:v>
                </c:pt>
                <c:pt idx="17">
                  <c:v>47</c:v>
                </c:pt>
                <c:pt idx="18">
                  <c:v>70</c:v>
                </c:pt>
                <c:pt idx="19">
                  <c:v>66</c:v>
                </c:pt>
                <c:pt idx="20">
                  <c:v>44</c:v>
                </c:pt>
                <c:pt idx="21">
                  <c:v>72</c:v>
                </c:pt>
                <c:pt idx="22">
                  <c:v>49</c:v>
                </c:pt>
                <c:pt idx="23">
                  <c:v>40</c:v>
                </c:pt>
                <c:pt idx="24">
                  <c:v>49</c:v>
                </c:pt>
                <c:pt idx="25">
                  <c:v>52</c:v>
                </c:pt>
                <c:pt idx="26">
                  <c:v>43</c:v>
                </c:pt>
                <c:pt idx="27">
                  <c:v>47</c:v>
                </c:pt>
                <c:pt idx="28">
                  <c:v>30</c:v>
                </c:pt>
                <c:pt idx="29">
                  <c:v>33</c:v>
                </c:pt>
                <c:pt idx="30">
                  <c:v>75</c:v>
                </c:pt>
              </c:numCache>
            </c:numRef>
          </c:val>
          <c:smooth val="0"/>
          <c:extLst>
            <c:ext xmlns:c16="http://schemas.microsoft.com/office/drawing/2014/chart" uri="{C3380CC4-5D6E-409C-BE32-E72D297353CC}">
              <c16:uniqueId val="{00000000-9C33-4692-A5DF-83CC743AAC97}"/>
            </c:ext>
          </c:extLst>
        </c:ser>
        <c:dLbls>
          <c:showLegendKey val="0"/>
          <c:showVal val="0"/>
          <c:showCatName val="0"/>
          <c:showSerName val="0"/>
          <c:showPercent val="0"/>
          <c:showBubbleSize val="0"/>
        </c:dLbls>
        <c:smooth val="0"/>
        <c:axId val="284844504"/>
        <c:axId val="284844832"/>
      </c:lineChart>
      <c:dateAx>
        <c:axId val="284844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844832"/>
        <c:crosses val="autoZero"/>
        <c:auto val="1"/>
        <c:lblOffset val="100"/>
        <c:baseTimeUnit val="days"/>
      </c:dateAx>
      <c:valAx>
        <c:axId val="284844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844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1327B-E187-476E-A956-2B514AA7FA33}"/>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F3C868EF-394A-4477-B235-8D12588BEF09}"/>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5153014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D0EFE-9130-4FAE-AEA5-D062FA42588E}"/>
              </a:ext>
            </a:extLst>
          </p:cNvPr>
          <p:cNvSpPr>
            <a:spLocks noGrp="1"/>
          </p:cNvSpPr>
          <p:nvPr>
            <p:ph type="title"/>
          </p:nvPr>
        </p:nvSpPr>
        <p:spPr/>
        <p:txBody>
          <a:bodyPr/>
          <a:lstStyle/>
          <a:p>
            <a:r>
              <a:rPr lang="en-US"/>
              <a:t>Facebook Key Metrics Table | LYC Mother &amp; Child Centre</a:t>
            </a:r>
          </a:p>
        </p:txBody>
      </p:sp>
      <p:graphicFrame>
        <p:nvGraphicFramePr>
          <p:cNvPr id="5" name="Table Placeholder 4">
            <a:extLst>
              <a:ext uri="{FF2B5EF4-FFF2-40B4-BE49-F238E27FC236}">
                <a16:creationId xmlns:a16="http://schemas.microsoft.com/office/drawing/2014/main" id="{11405561-BBBF-4D4B-811C-CF51D37754A9}"/>
              </a:ext>
            </a:extLst>
          </p:cNvPr>
          <p:cNvGraphicFramePr>
            <a:graphicFrameLocks noGrp="1"/>
          </p:cNvGraphicFramePr>
          <p:nvPr>
            <p:ph type="tbl" sz="quarter" idx="13"/>
            <p:extLst>
              <p:ext uri="{D42A27DB-BD31-4B8C-83A1-F6EECF244321}">
                <p14:modId xmlns:p14="http://schemas.microsoft.com/office/powerpoint/2010/main" val="2443991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59042260"/>
                    </a:ext>
                  </a:extLst>
                </a:gridCol>
                <a:gridCol w="740664">
                  <a:extLst>
                    <a:ext uri="{9D8B030D-6E8A-4147-A177-3AD203B41FA5}">
                      <a16:colId xmlns:a16="http://schemas.microsoft.com/office/drawing/2014/main" val="366024559"/>
                    </a:ext>
                  </a:extLst>
                </a:gridCol>
                <a:gridCol w="740664">
                  <a:extLst>
                    <a:ext uri="{9D8B030D-6E8A-4147-A177-3AD203B41FA5}">
                      <a16:colId xmlns:a16="http://schemas.microsoft.com/office/drawing/2014/main" val="3367063116"/>
                    </a:ext>
                  </a:extLst>
                </a:gridCol>
                <a:gridCol w="740664">
                  <a:extLst>
                    <a:ext uri="{9D8B030D-6E8A-4147-A177-3AD203B41FA5}">
                      <a16:colId xmlns:a16="http://schemas.microsoft.com/office/drawing/2014/main" val="1244987000"/>
                    </a:ext>
                  </a:extLst>
                </a:gridCol>
                <a:gridCol w="740664">
                  <a:extLst>
                    <a:ext uri="{9D8B030D-6E8A-4147-A177-3AD203B41FA5}">
                      <a16:colId xmlns:a16="http://schemas.microsoft.com/office/drawing/2014/main" val="2695846449"/>
                    </a:ext>
                  </a:extLst>
                </a:gridCol>
                <a:gridCol w="740664">
                  <a:extLst>
                    <a:ext uri="{9D8B030D-6E8A-4147-A177-3AD203B41FA5}">
                      <a16:colId xmlns:a16="http://schemas.microsoft.com/office/drawing/2014/main" val="2228743210"/>
                    </a:ext>
                  </a:extLst>
                </a:gridCol>
                <a:gridCol w="740664">
                  <a:extLst>
                    <a:ext uri="{9D8B030D-6E8A-4147-A177-3AD203B41FA5}">
                      <a16:colId xmlns:a16="http://schemas.microsoft.com/office/drawing/2014/main" val="4253871972"/>
                    </a:ext>
                  </a:extLst>
                </a:gridCol>
                <a:gridCol w="740664">
                  <a:extLst>
                    <a:ext uri="{9D8B030D-6E8A-4147-A177-3AD203B41FA5}">
                      <a16:colId xmlns:a16="http://schemas.microsoft.com/office/drawing/2014/main" val="2100718681"/>
                    </a:ext>
                  </a:extLst>
                </a:gridCol>
                <a:gridCol w="740664">
                  <a:extLst>
                    <a:ext uri="{9D8B030D-6E8A-4147-A177-3AD203B41FA5}">
                      <a16:colId xmlns:a16="http://schemas.microsoft.com/office/drawing/2014/main" val="3429325369"/>
                    </a:ext>
                  </a:extLst>
                </a:gridCol>
                <a:gridCol w="740664">
                  <a:extLst>
                    <a:ext uri="{9D8B030D-6E8A-4147-A177-3AD203B41FA5}">
                      <a16:colId xmlns:a16="http://schemas.microsoft.com/office/drawing/2014/main" val="172053890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61279714"/>
                  </a:ext>
                </a:extLst>
              </a:tr>
              <a:tr h="370840">
                <a:tc>
                  <a:txBody>
                    <a:bodyPr/>
                    <a:lstStyle/>
                    <a:p>
                      <a:r>
                        <a:rPr lang="en-US" sz="1000"/>
                        <a:t>LYC Mother &amp; Child Centre</a:t>
                      </a:r>
                    </a:p>
                  </a:txBody>
                  <a:tcPr/>
                </a:tc>
                <a:tc>
                  <a:txBody>
                    <a:bodyPr/>
                    <a:lstStyle/>
                    <a:p>
                      <a:r>
                        <a:rPr lang="en-US" sz="1000"/>
                        <a:t>3944</a:t>
                      </a:r>
                    </a:p>
                  </a:txBody>
                  <a:tcPr/>
                </a:tc>
                <a:tc>
                  <a:txBody>
                    <a:bodyPr/>
                    <a:lstStyle/>
                    <a:p>
                      <a:r>
                        <a:rPr lang="en-US" sz="1000"/>
                        <a:t>487</a:t>
                      </a:r>
                    </a:p>
                  </a:txBody>
                  <a:tcPr/>
                </a:tc>
                <a:tc>
                  <a:txBody>
                    <a:bodyPr/>
                    <a:lstStyle/>
                    <a:p>
                      <a:r>
                        <a:rPr lang="en-US" sz="1000"/>
                        <a:t>14</a:t>
                      </a:r>
                    </a:p>
                  </a:txBody>
                  <a:tcPr/>
                </a:tc>
                <a:tc>
                  <a:txBody>
                    <a:bodyPr/>
                    <a:lstStyle/>
                    <a:p>
                      <a:r>
                        <a:rPr lang="en-US" sz="1000"/>
                        <a:t>1132</a:t>
                      </a:r>
                    </a:p>
                  </a:txBody>
                  <a:tcPr/>
                </a:tc>
                <a:tc>
                  <a:txBody>
                    <a:bodyPr/>
                    <a:lstStyle/>
                    <a:p>
                      <a:r>
                        <a:rPr lang="en-US" sz="1000"/>
                        <a:t>6</a:t>
                      </a:r>
                    </a:p>
                  </a:txBody>
                  <a:tcPr/>
                </a:tc>
                <a:tc>
                  <a:txBody>
                    <a:bodyPr/>
                    <a:lstStyle/>
                    <a:p>
                      <a:r>
                        <a:rPr lang="en-US" sz="1000"/>
                        <a:t>9</a:t>
                      </a:r>
                    </a:p>
                  </a:txBody>
                  <a:tcPr/>
                </a:tc>
                <a:tc>
                  <a:txBody>
                    <a:bodyPr/>
                    <a:lstStyle/>
                    <a:p>
                      <a:r>
                        <a:rPr lang="en-US" sz="1000"/>
                        <a:t>0</a:t>
                      </a:r>
                    </a:p>
                  </a:txBody>
                  <a:tcPr/>
                </a:tc>
                <a:tc>
                  <a:txBody>
                    <a:bodyPr/>
                    <a:lstStyle/>
                    <a:p>
                      <a:r>
                        <a:rPr lang="en-US" sz="1000"/>
                        <a:t>2.2143 %</a:t>
                      </a:r>
                    </a:p>
                  </a:txBody>
                  <a:tcPr/>
                </a:tc>
                <a:tc>
                  <a:txBody>
                    <a:bodyPr/>
                    <a:lstStyle/>
                    <a:p>
                      <a:r>
                        <a:rPr lang="en-US" sz="1000"/>
                        <a:t>0.0 %</a:t>
                      </a:r>
                    </a:p>
                  </a:txBody>
                  <a:tcPr/>
                </a:tc>
                <a:extLst>
                  <a:ext uri="{0D108BD9-81ED-4DB2-BD59-A6C34878D82A}">
                    <a16:rowId xmlns:a16="http://schemas.microsoft.com/office/drawing/2014/main" val="2256958360"/>
                  </a:ext>
                </a:extLst>
              </a:tr>
            </a:tbl>
          </a:graphicData>
        </a:graphic>
      </p:graphicFrame>
      <p:sp>
        <p:nvSpPr>
          <p:cNvPr id="4" name="Text Placeholder 3">
            <a:extLst>
              <a:ext uri="{FF2B5EF4-FFF2-40B4-BE49-F238E27FC236}">
                <a16:creationId xmlns:a16="http://schemas.microsoft.com/office/drawing/2014/main" id="{D73F0CE7-F341-4E12-B49A-8D4B5840118A}"/>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302184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568CC-594C-47BD-A9F2-EDC2A1EAC5D5}"/>
              </a:ext>
            </a:extLst>
          </p:cNvPr>
          <p:cNvSpPr>
            <a:spLocks noGrp="1"/>
          </p:cNvSpPr>
          <p:nvPr>
            <p:ph type="title"/>
          </p:nvPr>
        </p:nvSpPr>
        <p:spPr/>
        <p:txBody>
          <a:bodyPr/>
          <a:lstStyle/>
          <a:p>
            <a:r>
              <a:rPr lang="en-US"/>
              <a:t>Facebook Reach | LYC Mother &amp; Child Centre</a:t>
            </a:r>
          </a:p>
        </p:txBody>
      </p:sp>
      <p:graphicFrame>
        <p:nvGraphicFramePr>
          <p:cNvPr id="6" name="Chart Placeholder 5">
            <a:extLst>
              <a:ext uri="{FF2B5EF4-FFF2-40B4-BE49-F238E27FC236}">
                <a16:creationId xmlns:a16="http://schemas.microsoft.com/office/drawing/2014/main" id="{83C096C2-7EF2-40B4-B0E5-EE6EB73ED49D}"/>
              </a:ext>
            </a:extLst>
          </p:cNvPr>
          <p:cNvGraphicFramePr>
            <a:graphicFrameLocks noGrp="1"/>
          </p:cNvGraphicFramePr>
          <p:nvPr>
            <p:ph type="chart" sz="quarter" idx="13"/>
            <p:extLst>
              <p:ext uri="{D42A27DB-BD31-4B8C-83A1-F6EECF244321}">
                <p14:modId xmlns:p14="http://schemas.microsoft.com/office/powerpoint/2010/main" val="20900741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9A92EF-8535-46EE-A8DD-37EB60D8648A}"/>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8230D8B1-E7F1-4619-8B49-3A7521CD83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96071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0A2A1-D990-452C-9372-4712D3870739}"/>
              </a:ext>
            </a:extLst>
          </p:cNvPr>
          <p:cNvSpPr>
            <a:spLocks noGrp="1"/>
          </p:cNvSpPr>
          <p:nvPr>
            <p:ph type="title"/>
          </p:nvPr>
        </p:nvSpPr>
        <p:spPr/>
        <p:txBody>
          <a:bodyPr/>
          <a:lstStyle/>
          <a:p>
            <a:r>
              <a:rPr lang="en-US"/>
              <a:t>Facebook Engaged Users | LYC Mother &amp; Child Centre</a:t>
            </a:r>
          </a:p>
        </p:txBody>
      </p:sp>
      <p:graphicFrame>
        <p:nvGraphicFramePr>
          <p:cNvPr id="6" name="Chart Placeholder 5">
            <a:extLst>
              <a:ext uri="{FF2B5EF4-FFF2-40B4-BE49-F238E27FC236}">
                <a16:creationId xmlns:a16="http://schemas.microsoft.com/office/drawing/2014/main" id="{FA582B94-D1F3-4790-833D-CB2A44988AC8}"/>
              </a:ext>
            </a:extLst>
          </p:cNvPr>
          <p:cNvGraphicFramePr>
            <a:graphicFrameLocks noGrp="1"/>
          </p:cNvGraphicFramePr>
          <p:nvPr>
            <p:ph type="chart" sz="quarter" idx="13"/>
            <p:extLst>
              <p:ext uri="{D42A27DB-BD31-4B8C-83A1-F6EECF244321}">
                <p14:modId xmlns:p14="http://schemas.microsoft.com/office/powerpoint/2010/main" val="21299474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D4E37A-BBC9-49CE-8CD9-CE72F658C9FF}"/>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51EDF5EE-A415-4C53-B374-578B925E07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50632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D2492-2E69-4354-B67F-45F230FE037D}"/>
              </a:ext>
            </a:extLst>
          </p:cNvPr>
          <p:cNvSpPr>
            <a:spLocks noGrp="1"/>
          </p:cNvSpPr>
          <p:nvPr>
            <p:ph type="title"/>
          </p:nvPr>
        </p:nvSpPr>
        <p:spPr/>
        <p:txBody>
          <a:bodyPr/>
          <a:lstStyle/>
          <a:p>
            <a:r>
              <a:rPr lang="en-US"/>
              <a:t>Facebook Average Reactions Per Post | LYC Mother &amp; Child Centre</a:t>
            </a:r>
          </a:p>
        </p:txBody>
      </p:sp>
      <p:graphicFrame>
        <p:nvGraphicFramePr>
          <p:cNvPr id="6" name="Chart Placeholder 5">
            <a:extLst>
              <a:ext uri="{FF2B5EF4-FFF2-40B4-BE49-F238E27FC236}">
                <a16:creationId xmlns:a16="http://schemas.microsoft.com/office/drawing/2014/main" id="{4F9A31C2-1B78-4658-BB17-BFC5D594B416}"/>
              </a:ext>
            </a:extLst>
          </p:cNvPr>
          <p:cNvGraphicFramePr>
            <a:graphicFrameLocks noGrp="1"/>
          </p:cNvGraphicFramePr>
          <p:nvPr>
            <p:ph type="chart" sz="quarter" idx="13"/>
            <p:extLst>
              <p:ext uri="{D42A27DB-BD31-4B8C-83A1-F6EECF244321}">
                <p14:modId xmlns:p14="http://schemas.microsoft.com/office/powerpoint/2010/main" val="34389083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450451-EF3C-4D27-80F6-1146DCF64149}"/>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CF1A3197-5DFA-4F44-A08D-F2D0704AD6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88365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FF39D-932A-4E65-BFC7-25273CA58C91}"/>
              </a:ext>
            </a:extLst>
          </p:cNvPr>
          <p:cNvSpPr>
            <a:spLocks noGrp="1"/>
          </p:cNvSpPr>
          <p:nvPr>
            <p:ph type="title"/>
          </p:nvPr>
        </p:nvSpPr>
        <p:spPr/>
        <p:txBody>
          <a:bodyPr/>
          <a:lstStyle/>
          <a:p>
            <a:r>
              <a:rPr lang="en-US"/>
              <a:t>Facebook Interactions Distribution | LYC Mother &amp; Child Centre</a:t>
            </a:r>
          </a:p>
        </p:txBody>
      </p:sp>
      <p:graphicFrame>
        <p:nvGraphicFramePr>
          <p:cNvPr id="6" name="Chart Placeholder 5">
            <a:extLst>
              <a:ext uri="{FF2B5EF4-FFF2-40B4-BE49-F238E27FC236}">
                <a16:creationId xmlns:a16="http://schemas.microsoft.com/office/drawing/2014/main" id="{A8AC2DD6-8C36-41AB-900C-420458622DF8}"/>
              </a:ext>
            </a:extLst>
          </p:cNvPr>
          <p:cNvGraphicFramePr>
            <a:graphicFrameLocks noGrp="1"/>
          </p:cNvGraphicFramePr>
          <p:nvPr>
            <p:ph type="chart" sz="quarter" idx="13"/>
            <p:extLst>
              <p:ext uri="{D42A27DB-BD31-4B8C-83A1-F6EECF244321}">
                <p14:modId xmlns:p14="http://schemas.microsoft.com/office/powerpoint/2010/main" val="39906839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D79C4F-671A-41B8-A32F-C1ED954274EE}"/>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7CB759CF-5119-4CB2-9702-10857FA45C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10100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FFAAE-1178-4C67-925F-6F4B7587376F}"/>
              </a:ext>
            </a:extLst>
          </p:cNvPr>
          <p:cNvSpPr>
            <a:spLocks noGrp="1"/>
          </p:cNvSpPr>
          <p:nvPr>
            <p:ph type="title"/>
          </p:nvPr>
        </p:nvSpPr>
        <p:spPr/>
        <p:txBody>
          <a:bodyPr/>
          <a:lstStyle/>
          <a:p>
            <a:r>
              <a:rPr lang="en-US"/>
              <a:t>Facebook Interaction Rate By Weekday | LYC Mother &amp; Child Centre</a:t>
            </a:r>
          </a:p>
        </p:txBody>
      </p:sp>
      <p:graphicFrame>
        <p:nvGraphicFramePr>
          <p:cNvPr id="6" name="Chart Placeholder 5">
            <a:extLst>
              <a:ext uri="{FF2B5EF4-FFF2-40B4-BE49-F238E27FC236}">
                <a16:creationId xmlns:a16="http://schemas.microsoft.com/office/drawing/2014/main" id="{58FAE8DA-73F0-47BB-85C8-01A40102E225}"/>
              </a:ext>
            </a:extLst>
          </p:cNvPr>
          <p:cNvGraphicFramePr>
            <a:graphicFrameLocks noGrp="1"/>
          </p:cNvGraphicFramePr>
          <p:nvPr>
            <p:ph type="chart" sz="quarter" idx="13"/>
            <p:extLst>
              <p:ext uri="{D42A27DB-BD31-4B8C-83A1-F6EECF244321}">
                <p14:modId xmlns:p14="http://schemas.microsoft.com/office/powerpoint/2010/main" val="11851737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05136F-E13D-49F4-A0DD-F7493C84133D}"/>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40C4F5D6-94B6-466F-871F-E078DC668D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81212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9BDFB-ABC6-4013-A399-517A85631F7E}"/>
              </a:ext>
            </a:extLst>
          </p:cNvPr>
          <p:cNvSpPr>
            <a:spLocks noGrp="1"/>
          </p:cNvSpPr>
          <p:nvPr>
            <p:ph type="title"/>
          </p:nvPr>
        </p:nvSpPr>
        <p:spPr/>
        <p:txBody>
          <a:bodyPr/>
          <a:lstStyle/>
          <a:p>
            <a:r>
              <a:rPr lang="en-US"/>
              <a:t>Facebook (FB) Custom Own Posts Table (new) | LYC Mother &amp; Child Centre - 1 of 5</a:t>
            </a:r>
          </a:p>
        </p:txBody>
      </p:sp>
      <p:graphicFrame>
        <p:nvGraphicFramePr>
          <p:cNvPr id="5" name="Table Placeholder 4">
            <a:extLst>
              <a:ext uri="{FF2B5EF4-FFF2-40B4-BE49-F238E27FC236}">
                <a16:creationId xmlns:a16="http://schemas.microsoft.com/office/drawing/2014/main" id="{E7715189-2FD4-45D6-9AC5-4E06F26B8E5A}"/>
              </a:ext>
            </a:extLst>
          </p:cNvPr>
          <p:cNvGraphicFramePr>
            <a:graphicFrameLocks noGrp="1"/>
          </p:cNvGraphicFramePr>
          <p:nvPr>
            <p:ph type="tbl" sz="quarter" idx="13"/>
            <p:extLst>
              <p:ext uri="{D42A27DB-BD31-4B8C-83A1-F6EECF244321}">
                <p14:modId xmlns:p14="http://schemas.microsoft.com/office/powerpoint/2010/main" val="1158527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41157903"/>
                    </a:ext>
                  </a:extLst>
                </a:gridCol>
                <a:gridCol w="822960">
                  <a:extLst>
                    <a:ext uri="{9D8B030D-6E8A-4147-A177-3AD203B41FA5}">
                      <a16:colId xmlns:a16="http://schemas.microsoft.com/office/drawing/2014/main" val="1643088393"/>
                    </a:ext>
                  </a:extLst>
                </a:gridCol>
                <a:gridCol w="822960">
                  <a:extLst>
                    <a:ext uri="{9D8B030D-6E8A-4147-A177-3AD203B41FA5}">
                      <a16:colId xmlns:a16="http://schemas.microsoft.com/office/drawing/2014/main" val="4218040099"/>
                    </a:ext>
                  </a:extLst>
                </a:gridCol>
                <a:gridCol w="822960">
                  <a:extLst>
                    <a:ext uri="{9D8B030D-6E8A-4147-A177-3AD203B41FA5}">
                      <a16:colId xmlns:a16="http://schemas.microsoft.com/office/drawing/2014/main" val="2606058677"/>
                    </a:ext>
                  </a:extLst>
                </a:gridCol>
                <a:gridCol w="822960">
                  <a:extLst>
                    <a:ext uri="{9D8B030D-6E8A-4147-A177-3AD203B41FA5}">
                      <a16:colId xmlns:a16="http://schemas.microsoft.com/office/drawing/2014/main" val="2363221767"/>
                    </a:ext>
                  </a:extLst>
                </a:gridCol>
                <a:gridCol w="822960">
                  <a:extLst>
                    <a:ext uri="{9D8B030D-6E8A-4147-A177-3AD203B41FA5}">
                      <a16:colId xmlns:a16="http://schemas.microsoft.com/office/drawing/2014/main" val="1300108519"/>
                    </a:ext>
                  </a:extLst>
                </a:gridCol>
                <a:gridCol w="822960">
                  <a:extLst>
                    <a:ext uri="{9D8B030D-6E8A-4147-A177-3AD203B41FA5}">
                      <a16:colId xmlns:a16="http://schemas.microsoft.com/office/drawing/2014/main" val="400378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90428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- 2018-10-02 13:58:00 </a:t>
                      </a:r>
                      <a:r>
                        <a:rPr kumimoji="0" lang="en-US" sz="1000" b="0" i="0" u="none" strike="noStrike" kern="1200" cap="none" spc="0" normalizeH="0" baseline="0" noProof="0">
                          <a:ln>
                            <a:noFill/>
                          </a:ln>
                          <a:solidFill>
                            <a:prstClr val="black"/>
                          </a:solidFill>
                          <a:effectLst/>
                          <a:uLnTx/>
                          <a:uFillTx/>
                          <a:latin typeface="+mn-lt"/>
                          <a:ea typeface="+mn-ea"/>
                          <a:cs typeface="+mn-cs"/>
                        </a:rPr>
                        <a:t> 
 We haven't forgotten you Daddies! 
When Mummies sign with us from August 2018 till January 2019, Daddies are entitled to a 1 week Free Trial at Anytime Fitness TTDI! 
So Daddies, do take advantage of this great promotion to stay in shape!
Contact us via enquiry@lychealth.com or 012-627 7335 to find out more about this amazing offer!
</a:t>
                      </a:r>
                      <a:r>
                        <a:rPr kumimoji="0" lang="ja-JP" altLang="en-US" sz="1000" b="0" i="0" u="none" strike="noStrike" kern="1200" cap="none" spc="0" normalizeH="0" baseline="0" noProof="0">
                          <a:ln>
                            <a:noFill/>
                          </a:ln>
                          <a:solidFill>
                            <a:prstClr val="black"/>
                          </a:solidFill>
                          <a:effectLst/>
                          <a:uLnTx/>
                          <a:uFillTx/>
                          <a:latin typeface="+mn-lt"/>
                          <a:ea typeface="+mn-ea"/>
                          <a:cs typeface="+mn-cs"/>
                        </a:rPr>
                        <a:t>我们才不会忘记爸爸们呢</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当妈咪们从</a:t>
                      </a:r>
                      <a:r>
                        <a:rPr kumimoji="0" lang="en-US" altLang="ja-JP" sz="1000" b="0" i="0" u="none" strike="noStrike" kern="1200" cap="none" spc="0" normalizeH="0" baseline="0" noProof="0">
                          <a:ln>
                            <a:noFill/>
                          </a:ln>
                          <a:solidFill>
                            <a:prstClr val="black"/>
                          </a:solidFill>
                          <a:effectLst/>
                          <a:uLnTx/>
                          <a:uFillTx/>
                          <a:latin typeface="+mn-lt"/>
                          <a:ea typeface="+mn-ea"/>
                          <a:cs typeface="+mn-cs"/>
                        </a:rPr>
                        <a:t>2018</a:t>
                      </a:r>
                      <a:r>
                        <a:rPr kumimoji="0" lang="ja-JP" altLang="en-US" sz="1000" b="0" i="0" u="none" strike="noStrike" kern="1200" cap="none" spc="0" normalizeH="0" baseline="0" noProof="0">
                          <a:ln>
                            <a:noFill/>
                          </a:ln>
                          <a:solidFill>
                            <a:prstClr val="black"/>
                          </a:solidFill>
                          <a:effectLst/>
                          <a:uLnTx/>
                          <a:uFillTx/>
                          <a:latin typeface="+mn-lt"/>
                          <a:ea typeface="+mn-ea"/>
                          <a:cs typeface="+mn-cs"/>
                        </a:rPr>
                        <a:t>年</a:t>
                      </a:r>
                      <a:r>
                        <a:rPr kumimoji="0" lang="en-US" altLang="ja-JP" sz="1000" b="0" i="0" u="none" strike="noStrike" kern="1200" cap="none" spc="0" normalizeH="0" baseline="0" noProof="0">
                          <a:ln>
                            <a:noFill/>
                          </a:ln>
                          <a:solidFill>
                            <a:prstClr val="black"/>
                          </a:solidFill>
                          <a:effectLst/>
                          <a:uLnTx/>
                          <a:uFillTx/>
                          <a:latin typeface="+mn-lt"/>
                          <a:ea typeface="+mn-ea"/>
                          <a:cs typeface="+mn-cs"/>
                        </a:rPr>
                        <a:t>8</a:t>
                      </a:r>
                      <a:r>
                        <a:rPr kumimoji="0" lang="ja-JP" altLang="en-US" sz="1000" b="0" i="0" u="none" strike="noStrike" kern="1200" cap="none" spc="0" normalizeH="0" baseline="0" noProof="0">
                          <a:ln>
                            <a:noFill/>
                          </a:ln>
                          <a:solidFill>
                            <a:prstClr val="black"/>
                          </a:solidFill>
                          <a:effectLst/>
                          <a:uLnTx/>
                          <a:uFillTx/>
                          <a:latin typeface="+mn-lt"/>
                          <a:ea typeface="+mn-ea"/>
                          <a:cs typeface="+mn-cs"/>
                        </a:rPr>
                        <a:t>月至 </a:t>
                      </a:r>
                      <a:r>
                        <a:rPr kumimoji="0" lang="en-US" altLang="ja-JP" sz="1000" b="0" i="0" u="none" strike="noStrike" kern="1200" cap="none" spc="0" normalizeH="0" baseline="0" noProof="0">
                          <a:ln>
                            <a:noFill/>
                          </a:ln>
                          <a:solidFill>
                            <a:prstClr val="black"/>
                          </a:solidFill>
                          <a:effectLst/>
                          <a:uLnTx/>
                          <a:uFillTx/>
                          <a:latin typeface="+mn-lt"/>
                          <a:ea typeface="+mn-ea"/>
                          <a:cs typeface="+mn-cs"/>
                        </a:rPr>
                        <a:t>2019</a:t>
                      </a:r>
                      <a:r>
                        <a:rPr kumimoji="0" lang="ja-JP" altLang="en-US" sz="1000" b="0" i="0" u="none" strike="noStrike" kern="1200" cap="none" spc="0" normalizeH="0" baseline="0" noProof="0">
                          <a:ln>
                            <a:noFill/>
                          </a:ln>
                          <a:solidFill>
                            <a:prstClr val="black"/>
                          </a:solidFill>
                          <a:effectLst/>
                          <a:uLnTx/>
                          <a:uFillTx/>
                          <a:latin typeface="+mn-lt"/>
                          <a:ea typeface="+mn-ea"/>
                          <a:cs typeface="+mn-cs"/>
                        </a:rPr>
                        <a:t>年一月跟我们签下了月子配套， 爸爸们就可以享获 </a:t>
                      </a:r>
                      <a:r>
                        <a:rPr kumimoji="0" lang="en-US" sz="1000" b="0" i="0" u="none" strike="noStrike" kern="1200" cap="none" spc="0" normalizeH="0" baseline="0" noProof="0">
                          <a:ln>
                            <a:noFill/>
                          </a:ln>
                          <a:solidFill>
                            <a:prstClr val="black"/>
                          </a:solidFill>
                          <a:effectLst/>
                          <a:uLnTx/>
                          <a:uFillTx/>
                          <a:latin typeface="+mn-lt"/>
                          <a:ea typeface="+mn-ea"/>
                          <a:cs typeface="+mn-cs"/>
                        </a:rPr>
                        <a:t>Anytime Fitness at TTDI </a:t>
                      </a:r>
                      <a:r>
                        <a:rPr kumimoji="0" lang="ja-JP" altLang="en-US" sz="1000" b="0" i="0" u="none" strike="noStrike" kern="1200" cap="none" spc="0" normalizeH="0" baseline="0" noProof="0">
                          <a:ln>
                            <a:noFill/>
                          </a:ln>
                          <a:solidFill>
                            <a:prstClr val="black"/>
                          </a:solidFill>
                          <a:effectLst/>
                          <a:uLnTx/>
                          <a:uFillTx/>
                          <a:latin typeface="+mn-lt"/>
                          <a:ea typeface="+mn-ea"/>
                          <a:cs typeface="+mn-cs"/>
                        </a:rPr>
                        <a:t>一个星期的免费试用期</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爸爸们就可以趁着这项优惠保持好自己的身材啦！
更多优惠详情，即刻电邮至</a:t>
                      </a:r>
                      <a:r>
                        <a:rPr kumimoji="0" lang="en-US" sz="1000" b="0" i="0" u="none" strike="noStrike" kern="1200" cap="none" spc="0" normalizeH="0" baseline="0" noProof="0">
                          <a:ln>
                            <a:noFill/>
                          </a:ln>
                          <a:solidFill>
                            <a:prstClr val="black"/>
                          </a:solidFill>
                          <a:effectLst/>
                          <a:uLnTx/>
                          <a:uFillTx/>
                          <a:latin typeface="+mn-lt"/>
                          <a:ea typeface="+mn-ea"/>
                          <a:cs typeface="+mn-cs"/>
                        </a:rPr>
                        <a:t>enquiry@lychealth.com </a:t>
                      </a:r>
                      <a:r>
                        <a:rPr kumimoji="0" lang="ja-JP" altLang="en-US" sz="1000" b="0" i="0" u="none" strike="noStrike" kern="1200" cap="none" spc="0" normalizeH="0" baseline="0" noProof="0">
                          <a:ln>
                            <a:noFill/>
                          </a:ln>
                          <a:solidFill>
                            <a:prstClr val="black"/>
                          </a:solidFill>
                          <a:effectLst/>
                          <a:uLnTx/>
                          <a:uFillTx/>
                          <a:latin typeface="+mn-lt"/>
                          <a:ea typeface="+mn-ea"/>
                          <a:cs typeface="+mn-cs"/>
                        </a:rPr>
                        <a:t>或拨打客服专线 </a:t>
                      </a:r>
                      <a:r>
                        <a:rPr kumimoji="0" lang="en-US" altLang="ja-JP" sz="1000" b="0" i="0" u="none" strike="noStrike" kern="1200" cap="none" spc="0" normalizeH="0" baseline="0" noProof="0">
                          <a:ln>
                            <a:noFill/>
                          </a:ln>
                          <a:solidFill>
                            <a:prstClr val="black"/>
                          </a:solidFill>
                          <a:effectLst/>
                          <a:uLnTx/>
                          <a:uFillTx/>
                          <a:latin typeface="+mn-lt"/>
                          <a:ea typeface="+mn-ea"/>
                          <a:cs typeface="+mn-cs"/>
                        </a:rPr>
                        <a:t>012-627 7335!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94214601"/>
                  </a:ext>
                </a:extLst>
              </a:tr>
            </a:tbl>
          </a:graphicData>
        </a:graphic>
      </p:graphicFrame>
      <p:sp>
        <p:nvSpPr>
          <p:cNvPr id="4" name="Text Placeholder 3">
            <a:extLst>
              <a:ext uri="{FF2B5EF4-FFF2-40B4-BE49-F238E27FC236}">
                <a16:creationId xmlns:a16="http://schemas.microsoft.com/office/drawing/2014/main" id="{C3654D45-B9B7-4583-8BA8-7AB4460E6BFC}"/>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8440258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D1E00-EF6E-4AD3-85D0-75C24E27CA65}"/>
              </a:ext>
            </a:extLst>
          </p:cNvPr>
          <p:cNvSpPr>
            <a:spLocks noGrp="1"/>
          </p:cNvSpPr>
          <p:nvPr>
            <p:ph type="title"/>
          </p:nvPr>
        </p:nvSpPr>
        <p:spPr/>
        <p:txBody>
          <a:bodyPr/>
          <a:lstStyle/>
          <a:p>
            <a:r>
              <a:rPr lang="en-US"/>
              <a:t>Facebook (FB) Custom Own Posts Table (new) | LYC Mother &amp; Child Centre - 2 of 5</a:t>
            </a:r>
          </a:p>
        </p:txBody>
      </p:sp>
      <p:graphicFrame>
        <p:nvGraphicFramePr>
          <p:cNvPr id="5" name="Table Placeholder 4">
            <a:extLst>
              <a:ext uri="{FF2B5EF4-FFF2-40B4-BE49-F238E27FC236}">
                <a16:creationId xmlns:a16="http://schemas.microsoft.com/office/drawing/2014/main" id="{7BAB3959-B68D-48DA-AD89-102B758C4A27}"/>
              </a:ext>
            </a:extLst>
          </p:cNvPr>
          <p:cNvGraphicFramePr>
            <a:graphicFrameLocks noGrp="1"/>
          </p:cNvGraphicFramePr>
          <p:nvPr>
            <p:ph type="tbl" sz="quarter" idx="13"/>
            <p:extLst>
              <p:ext uri="{D42A27DB-BD31-4B8C-83A1-F6EECF244321}">
                <p14:modId xmlns:p14="http://schemas.microsoft.com/office/powerpoint/2010/main" val="23846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81264794"/>
                    </a:ext>
                  </a:extLst>
                </a:gridCol>
                <a:gridCol w="822960">
                  <a:extLst>
                    <a:ext uri="{9D8B030D-6E8A-4147-A177-3AD203B41FA5}">
                      <a16:colId xmlns:a16="http://schemas.microsoft.com/office/drawing/2014/main" val="534097020"/>
                    </a:ext>
                  </a:extLst>
                </a:gridCol>
                <a:gridCol w="822960">
                  <a:extLst>
                    <a:ext uri="{9D8B030D-6E8A-4147-A177-3AD203B41FA5}">
                      <a16:colId xmlns:a16="http://schemas.microsoft.com/office/drawing/2014/main" val="3308251599"/>
                    </a:ext>
                  </a:extLst>
                </a:gridCol>
                <a:gridCol w="822960">
                  <a:extLst>
                    <a:ext uri="{9D8B030D-6E8A-4147-A177-3AD203B41FA5}">
                      <a16:colId xmlns:a16="http://schemas.microsoft.com/office/drawing/2014/main" val="11185877"/>
                    </a:ext>
                  </a:extLst>
                </a:gridCol>
                <a:gridCol w="822960">
                  <a:extLst>
                    <a:ext uri="{9D8B030D-6E8A-4147-A177-3AD203B41FA5}">
                      <a16:colId xmlns:a16="http://schemas.microsoft.com/office/drawing/2014/main" val="961473344"/>
                    </a:ext>
                  </a:extLst>
                </a:gridCol>
                <a:gridCol w="822960">
                  <a:extLst>
                    <a:ext uri="{9D8B030D-6E8A-4147-A177-3AD203B41FA5}">
                      <a16:colId xmlns:a16="http://schemas.microsoft.com/office/drawing/2014/main" val="2284421425"/>
                    </a:ext>
                  </a:extLst>
                </a:gridCol>
                <a:gridCol w="822960">
                  <a:extLst>
                    <a:ext uri="{9D8B030D-6E8A-4147-A177-3AD203B41FA5}">
                      <a16:colId xmlns:a16="http://schemas.microsoft.com/office/drawing/2014/main" val="2209731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6431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- 2018-10-19 15:35:39 </a:t>
                      </a:r>
                      <a:r>
                        <a:rPr kumimoji="0" lang="en-US" sz="1000" b="0" i="0" u="none" strike="noStrike" kern="1200" cap="none" spc="0" normalizeH="0" baseline="0" noProof="0">
                          <a:ln>
                            <a:noFill/>
                          </a:ln>
                          <a:solidFill>
                            <a:prstClr val="black"/>
                          </a:solidFill>
                          <a:effectLst/>
                          <a:uLnTx/>
                          <a:uFillTx/>
                          <a:latin typeface="+mn-lt"/>
                          <a:ea typeface="+mn-ea"/>
                          <a:cs typeface="+mn-cs"/>
                        </a:rPr>
                        <a:t> 
 Breastfeeding takes practice!
The first few times breastfeeding your baby can be tricky. Getting baby to latch on is a skill that needs to be learned!
At LYC Mother &amp; Child Centre, our caring staff are trained to help our Mummies learn the best and most comfortable way to breastfeed. We are with our Mummies every step of the way, so that LYC Mummies can enjoy the amazing benefits of feeding their precious child.
Come discover how LYC Mother &amp; Child Centre can make a difference in your post-natal experience! Do make an appointment with us today! http://confinement.lychealth.com/appointment
Source:
https://www.babycentre.co.uk
</a:t>
                      </a:r>
                      <a:r>
                        <a:rPr kumimoji="0" lang="ja-JP" altLang="en-US" sz="1000" b="0" i="0" u="none" strike="noStrike" kern="1200" cap="none" spc="0" normalizeH="0" baseline="0" noProof="0">
                          <a:ln>
                            <a:noFill/>
                          </a:ln>
                          <a:solidFill>
                            <a:prstClr val="black"/>
                          </a:solidFill>
                          <a:effectLst/>
                          <a:uLnTx/>
                          <a:uFillTx/>
                          <a:latin typeface="+mn-lt"/>
                          <a:ea typeface="+mn-ea"/>
                          <a:cs typeface="+mn-cs"/>
                        </a:rPr>
                        <a:t>母乳喂养也需要练习</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初次亲喂母乳是非常棘手的，想要亲喂母乳 并让宝宝喝到奶是妈妈们必学的技巧！
在 </a:t>
                      </a:r>
                      <a:r>
                        <a:rPr kumimoji="0" lang="en-US" sz="1000" b="0" i="0" u="none" strike="noStrike" kern="1200" cap="none" spc="0" normalizeH="0" baseline="0" noProof="0">
                          <a:ln>
                            <a:noFill/>
                          </a:ln>
                          <a:solidFill>
                            <a:prstClr val="black"/>
                          </a:solidFill>
                          <a:effectLst/>
                          <a:uLnTx/>
                          <a:uFillTx/>
                          <a:latin typeface="+mn-lt"/>
                          <a:ea typeface="+mn-ea"/>
                          <a:cs typeface="+mn-cs"/>
                        </a:rPr>
                        <a:t>LYC </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我们专业、友善的护士会帮忙引导妈咪们如何喂母乳并以最舒服的姿势来喂母乳。我们循循善诱的护士会一 步一步的教导您以便我们的</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妈咪可以轻 松体会亲喂宝贝的益处。 
来看看</a:t>
                      </a:r>
                      <a:r>
                        <a:rPr kumimoji="0" lang="en-US" sz="1000" b="0" i="0" u="none" strike="noStrike" kern="1200" cap="none" spc="0" normalizeH="0" baseline="0" noProof="0">
                          <a:ln>
                            <a:noFill/>
                          </a:ln>
                          <a:solidFill>
                            <a:prstClr val="black"/>
                          </a:solidFill>
                          <a:effectLst/>
                          <a:uLnTx/>
                          <a:uFillTx/>
                          <a:latin typeface="+mn-lt"/>
                          <a:ea typeface="+mn-ea"/>
                          <a:cs typeface="+mn-cs"/>
                        </a:rPr>
                        <a:t>LYC </a:t>
                      </a:r>
                      <a:r>
                        <a:rPr kumimoji="0" lang="ja-JP" altLang="en-US" sz="1000" b="0" i="0" u="none" strike="noStrike" kern="1200" cap="none" spc="0" normalizeH="0" baseline="0" noProof="0">
                          <a:ln>
                            <a:noFill/>
                          </a:ln>
                          <a:solidFill>
                            <a:prstClr val="black"/>
                          </a:solidFill>
                          <a:effectLst/>
                          <a:uLnTx/>
                          <a:uFillTx/>
                          <a:latin typeface="+mn-lt"/>
                          <a:ea typeface="+mn-ea"/>
                          <a:cs typeface="+mn-cs"/>
                        </a:rPr>
                        <a:t>月子中心可以如何颠覆您的坐月体验，坐月子也可以有乐趣</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现在就私讯或预订参观我们吧！
</a:t>
                      </a:r>
                      <a:r>
                        <a:rPr kumimoji="0" lang="en-US" sz="1000" b="0" i="0" u="none" strike="noStrike" kern="1200" cap="none" spc="0" normalizeH="0" baseline="0" noProof="0">
                          <a:ln>
                            <a:noFill/>
                          </a:ln>
                          <a:solidFill>
                            <a:prstClr val="black"/>
                          </a:solidFill>
                          <a:effectLst/>
                          <a:uLnTx/>
                          <a:uFillTx/>
                          <a:latin typeface="+mn-lt"/>
                          <a:ea typeface="+mn-ea"/>
                          <a:cs typeface="+mn-cs"/>
                        </a:rPr>
                        <a:t>http://lychealth.com/appointment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97110949"/>
                  </a:ext>
                </a:extLst>
              </a:tr>
            </a:tbl>
          </a:graphicData>
        </a:graphic>
      </p:graphicFrame>
      <p:sp>
        <p:nvSpPr>
          <p:cNvPr id="4" name="Text Placeholder 3">
            <a:extLst>
              <a:ext uri="{FF2B5EF4-FFF2-40B4-BE49-F238E27FC236}">
                <a16:creationId xmlns:a16="http://schemas.microsoft.com/office/drawing/2014/main" id="{DFEE3B03-25DB-46A9-ACFA-D572F9AA701C}"/>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391757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D4268-67B4-48B5-8F2A-34DC9F04A0AC}"/>
              </a:ext>
            </a:extLst>
          </p:cNvPr>
          <p:cNvSpPr>
            <a:spLocks noGrp="1"/>
          </p:cNvSpPr>
          <p:nvPr>
            <p:ph type="title"/>
          </p:nvPr>
        </p:nvSpPr>
        <p:spPr/>
        <p:txBody>
          <a:bodyPr/>
          <a:lstStyle/>
          <a:p>
            <a:r>
              <a:rPr lang="en-US"/>
              <a:t>Facebook (FB) Custom Own Posts Table (new) | LYC Mother &amp; Child Centre - 3 of 5</a:t>
            </a:r>
          </a:p>
        </p:txBody>
      </p:sp>
      <p:graphicFrame>
        <p:nvGraphicFramePr>
          <p:cNvPr id="5" name="Table Placeholder 4">
            <a:extLst>
              <a:ext uri="{FF2B5EF4-FFF2-40B4-BE49-F238E27FC236}">
                <a16:creationId xmlns:a16="http://schemas.microsoft.com/office/drawing/2014/main" id="{57B6BC59-CF00-454B-B18C-62CAEF9B59B8}"/>
              </a:ext>
            </a:extLst>
          </p:cNvPr>
          <p:cNvGraphicFramePr>
            <a:graphicFrameLocks noGrp="1"/>
          </p:cNvGraphicFramePr>
          <p:nvPr>
            <p:ph type="tbl" sz="quarter" idx="13"/>
            <p:extLst>
              <p:ext uri="{D42A27DB-BD31-4B8C-83A1-F6EECF244321}">
                <p14:modId xmlns:p14="http://schemas.microsoft.com/office/powerpoint/2010/main" val="1725383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94498325"/>
                    </a:ext>
                  </a:extLst>
                </a:gridCol>
                <a:gridCol w="822960">
                  <a:extLst>
                    <a:ext uri="{9D8B030D-6E8A-4147-A177-3AD203B41FA5}">
                      <a16:colId xmlns:a16="http://schemas.microsoft.com/office/drawing/2014/main" val="409922837"/>
                    </a:ext>
                  </a:extLst>
                </a:gridCol>
                <a:gridCol w="822960">
                  <a:extLst>
                    <a:ext uri="{9D8B030D-6E8A-4147-A177-3AD203B41FA5}">
                      <a16:colId xmlns:a16="http://schemas.microsoft.com/office/drawing/2014/main" val="2361256692"/>
                    </a:ext>
                  </a:extLst>
                </a:gridCol>
                <a:gridCol w="822960">
                  <a:extLst>
                    <a:ext uri="{9D8B030D-6E8A-4147-A177-3AD203B41FA5}">
                      <a16:colId xmlns:a16="http://schemas.microsoft.com/office/drawing/2014/main" val="2163216320"/>
                    </a:ext>
                  </a:extLst>
                </a:gridCol>
                <a:gridCol w="822960">
                  <a:extLst>
                    <a:ext uri="{9D8B030D-6E8A-4147-A177-3AD203B41FA5}">
                      <a16:colId xmlns:a16="http://schemas.microsoft.com/office/drawing/2014/main" val="941746274"/>
                    </a:ext>
                  </a:extLst>
                </a:gridCol>
                <a:gridCol w="822960">
                  <a:extLst>
                    <a:ext uri="{9D8B030D-6E8A-4147-A177-3AD203B41FA5}">
                      <a16:colId xmlns:a16="http://schemas.microsoft.com/office/drawing/2014/main" val="3280047623"/>
                    </a:ext>
                  </a:extLst>
                </a:gridCol>
                <a:gridCol w="822960">
                  <a:extLst>
                    <a:ext uri="{9D8B030D-6E8A-4147-A177-3AD203B41FA5}">
                      <a16:colId xmlns:a16="http://schemas.microsoft.com/office/drawing/2014/main" val="622782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06441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- 2018-10-01 12:53:00 </a:t>
                      </a:r>
                      <a:r>
                        <a:rPr kumimoji="0" lang="en-US" sz="1000" b="0" i="0" u="none" strike="noStrike" kern="1200" cap="none" spc="0" normalizeH="0" baseline="0" noProof="0">
                          <a:ln>
                            <a:noFill/>
                          </a:ln>
                          <a:solidFill>
                            <a:prstClr val="black"/>
                          </a:solidFill>
                          <a:effectLst/>
                          <a:uLnTx/>
                          <a:uFillTx/>
                          <a:latin typeface="+mn-lt"/>
                          <a:ea typeface="+mn-ea"/>
                          <a:cs typeface="+mn-cs"/>
                        </a:rPr>
                        <a:t> 
 For Mummies recovering from childbirth, Yoga is a wonderful way to enhance recuperation and rejuvenation!
Join Lengzie, our experienced Yoga teacher, as she leads Mummies through gentle, non-strenuous Postnatal yoga in a manner that is not only enjoyable, but which helps to increase energy in a safe enjoyable way.
Want to know more about Postnatal Yoga at LYC Mother &amp; Child Centre? Contact us via enquiry@lychealth.com or call 012-627 7335 today!
</a:t>
                      </a:r>
                      <a:r>
                        <a:rPr kumimoji="0" lang="ja-JP" altLang="en-US" sz="1000" b="0" i="0" u="none" strike="noStrike" kern="1200" cap="none" spc="0" normalizeH="0" baseline="0" noProof="0">
                          <a:ln>
                            <a:noFill/>
                          </a:ln>
                          <a:solidFill>
                            <a:prstClr val="black"/>
                          </a:solidFill>
                          <a:effectLst/>
                          <a:uLnTx/>
                          <a:uFillTx/>
                          <a:latin typeface="+mn-lt"/>
                          <a:ea typeface="+mn-ea"/>
                          <a:cs typeface="+mn-cs"/>
                        </a:rPr>
                        <a:t>瑜伽是一个调理并让自己的身体迅速恢复的好方法，非常适合产后的妈妈们。
来跟着我们的瑜伽老师，</a:t>
                      </a:r>
                      <a:r>
                        <a:rPr kumimoji="0" lang="en-US" sz="1000" b="0" i="0" u="none" strike="noStrike" kern="1200" cap="none" spc="0" normalizeH="0" baseline="0" noProof="0">
                          <a:ln>
                            <a:noFill/>
                          </a:ln>
                          <a:solidFill>
                            <a:prstClr val="black"/>
                          </a:solidFill>
                          <a:effectLst/>
                          <a:uLnTx/>
                          <a:uFillTx/>
                          <a:latin typeface="+mn-lt"/>
                          <a:ea typeface="+mn-ea"/>
                          <a:cs typeface="+mn-cs"/>
                        </a:rPr>
                        <a:t>Lengzie</a:t>
                      </a:r>
                      <a:r>
                        <a:rPr kumimoji="0" lang="ja-JP" altLang="en-US" sz="1000" b="0" i="0" u="none" strike="noStrike" kern="1200" cap="none" spc="0" normalizeH="0" baseline="0" noProof="0">
                          <a:ln>
                            <a:noFill/>
                          </a:ln>
                          <a:solidFill>
                            <a:prstClr val="black"/>
                          </a:solidFill>
                          <a:effectLst/>
                          <a:uLnTx/>
                          <a:uFillTx/>
                          <a:latin typeface="+mn-lt"/>
                          <a:ea typeface="+mn-ea"/>
                          <a:cs typeface="+mn-cs"/>
                        </a:rPr>
                        <a:t>学习轻松、毫不废劲的简单产后瑜伽姿势，好让您可以安全并愉快地补充能量。
想在</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产后护理中心知道更多关于产后瑜伽？今天就通过 </a:t>
                      </a:r>
                      <a:r>
                        <a:rPr kumimoji="0" lang="en-US" sz="1000" b="0" i="0" u="none" strike="noStrike" kern="1200" cap="none" spc="0" normalizeH="0" baseline="0" noProof="0">
                          <a:ln>
                            <a:noFill/>
                          </a:ln>
                          <a:solidFill>
                            <a:prstClr val="black"/>
                          </a:solidFill>
                          <a:effectLst/>
                          <a:uLnTx/>
                          <a:uFillTx/>
                          <a:latin typeface="+mn-lt"/>
                          <a:ea typeface="+mn-ea"/>
                          <a:cs typeface="+mn-cs"/>
                        </a:rPr>
                        <a:t>enquiry@lychealth.com </a:t>
                      </a:r>
                      <a:r>
                        <a:rPr kumimoji="0" lang="ja-JP" altLang="en-US" sz="1000" b="0" i="0" u="none" strike="noStrike" kern="1200" cap="none" spc="0" normalizeH="0" baseline="0" noProof="0">
                          <a:ln>
                            <a:noFill/>
                          </a:ln>
                          <a:solidFill>
                            <a:prstClr val="black"/>
                          </a:solidFill>
                          <a:effectLst/>
                          <a:uLnTx/>
                          <a:uFillTx/>
                          <a:latin typeface="+mn-lt"/>
                          <a:ea typeface="+mn-ea"/>
                          <a:cs typeface="+mn-cs"/>
                        </a:rPr>
                        <a:t>或</a:t>
                      </a:r>
                      <a:r>
                        <a:rPr kumimoji="0" lang="en-US" altLang="ja-JP" sz="1000" b="0" i="0" u="none" strike="noStrike" kern="1200" cap="none" spc="0" normalizeH="0" baseline="0" noProof="0">
                          <a:ln>
                            <a:noFill/>
                          </a:ln>
                          <a:solidFill>
                            <a:prstClr val="black"/>
                          </a:solidFill>
                          <a:effectLst/>
                          <a:uLnTx/>
                          <a:uFillTx/>
                          <a:latin typeface="+mn-lt"/>
                          <a:ea typeface="+mn-ea"/>
                          <a:cs typeface="+mn-cs"/>
                        </a:rPr>
                        <a:t>012-6277335 </a:t>
                      </a:r>
                      <a:r>
                        <a:rPr kumimoji="0" lang="ja-JP" altLang="en-US" sz="1000" b="0" i="0" u="none" strike="noStrike" kern="1200" cap="none" spc="0" normalizeH="0" baseline="0" noProof="0">
                          <a:ln>
                            <a:noFill/>
                          </a:ln>
                          <a:solidFill>
                            <a:prstClr val="black"/>
                          </a:solidFill>
                          <a:effectLst/>
                          <a:uLnTx/>
                          <a:uFillTx/>
                          <a:latin typeface="+mn-lt"/>
                          <a:ea typeface="+mn-ea"/>
                          <a:cs typeface="+mn-cs"/>
                        </a:rPr>
                        <a:t>来联络我们！</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07574560"/>
                  </a:ext>
                </a:extLst>
              </a:tr>
            </a:tbl>
          </a:graphicData>
        </a:graphic>
      </p:graphicFrame>
      <p:sp>
        <p:nvSpPr>
          <p:cNvPr id="4" name="Text Placeholder 3">
            <a:extLst>
              <a:ext uri="{FF2B5EF4-FFF2-40B4-BE49-F238E27FC236}">
                <a16:creationId xmlns:a16="http://schemas.microsoft.com/office/drawing/2014/main" id="{CBBAD516-0F5E-42C8-8CDD-600EA2BC682A}"/>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6530396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6196D-763E-420C-A143-38295CC1170B}"/>
              </a:ext>
            </a:extLst>
          </p:cNvPr>
          <p:cNvSpPr>
            <a:spLocks noGrp="1"/>
          </p:cNvSpPr>
          <p:nvPr>
            <p:ph type="title"/>
          </p:nvPr>
        </p:nvSpPr>
        <p:spPr/>
        <p:txBody>
          <a:bodyPr/>
          <a:lstStyle/>
          <a:p>
            <a:r>
              <a:rPr lang="en-US"/>
              <a:t>Facebook (FB) Custom Own Posts Table (new) | LYC Mother &amp; Child Centre - 4 of 5</a:t>
            </a:r>
          </a:p>
        </p:txBody>
      </p:sp>
      <p:graphicFrame>
        <p:nvGraphicFramePr>
          <p:cNvPr id="5" name="Table Placeholder 4">
            <a:extLst>
              <a:ext uri="{FF2B5EF4-FFF2-40B4-BE49-F238E27FC236}">
                <a16:creationId xmlns:a16="http://schemas.microsoft.com/office/drawing/2014/main" id="{7900903A-5C6A-4A82-BDBF-B9B1FF959BCE}"/>
              </a:ext>
            </a:extLst>
          </p:cNvPr>
          <p:cNvGraphicFramePr>
            <a:graphicFrameLocks noGrp="1"/>
          </p:cNvGraphicFramePr>
          <p:nvPr>
            <p:ph type="tbl" sz="quarter" idx="13"/>
            <p:extLst>
              <p:ext uri="{D42A27DB-BD31-4B8C-83A1-F6EECF244321}">
                <p14:modId xmlns:p14="http://schemas.microsoft.com/office/powerpoint/2010/main" val="3489444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91128910"/>
                    </a:ext>
                  </a:extLst>
                </a:gridCol>
                <a:gridCol w="822960">
                  <a:extLst>
                    <a:ext uri="{9D8B030D-6E8A-4147-A177-3AD203B41FA5}">
                      <a16:colId xmlns:a16="http://schemas.microsoft.com/office/drawing/2014/main" val="244753769"/>
                    </a:ext>
                  </a:extLst>
                </a:gridCol>
                <a:gridCol w="822960">
                  <a:extLst>
                    <a:ext uri="{9D8B030D-6E8A-4147-A177-3AD203B41FA5}">
                      <a16:colId xmlns:a16="http://schemas.microsoft.com/office/drawing/2014/main" val="314304246"/>
                    </a:ext>
                  </a:extLst>
                </a:gridCol>
                <a:gridCol w="822960">
                  <a:extLst>
                    <a:ext uri="{9D8B030D-6E8A-4147-A177-3AD203B41FA5}">
                      <a16:colId xmlns:a16="http://schemas.microsoft.com/office/drawing/2014/main" val="3792084178"/>
                    </a:ext>
                  </a:extLst>
                </a:gridCol>
                <a:gridCol w="822960">
                  <a:extLst>
                    <a:ext uri="{9D8B030D-6E8A-4147-A177-3AD203B41FA5}">
                      <a16:colId xmlns:a16="http://schemas.microsoft.com/office/drawing/2014/main" val="1414395723"/>
                    </a:ext>
                  </a:extLst>
                </a:gridCol>
                <a:gridCol w="822960">
                  <a:extLst>
                    <a:ext uri="{9D8B030D-6E8A-4147-A177-3AD203B41FA5}">
                      <a16:colId xmlns:a16="http://schemas.microsoft.com/office/drawing/2014/main" val="256577567"/>
                    </a:ext>
                  </a:extLst>
                </a:gridCol>
                <a:gridCol w="822960">
                  <a:extLst>
                    <a:ext uri="{9D8B030D-6E8A-4147-A177-3AD203B41FA5}">
                      <a16:colId xmlns:a16="http://schemas.microsoft.com/office/drawing/2014/main" val="3693695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10616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- 2018-10-04 12:07:00 </a:t>
                      </a:r>
                      <a:r>
                        <a:rPr kumimoji="0" lang="en-US" sz="1000" b="0" i="0" u="none" strike="noStrike" kern="1200" cap="none" spc="0" normalizeH="0" baseline="0" noProof="0">
                          <a:ln>
                            <a:noFill/>
                          </a:ln>
                          <a:solidFill>
                            <a:prstClr val="black"/>
                          </a:solidFill>
                          <a:effectLst/>
                          <a:uLnTx/>
                          <a:uFillTx/>
                          <a:latin typeface="+mn-lt"/>
                          <a:ea typeface="+mn-ea"/>
                          <a:cs typeface="+mn-cs"/>
                        </a:rPr>
                        <a:t> 
 We, at LYC Mother &amp; Child Centre, are so proud to have been in MamaPapa magazine recently! 
The article featured actress Faralyna Idris who had recently entrusted LYC to care for her and her baby: "LYC Mother &amp; Child amat peka kepada keperluan dan amalan ibu baru yang berlainan kaum dan bangsa.....Ibu-ibu baru dari pelbagai kaum telah dapat merasakan alam berpantang yang selamat dalam persekitaran yang mewah sekali di sampingan layanan yang istimewa...“
Thank you Faralyna, we are so happy you enjoyed staying with us! It was a pleasure caring for you and your gorgeous baby!
Here at our 5-star confinement centre, we are delighted to care for all mommies and babies! Do make an appointment to visit us at http://confinement.lychealth.com/appointment or drop us a Facebook message for more information today.
LYC</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产后护理中心非常荣幸可以被刊登在最新一期的</a:t>
                      </a:r>
                      <a:r>
                        <a:rPr kumimoji="0" lang="en-US" sz="1000" b="0" i="0" u="none" strike="noStrike" kern="1200" cap="none" spc="0" normalizeH="0" baseline="0" noProof="0">
                          <a:ln>
                            <a:noFill/>
                          </a:ln>
                          <a:solidFill>
                            <a:prstClr val="black"/>
                          </a:solidFill>
                          <a:effectLst/>
                          <a:uLnTx/>
                          <a:uFillTx/>
                          <a:latin typeface="+mn-lt"/>
                          <a:ea typeface="+mn-ea"/>
                          <a:cs typeface="+mn-cs"/>
                        </a:rPr>
                        <a:t>MamaPapa</a:t>
                      </a:r>
                      <a:r>
                        <a:rPr kumimoji="0" lang="ja-JP" altLang="en-US" sz="1000" b="0" i="0" u="none" strike="noStrike" kern="1200" cap="none" spc="0" normalizeH="0" baseline="0" noProof="0">
                          <a:ln>
                            <a:noFill/>
                          </a:ln>
                          <a:solidFill>
                            <a:prstClr val="black"/>
                          </a:solidFill>
                          <a:effectLst/>
                          <a:uLnTx/>
                          <a:uFillTx/>
                          <a:latin typeface="+mn-lt"/>
                          <a:ea typeface="+mn-ea"/>
                          <a:cs typeface="+mn-cs"/>
                        </a:rPr>
                        <a:t>杂志啦</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有一篇文章提及本地女演员，</a:t>
                      </a:r>
                      <a:r>
                        <a:rPr kumimoji="0" lang="en-US" sz="1000" b="0" i="0" u="none" strike="noStrike" kern="1200" cap="none" spc="0" normalizeH="0" baseline="0" noProof="0">
                          <a:ln>
                            <a:noFill/>
                          </a:ln>
                          <a:solidFill>
                            <a:prstClr val="black"/>
                          </a:solidFill>
                          <a:effectLst/>
                          <a:uLnTx/>
                          <a:uFillTx/>
                          <a:latin typeface="+mn-lt"/>
                          <a:ea typeface="+mn-ea"/>
                          <a:cs typeface="+mn-cs"/>
                        </a:rPr>
                        <a:t>Faralyna Idris </a:t>
                      </a:r>
                      <a:r>
                        <a:rPr kumimoji="0" lang="ja-JP" altLang="en-US" sz="1000" b="0" i="0" u="none" strike="noStrike" kern="1200" cap="none" spc="0" normalizeH="0" baseline="0" noProof="0">
                          <a:ln>
                            <a:noFill/>
                          </a:ln>
                          <a:solidFill>
                            <a:prstClr val="black"/>
                          </a:solidFill>
                          <a:effectLst/>
                          <a:uLnTx/>
                          <a:uFillTx/>
                          <a:latin typeface="+mn-lt"/>
                          <a:ea typeface="+mn-ea"/>
                          <a:cs typeface="+mn-cs"/>
                        </a:rPr>
                        <a:t>分享了她和宝宝对</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产后护理中心的信任</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LYC </a:t>
                      </a:r>
                      <a:r>
                        <a:rPr kumimoji="0" lang="ja-JP" altLang="en-US" sz="1000" b="0" i="0" u="none" strike="noStrike" kern="1200" cap="none" spc="0" normalizeH="0" baseline="0" noProof="0">
                          <a:ln>
                            <a:noFill/>
                          </a:ln>
                          <a:solidFill>
                            <a:prstClr val="black"/>
                          </a:solidFill>
                          <a:effectLst/>
                          <a:uLnTx/>
                          <a:uFillTx/>
                          <a:latin typeface="+mn-lt"/>
                          <a:ea typeface="+mn-ea"/>
                          <a:cs typeface="+mn-cs"/>
                        </a:rPr>
                        <a:t>月子中心非常清楚了解各族新手妈妈的日常需求和习惯</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各族群的新手妈妈都可以在豪华的环境里，平安地坐月子，还可以得到体贴的照护</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由衷感谢</a:t>
                      </a:r>
                      <a:r>
                        <a:rPr kumimoji="0" lang="en-US" sz="1000" b="0" i="0" u="none" strike="noStrike" kern="1200" cap="none" spc="0" normalizeH="0" baseline="0" noProof="0">
                          <a:ln>
                            <a:noFill/>
                          </a:ln>
                          <a:solidFill>
                            <a:prstClr val="black"/>
                          </a:solidFill>
                          <a:effectLst/>
                          <a:uLnTx/>
                          <a:uFillTx/>
                          <a:latin typeface="+mn-lt"/>
                          <a:ea typeface="+mn-ea"/>
                          <a:cs typeface="+mn-cs"/>
                        </a:rPr>
                        <a:t>Faralyna, </a:t>
                      </a:r>
                      <a:r>
                        <a:rPr kumimoji="0" lang="ja-JP" altLang="en-US" sz="1000" b="0" i="0" u="none" strike="noStrike" kern="1200" cap="none" spc="0" normalizeH="0" baseline="0" noProof="0">
                          <a:ln>
                            <a:noFill/>
                          </a:ln>
                          <a:solidFill>
                            <a:prstClr val="black"/>
                          </a:solidFill>
                          <a:effectLst/>
                          <a:uLnTx/>
                          <a:uFillTx/>
                          <a:latin typeface="+mn-lt"/>
                          <a:ea typeface="+mn-ea"/>
                          <a:cs typeface="+mn-cs"/>
                        </a:rPr>
                        <a:t>很高兴您非常享受</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92553758"/>
                  </a:ext>
                </a:extLst>
              </a:tr>
            </a:tbl>
          </a:graphicData>
        </a:graphic>
      </p:graphicFrame>
      <p:sp>
        <p:nvSpPr>
          <p:cNvPr id="4" name="Text Placeholder 3">
            <a:extLst>
              <a:ext uri="{FF2B5EF4-FFF2-40B4-BE49-F238E27FC236}">
                <a16:creationId xmlns:a16="http://schemas.microsoft.com/office/drawing/2014/main" id="{D93A4B52-DCBD-4765-AF5C-73DDCD04A7CB}"/>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49142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02E32-5274-445C-9442-66F182BE03EB}"/>
              </a:ext>
            </a:extLst>
          </p:cNvPr>
          <p:cNvSpPr>
            <a:spLocks noGrp="1"/>
          </p:cNvSpPr>
          <p:nvPr>
            <p:ph type="title"/>
          </p:nvPr>
        </p:nvSpPr>
        <p:spPr/>
        <p:txBody>
          <a:bodyPr/>
          <a:lstStyle/>
          <a:p>
            <a:r>
              <a:rPr lang="en-US"/>
              <a:t>Facebook (FB) Custom Own Posts Table (new) | LYC Mother &amp; Child Centre - 5 of 5</a:t>
            </a:r>
          </a:p>
        </p:txBody>
      </p:sp>
      <p:graphicFrame>
        <p:nvGraphicFramePr>
          <p:cNvPr id="5" name="Table Placeholder 4">
            <a:extLst>
              <a:ext uri="{FF2B5EF4-FFF2-40B4-BE49-F238E27FC236}">
                <a16:creationId xmlns:a16="http://schemas.microsoft.com/office/drawing/2014/main" id="{A81628CC-C122-4421-B153-DA5F5E796088}"/>
              </a:ext>
            </a:extLst>
          </p:cNvPr>
          <p:cNvGraphicFramePr>
            <a:graphicFrameLocks noGrp="1"/>
          </p:cNvGraphicFramePr>
          <p:nvPr>
            <p:ph type="tbl" sz="quarter" idx="13"/>
            <p:extLst>
              <p:ext uri="{D42A27DB-BD31-4B8C-83A1-F6EECF244321}">
                <p14:modId xmlns:p14="http://schemas.microsoft.com/office/powerpoint/2010/main" val="967471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55376409"/>
                    </a:ext>
                  </a:extLst>
                </a:gridCol>
                <a:gridCol w="822960">
                  <a:extLst>
                    <a:ext uri="{9D8B030D-6E8A-4147-A177-3AD203B41FA5}">
                      <a16:colId xmlns:a16="http://schemas.microsoft.com/office/drawing/2014/main" val="2940703993"/>
                    </a:ext>
                  </a:extLst>
                </a:gridCol>
                <a:gridCol w="822960">
                  <a:extLst>
                    <a:ext uri="{9D8B030D-6E8A-4147-A177-3AD203B41FA5}">
                      <a16:colId xmlns:a16="http://schemas.microsoft.com/office/drawing/2014/main" val="2816292531"/>
                    </a:ext>
                  </a:extLst>
                </a:gridCol>
                <a:gridCol w="822960">
                  <a:extLst>
                    <a:ext uri="{9D8B030D-6E8A-4147-A177-3AD203B41FA5}">
                      <a16:colId xmlns:a16="http://schemas.microsoft.com/office/drawing/2014/main" val="2428594574"/>
                    </a:ext>
                  </a:extLst>
                </a:gridCol>
                <a:gridCol w="822960">
                  <a:extLst>
                    <a:ext uri="{9D8B030D-6E8A-4147-A177-3AD203B41FA5}">
                      <a16:colId xmlns:a16="http://schemas.microsoft.com/office/drawing/2014/main" val="2581826068"/>
                    </a:ext>
                  </a:extLst>
                </a:gridCol>
                <a:gridCol w="822960">
                  <a:extLst>
                    <a:ext uri="{9D8B030D-6E8A-4147-A177-3AD203B41FA5}">
                      <a16:colId xmlns:a16="http://schemas.microsoft.com/office/drawing/2014/main" val="2827689905"/>
                    </a:ext>
                  </a:extLst>
                </a:gridCol>
                <a:gridCol w="822960">
                  <a:extLst>
                    <a:ext uri="{9D8B030D-6E8A-4147-A177-3AD203B41FA5}">
                      <a16:colId xmlns:a16="http://schemas.microsoft.com/office/drawing/2014/main" val="2829851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76694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- 2018-10-29 16:46:00 </a:t>
                      </a:r>
                      <a:r>
                        <a:rPr kumimoji="0" lang="en-US" sz="1000" b="0" i="0" u="none" strike="noStrike" kern="1200" cap="none" spc="0" normalizeH="0" baseline="0" noProof="0">
                          <a:ln>
                            <a:noFill/>
                          </a:ln>
                          <a:solidFill>
                            <a:prstClr val="black"/>
                          </a:solidFill>
                          <a:effectLst/>
                          <a:uLnTx/>
                          <a:uFillTx/>
                          <a:latin typeface="+mn-lt"/>
                          <a:ea typeface="+mn-ea"/>
                          <a:cs typeface="+mn-cs"/>
                        </a:rPr>
                        <a:t> 
 Everything we do is about our Mummies and Babies!
We have comfortable spacious suites with natural lighting, all equipped with the latest modern amenities. Our staff are dedicated experienced individuals ready to assist in your every postpartum need.
As a LYC Mummy, you will have everything you require to have a wonderful postpartum experience!
Put yourself in good hands with us at LYC Mother &amp; Child Centre! Do make an appointment at http://confinement.lychealth.com/appointment or drop us a Facebook message for more information today.
</a:t>
                      </a:r>
                      <a:r>
                        <a:rPr kumimoji="0" lang="ja-JP" altLang="en-US" sz="1000" b="0" i="0" u="none" strike="noStrike" kern="1200" cap="none" spc="0" normalizeH="0" baseline="0" noProof="0">
                          <a:ln>
                            <a:noFill/>
                          </a:ln>
                          <a:solidFill>
                            <a:prstClr val="black"/>
                          </a:solidFill>
                          <a:effectLst/>
                          <a:uLnTx/>
                          <a:uFillTx/>
                          <a:latin typeface="+mn-lt"/>
                          <a:ea typeface="+mn-ea"/>
                          <a:cs typeface="+mn-cs"/>
                        </a:rPr>
                        <a:t>全都为了妈咪和宝宝们！
我们这里有舒适宽敞，采光自然的套房，还设有最先进的设施。 我们的同事都是很敬业的资深护士，全力配合您的坐月所需。
作为</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妈咪的您将可以享有美好的坐月时光！
</a:t>
                      </a:r>
                      <a:r>
                        <a:rPr kumimoji="0" lang="en-US" sz="1000" b="0" i="0" u="none" strike="noStrike" kern="1200" cap="none" spc="0" normalizeH="0" baseline="0" noProof="0">
                          <a:ln>
                            <a:noFill/>
                          </a:ln>
                          <a:solidFill>
                            <a:prstClr val="black"/>
                          </a:solidFill>
                          <a:effectLst/>
                          <a:uLnTx/>
                          <a:uFillTx/>
                          <a:latin typeface="+mn-lt"/>
                          <a:ea typeface="+mn-ea"/>
                          <a:cs typeface="+mn-cs"/>
                        </a:rPr>
                        <a:t>LYC </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产后护理中心将会是您的得力助手。
现在就跟我们预约，</a:t>
                      </a:r>
                      <a:r>
                        <a:rPr kumimoji="0" lang="en-US" sz="1000" b="0" i="0" u="none" strike="noStrike" kern="1200" cap="none" spc="0" normalizeH="0" baseline="0" noProof="0">
                          <a:ln>
                            <a:noFill/>
                          </a:ln>
                          <a:solidFill>
                            <a:prstClr val="black"/>
                          </a:solidFill>
                          <a:effectLst/>
                          <a:uLnTx/>
                          <a:uFillTx/>
                          <a:latin typeface="+mn-lt"/>
                          <a:ea typeface="+mn-ea"/>
                          <a:cs typeface="+mn-cs"/>
                        </a:rPr>
                        <a:t>http://lychealth.com/appointment。</a:t>
                      </a:r>
                      <a:r>
                        <a:rPr kumimoji="0" lang="ja-JP" altLang="en-US" sz="1000" b="0" i="0" u="none" strike="noStrike" kern="1200" cap="none" spc="0" normalizeH="0" baseline="0" noProof="0">
                          <a:ln>
                            <a:noFill/>
                          </a:ln>
                          <a:solidFill>
                            <a:prstClr val="black"/>
                          </a:solidFill>
                          <a:effectLst/>
                          <a:uLnTx/>
                          <a:uFillTx/>
                          <a:latin typeface="+mn-lt"/>
                          <a:ea typeface="+mn-ea"/>
                          <a:cs typeface="+mn-cs"/>
                        </a:rPr>
                        <a:t>您也可以私讯我们以获得更多详情。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46503029"/>
                  </a:ext>
                </a:extLst>
              </a:tr>
            </a:tbl>
          </a:graphicData>
        </a:graphic>
      </p:graphicFrame>
      <p:sp>
        <p:nvSpPr>
          <p:cNvPr id="4" name="Text Placeholder 3">
            <a:extLst>
              <a:ext uri="{FF2B5EF4-FFF2-40B4-BE49-F238E27FC236}">
                <a16:creationId xmlns:a16="http://schemas.microsoft.com/office/drawing/2014/main" id="{37D6EAC8-BC6A-4D50-BB41-DB558CEE3BC3}"/>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868605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1882E-8BCD-47F7-9619-B15C631ADA4E}"/>
              </a:ext>
            </a:extLst>
          </p:cNvPr>
          <p:cNvSpPr>
            <a:spLocks noGrp="1"/>
          </p:cNvSpPr>
          <p:nvPr>
            <p:ph type="title"/>
          </p:nvPr>
        </p:nvSpPr>
        <p:spPr/>
        <p:txBody>
          <a:bodyPr/>
          <a:lstStyle/>
          <a:p>
            <a:r>
              <a:rPr lang="en-US"/>
              <a:t>Facebook Fan Demographics | LYC Mother &amp; Child Centre</a:t>
            </a:r>
          </a:p>
        </p:txBody>
      </p:sp>
      <p:graphicFrame>
        <p:nvGraphicFramePr>
          <p:cNvPr id="6" name="Chart Placeholder 5">
            <a:extLst>
              <a:ext uri="{FF2B5EF4-FFF2-40B4-BE49-F238E27FC236}">
                <a16:creationId xmlns:a16="http://schemas.microsoft.com/office/drawing/2014/main" id="{938ECCF6-C7D8-43BA-9776-FB9E1731CABE}"/>
              </a:ext>
            </a:extLst>
          </p:cNvPr>
          <p:cNvGraphicFramePr>
            <a:graphicFrameLocks noGrp="1"/>
          </p:cNvGraphicFramePr>
          <p:nvPr>
            <p:ph type="chart" sz="quarter" idx="13"/>
            <p:extLst>
              <p:ext uri="{D42A27DB-BD31-4B8C-83A1-F6EECF244321}">
                <p14:modId xmlns:p14="http://schemas.microsoft.com/office/powerpoint/2010/main" val="26037151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513F42-3DF7-4945-98E3-25217B22BFA5}"/>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8237369B-1C80-4F48-87CA-10F714A60B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45585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88BAC-72E2-46C1-9A6B-544528D8A0E3}"/>
              </a:ext>
            </a:extLst>
          </p:cNvPr>
          <p:cNvSpPr>
            <a:spLocks noGrp="1"/>
          </p:cNvSpPr>
          <p:nvPr>
            <p:ph type="title"/>
          </p:nvPr>
        </p:nvSpPr>
        <p:spPr/>
        <p:txBody>
          <a:bodyPr/>
          <a:lstStyle/>
          <a:p>
            <a:r>
              <a:rPr lang="en-US"/>
              <a:t>Facebook Interaction Rate | LYC Mother &amp; Child Centre</a:t>
            </a:r>
          </a:p>
        </p:txBody>
      </p:sp>
      <p:graphicFrame>
        <p:nvGraphicFramePr>
          <p:cNvPr id="6" name="Chart Placeholder 5">
            <a:extLst>
              <a:ext uri="{FF2B5EF4-FFF2-40B4-BE49-F238E27FC236}">
                <a16:creationId xmlns:a16="http://schemas.microsoft.com/office/drawing/2014/main" id="{292A1EDD-2EFD-4105-8AAD-1EF3D7D8FF42}"/>
              </a:ext>
            </a:extLst>
          </p:cNvPr>
          <p:cNvGraphicFramePr>
            <a:graphicFrameLocks noGrp="1"/>
          </p:cNvGraphicFramePr>
          <p:nvPr>
            <p:ph type="chart" sz="quarter" idx="13"/>
            <p:extLst>
              <p:ext uri="{D42A27DB-BD31-4B8C-83A1-F6EECF244321}">
                <p14:modId xmlns:p14="http://schemas.microsoft.com/office/powerpoint/2010/main" val="16435007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C3A33F-16A7-405D-B3E7-7C56BE96E4B7}"/>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D5E13DC4-EBA5-4DDF-B7C5-5B51DB369F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3818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B9595-62B1-4E28-B099-14D2F8538AE4}"/>
              </a:ext>
            </a:extLst>
          </p:cNvPr>
          <p:cNvSpPr>
            <a:spLocks noGrp="1"/>
          </p:cNvSpPr>
          <p:nvPr>
            <p:ph type="title"/>
          </p:nvPr>
        </p:nvSpPr>
        <p:spPr/>
        <p:txBody>
          <a:bodyPr/>
          <a:lstStyle/>
          <a:p>
            <a:r>
              <a:rPr lang="en-US"/>
              <a:t>Facebook Fans Total | LYC Mother &amp; Child Centre</a:t>
            </a:r>
          </a:p>
        </p:txBody>
      </p:sp>
      <p:graphicFrame>
        <p:nvGraphicFramePr>
          <p:cNvPr id="6" name="Chart Placeholder 5">
            <a:extLst>
              <a:ext uri="{FF2B5EF4-FFF2-40B4-BE49-F238E27FC236}">
                <a16:creationId xmlns:a16="http://schemas.microsoft.com/office/drawing/2014/main" id="{3F632CD4-D122-4E60-9948-EB8A0FFD1A22}"/>
              </a:ext>
            </a:extLst>
          </p:cNvPr>
          <p:cNvGraphicFramePr>
            <a:graphicFrameLocks noGrp="1"/>
          </p:cNvGraphicFramePr>
          <p:nvPr>
            <p:ph type="chart" sz="quarter" idx="13"/>
            <p:extLst>
              <p:ext uri="{D42A27DB-BD31-4B8C-83A1-F6EECF244321}">
                <p14:modId xmlns:p14="http://schemas.microsoft.com/office/powerpoint/2010/main" val="18587803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B99185-4952-4AAF-B4CA-BA8C4A8C6FF9}"/>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C8DE1244-B317-4DC2-A60E-7573CEBDFC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02285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A7F55-316A-490B-9971-20E95DFD7331}"/>
              </a:ext>
            </a:extLst>
          </p:cNvPr>
          <p:cNvSpPr>
            <a:spLocks noGrp="1"/>
          </p:cNvSpPr>
          <p:nvPr>
            <p:ph type="title"/>
          </p:nvPr>
        </p:nvSpPr>
        <p:spPr/>
        <p:txBody>
          <a:bodyPr/>
          <a:lstStyle/>
          <a:p>
            <a:r>
              <a:rPr lang="en-US"/>
              <a:t>Facebook Page Views | LYC Mother &amp; Child Centre</a:t>
            </a:r>
          </a:p>
        </p:txBody>
      </p:sp>
      <p:graphicFrame>
        <p:nvGraphicFramePr>
          <p:cNvPr id="6" name="Chart Placeholder 5">
            <a:extLst>
              <a:ext uri="{FF2B5EF4-FFF2-40B4-BE49-F238E27FC236}">
                <a16:creationId xmlns:a16="http://schemas.microsoft.com/office/drawing/2014/main" id="{2A5877FF-77C5-4FBF-9B7D-EB6DD9330309}"/>
              </a:ext>
            </a:extLst>
          </p:cNvPr>
          <p:cNvGraphicFramePr>
            <a:graphicFrameLocks noGrp="1"/>
          </p:cNvGraphicFramePr>
          <p:nvPr>
            <p:ph type="chart" sz="quarter" idx="13"/>
            <p:extLst>
              <p:ext uri="{D42A27DB-BD31-4B8C-83A1-F6EECF244321}">
                <p14:modId xmlns:p14="http://schemas.microsoft.com/office/powerpoint/2010/main" val="3370429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27ECD3-C5F5-4D49-BADE-C1FF936CEC1D}"/>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B3BC46CE-913A-47E6-86AA-46C0672B46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36567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3A305-7A2E-43EB-BC9F-2DE0ECC02220}"/>
              </a:ext>
            </a:extLst>
          </p:cNvPr>
          <p:cNvSpPr>
            <a:spLocks noGrp="1"/>
          </p:cNvSpPr>
          <p:nvPr>
            <p:ph type="title"/>
          </p:nvPr>
        </p:nvSpPr>
        <p:spPr/>
        <p:txBody>
          <a:bodyPr/>
          <a:lstStyle/>
          <a:p>
            <a:r>
              <a:rPr lang="en-US"/>
              <a:t>Facebook Fans By City Table | LYC Mother &amp; Child Centre - 1 of 3</a:t>
            </a:r>
          </a:p>
        </p:txBody>
      </p:sp>
      <p:graphicFrame>
        <p:nvGraphicFramePr>
          <p:cNvPr id="5" name="Table Placeholder 4">
            <a:extLst>
              <a:ext uri="{FF2B5EF4-FFF2-40B4-BE49-F238E27FC236}">
                <a16:creationId xmlns:a16="http://schemas.microsoft.com/office/drawing/2014/main" id="{BD5D11BB-FECC-4ED7-9F52-BEF0E08AC223}"/>
              </a:ext>
            </a:extLst>
          </p:cNvPr>
          <p:cNvGraphicFramePr>
            <a:graphicFrameLocks noGrp="1"/>
          </p:cNvGraphicFramePr>
          <p:nvPr>
            <p:ph type="tbl" sz="quarter" idx="13"/>
            <p:extLst>
              <p:ext uri="{D42A27DB-BD31-4B8C-83A1-F6EECF244321}">
                <p14:modId xmlns:p14="http://schemas.microsoft.com/office/powerpoint/2010/main" val="4251550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013139383"/>
                    </a:ext>
                  </a:extLst>
                </a:gridCol>
                <a:gridCol w="1645920">
                  <a:extLst>
                    <a:ext uri="{9D8B030D-6E8A-4147-A177-3AD203B41FA5}">
                      <a16:colId xmlns:a16="http://schemas.microsoft.com/office/drawing/2014/main" val="713507173"/>
                    </a:ext>
                  </a:extLst>
                </a:gridCol>
                <a:gridCol w="1645920">
                  <a:extLst>
                    <a:ext uri="{9D8B030D-6E8A-4147-A177-3AD203B41FA5}">
                      <a16:colId xmlns:a16="http://schemas.microsoft.com/office/drawing/2014/main" val="2390556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718385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28.8 %</a:t>
                      </a:r>
                    </a:p>
                  </a:txBody>
                  <a:tcPr/>
                </a:tc>
                <a:extLst>
                  <a:ext uri="{0D108BD9-81ED-4DB2-BD59-A6C34878D82A}">
                    <a16:rowId xmlns:a16="http://schemas.microsoft.com/office/drawing/2014/main" val="955885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5.6 %</a:t>
                      </a:r>
                    </a:p>
                  </a:txBody>
                  <a:tcPr/>
                </a:tc>
                <a:extLst>
                  <a:ext uri="{0D108BD9-81ED-4DB2-BD59-A6C34878D82A}">
                    <a16:rowId xmlns:a16="http://schemas.microsoft.com/office/drawing/2014/main" val="632308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204058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1711930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2228721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1482389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2659775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2872910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4175728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1640248180"/>
                  </a:ext>
                </a:extLst>
              </a:tr>
            </a:tbl>
          </a:graphicData>
        </a:graphic>
      </p:graphicFrame>
      <p:sp>
        <p:nvSpPr>
          <p:cNvPr id="4" name="Text Placeholder 3">
            <a:extLst>
              <a:ext uri="{FF2B5EF4-FFF2-40B4-BE49-F238E27FC236}">
                <a16:creationId xmlns:a16="http://schemas.microsoft.com/office/drawing/2014/main" id="{C2CC62AB-4508-493D-AECF-ACD393B2DE4E}"/>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6740736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384A9-FA9D-4641-A7E0-893F9C782015}"/>
              </a:ext>
            </a:extLst>
          </p:cNvPr>
          <p:cNvSpPr>
            <a:spLocks noGrp="1"/>
          </p:cNvSpPr>
          <p:nvPr>
            <p:ph type="title"/>
          </p:nvPr>
        </p:nvSpPr>
        <p:spPr/>
        <p:txBody>
          <a:bodyPr/>
          <a:lstStyle/>
          <a:p>
            <a:r>
              <a:rPr lang="en-US"/>
              <a:t>Facebook Fans By City Table | LYC Mother &amp; Child Centre - 2 of 3</a:t>
            </a:r>
          </a:p>
        </p:txBody>
      </p:sp>
      <p:graphicFrame>
        <p:nvGraphicFramePr>
          <p:cNvPr id="5" name="Table Placeholder 4">
            <a:extLst>
              <a:ext uri="{FF2B5EF4-FFF2-40B4-BE49-F238E27FC236}">
                <a16:creationId xmlns:a16="http://schemas.microsoft.com/office/drawing/2014/main" id="{2C835EDF-BC9F-404A-A219-9CB0E2D915BE}"/>
              </a:ext>
            </a:extLst>
          </p:cNvPr>
          <p:cNvGraphicFramePr>
            <a:graphicFrameLocks noGrp="1"/>
          </p:cNvGraphicFramePr>
          <p:nvPr>
            <p:ph type="tbl" sz="quarter" idx="13"/>
            <p:extLst>
              <p:ext uri="{D42A27DB-BD31-4B8C-83A1-F6EECF244321}">
                <p14:modId xmlns:p14="http://schemas.microsoft.com/office/powerpoint/2010/main" val="3396805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751730396"/>
                    </a:ext>
                  </a:extLst>
                </a:gridCol>
                <a:gridCol w="1645920">
                  <a:extLst>
                    <a:ext uri="{9D8B030D-6E8A-4147-A177-3AD203B41FA5}">
                      <a16:colId xmlns:a16="http://schemas.microsoft.com/office/drawing/2014/main" val="3621342482"/>
                    </a:ext>
                  </a:extLst>
                </a:gridCol>
                <a:gridCol w="1645920">
                  <a:extLst>
                    <a:ext uri="{9D8B030D-6E8A-4147-A177-3AD203B41FA5}">
                      <a16:colId xmlns:a16="http://schemas.microsoft.com/office/drawing/2014/main" val="822671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064008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779785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1122264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530923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942115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746173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989302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368248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911828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862693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279226649"/>
                  </a:ext>
                </a:extLst>
              </a:tr>
            </a:tbl>
          </a:graphicData>
        </a:graphic>
      </p:graphicFrame>
      <p:sp>
        <p:nvSpPr>
          <p:cNvPr id="4" name="Text Placeholder 3">
            <a:extLst>
              <a:ext uri="{FF2B5EF4-FFF2-40B4-BE49-F238E27FC236}">
                <a16:creationId xmlns:a16="http://schemas.microsoft.com/office/drawing/2014/main" id="{32B75C83-C827-4A59-A058-005E739B7D6C}"/>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4795095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888BA-F87D-4830-BE09-49DCC0240DF5}"/>
              </a:ext>
            </a:extLst>
          </p:cNvPr>
          <p:cNvSpPr>
            <a:spLocks noGrp="1"/>
          </p:cNvSpPr>
          <p:nvPr>
            <p:ph type="title"/>
          </p:nvPr>
        </p:nvSpPr>
        <p:spPr/>
        <p:txBody>
          <a:bodyPr/>
          <a:lstStyle/>
          <a:p>
            <a:r>
              <a:rPr lang="en-US"/>
              <a:t>Facebook Fans By City Table | LYC Mother &amp; Child Centre - 3 of 3</a:t>
            </a:r>
          </a:p>
        </p:txBody>
      </p:sp>
      <p:graphicFrame>
        <p:nvGraphicFramePr>
          <p:cNvPr id="5" name="Table Placeholder 4">
            <a:extLst>
              <a:ext uri="{FF2B5EF4-FFF2-40B4-BE49-F238E27FC236}">
                <a16:creationId xmlns:a16="http://schemas.microsoft.com/office/drawing/2014/main" id="{E42C25A0-3B46-4055-A4BD-7D2420A035F5}"/>
              </a:ext>
            </a:extLst>
          </p:cNvPr>
          <p:cNvGraphicFramePr>
            <a:graphicFrameLocks noGrp="1"/>
          </p:cNvGraphicFramePr>
          <p:nvPr>
            <p:ph type="tbl" sz="quarter" idx="13"/>
            <p:extLst>
              <p:ext uri="{D42A27DB-BD31-4B8C-83A1-F6EECF244321}">
                <p14:modId xmlns:p14="http://schemas.microsoft.com/office/powerpoint/2010/main" val="1767369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519819378"/>
                    </a:ext>
                  </a:extLst>
                </a:gridCol>
                <a:gridCol w="1645920">
                  <a:extLst>
                    <a:ext uri="{9D8B030D-6E8A-4147-A177-3AD203B41FA5}">
                      <a16:colId xmlns:a16="http://schemas.microsoft.com/office/drawing/2014/main" val="723872203"/>
                    </a:ext>
                  </a:extLst>
                </a:gridCol>
                <a:gridCol w="1645920">
                  <a:extLst>
                    <a:ext uri="{9D8B030D-6E8A-4147-A177-3AD203B41FA5}">
                      <a16:colId xmlns:a16="http://schemas.microsoft.com/office/drawing/2014/main" val="397554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737516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421280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676569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234558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939600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048400927"/>
                  </a:ext>
                </a:extLst>
              </a:tr>
            </a:tbl>
          </a:graphicData>
        </a:graphic>
      </p:graphicFrame>
      <p:sp>
        <p:nvSpPr>
          <p:cNvPr id="4" name="Text Placeholder 3">
            <a:extLst>
              <a:ext uri="{FF2B5EF4-FFF2-40B4-BE49-F238E27FC236}">
                <a16:creationId xmlns:a16="http://schemas.microsoft.com/office/drawing/2014/main" id="{BAF600AF-DDE7-40EE-B91A-74D65880317C}"/>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0078733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DBC9B-A45B-4EDC-8F48-BBB963F31BE9}"/>
              </a:ext>
            </a:extLst>
          </p:cNvPr>
          <p:cNvSpPr>
            <a:spLocks noGrp="1"/>
          </p:cNvSpPr>
          <p:nvPr>
            <p:ph type="title"/>
          </p:nvPr>
        </p:nvSpPr>
        <p:spPr/>
        <p:txBody>
          <a:bodyPr/>
          <a:lstStyle/>
          <a:p>
            <a:r>
              <a:rPr lang="en-US"/>
              <a:t>Facebook Own Posts Table | LYC Mother &amp; Child Centre - 1 of 15</a:t>
            </a:r>
          </a:p>
        </p:txBody>
      </p:sp>
      <p:graphicFrame>
        <p:nvGraphicFramePr>
          <p:cNvPr id="5" name="Table Placeholder 4">
            <a:extLst>
              <a:ext uri="{FF2B5EF4-FFF2-40B4-BE49-F238E27FC236}">
                <a16:creationId xmlns:a16="http://schemas.microsoft.com/office/drawing/2014/main" id="{61FEDC14-A422-47E1-84D7-BA05D0336EBC}"/>
              </a:ext>
            </a:extLst>
          </p:cNvPr>
          <p:cNvGraphicFramePr>
            <a:graphicFrameLocks noGrp="1"/>
          </p:cNvGraphicFramePr>
          <p:nvPr>
            <p:ph type="tbl" sz="quarter" idx="13"/>
            <p:extLst>
              <p:ext uri="{D42A27DB-BD31-4B8C-83A1-F6EECF244321}">
                <p14:modId xmlns:p14="http://schemas.microsoft.com/office/powerpoint/2010/main" val="4165357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92675958"/>
                    </a:ext>
                  </a:extLst>
                </a:gridCol>
                <a:gridCol w="658368">
                  <a:extLst>
                    <a:ext uri="{9D8B030D-6E8A-4147-A177-3AD203B41FA5}">
                      <a16:colId xmlns:a16="http://schemas.microsoft.com/office/drawing/2014/main" val="2886613651"/>
                    </a:ext>
                  </a:extLst>
                </a:gridCol>
                <a:gridCol w="658368">
                  <a:extLst>
                    <a:ext uri="{9D8B030D-6E8A-4147-A177-3AD203B41FA5}">
                      <a16:colId xmlns:a16="http://schemas.microsoft.com/office/drawing/2014/main" val="1215277312"/>
                    </a:ext>
                  </a:extLst>
                </a:gridCol>
                <a:gridCol w="658368">
                  <a:extLst>
                    <a:ext uri="{9D8B030D-6E8A-4147-A177-3AD203B41FA5}">
                      <a16:colId xmlns:a16="http://schemas.microsoft.com/office/drawing/2014/main" val="2512180767"/>
                    </a:ext>
                  </a:extLst>
                </a:gridCol>
                <a:gridCol w="658368">
                  <a:extLst>
                    <a:ext uri="{9D8B030D-6E8A-4147-A177-3AD203B41FA5}">
                      <a16:colId xmlns:a16="http://schemas.microsoft.com/office/drawing/2014/main" val="2664525485"/>
                    </a:ext>
                  </a:extLst>
                </a:gridCol>
                <a:gridCol w="658368">
                  <a:extLst>
                    <a:ext uri="{9D8B030D-6E8A-4147-A177-3AD203B41FA5}">
                      <a16:colId xmlns:a16="http://schemas.microsoft.com/office/drawing/2014/main" val="2349814306"/>
                    </a:ext>
                  </a:extLst>
                </a:gridCol>
                <a:gridCol w="658368">
                  <a:extLst>
                    <a:ext uri="{9D8B030D-6E8A-4147-A177-3AD203B41FA5}">
                      <a16:colId xmlns:a16="http://schemas.microsoft.com/office/drawing/2014/main" val="416017058"/>
                    </a:ext>
                  </a:extLst>
                </a:gridCol>
                <a:gridCol w="658368">
                  <a:extLst>
                    <a:ext uri="{9D8B030D-6E8A-4147-A177-3AD203B41FA5}">
                      <a16:colId xmlns:a16="http://schemas.microsoft.com/office/drawing/2014/main" val="3889173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92062870"/>
                  </a:ext>
                </a:extLst>
              </a:tr>
            </a:tbl>
          </a:graphicData>
        </a:graphic>
      </p:graphicFrame>
      <p:sp>
        <p:nvSpPr>
          <p:cNvPr id="4" name="Text Placeholder 3">
            <a:extLst>
              <a:ext uri="{FF2B5EF4-FFF2-40B4-BE49-F238E27FC236}">
                <a16:creationId xmlns:a16="http://schemas.microsoft.com/office/drawing/2014/main" id="{7DCB9124-C6E4-4887-89C8-A5B3E3D7FA93}"/>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5876089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D0DDA-6FD2-4C7A-AC84-67C3FFE86135}"/>
              </a:ext>
            </a:extLst>
          </p:cNvPr>
          <p:cNvSpPr>
            <a:spLocks noGrp="1"/>
          </p:cNvSpPr>
          <p:nvPr>
            <p:ph type="title"/>
          </p:nvPr>
        </p:nvSpPr>
        <p:spPr/>
        <p:txBody>
          <a:bodyPr/>
          <a:lstStyle/>
          <a:p>
            <a:r>
              <a:rPr lang="en-US"/>
              <a:t>Facebook Own Posts Table | LYC Mother &amp; Child Centre - 2 of 15</a:t>
            </a:r>
          </a:p>
        </p:txBody>
      </p:sp>
      <p:graphicFrame>
        <p:nvGraphicFramePr>
          <p:cNvPr id="5" name="Table Placeholder 4">
            <a:extLst>
              <a:ext uri="{FF2B5EF4-FFF2-40B4-BE49-F238E27FC236}">
                <a16:creationId xmlns:a16="http://schemas.microsoft.com/office/drawing/2014/main" id="{FE2DFF3B-7548-4578-B685-8AF74DBA1494}"/>
              </a:ext>
            </a:extLst>
          </p:cNvPr>
          <p:cNvGraphicFramePr>
            <a:graphicFrameLocks noGrp="1"/>
          </p:cNvGraphicFramePr>
          <p:nvPr>
            <p:ph type="tbl" sz="quarter" idx="13"/>
            <p:extLst>
              <p:ext uri="{D42A27DB-BD31-4B8C-83A1-F6EECF244321}">
                <p14:modId xmlns:p14="http://schemas.microsoft.com/office/powerpoint/2010/main" val="3460132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13587418"/>
                    </a:ext>
                  </a:extLst>
                </a:gridCol>
                <a:gridCol w="658368">
                  <a:extLst>
                    <a:ext uri="{9D8B030D-6E8A-4147-A177-3AD203B41FA5}">
                      <a16:colId xmlns:a16="http://schemas.microsoft.com/office/drawing/2014/main" val="691766155"/>
                    </a:ext>
                  </a:extLst>
                </a:gridCol>
                <a:gridCol w="658368">
                  <a:extLst>
                    <a:ext uri="{9D8B030D-6E8A-4147-A177-3AD203B41FA5}">
                      <a16:colId xmlns:a16="http://schemas.microsoft.com/office/drawing/2014/main" val="3797239284"/>
                    </a:ext>
                  </a:extLst>
                </a:gridCol>
                <a:gridCol w="658368">
                  <a:extLst>
                    <a:ext uri="{9D8B030D-6E8A-4147-A177-3AD203B41FA5}">
                      <a16:colId xmlns:a16="http://schemas.microsoft.com/office/drawing/2014/main" val="4141079869"/>
                    </a:ext>
                  </a:extLst>
                </a:gridCol>
                <a:gridCol w="658368">
                  <a:extLst>
                    <a:ext uri="{9D8B030D-6E8A-4147-A177-3AD203B41FA5}">
                      <a16:colId xmlns:a16="http://schemas.microsoft.com/office/drawing/2014/main" val="1121587897"/>
                    </a:ext>
                  </a:extLst>
                </a:gridCol>
                <a:gridCol w="658368">
                  <a:extLst>
                    <a:ext uri="{9D8B030D-6E8A-4147-A177-3AD203B41FA5}">
                      <a16:colId xmlns:a16="http://schemas.microsoft.com/office/drawing/2014/main" val="1540496012"/>
                    </a:ext>
                  </a:extLst>
                </a:gridCol>
                <a:gridCol w="658368">
                  <a:extLst>
                    <a:ext uri="{9D8B030D-6E8A-4147-A177-3AD203B41FA5}">
                      <a16:colId xmlns:a16="http://schemas.microsoft.com/office/drawing/2014/main" val="972468612"/>
                    </a:ext>
                  </a:extLst>
                </a:gridCol>
                <a:gridCol w="658368">
                  <a:extLst>
                    <a:ext uri="{9D8B030D-6E8A-4147-A177-3AD203B41FA5}">
                      <a16:colId xmlns:a16="http://schemas.microsoft.com/office/drawing/2014/main" val="3769960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26321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- 2018-10-31 13:19:00 </a:t>
                      </a:r>
                      <a:r>
                        <a:rPr kumimoji="0" lang="en-US" sz="1000" b="0" i="0" u="none" strike="noStrike" kern="1200" cap="none" spc="0" normalizeH="0" baseline="0" noProof="0">
                          <a:ln>
                            <a:noFill/>
                          </a:ln>
                          <a:solidFill>
                            <a:prstClr val="black"/>
                          </a:solidFill>
                          <a:effectLst/>
                          <a:uLnTx/>
                          <a:uFillTx/>
                          <a:latin typeface="+mn-lt"/>
                          <a:ea typeface="+mn-ea"/>
                          <a:cs typeface="+mn-cs"/>
                        </a:rPr>
                        <a:t> 
 Confinement food can be both nutritious and delicious!
Here at LYC Mother &amp; Child Centre, we take pride in serving meals that are nutritionally balanced, yet absolutely flavoursome. Our chefs thrive on presenting our Mummies aesthetically pleasing dishes that are both healthy and appetizing!
'Pantang' food has never looked this good!
Want to know more about our menus at LYC Mother &amp; Child Centre? Make an appointment or send us a Facebook message today!
http://confinement.lychealth.com/appointment
</a:t>
                      </a:r>
                      <a:r>
                        <a:rPr kumimoji="0" lang="ja-JP" altLang="en-US" sz="1000" b="0" i="0" u="none" strike="noStrike" kern="1200" cap="none" spc="0" normalizeH="0" baseline="0" noProof="0">
                          <a:ln>
                            <a:noFill/>
                          </a:ln>
                          <a:solidFill>
                            <a:prstClr val="black"/>
                          </a:solidFill>
                          <a:effectLst/>
                          <a:uLnTx/>
                          <a:uFillTx/>
                          <a:latin typeface="+mn-lt"/>
                          <a:ea typeface="+mn-ea"/>
                          <a:cs typeface="+mn-cs"/>
                        </a:rPr>
                        <a:t>月子餐也可以营养兼好吃！
我们为</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产后护理中心所提供即营养均衡、又美味可口的月子餐的而感到自豪。我们的厨师也极力为我们的妈咪们呈现一道道秀色可餐的健康菜肴！
除了传统的“黄酒鸡”，还有很多色味俱佳的月子菜色！
想知道更多</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的菜单？ 现在就跟我们预约参观吧！请浏览</a:t>
                      </a:r>
                      <a:r>
                        <a:rPr kumimoji="0" lang="en-US" sz="1000" b="0" i="0" u="none" strike="noStrike" kern="1200" cap="none" spc="0" normalizeH="0" baseline="0" noProof="0">
                          <a:ln>
                            <a:noFill/>
                          </a:ln>
                          <a:solidFill>
                            <a:prstClr val="black"/>
                          </a:solidFill>
                          <a:effectLst/>
                          <a:uLnTx/>
                          <a:uFillTx/>
                          <a:latin typeface="+mn-lt"/>
                          <a:ea typeface="+mn-ea"/>
                          <a:cs typeface="+mn-cs"/>
                        </a:rPr>
                        <a:t>http://lychealth.com/appointment </a:t>
                      </a:r>
                      <a:r>
                        <a:rPr kumimoji="0" lang="ja-JP" altLang="en-US" sz="1000" b="0" i="0" u="none" strike="noStrike" kern="1200" cap="none" spc="0" normalizeH="0" baseline="0" noProof="0">
                          <a:ln>
                            <a:noFill/>
                          </a:ln>
                          <a:solidFill>
                            <a:prstClr val="black"/>
                          </a:solidFill>
                          <a:effectLst/>
                          <a:uLnTx/>
                          <a:uFillTx/>
                          <a:latin typeface="+mn-lt"/>
                          <a:ea typeface="+mn-ea"/>
                          <a:cs typeface="+mn-cs"/>
                        </a:rPr>
                        <a:t>或者私讯我们以获知更多详情。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84362653"/>
                  </a:ext>
                </a:extLst>
              </a:tr>
            </a:tbl>
          </a:graphicData>
        </a:graphic>
      </p:graphicFrame>
      <p:sp>
        <p:nvSpPr>
          <p:cNvPr id="4" name="Text Placeholder 3">
            <a:extLst>
              <a:ext uri="{FF2B5EF4-FFF2-40B4-BE49-F238E27FC236}">
                <a16:creationId xmlns:a16="http://schemas.microsoft.com/office/drawing/2014/main" id="{A42D5065-FABF-4A19-AD8B-4E0C428F3AB5}"/>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9674387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A6F68-35AA-420D-80D7-86EA3F8244DE}"/>
              </a:ext>
            </a:extLst>
          </p:cNvPr>
          <p:cNvSpPr>
            <a:spLocks noGrp="1"/>
          </p:cNvSpPr>
          <p:nvPr>
            <p:ph type="title"/>
          </p:nvPr>
        </p:nvSpPr>
        <p:spPr/>
        <p:txBody>
          <a:bodyPr/>
          <a:lstStyle/>
          <a:p>
            <a:r>
              <a:rPr lang="en-US"/>
              <a:t>Facebook Own Posts Table | LYC Mother &amp; Child Centre - 3 of 15</a:t>
            </a:r>
          </a:p>
        </p:txBody>
      </p:sp>
      <p:graphicFrame>
        <p:nvGraphicFramePr>
          <p:cNvPr id="5" name="Table Placeholder 4">
            <a:extLst>
              <a:ext uri="{FF2B5EF4-FFF2-40B4-BE49-F238E27FC236}">
                <a16:creationId xmlns:a16="http://schemas.microsoft.com/office/drawing/2014/main" id="{3E8CDE5A-51B0-403D-9D50-3AFA230B4E29}"/>
              </a:ext>
            </a:extLst>
          </p:cNvPr>
          <p:cNvGraphicFramePr>
            <a:graphicFrameLocks noGrp="1"/>
          </p:cNvGraphicFramePr>
          <p:nvPr>
            <p:ph type="tbl" sz="quarter" idx="13"/>
            <p:extLst>
              <p:ext uri="{D42A27DB-BD31-4B8C-83A1-F6EECF244321}">
                <p14:modId xmlns:p14="http://schemas.microsoft.com/office/powerpoint/2010/main" val="1378611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52326527"/>
                    </a:ext>
                  </a:extLst>
                </a:gridCol>
                <a:gridCol w="658368">
                  <a:extLst>
                    <a:ext uri="{9D8B030D-6E8A-4147-A177-3AD203B41FA5}">
                      <a16:colId xmlns:a16="http://schemas.microsoft.com/office/drawing/2014/main" val="2963704769"/>
                    </a:ext>
                  </a:extLst>
                </a:gridCol>
                <a:gridCol w="658368">
                  <a:extLst>
                    <a:ext uri="{9D8B030D-6E8A-4147-A177-3AD203B41FA5}">
                      <a16:colId xmlns:a16="http://schemas.microsoft.com/office/drawing/2014/main" val="4208467137"/>
                    </a:ext>
                  </a:extLst>
                </a:gridCol>
                <a:gridCol w="658368">
                  <a:extLst>
                    <a:ext uri="{9D8B030D-6E8A-4147-A177-3AD203B41FA5}">
                      <a16:colId xmlns:a16="http://schemas.microsoft.com/office/drawing/2014/main" val="1418054805"/>
                    </a:ext>
                  </a:extLst>
                </a:gridCol>
                <a:gridCol w="658368">
                  <a:extLst>
                    <a:ext uri="{9D8B030D-6E8A-4147-A177-3AD203B41FA5}">
                      <a16:colId xmlns:a16="http://schemas.microsoft.com/office/drawing/2014/main" val="390778171"/>
                    </a:ext>
                  </a:extLst>
                </a:gridCol>
                <a:gridCol w="658368">
                  <a:extLst>
                    <a:ext uri="{9D8B030D-6E8A-4147-A177-3AD203B41FA5}">
                      <a16:colId xmlns:a16="http://schemas.microsoft.com/office/drawing/2014/main" val="1557270879"/>
                    </a:ext>
                  </a:extLst>
                </a:gridCol>
                <a:gridCol w="658368">
                  <a:extLst>
                    <a:ext uri="{9D8B030D-6E8A-4147-A177-3AD203B41FA5}">
                      <a16:colId xmlns:a16="http://schemas.microsoft.com/office/drawing/2014/main" val="2925231451"/>
                    </a:ext>
                  </a:extLst>
                </a:gridCol>
                <a:gridCol w="658368">
                  <a:extLst>
                    <a:ext uri="{9D8B030D-6E8A-4147-A177-3AD203B41FA5}">
                      <a16:colId xmlns:a16="http://schemas.microsoft.com/office/drawing/2014/main" val="1774056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70802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- 2018-10-29 16:46:00 </a:t>
                      </a:r>
                      <a:r>
                        <a:rPr kumimoji="0" lang="en-US" sz="1000" b="0" i="0" u="none" strike="noStrike" kern="1200" cap="none" spc="0" normalizeH="0" baseline="0" noProof="0">
                          <a:ln>
                            <a:noFill/>
                          </a:ln>
                          <a:solidFill>
                            <a:prstClr val="black"/>
                          </a:solidFill>
                          <a:effectLst/>
                          <a:uLnTx/>
                          <a:uFillTx/>
                          <a:latin typeface="+mn-lt"/>
                          <a:ea typeface="+mn-ea"/>
                          <a:cs typeface="+mn-cs"/>
                        </a:rPr>
                        <a:t> 
 Everything we do is about our Mummies and Babies!
We have comfortable spacious suites with natural lighting, all equipped with the latest modern amenities. Our staff are dedicated experienced individuals ready to assist in your every postpartum need.
As a LYC Mummy, you will have everything you require to have a wonderful postpartum experience!
Put yourself in good hands with us at LYC Mother &amp; Child Centre! Do make an appointment at http://confinement.lychealth.com/appointment or drop us a Facebook message for more information today.
</a:t>
                      </a:r>
                      <a:r>
                        <a:rPr kumimoji="0" lang="ja-JP" altLang="en-US" sz="1000" b="0" i="0" u="none" strike="noStrike" kern="1200" cap="none" spc="0" normalizeH="0" baseline="0" noProof="0">
                          <a:ln>
                            <a:noFill/>
                          </a:ln>
                          <a:solidFill>
                            <a:prstClr val="black"/>
                          </a:solidFill>
                          <a:effectLst/>
                          <a:uLnTx/>
                          <a:uFillTx/>
                          <a:latin typeface="+mn-lt"/>
                          <a:ea typeface="+mn-ea"/>
                          <a:cs typeface="+mn-cs"/>
                        </a:rPr>
                        <a:t>全都为了妈咪和宝宝们！
我们这里有舒适宽敞，采光自然的套房，还设有最先进的设施。 我们的同事都是很敬业的资深护士，全力配合您的坐月所需。
作为</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妈咪的您将可以享有美好的坐月时光！
</a:t>
                      </a:r>
                      <a:r>
                        <a:rPr kumimoji="0" lang="en-US" sz="1000" b="0" i="0" u="none" strike="noStrike" kern="1200" cap="none" spc="0" normalizeH="0" baseline="0" noProof="0">
                          <a:ln>
                            <a:noFill/>
                          </a:ln>
                          <a:solidFill>
                            <a:prstClr val="black"/>
                          </a:solidFill>
                          <a:effectLst/>
                          <a:uLnTx/>
                          <a:uFillTx/>
                          <a:latin typeface="+mn-lt"/>
                          <a:ea typeface="+mn-ea"/>
                          <a:cs typeface="+mn-cs"/>
                        </a:rPr>
                        <a:t>LYC </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产后护理中心将会是您的得力助手。
现在就跟我们预约，</a:t>
                      </a:r>
                      <a:r>
                        <a:rPr kumimoji="0" lang="en-US" sz="1000" b="0" i="0" u="none" strike="noStrike" kern="1200" cap="none" spc="0" normalizeH="0" baseline="0" noProof="0">
                          <a:ln>
                            <a:noFill/>
                          </a:ln>
                          <a:solidFill>
                            <a:prstClr val="black"/>
                          </a:solidFill>
                          <a:effectLst/>
                          <a:uLnTx/>
                          <a:uFillTx/>
                          <a:latin typeface="+mn-lt"/>
                          <a:ea typeface="+mn-ea"/>
                          <a:cs typeface="+mn-cs"/>
                        </a:rPr>
                        <a:t>http://lychealth.com/appointment。</a:t>
                      </a:r>
                      <a:r>
                        <a:rPr kumimoji="0" lang="ja-JP" altLang="en-US" sz="1000" b="0" i="0" u="none" strike="noStrike" kern="1200" cap="none" spc="0" normalizeH="0" baseline="0" noProof="0">
                          <a:ln>
                            <a:noFill/>
                          </a:ln>
                          <a:solidFill>
                            <a:prstClr val="black"/>
                          </a:solidFill>
                          <a:effectLst/>
                          <a:uLnTx/>
                          <a:uFillTx/>
                          <a:latin typeface="+mn-lt"/>
                          <a:ea typeface="+mn-ea"/>
                          <a:cs typeface="+mn-cs"/>
                        </a:rPr>
                        <a:t>您也可以私讯我们以获得更多详情。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69463388"/>
                  </a:ext>
                </a:extLst>
              </a:tr>
            </a:tbl>
          </a:graphicData>
        </a:graphic>
      </p:graphicFrame>
      <p:sp>
        <p:nvSpPr>
          <p:cNvPr id="4" name="Text Placeholder 3">
            <a:extLst>
              <a:ext uri="{FF2B5EF4-FFF2-40B4-BE49-F238E27FC236}">
                <a16:creationId xmlns:a16="http://schemas.microsoft.com/office/drawing/2014/main" id="{845478BD-E1B7-4C8E-B917-387ED1E40F07}"/>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40526614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61B5C-D502-4F20-9918-C8A4687795F3}"/>
              </a:ext>
            </a:extLst>
          </p:cNvPr>
          <p:cNvSpPr>
            <a:spLocks noGrp="1"/>
          </p:cNvSpPr>
          <p:nvPr>
            <p:ph type="title"/>
          </p:nvPr>
        </p:nvSpPr>
        <p:spPr/>
        <p:txBody>
          <a:bodyPr/>
          <a:lstStyle/>
          <a:p>
            <a:r>
              <a:rPr lang="en-US"/>
              <a:t>Facebook Own Posts Table | LYC Mother &amp; Child Centre - 4 of 15</a:t>
            </a:r>
          </a:p>
        </p:txBody>
      </p:sp>
      <p:graphicFrame>
        <p:nvGraphicFramePr>
          <p:cNvPr id="5" name="Table Placeholder 4">
            <a:extLst>
              <a:ext uri="{FF2B5EF4-FFF2-40B4-BE49-F238E27FC236}">
                <a16:creationId xmlns:a16="http://schemas.microsoft.com/office/drawing/2014/main" id="{6FE466C3-27AB-4778-96E8-DE0C31E055CF}"/>
              </a:ext>
            </a:extLst>
          </p:cNvPr>
          <p:cNvGraphicFramePr>
            <a:graphicFrameLocks noGrp="1"/>
          </p:cNvGraphicFramePr>
          <p:nvPr>
            <p:ph type="tbl" sz="quarter" idx="13"/>
            <p:extLst>
              <p:ext uri="{D42A27DB-BD31-4B8C-83A1-F6EECF244321}">
                <p14:modId xmlns:p14="http://schemas.microsoft.com/office/powerpoint/2010/main" val="1319438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85299838"/>
                    </a:ext>
                  </a:extLst>
                </a:gridCol>
                <a:gridCol w="658368">
                  <a:extLst>
                    <a:ext uri="{9D8B030D-6E8A-4147-A177-3AD203B41FA5}">
                      <a16:colId xmlns:a16="http://schemas.microsoft.com/office/drawing/2014/main" val="269771016"/>
                    </a:ext>
                  </a:extLst>
                </a:gridCol>
                <a:gridCol w="658368">
                  <a:extLst>
                    <a:ext uri="{9D8B030D-6E8A-4147-A177-3AD203B41FA5}">
                      <a16:colId xmlns:a16="http://schemas.microsoft.com/office/drawing/2014/main" val="2985459391"/>
                    </a:ext>
                  </a:extLst>
                </a:gridCol>
                <a:gridCol w="658368">
                  <a:extLst>
                    <a:ext uri="{9D8B030D-6E8A-4147-A177-3AD203B41FA5}">
                      <a16:colId xmlns:a16="http://schemas.microsoft.com/office/drawing/2014/main" val="2702254576"/>
                    </a:ext>
                  </a:extLst>
                </a:gridCol>
                <a:gridCol w="658368">
                  <a:extLst>
                    <a:ext uri="{9D8B030D-6E8A-4147-A177-3AD203B41FA5}">
                      <a16:colId xmlns:a16="http://schemas.microsoft.com/office/drawing/2014/main" val="1000959654"/>
                    </a:ext>
                  </a:extLst>
                </a:gridCol>
                <a:gridCol w="658368">
                  <a:extLst>
                    <a:ext uri="{9D8B030D-6E8A-4147-A177-3AD203B41FA5}">
                      <a16:colId xmlns:a16="http://schemas.microsoft.com/office/drawing/2014/main" val="2336801128"/>
                    </a:ext>
                  </a:extLst>
                </a:gridCol>
                <a:gridCol w="658368">
                  <a:extLst>
                    <a:ext uri="{9D8B030D-6E8A-4147-A177-3AD203B41FA5}">
                      <a16:colId xmlns:a16="http://schemas.microsoft.com/office/drawing/2014/main" val="2840621158"/>
                    </a:ext>
                  </a:extLst>
                </a:gridCol>
                <a:gridCol w="658368">
                  <a:extLst>
                    <a:ext uri="{9D8B030D-6E8A-4147-A177-3AD203B41FA5}">
                      <a16:colId xmlns:a16="http://schemas.microsoft.com/office/drawing/2014/main" val="3039136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65677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- 2018-10-25 12:00:01 </a:t>
                      </a:r>
                      <a:r>
                        <a:rPr kumimoji="0" lang="en-US" sz="1000" b="0" i="0" u="none" strike="noStrike" kern="1200" cap="none" spc="0" normalizeH="0" baseline="0" noProof="0">
                          <a:ln>
                            <a:noFill/>
                          </a:ln>
                          <a:solidFill>
                            <a:prstClr val="black"/>
                          </a:solidFill>
                          <a:effectLst/>
                          <a:uLnTx/>
                          <a:uFillTx/>
                          <a:latin typeface="+mn-lt"/>
                          <a:ea typeface="+mn-ea"/>
                          <a:cs typeface="+mn-cs"/>
                        </a:rPr>
                        <a:t> 
 Your confinement experience means everything to us!
We at LYC Mother &amp; Child Centre love taking care of our Mummies and babies! We passionately believe that every LYC Mummy needs gentle restorative care in comfortable home-like surroundings, while having access to professional advice.
"Everyone was so friendly, caring n attentive. I had a really good rest &amp; as a new mom i gain lots of knowledge through nurses sharing their experience and classes that they provided." ~ Ferlyn Leigh Ann
Thank you for your kind words, Ferlyn! We are so glad you had a good rest and gained 'lots of knowledge'!
Come discover for yourself how LYC Mother &amp; Child Centre is your perfect one-stop confinement centre. http://confinement.lychealth.com/appointment
</a:t>
                      </a:r>
                      <a:r>
                        <a:rPr kumimoji="0" lang="ja-JP" altLang="en-US" sz="1000" b="0" i="0" u="none" strike="noStrike" kern="1200" cap="none" spc="0" normalizeH="0" baseline="0" noProof="0">
                          <a:ln>
                            <a:noFill/>
                          </a:ln>
                          <a:solidFill>
                            <a:prstClr val="black"/>
                          </a:solidFill>
                          <a:effectLst/>
                          <a:uLnTx/>
                          <a:uFillTx/>
                          <a:latin typeface="+mn-lt"/>
                          <a:ea typeface="+mn-ea"/>
                          <a:cs typeface="+mn-cs"/>
                        </a:rPr>
                        <a:t>您的坐月体验胜于一切！
在</a:t>
                      </a:r>
                      <a:r>
                        <a:rPr kumimoji="0" lang="en-US" sz="1000" b="0" i="0" u="none" strike="noStrike" kern="1200" cap="none" spc="0" normalizeH="0" baseline="0" noProof="0">
                          <a:ln>
                            <a:noFill/>
                          </a:ln>
                          <a:solidFill>
                            <a:prstClr val="black"/>
                          </a:solidFill>
                          <a:effectLst/>
                          <a:uLnTx/>
                          <a:uFillTx/>
                          <a:latin typeface="+mn-lt"/>
                          <a:ea typeface="+mn-ea"/>
                          <a:cs typeface="+mn-cs"/>
                        </a:rPr>
                        <a:t>LYC </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产后护理中心的我们都乐于照顾我们的妈咪和宝宝们！我们深信每一名</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妈咪都可以在一个像家一样舒适的环境下休养还可以接收到专业的育儿资讯。
“这里的每个人都很友善，贴心以及殷勤。初为人母的我得到了很好的休息之余，还通
过护士们的经验分享和这里所提供的课程学到了很多知识。”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Ferlyn Leigh Ann
</a:t>
                      </a:r>
                      <a:r>
                        <a:rPr kumimoji="0" lang="ja-JP" altLang="en-US" sz="1000" b="0" i="0" u="none" strike="noStrike" kern="1200" cap="none" spc="0" normalizeH="0" baseline="0" noProof="0">
                          <a:ln>
                            <a:noFill/>
                          </a:ln>
                          <a:solidFill>
                            <a:prstClr val="black"/>
                          </a:solidFill>
                          <a:effectLst/>
                          <a:uLnTx/>
                          <a:uFillTx/>
                          <a:latin typeface="+mn-lt"/>
                          <a:ea typeface="+mn-ea"/>
                          <a:cs typeface="+mn-cs"/>
                        </a:rPr>
                        <a:t>谢谢</a:t>
                      </a:r>
                      <a:r>
                        <a:rPr kumimoji="0" lang="en-US" sz="1000" b="0" i="0" u="none" strike="noStrike" kern="1200" cap="none" spc="0" normalizeH="0" baseline="0" noProof="0">
                          <a:ln>
                            <a:noFill/>
                          </a:ln>
                          <a:solidFill>
                            <a:prstClr val="black"/>
                          </a:solidFill>
                          <a:effectLst/>
                          <a:uLnTx/>
                          <a:uFillTx/>
                          <a:latin typeface="+mn-lt"/>
                          <a:ea typeface="+mn-ea"/>
                          <a:cs typeface="+mn-cs"/>
                        </a:rPr>
                        <a:t>Ferlyn</a:t>
                      </a:r>
                      <a:r>
                        <a:rPr kumimoji="0" lang="ja-JP" altLang="en-US" sz="1000" b="0" i="0" u="none" strike="noStrike" kern="1200" cap="none" spc="0" normalizeH="0" baseline="0" noProof="0">
                          <a:ln>
                            <a:noFill/>
                          </a:ln>
                          <a:solidFill>
                            <a:prstClr val="black"/>
                          </a:solidFill>
                          <a:effectLst/>
                          <a:uLnTx/>
                          <a:uFillTx/>
                          <a:latin typeface="+mn-lt"/>
                          <a:ea typeface="+mn-ea"/>
                          <a:cs typeface="+mn-cs"/>
                        </a:rPr>
                        <a:t>的赞美！ 我们很高兴您在这里得到充足的休息以及学习到更多知识！
</a:t>
                      </a:r>
                      <a:r>
                        <a:rPr kumimoji="0" lang="en-US" sz="1000" b="0" i="0" u="none" strike="noStrike" kern="1200" cap="none" spc="0" normalizeH="0" baseline="0" noProof="0">
                          <a:ln>
                            <a:noFill/>
                          </a:ln>
                          <a:solidFill>
                            <a:prstClr val="black"/>
                          </a:solidFill>
                          <a:effectLst/>
                          <a:uLnTx/>
                          <a:uFillTx/>
                          <a:latin typeface="+mn-lt"/>
                          <a:ea typeface="+mn-ea"/>
                          <a:cs typeface="+mn-cs"/>
                        </a:rPr>
                        <a:t>LYC </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产后护理中心是您所需的一站式月子中心，等您亲身来体验。
</a:t>
                      </a:r>
                      <a:r>
                        <a:rPr kumimoji="0" lang="en-US" sz="1000" b="0" i="0" u="none" strike="noStrike" kern="1200" cap="none" spc="0" normalizeH="0" baseline="0" noProof="0">
                          <a:ln>
                            <a:noFill/>
                          </a:ln>
                          <a:solidFill>
                            <a:prstClr val="black"/>
                          </a:solidFill>
                          <a:effectLst/>
                          <a:uLnTx/>
                          <a:uFillTx/>
                          <a:latin typeface="+mn-lt"/>
                          <a:ea typeface="+mn-ea"/>
                          <a:cs typeface="+mn-cs"/>
                        </a:rPr>
                        <a:t>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43978381"/>
                  </a:ext>
                </a:extLst>
              </a:tr>
            </a:tbl>
          </a:graphicData>
        </a:graphic>
      </p:graphicFrame>
      <p:sp>
        <p:nvSpPr>
          <p:cNvPr id="4" name="Text Placeholder 3">
            <a:extLst>
              <a:ext uri="{FF2B5EF4-FFF2-40B4-BE49-F238E27FC236}">
                <a16:creationId xmlns:a16="http://schemas.microsoft.com/office/drawing/2014/main" id="{325E40C6-76FD-48DC-A391-7241D91FCCA6}"/>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541620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7F68D-4D27-482B-A78A-FF63C2234068}"/>
              </a:ext>
            </a:extLst>
          </p:cNvPr>
          <p:cNvSpPr>
            <a:spLocks noGrp="1"/>
          </p:cNvSpPr>
          <p:nvPr>
            <p:ph type="title"/>
          </p:nvPr>
        </p:nvSpPr>
        <p:spPr/>
        <p:txBody>
          <a:bodyPr/>
          <a:lstStyle/>
          <a:p>
            <a:r>
              <a:rPr lang="en-US"/>
              <a:t>Facebook Own Posts Table | LYC Mother &amp; Child Centre - 5 of 15</a:t>
            </a:r>
          </a:p>
        </p:txBody>
      </p:sp>
      <p:graphicFrame>
        <p:nvGraphicFramePr>
          <p:cNvPr id="5" name="Table Placeholder 4">
            <a:extLst>
              <a:ext uri="{FF2B5EF4-FFF2-40B4-BE49-F238E27FC236}">
                <a16:creationId xmlns:a16="http://schemas.microsoft.com/office/drawing/2014/main" id="{21AD1A29-BC85-420F-AA69-7DA32C8CEE51}"/>
              </a:ext>
            </a:extLst>
          </p:cNvPr>
          <p:cNvGraphicFramePr>
            <a:graphicFrameLocks noGrp="1"/>
          </p:cNvGraphicFramePr>
          <p:nvPr>
            <p:ph type="tbl" sz="quarter" idx="13"/>
            <p:extLst>
              <p:ext uri="{D42A27DB-BD31-4B8C-83A1-F6EECF244321}">
                <p14:modId xmlns:p14="http://schemas.microsoft.com/office/powerpoint/2010/main" val="551967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93505250"/>
                    </a:ext>
                  </a:extLst>
                </a:gridCol>
                <a:gridCol w="658368">
                  <a:extLst>
                    <a:ext uri="{9D8B030D-6E8A-4147-A177-3AD203B41FA5}">
                      <a16:colId xmlns:a16="http://schemas.microsoft.com/office/drawing/2014/main" val="28304722"/>
                    </a:ext>
                  </a:extLst>
                </a:gridCol>
                <a:gridCol w="658368">
                  <a:extLst>
                    <a:ext uri="{9D8B030D-6E8A-4147-A177-3AD203B41FA5}">
                      <a16:colId xmlns:a16="http://schemas.microsoft.com/office/drawing/2014/main" val="2787176474"/>
                    </a:ext>
                  </a:extLst>
                </a:gridCol>
                <a:gridCol w="658368">
                  <a:extLst>
                    <a:ext uri="{9D8B030D-6E8A-4147-A177-3AD203B41FA5}">
                      <a16:colId xmlns:a16="http://schemas.microsoft.com/office/drawing/2014/main" val="1080790481"/>
                    </a:ext>
                  </a:extLst>
                </a:gridCol>
                <a:gridCol w="658368">
                  <a:extLst>
                    <a:ext uri="{9D8B030D-6E8A-4147-A177-3AD203B41FA5}">
                      <a16:colId xmlns:a16="http://schemas.microsoft.com/office/drawing/2014/main" val="371059937"/>
                    </a:ext>
                  </a:extLst>
                </a:gridCol>
                <a:gridCol w="658368">
                  <a:extLst>
                    <a:ext uri="{9D8B030D-6E8A-4147-A177-3AD203B41FA5}">
                      <a16:colId xmlns:a16="http://schemas.microsoft.com/office/drawing/2014/main" val="2659988407"/>
                    </a:ext>
                  </a:extLst>
                </a:gridCol>
                <a:gridCol w="658368">
                  <a:extLst>
                    <a:ext uri="{9D8B030D-6E8A-4147-A177-3AD203B41FA5}">
                      <a16:colId xmlns:a16="http://schemas.microsoft.com/office/drawing/2014/main" val="3718757140"/>
                    </a:ext>
                  </a:extLst>
                </a:gridCol>
                <a:gridCol w="658368">
                  <a:extLst>
                    <a:ext uri="{9D8B030D-6E8A-4147-A177-3AD203B41FA5}">
                      <a16:colId xmlns:a16="http://schemas.microsoft.com/office/drawing/2014/main" val="15349367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97158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- 2018-10-23 11:54:00 </a:t>
                      </a:r>
                      <a:r>
                        <a:rPr kumimoji="0" lang="en-US" sz="1000" b="0" i="0" u="none" strike="noStrike" kern="1200" cap="none" spc="0" normalizeH="0" baseline="0" noProof="0">
                          <a:ln>
                            <a:noFill/>
                          </a:ln>
                          <a:solidFill>
                            <a:prstClr val="black"/>
                          </a:solidFill>
                          <a:effectLst/>
                          <a:uLnTx/>
                          <a:uFillTx/>
                          <a:latin typeface="+mn-lt"/>
                          <a:ea typeface="+mn-ea"/>
                          <a:cs typeface="+mn-cs"/>
                        </a:rPr>
                        <a:t> 
 Here's a great gift for our Daddies too! 
Mummies that sign up with LYC Mother &amp; Child Centre before January 2019, will receive a 1 week Free Trial at Anytime Fitness TTDI! 
This neighbourhood 24-hour gym fitted with the latest fitness equipment, is the perfect place for Daddies to get healthier while LYC Mummies and babies are being cared for. 
Want to know more? Write to us via enquiry@lychealth.com or call 012-627 7335!
</a:t>
                      </a:r>
                      <a:r>
                        <a:rPr kumimoji="0" lang="ja-JP" altLang="en-US" sz="1000" b="0" i="0" u="none" strike="noStrike" kern="1200" cap="none" spc="0" normalizeH="0" baseline="0" noProof="0">
                          <a:ln>
                            <a:noFill/>
                          </a:ln>
                          <a:solidFill>
                            <a:prstClr val="black"/>
                          </a:solidFill>
                          <a:effectLst/>
                          <a:uLnTx/>
                          <a:uFillTx/>
                          <a:latin typeface="+mn-lt"/>
                          <a:ea typeface="+mn-ea"/>
                          <a:cs typeface="+mn-cs"/>
                        </a:rPr>
                        <a:t>这里也有一份好礼给即将当爸的您！
凡在</a:t>
                      </a:r>
                      <a:r>
                        <a:rPr kumimoji="0" lang="en-US" altLang="ja-JP" sz="1000" b="0" i="0" u="none" strike="noStrike" kern="1200" cap="none" spc="0" normalizeH="0" baseline="0" noProof="0">
                          <a:ln>
                            <a:noFill/>
                          </a:ln>
                          <a:solidFill>
                            <a:prstClr val="black"/>
                          </a:solidFill>
                          <a:effectLst/>
                          <a:uLnTx/>
                          <a:uFillTx/>
                          <a:latin typeface="+mn-lt"/>
                          <a:ea typeface="+mn-ea"/>
                          <a:cs typeface="+mn-cs"/>
                        </a:rPr>
                        <a:t>2019</a:t>
                      </a:r>
                      <a:r>
                        <a:rPr kumimoji="0" lang="ja-JP" altLang="en-US" sz="1000" b="0" i="0" u="none" strike="noStrike" kern="1200" cap="none" spc="0" normalizeH="0" baseline="0" noProof="0">
                          <a:ln>
                            <a:noFill/>
                          </a:ln>
                          <a:solidFill>
                            <a:prstClr val="black"/>
                          </a:solidFill>
                          <a:effectLst/>
                          <a:uLnTx/>
                          <a:uFillTx/>
                          <a:latin typeface="+mn-lt"/>
                          <a:ea typeface="+mn-ea"/>
                          <a:cs typeface="+mn-cs"/>
                        </a:rPr>
                        <a:t>年</a:t>
                      </a:r>
                      <a:r>
                        <a:rPr kumimoji="0" lang="en-US" altLang="ja-JP" sz="1000" b="0" i="0" u="none" strike="noStrike" kern="1200" cap="none" spc="0" normalizeH="0" baseline="0" noProof="0">
                          <a:ln>
                            <a:noFill/>
                          </a:ln>
                          <a:solidFill>
                            <a:prstClr val="black"/>
                          </a:solidFill>
                          <a:effectLst/>
                          <a:uLnTx/>
                          <a:uFillTx/>
                          <a:latin typeface="+mn-lt"/>
                          <a:ea typeface="+mn-ea"/>
                          <a:cs typeface="+mn-cs"/>
                        </a:rPr>
                        <a:t>1</a:t>
                      </a:r>
                      <a:r>
                        <a:rPr kumimoji="0" lang="ja-JP" altLang="en-US" sz="1000" b="0" i="0" u="none" strike="noStrike" kern="1200" cap="none" spc="0" normalizeH="0" baseline="0" noProof="0">
                          <a:ln>
                            <a:noFill/>
                          </a:ln>
                          <a:solidFill>
                            <a:prstClr val="black"/>
                          </a:solidFill>
                          <a:effectLst/>
                          <a:uLnTx/>
                          <a:uFillTx/>
                          <a:latin typeface="+mn-lt"/>
                          <a:ea typeface="+mn-ea"/>
                          <a:cs typeface="+mn-cs"/>
                        </a:rPr>
                        <a:t>月之前跟</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产后护理中心签购配套，您将享有</a:t>
                      </a:r>
                      <a:r>
                        <a:rPr kumimoji="0" lang="en-US" sz="1000" b="0" i="0" u="none" strike="noStrike" kern="1200" cap="none" spc="0" normalizeH="0" baseline="0" noProof="0">
                          <a:ln>
                            <a:noFill/>
                          </a:ln>
                          <a:solidFill>
                            <a:prstClr val="black"/>
                          </a:solidFill>
                          <a:effectLst/>
                          <a:uLnTx/>
                          <a:uFillTx/>
                          <a:latin typeface="+mn-lt"/>
                          <a:ea typeface="+mn-ea"/>
                          <a:cs typeface="+mn-cs"/>
                        </a:rPr>
                        <a:t>Anytime Fitness at TTDI </a:t>
                      </a:r>
                      <a:r>
                        <a:rPr kumimoji="0" lang="ja-JP" altLang="en-US" sz="1000" b="0" i="0" u="none" strike="noStrike" kern="1200" cap="none" spc="0" normalizeH="0" baseline="0" noProof="0">
                          <a:ln>
                            <a:noFill/>
                          </a:ln>
                          <a:solidFill>
                            <a:prstClr val="black"/>
                          </a:solidFill>
                          <a:effectLst/>
                          <a:uLnTx/>
                          <a:uFillTx/>
                          <a:latin typeface="+mn-lt"/>
                          <a:ea typeface="+mn-ea"/>
                          <a:cs typeface="+mn-cs"/>
                        </a:rPr>
                        <a:t>一个星期的免费试运动</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这间</a:t>
                      </a:r>
                      <a:r>
                        <a:rPr kumimoji="0" lang="en-US" altLang="ja-JP" sz="1000" b="0" i="0" u="none" strike="noStrike" kern="1200" cap="none" spc="0" normalizeH="0" baseline="0" noProof="0">
                          <a:ln>
                            <a:noFill/>
                          </a:ln>
                          <a:solidFill>
                            <a:prstClr val="black"/>
                          </a:solidFill>
                          <a:effectLst/>
                          <a:uLnTx/>
                          <a:uFillTx/>
                          <a:latin typeface="+mn-lt"/>
                          <a:ea typeface="+mn-ea"/>
                          <a:cs typeface="+mn-cs"/>
                        </a:rPr>
                        <a:t>24</a:t>
                      </a:r>
                      <a:r>
                        <a:rPr kumimoji="0" lang="ja-JP" altLang="en-US" sz="1000" b="0" i="0" u="none" strike="noStrike" kern="1200" cap="none" spc="0" normalizeH="0" baseline="0" noProof="0">
                          <a:ln>
                            <a:noFill/>
                          </a:ln>
                          <a:solidFill>
                            <a:prstClr val="black"/>
                          </a:solidFill>
                          <a:effectLst/>
                          <a:uLnTx/>
                          <a:uFillTx/>
                          <a:latin typeface="+mn-lt"/>
                          <a:ea typeface="+mn-ea"/>
                          <a:cs typeface="+mn-cs"/>
                        </a:rPr>
                        <a:t>小时健身中心的运动器材都是最新的以及非常齐全。当</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妈咪和宝宝在月子中心安心休息时，爸爸们可
以到楼下的健身中心去运动。
更多优惠详情，立刻电邮至</a:t>
                      </a:r>
                      <a:r>
                        <a:rPr kumimoji="0" lang="en-US" sz="1000" b="0" i="0" u="none" strike="noStrike" kern="1200" cap="none" spc="0" normalizeH="0" baseline="0" noProof="0">
                          <a:ln>
                            <a:noFill/>
                          </a:ln>
                          <a:solidFill>
                            <a:prstClr val="black"/>
                          </a:solidFill>
                          <a:effectLst/>
                          <a:uLnTx/>
                          <a:uFillTx/>
                          <a:latin typeface="+mn-lt"/>
                          <a:ea typeface="+mn-ea"/>
                          <a:cs typeface="+mn-cs"/>
                        </a:rPr>
                        <a:t>enquiry@lychealth.com </a:t>
                      </a:r>
                      <a:r>
                        <a:rPr kumimoji="0" lang="ja-JP" altLang="en-US" sz="1000" b="0" i="0" u="none" strike="noStrike" kern="1200" cap="none" spc="0" normalizeH="0" baseline="0" noProof="0">
                          <a:ln>
                            <a:noFill/>
                          </a:ln>
                          <a:solidFill>
                            <a:prstClr val="black"/>
                          </a:solidFill>
                          <a:effectLst/>
                          <a:uLnTx/>
                          <a:uFillTx/>
                          <a:latin typeface="+mn-lt"/>
                          <a:ea typeface="+mn-ea"/>
                          <a:cs typeface="+mn-cs"/>
                        </a:rPr>
                        <a:t>或拨打客服专线 </a:t>
                      </a:r>
                      <a:r>
                        <a:rPr kumimoji="0" lang="en-US" altLang="ja-JP" sz="1000" b="0" i="0" u="none" strike="noStrike" kern="1200" cap="none" spc="0" normalizeH="0" baseline="0" noProof="0">
                          <a:ln>
                            <a:noFill/>
                          </a:ln>
                          <a:solidFill>
                            <a:prstClr val="black"/>
                          </a:solidFill>
                          <a:effectLst/>
                          <a:uLnTx/>
                          <a:uFillTx/>
                          <a:latin typeface="+mn-lt"/>
                          <a:ea typeface="+mn-ea"/>
                          <a:cs typeface="+mn-cs"/>
                        </a:rPr>
                        <a:t>012-627 7335!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45199584"/>
                  </a:ext>
                </a:extLst>
              </a:tr>
            </a:tbl>
          </a:graphicData>
        </a:graphic>
      </p:graphicFrame>
      <p:sp>
        <p:nvSpPr>
          <p:cNvPr id="4" name="Text Placeholder 3">
            <a:extLst>
              <a:ext uri="{FF2B5EF4-FFF2-40B4-BE49-F238E27FC236}">
                <a16:creationId xmlns:a16="http://schemas.microsoft.com/office/drawing/2014/main" id="{F37FC36B-DC3E-4203-86CE-8E3F7985F1D0}"/>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8083065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3BABB-0461-4B98-A07C-33A3645D14E3}"/>
              </a:ext>
            </a:extLst>
          </p:cNvPr>
          <p:cNvSpPr>
            <a:spLocks noGrp="1"/>
          </p:cNvSpPr>
          <p:nvPr>
            <p:ph type="title"/>
          </p:nvPr>
        </p:nvSpPr>
        <p:spPr/>
        <p:txBody>
          <a:bodyPr/>
          <a:lstStyle/>
          <a:p>
            <a:r>
              <a:rPr lang="en-US"/>
              <a:t>Facebook Own Posts Table | LYC Mother &amp; Child Centre - 6 of 15</a:t>
            </a:r>
          </a:p>
        </p:txBody>
      </p:sp>
      <p:graphicFrame>
        <p:nvGraphicFramePr>
          <p:cNvPr id="5" name="Table Placeholder 4">
            <a:extLst>
              <a:ext uri="{FF2B5EF4-FFF2-40B4-BE49-F238E27FC236}">
                <a16:creationId xmlns:a16="http://schemas.microsoft.com/office/drawing/2014/main" id="{DF66377A-702E-4B77-A126-E496F37B205A}"/>
              </a:ext>
            </a:extLst>
          </p:cNvPr>
          <p:cNvGraphicFramePr>
            <a:graphicFrameLocks noGrp="1"/>
          </p:cNvGraphicFramePr>
          <p:nvPr>
            <p:ph type="tbl" sz="quarter" idx="13"/>
            <p:extLst>
              <p:ext uri="{D42A27DB-BD31-4B8C-83A1-F6EECF244321}">
                <p14:modId xmlns:p14="http://schemas.microsoft.com/office/powerpoint/2010/main" val="1190279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06263794"/>
                    </a:ext>
                  </a:extLst>
                </a:gridCol>
                <a:gridCol w="658368">
                  <a:extLst>
                    <a:ext uri="{9D8B030D-6E8A-4147-A177-3AD203B41FA5}">
                      <a16:colId xmlns:a16="http://schemas.microsoft.com/office/drawing/2014/main" val="2885384272"/>
                    </a:ext>
                  </a:extLst>
                </a:gridCol>
                <a:gridCol w="658368">
                  <a:extLst>
                    <a:ext uri="{9D8B030D-6E8A-4147-A177-3AD203B41FA5}">
                      <a16:colId xmlns:a16="http://schemas.microsoft.com/office/drawing/2014/main" val="2989748531"/>
                    </a:ext>
                  </a:extLst>
                </a:gridCol>
                <a:gridCol w="658368">
                  <a:extLst>
                    <a:ext uri="{9D8B030D-6E8A-4147-A177-3AD203B41FA5}">
                      <a16:colId xmlns:a16="http://schemas.microsoft.com/office/drawing/2014/main" val="3510740684"/>
                    </a:ext>
                  </a:extLst>
                </a:gridCol>
                <a:gridCol w="658368">
                  <a:extLst>
                    <a:ext uri="{9D8B030D-6E8A-4147-A177-3AD203B41FA5}">
                      <a16:colId xmlns:a16="http://schemas.microsoft.com/office/drawing/2014/main" val="3141782948"/>
                    </a:ext>
                  </a:extLst>
                </a:gridCol>
                <a:gridCol w="658368">
                  <a:extLst>
                    <a:ext uri="{9D8B030D-6E8A-4147-A177-3AD203B41FA5}">
                      <a16:colId xmlns:a16="http://schemas.microsoft.com/office/drawing/2014/main" val="3039801007"/>
                    </a:ext>
                  </a:extLst>
                </a:gridCol>
                <a:gridCol w="658368">
                  <a:extLst>
                    <a:ext uri="{9D8B030D-6E8A-4147-A177-3AD203B41FA5}">
                      <a16:colId xmlns:a16="http://schemas.microsoft.com/office/drawing/2014/main" val="727741573"/>
                    </a:ext>
                  </a:extLst>
                </a:gridCol>
                <a:gridCol w="658368">
                  <a:extLst>
                    <a:ext uri="{9D8B030D-6E8A-4147-A177-3AD203B41FA5}">
                      <a16:colId xmlns:a16="http://schemas.microsoft.com/office/drawing/2014/main" val="1962736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97776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- 2018-10-19 15:35:39 </a:t>
                      </a:r>
                      <a:r>
                        <a:rPr kumimoji="0" lang="en-US" sz="1000" b="0" i="0" u="none" strike="noStrike" kern="1200" cap="none" spc="0" normalizeH="0" baseline="0" noProof="0">
                          <a:ln>
                            <a:noFill/>
                          </a:ln>
                          <a:solidFill>
                            <a:prstClr val="black"/>
                          </a:solidFill>
                          <a:effectLst/>
                          <a:uLnTx/>
                          <a:uFillTx/>
                          <a:latin typeface="+mn-lt"/>
                          <a:ea typeface="+mn-ea"/>
                          <a:cs typeface="+mn-cs"/>
                        </a:rPr>
                        <a:t> 
 Breastfeeding takes practice!
The first few times breastfeeding your baby can be tricky. Getting baby to latch on is a skill that needs to be learned!
At LYC Mother &amp; Child Centre, our caring staff are trained to help our Mummies learn the best and most comfortable way to breastfeed. We are with our Mummies every step of the way, so that LYC Mummies can enjoy the amazing benefits of feeding their precious child.
Come discover how LYC Mother &amp; Child Centre can make a difference in your post-natal experience! Do make an appointment with us today! http://confinement.lychealth.com/appointment
Source:
https://www.babycentre.co.uk
</a:t>
                      </a:r>
                      <a:r>
                        <a:rPr kumimoji="0" lang="ja-JP" altLang="en-US" sz="1000" b="0" i="0" u="none" strike="noStrike" kern="1200" cap="none" spc="0" normalizeH="0" baseline="0" noProof="0">
                          <a:ln>
                            <a:noFill/>
                          </a:ln>
                          <a:solidFill>
                            <a:prstClr val="black"/>
                          </a:solidFill>
                          <a:effectLst/>
                          <a:uLnTx/>
                          <a:uFillTx/>
                          <a:latin typeface="+mn-lt"/>
                          <a:ea typeface="+mn-ea"/>
                          <a:cs typeface="+mn-cs"/>
                        </a:rPr>
                        <a:t>母乳喂养也需要练习</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初次亲喂母乳是非常棘手的，想要亲喂母乳 并让宝宝喝到奶是妈妈们必学的技巧！
在 </a:t>
                      </a:r>
                      <a:r>
                        <a:rPr kumimoji="0" lang="en-US" sz="1000" b="0" i="0" u="none" strike="noStrike" kern="1200" cap="none" spc="0" normalizeH="0" baseline="0" noProof="0">
                          <a:ln>
                            <a:noFill/>
                          </a:ln>
                          <a:solidFill>
                            <a:prstClr val="black"/>
                          </a:solidFill>
                          <a:effectLst/>
                          <a:uLnTx/>
                          <a:uFillTx/>
                          <a:latin typeface="+mn-lt"/>
                          <a:ea typeface="+mn-ea"/>
                          <a:cs typeface="+mn-cs"/>
                        </a:rPr>
                        <a:t>LYC </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我们专业、友善的护士会帮忙引导妈咪们如何喂母乳并以最舒服的姿势来喂母乳。我们循循善诱的护士会一 步一步的教导您以便我们的</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妈咪可以轻 松体会亲喂宝贝的益处。 
来看看</a:t>
                      </a:r>
                      <a:r>
                        <a:rPr kumimoji="0" lang="en-US" sz="1000" b="0" i="0" u="none" strike="noStrike" kern="1200" cap="none" spc="0" normalizeH="0" baseline="0" noProof="0">
                          <a:ln>
                            <a:noFill/>
                          </a:ln>
                          <a:solidFill>
                            <a:prstClr val="black"/>
                          </a:solidFill>
                          <a:effectLst/>
                          <a:uLnTx/>
                          <a:uFillTx/>
                          <a:latin typeface="+mn-lt"/>
                          <a:ea typeface="+mn-ea"/>
                          <a:cs typeface="+mn-cs"/>
                        </a:rPr>
                        <a:t>LYC </a:t>
                      </a:r>
                      <a:r>
                        <a:rPr kumimoji="0" lang="ja-JP" altLang="en-US" sz="1000" b="0" i="0" u="none" strike="noStrike" kern="1200" cap="none" spc="0" normalizeH="0" baseline="0" noProof="0">
                          <a:ln>
                            <a:noFill/>
                          </a:ln>
                          <a:solidFill>
                            <a:prstClr val="black"/>
                          </a:solidFill>
                          <a:effectLst/>
                          <a:uLnTx/>
                          <a:uFillTx/>
                          <a:latin typeface="+mn-lt"/>
                          <a:ea typeface="+mn-ea"/>
                          <a:cs typeface="+mn-cs"/>
                        </a:rPr>
                        <a:t>月子中心可以如何颠覆您的坐月体验，坐月子也可以有乐趣</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现在就私讯或预订参观我们吧！
</a:t>
                      </a:r>
                      <a:r>
                        <a:rPr kumimoji="0" lang="en-US" sz="1000" b="0" i="0" u="none" strike="noStrike" kern="1200" cap="none" spc="0" normalizeH="0" baseline="0" noProof="0">
                          <a:ln>
                            <a:noFill/>
                          </a:ln>
                          <a:solidFill>
                            <a:prstClr val="black"/>
                          </a:solidFill>
                          <a:effectLst/>
                          <a:uLnTx/>
                          <a:uFillTx/>
                          <a:latin typeface="+mn-lt"/>
                          <a:ea typeface="+mn-ea"/>
                          <a:cs typeface="+mn-cs"/>
                        </a:rPr>
                        <a:t>http://lychealth.com/appointment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62257816"/>
                  </a:ext>
                </a:extLst>
              </a:tr>
            </a:tbl>
          </a:graphicData>
        </a:graphic>
      </p:graphicFrame>
      <p:sp>
        <p:nvSpPr>
          <p:cNvPr id="4" name="Text Placeholder 3">
            <a:extLst>
              <a:ext uri="{FF2B5EF4-FFF2-40B4-BE49-F238E27FC236}">
                <a16:creationId xmlns:a16="http://schemas.microsoft.com/office/drawing/2014/main" id="{0BC703D3-27F9-4B4C-83AC-29F7DEDD0744}"/>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8561586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1356C-0BD8-4BC4-8946-E5AC46F8F943}"/>
              </a:ext>
            </a:extLst>
          </p:cNvPr>
          <p:cNvSpPr>
            <a:spLocks noGrp="1"/>
          </p:cNvSpPr>
          <p:nvPr>
            <p:ph type="title"/>
          </p:nvPr>
        </p:nvSpPr>
        <p:spPr/>
        <p:txBody>
          <a:bodyPr/>
          <a:lstStyle/>
          <a:p>
            <a:r>
              <a:rPr lang="en-US"/>
              <a:t>Facebook Own Posts Table | LYC Mother &amp; Child Centre - 7 of 15</a:t>
            </a:r>
          </a:p>
        </p:txBody>
      </p:sp>
      <p:graphicFrame>
        <p:nvGraphicFramePr>
          <p:cNvPr id="5" name="Table Placeholder 4">
            <a:extLst>
              <a:ext uri="{FF2B5EF4-FFF2-40B4-BE49-F238E27FC236}">
                <a16:creationId xmlns:a16="http://schemas.microsoft.com/office/drawing/2014/main" id="{8AE2C960-4B49-459B-AD7A-E2C48F30E9BD}"/>
              </a:ext>
            </a:extLst>
          </p:cNvPr>
          <p:cNvGraphicFramePr>
            <a:graphicFrameLocks noGrp="1"/>
          </p:cNvGraphicFramePr>
          <p:nvPr>
            <p:ph type="tbl" sz="quarter" idx="13"/>
            <p:extLst>
              <p:ext uri="{D42A27DB-BD31-4B8C-83A1-F6EECF244321}">
                <p14:modId xmlns:p14="http://schemas.microsoft.com/office/powerpoint/2010/main" val="2536154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69160291"/>
                    </a:ext>
                  </a:extLst>
                </a:gridCol>
                <a:gridCol w="658368">
                  <a:extLst>
                    <a:ext uri="{9D8B030D-6E8A-4147-A177-3AD203B41FA5}">
                      <a16:colId xmlns:a16="http://schemas.microsoft.com/office/drawing/2014/main" val="15449546"/>
                    </a:ext>
                  </a:extLst>
                </a:gridCol>
                <a:gridCol w="658368">
                  <a:extLst>
                    <a:ext uri="{9D8B030D-6E8A-4147-A177-3AD203B41FA5}">
                      <a16:colId xmlns:a16="http://schemas.microsoft.com/office/drawing/2014/main" val="3667082317"/>
                    </a:ext>
                  </a:extLst>
                </a:gridCol>
                <a:gridCol w="658368">
                  <a:extLst>
                    <a:ext uri="{9D8B030D-6E8A-4147-A177-3AD203B41FA5}">
                      <a16:colId xmlns:a16="http://schemas.microsoft.com/office/drawing/2014/main" val="3518930976"/>
                    </a:ext>
                  </a:extLst>
                </a:gridCol>
                <a:gridCol w="658368">
                  <a:extLst>
                    <a:ext uri="{9D8B030D-6E8A-4147-A177-3AD203B41FA5}">
                      <a16:colId xmlns:a16="http://schemas.microsoft.com/office/drawing/2014/main" val="1702322817"/>
                    </a:ext>
                  </a:extLst>
                </a:gridCol>
                <a:gridCol w="658368">
                  <a:extLst>
                    <a:ext uri="{9D8B030D-6E8A-4147-A177-3AD203B41FA5}">
                      <a16:colId xmlns:a16="http://schemas.microsoft.com/office/drawing/2014/main" val="543344995"/>
                    </a:ext>
                  </a:extLst>
                </a:gridCol>
                <a:gridCol w="658368">
                  <a:extLst>
                    <a:ext uri="{9D8B030D-6E8A-4147-A177-3AD203B41FA5}">
                      <a16:colId xmlns:a16="http://schemas.microsoft.com/office/drawing/2014/main" val="3420635339"/>
                    </a:ext>
                  </a:extLst>
                </a:gridCol>
                <a:gridCol w="658368">
                  <a:extLst>
                    <a:ext uri="{9D8B030D-6E8A-4147-A177-3AD203B41FA5}">
                      <a16:colId xmlns:a16="http://schemas.microsoft.com/office/drawing/2014/main" val="1403681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85874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- 2018-10-15 14:00:00 </a:t>
                      </a:r>
                      <a:r>
                        <a:rPr kumimoji="0" lang="en-US" sz="1000" b="0" i="0" u="none" strike="noStrike" kern="1200" cap="none" spc="0" normalizeH="0" baseline="0" noProof="0">
                          <a:ln>
                            <a:noFill/>
                          </a:ln>
                          <a:solidFill>
                            <a:prstClr val="black"/>
                          </a:solidFill>
                          <a:effectLst/>
                          <a:uLnTx/>
                          <a:uFillTx/>
                          <a:latin typeface="+mn-lt"/>
                          <a:ea typeface="+mn-ea"/>
                          <a:cs typeface="+mn-cs"/>
                        </a:rPr>
                        <a:t> 
 LYC Mother &amp; Child Centre was featured in @BabyTalk Magazine recently!
Our LYC mommy Louisa Goh talked about how her confinement period turned out to be 'such a restful and rejuvenating experience'. She was pleased that her precious baby was 'in very good hands' while she enjoyed the pampering of 'the intricate confinement treatments carried out by experts at the Tanamera Wellness Spa'.
Thank you Louisa Goh for choosing LYC Mother &amp; Child Centre, it was truly a joy caring for you and your baby!
Interested to be a LYC mommy like Louisa? Write to us via enquiry@lychealth.com or call 012-627 7335 to find out how!
LYC </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产后护理中心被刊登在近期的亲子杂志 </a:t>
                      </a:r>
                      <a:r>
                        <a:rPr kumimoji="0" lang="en-US" sz="1000" b="0" i="0" u="none" strike="noStrike" kern="1200" cap="none" spc="0" normalizeH="0" baseline="0" noProof="0">
                          <a:ln>
                            <a:noFill/>
                          </a:ln>
                          <a:solidFill>
                            <a:prstClr val="black"/>
                          </a:solidFill>
                          <a:effectLst/>
                          <a:uLnTx/>
                          <a:uFillTx/>
                          <a:latin typeface="+mn-lt"/>
                          <a:ea typeface="+mn-ea"/>
                          <a:cs typeface="+mn-cs"/>
                        </a:rPr>
                        <a:t>BabyTalk Malaysia !
</a:t>
                      </a:r>
                      <a:r>
                        <a:rPr kumimoji="0" lang="ja-JP" altLang="en-US" sz="1000" b="0" i="0" u="none" strike="noStrike" kern="1200" cap="none" spc="0" normalizeH="0" baseline="0" noProof="0">
                          <a:ln>
                            <a:noFill/>
                          </a:ln>
                          <a:solidFill>
                            <a:prstClr val="black"/>
                          </a:solidFill>
                          <a:effectLst/>
                          <a:uLnTx/>
                          <a:uFillTx/>
                          <a:latin typeface="+mn-lt"/>
                          <a:ea typeface="+mn-ea"/>
                          <a:cs typeface="+mn-cs"/>
                        </a:rPr>
                        <a:t>我们的</a:t>
                      </a:r>
                      <a:r>
                        <a:rPr kumimoji="0" lang="en-US" sz="1000" b="0" i="0" u="none" strike="noStrike" kern="1200" cap="none" spc="0" normalizeH="0" baseline="0" noProof="0">
                          <a:ln>
                            <a:noFill/>
                          </a:ln>
                          <a:solidFill>
                            <a:prstClr val="black"/>
                          </a:solidFill>
                          <a:effectLst/>
                          <a:uLnTx/>
                          <a:uFillTx/>
                          <a:latin typeface="+mn-lt"/>
                          <a:ea typeface="+mn-ea"/>
                          <a:cs typeface="+mn-cs"/>
                        </a:rPr>
                        <a:t>LYC </a:t>
                      </a:r>
                      <a:r>
                        <a:rPr kumimoji="0" lang="ja-JP" altLang="en-US" sz="1000" b="0" i="0" u="none" strike="noStrike" kern="1200" cap="none" spc="0" normalizeH="0" baseline="0" noProof="0">
                          <a:ln>
                            <a:noFill/>
                          </a:ln>
                          <a:solidFill>
                            <a:prstClr val="black"/>
                          </a:solidFill>
                          <a:effectLst/>
                          <a:uLnTx/>
                          <a:uFillTx/>
                          <a:latin typeface="+mn-lt"/>
                          <a:ea typeface="+mn-ea"/>
                          <a:cs typeface="+mn-cs"/>
                        </a:rPr>
                        <a:t>妈咪，</a:t>
                      </a:r>
                      <a:r>
                        <a:rPr kumimoji="0" lang="en-US" sz="1000" b="0" i="0" u="none" strike="noStrike" kern="1200" cap="none" spc="0" normalizeH="0" baseline="0" noProof="0">
                          <a:ln>
                            <a:noFill/>
                          </a:ln>
                          <a:solidFill>
                            <a:prstClr val="black"/>
                          </a:solidFill>
                          <a:effectLst/>
                          <a:uLnTx/>
                          <a:uFillTx/>
                          <a:latin typeface="+mn-lt"/>
                          <a:ea typeface="+mn-ea"/>
                          <a:cs typeface="+mn-cs"/>
                        </a:rPr>
                        <a:t>Louisa Goh </a:t>
                      </a:r>
                      <a:r>
                        <a:rPr kumimoji="0" lang="ja-JP" altLang="en-US" sz="1000" b="0" i="0" u="none" strike="noStrike" kern="1200" cap="none" spc="0" normalizeH="0" baseline="0" noProof="0">
                          <a:ln>
                            <a:noFill/>
                          </a:ln>
                          <a:solidFill>
                            <a:prstClr val="black"/>
                          </a:solidFill>
                          <a:effectLst/>
                          <a:uLnTx/>
                          <a:uFillTx/>
                          <a:latin typeface="+mn-lt"/>
                          <a:ea typeface="+mn-ea"/>
                          <a:cs typeface="+mn-cs"/>
                        </a:rPr>
                        <a:t>谈及她在坐月期间使她得到足够休息和恢复光彩。 她的宝宝受到妥善照顾的当儿，她也可以安心享受</a:t>
                      </a:r>
                      <a:r>
                        <a:rPr kumimoji="0" lang="en-US" sz="1000" b="0" i="0" u="none" strike="noStrike" kern="1200" cap="none" spc="0" normalizeH="0" baseline="0" noProof="0">
                          <a:ln>
                            <a:noFill/>
                          </a:ln>
                          <a:solidFill>
                            <a:prstClr val="black"/>
                          </a:solidFill>
                          <a:effectLst/>
                          <a:uLnTx/>
                          <a:uFillTx/>
                          <a:latin typeface="+mn-lt"/>
                          <a:ea typeface="+mn-ea"/>
                          <a:cs typeface="+mn-cs"/>
                        </a:rPr>
                        <a:t>Tanamera Wellness Centre</a:t>
                      </a:r>
                      <a:r>
                        <a:rPr kumimoji="0" lang="ja-JP" altLang="en-US" sz="1000" b="0" i="0" u="none" strike="noStrike" kern="1200" cap="none" spc="0" normalizeH="0" baseline="0" noProof="0">
                          <a:ln>
                            <a:noFill/>
                          </a:ln>
                          <a:solidFill>
                            <a:prstClr val="black"/>
                          </a:solidFill>
                          <a:effectLst/>
                          <a:uLnTx/>
                          <a:uFillTx/>
                          <a:latin typeface="+mn-lt"/>
                          <a:ea typeface="+mn-ea"/>
                          <a:cs typeface="+mn-cs"/>
                        </a:rPr>
                        <a:t>为她安排的产后调理服务，为此她感到非常放心</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非常谢谢</a:t>
                      </a:r>
                      <a:r>
                        <a:rPr kumimoji="0" lang="en-US" sz="1000" b="0" i="0" u="none" strike="noStrike" kern="1200" cap="none" spc="0" normalizeH="0" baseline="0" noProof="0">
                          <a:ln>
                            <a:noFill/>
                          </a:ln>
                          <a:solidFill>
                            <a:prstClr val="black"/>
                          </a:solidFill>
                          <a:effectLst/>
                          <a:uLnTx/>
                          <a:uFillTx/>
                          <a:latin typeface="+mn-lt"/>
                          <a:ea typeface="+mn-ea"/>
                          <a:cs typeface="+mn-cs"/>
                        </a:rPr>
                        <a:t>Louisa Goh </a:t>
                      </a:r>
                      <a:r>
                        <a:rPr kumimoji="0" lang="ja-JP" altLang="en-US" sz="1000" b="0" i="0" u="none" strike="noStrike" kern="1200" cap="none" spc="0" normalizeH="0" baseline="0" noProof="0">
                          <a:ln>
                            <a:noFill/>
                          </a:ln>
                          <a:solidFill>
                            <a:prstClr val="black"/>
                          </a:solidFill>
                          <a:effectLst/>
                          <a:uLnTx/>
                          <a:uFillTx/>
                          <a:latin typeface="+mn-lt"/>
                          <a:ea typeface="+mn-ea"/>
                          <a:cs typeface="+mn-cs"/>
                        </a:rPr>
                        <a:t>选择</a:t>
                      </a:r>
                      <a:r>
                        <a:rPr kumimoji="0" lang="en-US" sz="1000" b="0" i="0" u="none" strike="noStrike" kern="1200" cap="none" spc="0" normalizeH="0" baseline="0" noProof="0">
                          <a:ln>
                            <a:noFill/>
                          </a:ln>
                          <a:solidFill>
                            <a:prstClr val="black"/>
                          </a:solidFill>
                          <a:effectLst/>
                          <a:uLnTx/>
                          <a:uFillTx/>
                          <a:latin typeface="+mn-lt"/>
                          <a:ea typeface="+mn-ea"/>
                          <a:cs typeface="+mn-cs"/>
                        </a:rPr>
                        <a:t>LYC </a:t>
                      </a:r>
                      <a:r>
                        <a:rPr kumimoji="0" lang="ja-JP" altLang="en-US" sz="1000" b="0" i="0" u="none" strike="noStrike" kern="1200" cap="none" spc="0" normalizeH="0" baseline="0" noProof="0">
                          <a:ln>
                            <a:noFill/>
                          </a:ln>
                          <a:solidFill>
                            <a:prstClr val="black"/>
                          </a:solidFill>
                          <a:effectLst/>
                          <a:uLnTx/>
                          <a:uFillTx/>
                          <a:latin typeface="+mn-lt"/>
                          <a:ea typeface="+mn-ea"/>
                          <a:cs typeface="+mn-cs"/>
                        </a:rPr>
                        <a:t>月子中心， 非常愉快能够照护您和您的宝宝</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想像</a:t>
                      </a:r>
                      <a:r>
                        <a:rPr kumimoji="0" lang="en-US" sz="1000" b="0" i="0" u="none" strike="noStrike" kern="1200" cap="none" spc="0" normalizeH="0" baseline="0" noProof="0">
                          <a:ln>
                            <a:noFill/>
                          </a:ln>
                          <a:solidFill>
                            <a:prstClr val="black"/>
                          </a:solidFill>
                          <a:effectLst/>
                          <a:uLnTx/>
                          <a:uFillTx/>
                          <a:latin typeface="+mn-lt"/>
                          <a:ea typeface="+mn-ea"/>
                          <a:cs typeface="+mn-cs"/>
                        </a:rPr>
                        <a:t>Louisa</a:t>
                      </a:r>
                      <a:r>
                        <a:rPr kumimoji="0" lang="ja-JP" altLang="en-US" sz="1000" b="0" i="0" u="none" strike="noStrike" kern="1200" cap="none" spc="0" normalizeH="0" baseline="0" noProof="0">
                          <a:ln>
                            <a:noFill/>
                          </a:ln>
                          <a:solidFill>
                            <a:prstClr val="black"/>
                          </a:solidFill>
                          <a:effectLst/>
                          <a:uLnTx/>
                          <a:uFillTx/>
                          <a:latin typeface="+mn-lt"/>
                          <a:ea typeface="+mn-ea"/>
                          <a:cs typeface="+mn-cs"/>
                        </a:rPr>
                        <a:t>一样成为</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妈咪</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您可电邮至 </a:t>
                      </a:r>
                      <a:r>
                        <a:rPr kumimoji="0" lang="en-US" sz="1000" b="0" i="0" u="none" strike="noStrike" kern="1200" cap="none" spc="0" normalizeH="0" baseline="0" noProof="0">
                          <a:ln>
                            <a:noFill/>
                          </a:ln>
                          <a:solidFill>
                            <a:prstClr val="black"/>
                          </a:solidFill>
                          <a:effectLst/>
                          <a:uLnTx/>
                          <a:uFillTx/>
                          <a:latin typeface="+mn-lt"/>
                          <a:ea typeface="+mn-ea"/>
                          <a:cs typeface="+mn-cs"/>
                        </a:rPr>
                        <a:t>enquiry@lychealth.com </a:t>
                      </a:r>
                      <a:r>
                        <a:rPr kumimoji="0" lang="ja-JP" altLang="en-US" sz="1000" b="0" i="0" u="none" strike="noStrike" kern="1200" cap="none" spc="0" normalizeH="0" baseline="0" noProof="0">
                          <a:ln>
                            <a:noFill/>
                          </a:ln>
                          <a:solidFill>
                            <a:prstClr val="black"/>
                          </a:solidFill>
                          <a:effectLst/>
                          <a:uLnTx/>
                          <a:uFillTx/>
                          <a:latin typeface="+mn-lt"/>
                          <a:ea typeface="+mn-ea"/>
                          <a:cs typeface="+mn-cs"/>
                        </a:rPr>
                        <a:t>或联络</a:t>
                      </a:r>
                      <a:r>
                        <a:rPr kumimoji="0" lang="en-US" altLang="ja-JP" sz="1000" b="0" i="0" u="none" strike="noStrike" kern="1200" cap="none" spc="0" normalizeH="0" baseline="0" noProof="0">
                          <a:ln>
                            <a:noFill/>
                          </a:ln>
                          <a:solidFill>
                            <a:prstClr val="black"/>
                          </a:solidFill>
                          <a:effectLst/>
                          <a:uLnTx/>
                          <a:uFillTx/>
                          <a:latin typeface="+mn-lt"/>
                          <a:ea typeface="+mn-ea"/>
                          <a:cs typeface="+mn-cs"/>
                        </a:rPr>
                        <a:t>012-627 7335 </a:t>
                      </a:r>
                      <a:r>
                        <a:rPr kumimoji="0" lang="ja-JP" altLang="en-US" sz="1000" b="0" i="0" u="none" strike="noStrike" kern="1200" cap="none" spc="0" normalizeH="0" baseline="0" noProof="0">
                          <a:ln>
                            <a:noFill/>
                          </a:ln>
                          <a:solidFill>
                            <a:prstClr val="black"/>
                          </a:solidFill>
                          <a:effectLst/>
                          <a:uLnTx/>
                          <a:uFillTx/>
                          <a:latin typeface="+mn-lt"/>
                          <a:ea typeface="+mn-ea"/>
                          <a:cs typeface="+mn-cs"/>
                        </a:rPr>
                        <a:t>哦</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58627810"/>
                  </a:ext>
                </a:extLst>
              </a:tr>
            </a:tbl>
          </a:graphicData>
        </a:graphic>
      </p:graphicFrame>
      <p:sp>
        <p:nvSpPr>
          <p:cNvPr id="4" name="Text Placeholder 3">
            <a:extLst>
              <a:ext uri="{FF2B5EF4-FFF2-40B4-BE49-F238E27FC236}">
                <a16:creationId xmlns:a16="http://schemas.microsoft.com/office/drawing/2014/main" id="{B3C924C3-4602-407E-B00A-2C96A92C605D}"/>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4490883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2FC43-83E7-4F80-A607-0DFF96AB62A4}"/>
              </a:ext>
            </a:extLst>
          </p:cNvPr>
          <p:cNvSpPr>
            <a:spLocks noGrp="1"/>
          </p:cNvSpPr>
          <p:nvPr>
            <p:ph type="title"/>
          </p:nvPr>
        </p:nvSpPr>
        <p:spPr/>
        <p:txBody>
          <a:bodyPr/>
          <a:lstStyle/>
          <a:p>
            <a:r>
              <a:rPr lang="en-US"/>
              <a:t>Facebook Own Posts Table | LYC Mother &amp; Child Centre - 8 of 15</a:t>
            </a:r>
          </a:p>
        </p:txBody>
      </p:sp>
      <p:graphicFrame>
        <p:nvGraphicFramePr>
          <p:cNvPr id="5" name="Table Placeholder 4">
            <a:extLst>
              <a:ext uri="{FF2B5EF4-FFF2-40B4-BE49-F238E27FC236}">
                <a16:creationId xmlns:a16="http://schemas.microsoft.com/office/drawing/2014/main" id="{EF9B4C8C-EA05-4156-9021-015AC5CBF0EC}"/>
              </a:ext>
            </a:extLst>
          </p:cNvPr>
          <p:cNvGraphicFramePr>
            <a:graphicFrameLocks noGrp="1"/>
          </p:cNvGraphicFramePr>
          <p:nvPr>
            <p:ph type="tbl" sz="quarter" idx="13"/>
            <p:extLst>
              <p:ext uri="{D42A27DB-BD31-4B8C-83A1-F6EECF244321}">
                <p14:modId xmlns:p14="http://schemas.microsoft.com/office/powerpoint/2010/main" val="939474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79330466"/>
                    </a:ext>
                  </a:extLst>
                </a:gridCol>
                <a:gridCol w="658368">
                  <a:extLst>
                    <a:ext uri="{9D8B030D-6E8A-4147-A177-3AD203B41FA5}">
                      <a16:colId xmlns:a16="http://schemas.microsoft.com/office/drawing/2014/main" val="1241185524"/>
                    </a:ext>
                  </a:extLst>
                </a:gridCol>
                <a:gridCol w="658368">
                  <a:extLst>
                    <a:ext uri="{9D8B030D-6E8A-4147-A177-3AD203B41FA5}">
                      <a16:colId xmlns:a16="http://schemas.microsoft.com/office/drawing/2014/main" val="2325127490"/>
                    </a:ext>
                  </a:extLst>
                </a:gridCol>
                <a:gridCol w="658368">
                  <a:extLst>
                    <a:ext uri="{9D8B030D-6E8A-4147-A177-3AD203B41FA5}">
                      <a16:colId xmlns:a16="http://schemas.microsoft.com/office/drawing/2014/main" val="2788522993"/>
                    </a:ext>
                  </a:extLst>
                </a:gridCol>
                <a:gridCol w="658368">
                  <a:extLst>
                    <a:ext uri="{9D8B030D-6E8A-4147-A177-3AD203B41FA5}">
                      <a16:colId xmlns:a16="http://schemas.microsoft.com/office/drawing/2014/main" val="2664091210"/>
                    </a:ext>
                  </a:extLst>
                </a:gridCol>
                <a:gridCol w="658368">
                  <a:extLst>
                    <a:ext uri="{9D8B030D-6E8A-4147-A177-3AD203B41FA5}">
                      <a16:colId xmlns:a16="http://schemas.microsoft.com/office/drawing/2014/main" val="2020703938"/>
                    </a:ext>
                  </a:extLst>
                </a:gridCol>
                <a:gridCol w="658368">
                  <a:extLst>
                    <a:ext uri="{9D8B030D-6E8A-4147-A177-3AD203B41FA5}">
                      <a16:colId xmlns:a16="http://schemas.microsoft.com/office/drawing/2014/main" val="286750994"/>
                    </a:ext>
                  </a:extLst>
                </a:gridCol>
                <a:gridCol w="658368">
                  <a:extLst>
                    <a:ext uri="{9D8B030D-6E8A-4147-A177-3AD203B41FA5}">
                      <a16:colId xmlns:a16="http://schemas.microsoft.com/office/drawing/2014/main" val="3910427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60500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- 2018-10-14 13:06:00 </a:t>
                      </a:r>
                      <a:r>
                        <a:rPr kumimoji="0" lang="en-US" sz="1000" b="0" i="0" u="none" strike="noStrike" kern="1200" cap="none" spc="0" normalizeH="0" baseline="0" noProof="0">
                          <a:ln>
                            <a:noFill/>
                          </a:ln>
                          <a:solidFill>
                            <a:prstClr val="black"/>
                          </a:solidFill>
                          <a:effectLst/>
                          <a:uLnTx/>
                          <a:uFillTx/>
                          <a:latin typeface="+mn-lt"/>
                          <a:ea typeface="+mn-ea"/>
                          <a:cs typeface="+mn-cs"/>
                        </a:rPr>
                        <a:t> 
 Pregnancy and child-birth can be hard on mommies' bodies. 
That is why LYC Mother &amp; Child Centre has Postnatal Yoga Classes for our mommies! The movement, balance and relaxation of such gentle exercises help mommies heal much more quickly.
Gentle Yoga:
Monday (10am or 10.30am) 
Friday (10.30am) 
Restorative Yoga:
Wednesday (4.30pm) 
Join our experienced yoga teacher Lengzie as she guides new mommies through their physical and mental journey of recovery. 
Make an appointment with us at http://confinement.lychealth.com/appointment or drop us a Facebook message for more information today.
</a:t>
                      </a:r>
                      <a:r>
                        <a:rPr kumimoji="0" lang="ja-JP" altLang="en-US" sz="1000" b="0" i="0" u="none" strike="noStrike" kern="1200" cap="none" spc="0" normalizeH="0" baseline="0" noProof="0">
                          <a:ln>
                            <a:noFill/>
                          </a:ln>
                          <a:solidFill>
                            <a:prstClr val="black"/>
                          </a:solidFill>
                          <a:effectLst/>
                          <a:uLnTx/>
                          <a:uFillTx/>
                          <a:latin typeface="+mn-lt"/>
                          <a:ea typeface="+mn-ea"/>
                          <a:cs typeface="+mn-cs"/>
                        </a:rPr>
                        <a:t>怀孕和分娩可能会让妈咪们的身体吃不消。
所以，</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月子中心也有提供妈咪们产后瑜伽课！ 通过动作、平衡以及放松，温和运动可让妈咪们的健康快速恢复。
舒缓瑜伽</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星期一</a:t>
                      </a:r>
                      <a:r>
                        <a:rPr kumimoji="0" lang="en-US" altLang="ja-JP" sz="1000" b="0" i="0" u="none" strike="noStrike" kern="1200" cap="none" spc="0" normalizeH="0" baseline="0" noProof="0">
                          <a:ln>
                            <a:noFill/>
                          </a:ln>
                          <a:solidFill>
                            <a:prstClr val="black"/>
                          </a:solidFill>
                          <a:effectLst/>
                          <a:uLnTx/>
                          <a:uFillTx/>
                          <a:latin typeface="+mn-lt"/>
                          <a:ea typeface="+mn-ea"/>
                          <a:cs typeface="+mn-cs"/>
                        </a:rPr>
                        <a:t>(10</a:t>
                      </a:r>
                      <a:r>
                        <a:rPr kumimoji="0" lang="en-US" sz="1000" b="0" i="0" u="none" strike="noStrike" kern="1200" cap="none" spc="0" normalizeH="0" baseline="0" noProof="0">
                          <a:ln>
                            <a:noFill/>
                          </a:ln>
                          <a:solidFill>
                            <a:prstClr val="black"/>
                          </a:solidFill>
                          <a:effectLst/>
                          <a:uLnTx/>
                          <a:uFillTx/>
                          <a:latin typeface="+mn-lt"/>
                          <a:ea typeface="+mn-ea"/>
                          <a:cs typeface="+mn-cs"/>
                        </a:rPr>
                        <a:t>am or 10.30am) 
</a:t>
                      </a:r>
                      <a:r>
                        <a:rPr kumimoji="0" lang="ja-JP" altLang="en-US" sz="1000" b="0" i="0" u="none" strike="noStrike" kern="1200" cap="none" spc="0" normalizeH="0" baseline="0" noProof="0">
                          <a:ln>
                            <a:noFill/>
                          </a:ln>
                          <a:solidFill>
                            <a:prstClr val="black"/>
                          </a:solidFill>
                          <a:effectLst/>
                          <a:uLnTx/>
                          <a:uFillTx/>
                          <a:latin typeface="+mn-lt"/>
                          <a:ea typeface="+mn-ea"/>
                          <a:cs typeface="+mn-cs"/>
                        </a:rPr>
                        <a:t>星期五 </a:t>
                      </a:r>
                      <a:r>
                        <a:rPr kumimoji="0" lang="en-US" altLang="ja-JP" sz="1000" b="0" i="0" u="none" strike="noStrike" kern="1200" cap="none" spc="0" normalizeH="0" baseline="0" noProof="0">
                          <a:ln>
                            <a:noFill/>
                          </a:ln>
                          <a:solidFill>
                            <a:prstClr val="black"/>
                          </a:solidFill>
                          <a:effectLst/>
                          <a:uLnTx/>
                          <a:uFillTx/>
                          <a:latin typeface="+mn-lt"/>
                          <a:ea typeface="+mn-ea"/>
                          <a:cs typeface="+mn-cs"/>
                        </a:rPr>
                        <a:t>(10.30</a:t>
                      </a:r>
                      <a:r>
                        <a:rPr kumimoji="0" lang="en-US" sz="1000" b="0" i="0" u="none" strike="noStrike" kern="1200" cap="none" spc="0" normalizeH="0" baseline="0" noProof="0">
                          <a:ln>
                            <a:noFill/>
                          </a:ln>
                          <a:solidFill>
                            <a:prstClr val="black"/>
                          </a:solidFill>
                          <a:effectLst/>
                          <a:uLnTx/>
                          <a:uFillTx/>
                          <a:latin typeface="+mn-lt"/>
                          <a:ea typeface="+mn-ea"/>
                          <a:cs typeface="+mn-cs"/>
                        </a:rPr>
                        <a:t>am) 
</a:t>
                      </a:r>
                      <a:r>
                        <a:rPr kumimoji="0" lang="ja-JP" altLang="en-US" sz="1000" b="0" i="0" u="none" strike="noStrike" kern="1200" cap="none" spc="0" normalizeH="0" baseline="0" noProof="0">
                          <a:ln>
                            <a:noFill/>
                          </a:ln>
                          <a:solidFill>
                            <a:prstClr val="black"/>
                          </a:solidFill>
                          <a:effectLst/>
                          <a:uLnTx/>
                          <a:uFillTx/>
                          <a:latin typeface="+mn-lt"/>
                          <a:ea typeface="+mn-ea"/>
                          <a:cs typeface="+mn-cs"/>
                        </a:rPr>
                        <a:t>修复瑜珈</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星期三 </a:t>
                      </a:r>
                      <a:r>
                        <a:rPr kumimoji="0" lang="en-US" altLang="ja-JP" sz="1000" b="0" i="0" u="none" strike="noStrike" kern="1200" cap="none" spc="0" normalizeH="0" baseline="0" noProof="0">
                          <a:ln>
                            <a:noFill/>
                          </a:ln>
                          <a:solidFill>
                            <a:prstClr val="black"/>
                          </a:solidFill>
                          <a:effectLst/>
                          <a:uLnTx/>
                          <a:uFillTx/>
                          <a:latin typeface="+mn-lt"/>
                          <a:ea typeface="+mn-ea"/>
                          <a:cs typeface="+mn-cs"/>
                        </a:rPr>
                        <a:t>(4.30</a:t>
                      </a:r>
                      <a:r>
                        <a:rPr kumimoji="0" lang="en-US" sz="1000" b="0" i="0" u="none" strike="noStrike" kern="1200" cap="none" spc="0" normalizeH="0" baseline="0" noProof="0">
                          <a:ln>
                            <a:noFill/>
                          </a:ln>
                          <a:solidFill>
                            <a:prstClr val="black"/>
                          </a:solidFill>
                          <a:effectLst/>
                          <a:uLnTx/>
                          <a:uFillTx/>
                          <a:latin typeface="+mn-lt"/>
                          <a:ea typeface="+mn-ea"/>
                          <a:cs typeface="+mn-cs"/>
                        </a:rPr>
                        <a:t>pm) 
</a:t>
                      </a:r>
                      <a:r>
                        <a:rPr kumimoji="0" lang="ja-JP" altLang="en-US" sz="1000" b="0" i="0" u="none" strike="noStrike" kern="1200" cap="none" spc="0" normalizeH="0" baseline="0" noProof="0">
                          <a:ln>
                            <a:noFill/>
                          </a:ln>
                          <a:solidFill>
                            <a:prstClr val="black"/>
                          </a:solidFill>
                          <a:effectLst/>
                          <a:uLnTx/>
                          <a:uFillTx/>
                          <a:latin typeface="+mn-lt"/>
                          <a:ea typeface="+mn-ea"/>
                          <a:cs typeface="+mn-cs"/>
                        </a:rPr>
                        <a:t>跟着我们的瑜伽老师 </a:t>
                      </a:r>
                      <a:r>
                        <a:rPr kumimoji="0" lang="en-US" sz="1000" b="0" i="0" u="none" strike="noStrike" kern="1200" cap="none" spc="0" normalizeH="0" baseline="0" noProof="0">
                          <a:ln>
                            <a:noFill/>
                          </a:ln>
                          <a:solidFill>
                            <a:prstClr val="black"/>
                          </a:solidFill>
                          <a:effectLst/>
                          <a:uLnTx/>
                          <a:uFillTx/>
                          <a:latin typeface="+mn-lt"/>
                          <a:ea typeface="+mn-ea"/>
                          <a:cs typeface="+mn-cs"/>
                        </a:rPr>
                        <a:t>Lengzie </a:t>
                      </a:r>
                      <a:r>
                        <a:rPr kumimoji="0" lang="ja-JP" altLang="en-US" sz="1000" b="0" i="0" u="none" strike="noStrike" kern="1200" cap="none" spc="0" normalizeH="0" baseline="0" noProof="0">
                          <a:ln>
                            <a:noFill/>
                          </a:ln>
                          <a:solidFill>
                            <a:prstClr val="black"/>
                          </a:solidFill>
                          <a:effectLst/>
                          <a:uLnTx/>
                          <a:uFillTx/>
                          <a:latin typeface="+mn-lt"/>
                          <a:ea typeface="+mn-ea"/>
                          <a:cs typeface="+mn-cs"/>
                        </a:rPr>
                        <a:t>一起进入妈咪们的身心恢复之旅吧！
现在就私讯或预订参观我们吧！ 请浏览</a:t>
                      </a:r>
                      <a:r>
                        <a:rPr kumimoji="0" lang="en-US" sz="1000" b="0" i="0" u="none" strike="noStrike" kern="1200" cap="none" spc="0" normalizeH="0" baseline="0" noProof="0">
                          <a:ln>
                            <a:noFill/>
                          </a:ln>
                          <a:solidFill>
                            <a:prstClr val="black"/>
                          </a:solidFill>
                          <a:effectLst/>
                          <a:uLnTx/>
                          <a:uFillTx/>
                          <a:latin typeface="+mn-lt"/>
                          <a:ea typeface="+mn-ea"/>
                          <a:cs typeface="+mn-cs"/>
                        </a:rPr>
                        <a:t>http://confinement.lychealth.com/appointment。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96351293"/>
                  </a:ext>
                </a:extLst>
              </a:tr>
            </a:tbl>
          </a:graphicData>
        </a:graphic>
      </p:graphicFrame>
      <p:sp>
        <p:nvSpPr>
          <p:cNvPr id="4" name="Text Placeholder 3">
            <a:extLst>
              <a:ext uri="{FF2B5EF4-FFF2-40B4-BE49-F238E27FC236}">
                <a16:creationId xmlns:a16="http://schemas.microsoft.com/office/drawing/2014/main" id="{CF93EDD8-CE1D-4608-9A86-E14CFC85DF71}"/>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41238347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81BD6-59FA-4776-9332-5BCEDD5D14E3}"/>
              </a:ext>
            </a:extLst>
          </p:cNvPr>
          <p:cNvSpPr>
            <a:spLocks noGrp="1"/>
          </p:cNvSpPr>
          <p:nvPr>
            <p:ph type="title"/>
          </p:nvPr>
        </p:nvSpPr>
        <p:spPr/>
        <p:txBody>
          <a:bodyPr/>
          <a:lstStyle/>
          <a:p>
            <a:r>
              <a:rPr lang="en-US"/>
              <a:t>Facebook Own Posts Table | LYC Mother &amp; Child Centre - 9 of 15</a:t>
            </a:r>
          </a:p>
        </p:txBody>
      </p:sp>
      <p:graphicFrame>
        <p:nvGraphicFramePr>
          <p:cNvPr id="5" name="Table Placeholder 4">
            <a:extLst>
              <a:ext uri="{FF2B5EF4-FFF2-40B4-BE49-F238E27FC236}">
                <a16:creationId xmlns:a16="http://schemas.microsoft.com/office/drawing/2014/main" id="{0A37C9AA-9F0A-414D-8010-2B7E8AADFD73}"/>
              </a:ext>
            </a:extLst>
          </p:cNvPr>
          <p:cNvGraphicFramePr>
            <a:graphicFrameLocks noGrp="1"/>
          </p:cNvGraphicFramePr>
          <p:nvPr>
            <p:ph type="tbl" sz="quarter" idx="13"/>
            <p:extLst>
              <p:ext uri="{D42A27DB-BD31-4B8C-83A1-F6EECF244321}">
                <p14:modId xmlns:p14="http://schemas.microsoft.com/office/powerpoint/2010/main" val="2175873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28070261"/>
                    </a:ext>
                  </a:extLst>
                </a:gridCol>
                <a:gridCol w="658368">
                  <a:extLst>
                    <a:ext uri="{9D8B030D-6E8A-4147-A177-3AD203B41FA5}">
                      <a16:colId xmlns:a16="http://schemas.microsoft.com/office/drawing/2014/main" val="1080010514"/>
                    </a:ext>
                  </a:extLst>
                </a:gridCol>
                <a:gridCol w="658368">
                  <a:extLst>
                    <a:ext uri="{9D8B030D-6E8A-4147-A177-3AD203B41FA5}">
                      <a16:colId xmlns:a16="http://schemas.microsoft.com/office/drawing/2014/main" val="2406670955"/>
                    </a:ext>
                  </a:extLst>
                </a:gridCol>
                <a:gridCol w="658368">
                  <a:extLst>
                    <a:ext uri="{9D8B030D-6E8A-4147-A177-3AD203B41FA5}">
                      <a16:colId xmlns:a16="http://schemas.microsoft.com/office/drawing/2014/main" val="1233669324"/>
                    </a:ext>
                  </a:extLst>
                </a:gridCol>
                <a:gridCol w="658368">
                  <a:extLst>
                    <a:ext uri="{9D8B030D-6E8A-4147-A177-3AD203B41FA5}">
                      <a16:colId xmlns:a16="http://schemas.microsoft.com/office/drawing/2014/main" val="1971020357"/>
                    </a:ext>
                  </a:extLst>
                </a:gridCol>
                <a:gridCol w="658368">
                  <a:extLst>
                    <a:ext uri="{9D8B030D-6E8A-4147-A177-3AD203B41FA5}">
                      <a16:colId xmlns:a16="http://schemas.microsoft.com/office/drawing/2014/main" val="4279205003"/>
                    </a:ext>
                  </a:extLst>
                </a:gridCol>
                <a:gridCol w="658368">
                  <a:extLst>
                    <a:ext uri="{9D8B030D-6E8A-4147-A177-3AD203B41FA5}">
                      <a16:colId xmlns:a16="http://schemas.microsoft.com/office/drawing/2014/main" val="3494062877"/>
                    </a:ext>
                  </a:extLst>
                </a:gridCol>
                <a:gridCol w="658368">
                  <a:extLst>
                    <a:ext uri="{9D8B030D-6E8A-4147-A177-3AD203B41FA5}">
                      <a16:colId xmlns:a16="http://schemas.microsoft.com/office/drawing/2014/main" val="923307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69586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- 2018-10-12 12:03:00 </a:t>
                      </a:r>
                      <a:r>
                        <a:rPr kumimoji="0" lang="en-US" sz="1000" b="0" i="0" u="none" strike="noStrike" kern="1200" cap="none" spc="0" normalizeH="0" baseline="0" noProof="0">
                          <a:ln>
                            <a:noFill/>
                          </a:ln>
                          <a:solidFill>
                            <a:prstClr val="black"/>
                          </a:solidFill>
                          <a:effectLst/>
                          <a:uLnTx/>
                          <a:uFillTx/>
                          <a:latin typeface="+mn-lt"/>
                          <a:ea typeface="+mn-ea"/>
                          <a:cs typeface="+mn-cs"/>
                        </a:rPr>
                        <a:t> 
 When a baby is born, everyone wants to be part of the joyous occasion. 
Here at LYC Mother &amp; Child Centre, we have a comfortable spacious lounge where visitors can come visit mommies and babies in relaxing surroundings. It's also the perfect place for mommies to bond with other new mommies! 
As Faralyna Idris said, '....ada lounge utk mommies bila rasa nak ambil angin luar bilik kejap, read, or even lepak dgn other mommies...Kalau visitors korang dtg sekali ramai pun, ha boleh ajak ddk sini.' 
Want to know more? Come visit our 5-star confinement centre today! http://confinement.lychealth.com/appointment
</a:t>
                      </a:r>
                      <a:r>
                        <a:rPr kumimoji="0" lang="ja-JP" altLang="en-US" sz="1000" b="0" i="0" u="none" strike="noStrike" kern="1200" cap="none" spc="0" normalizeH="0" baseline="0" noProof="0">
                          <a:ln>
                            <a:noFill/>
                          </a:ln>
                          <a:solidFill>
                            <a:prstClr val="black"/>
                          </a:solidFill>
                          <a:effectLst/>
                          <a:uLnTx/>
                          <a:uFillTx/>
                          <a:latin typeface="+mn-lt"/>
                          <a:ea typeface="+mn-ea"/>
                          <a:cs typeface="+mn-cs"/>
                        </a:rPr>
                        <a:t>当您的宝宝出生时，所有人都想共同参与这快乐的时刻。
在</a:t>
                      </a:r>
                      <a:r>
                        <a:rPr kumimoji="0" lang="en-US" sz="1000" b="0" i="0" u="none" strike="noStrike" kern="1200" cap="none" spc="0" normalizeH="0" baseline="0" noProof="0">
                          <a:ln>
                            <a:noFill/>
                          </a:ln>
                          <a:solidFill>
                            <a:prstClr val="black"/>
                          </a:solidFill>
                          <a:effectLst/>
                          <a:uLnTx/>
                          <a:uFillTx/>
                          <a:latin typeface="+mn-lt"/>
                          <a:ea typeface="+mn-ea"/>
                          <a:cs typeface="+mn-cs"/>
                        </a:rPr>
                        <a:t>LYC </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产后护理中心里有一个宽敞舒适的待客处，客人们可以在舒服的环境探望妈咪。这里也是妈妈们畅聊妈妈经的绝佳之处。
就如</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Faralynaidris </a:t>
                      </a:r>
                      <a:r>
                        <a:rPr kumimoji="0" lang="ja-JP" altLang="en-US" sz="1000" b="0" i="0" u="none" strike="noStrike" kern="1200" cap="none" spc="0" normalizeH="0" baseline="0" noProof="0">
                          <a:ln>
                            <a:noFill/>
                          </a:ln>
                          <a:solidFill>
                            <a:prstClr val="black"/>
                          </a:solidFill>
                          <a:effectLst/>
                          <a:uLnTx/>
                          <a:uFillTx/>
                          <a:latin typeface="+mn-lt"/>
                          <a:ea typeface="+mn-ea"/>
                          <a:cs typeface="+mn-cs"/>
                        </a:rPr>
                        <a:t>所说，‘</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这里的待客处可以让妈妈们透透气，阅读以及和其他妈咪们交谈</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这里也非常适合招待客人。’ 
欲知更多</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快来参观这五星级月子中心吧</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http://confinement.lychealth.com/appointment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67097830"/>
                  </a:ext>
                </a:extLst>
              </a:tr>
            </a:tbl>
          </a:graphicData>
        </a:graphic>
      </p:graphicFrame>
      <p:sp>
        <p:nvSpPr>
          <p:cNvPr id="4" name="Text Placeholder 3">
            <a:extLst>
              <a:ext uri="{FF2B5EF4-FFF2-40B4-BE49-F238E27FC236}">
                <a16:creationId xmlns:a16="http://schemas.microsoft.com/office/drawing/2014/main" id="{3EFE664E-4743-468D-A933-4E910AA8866F}"/>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504046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954EE-5693-4D7A-825A-13715DEE3EB4}"/>
              </a:ext>
            </a:extLst>
          </p:cNvPr>
          <p:cNvSpPr>
            <a:spLocks noGrp="1"/>
          </p:cNvSpPr>
          <p:nvPr>
            <p:ph type="title"/>
          </p:nvPr>
        </p:nvSpPr>
        <p:spPr/>
        <p:txBody>
          <a:bodyPr/>
          <a:lstStyle/>
          <a:p>
            <a:r>
              <a:rPr lang="en-US"/>
              <a:t>Facebook Own Posts Table | LYC Mother &amp; Child Centre - 10 of 15</a:t>
            </a:r>
          </a:p>
        </p:txBody>
      </p:sp>
      <p:graphicFrame>
        <p:nvGraphicFramePr>
          <p:cNvPr id="5" name="Table Placeholder 4">
            <a:extLst>
              <a:ext uri="{FF2B5EF4-FFF2-40B4-BE49-F238E27FC236}">
                <a16:creationId xmlns:a16="http://schemas.microsoft.com/office/drawing/2014/main" id="{4DFF0B1C-424B-4445-BEBA-3276339496AF}"/>
              </a:ext>
            </a:extLst>
          </p:cNvPr>
          <p:cNvGraphicFramePr>
            <a:graphicFrameLocks noGrp="1"/>
          </p:cNvGraphicFramePr>
          <p:nvPr>
            <p:ph type="tbl" sz="quarter" idx="13"/>
            <p:extLst>
              <p:ext uri="{D42A27DB-BD31-4B8C-83A1-F6EECF244321}">
                <p14:modId xmlns:p14="http://schemas.microsoft.com/office/powerpoint/2010/main" val="2172724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6677986"/>
                    </a:ext>
                  </a:extLst>
                </a:gridCol>
                <a:gridCol w="658368">
                  <a:extLst>
                    <a:ext uri="{9D8B030D-6E8A-4147-A177-3AD203B41FA5}">
                      <a16:colId xmlns:a16="http://schemas.microsoft.com/office/drawing/2014/main" val="3878608095"/>
                    </a:ext>
                  </a:extLst>
                </a:gridCol>
                <a:gridCol w="658368">
                  <a:extLst>
                    <a:ext uri="{9D8B030D-6E8A-4147-A177-3AD203B41FA5}">
                      <a16:colId xmlns:a16="http://schemas.microsoft.com/office/drawing/2014/main" val="331160893"/>
                    </a:ext>
                  </a:extLst>
                </a:gridCol>
                <a:gridCol w="658368">
                  <a:extLst>
                    <a:ext uri="{9D8B030D-6E8A-4147-A177-3AD203B41FA5}">
                      <a16:colId xmlns:a16="http://schemas.microsoft.com/office/drawing/2014/main" val="1303044477"/>
                    </a:ext>
                  </a:extLst>
                </a:gridCol>
                <a:gridCol w="658368">
                  <a:extLst>
                    <a:ext uri="{9D8B030D-6E8A-4147-A177-3AD203B41FA5}">
                      <a16:colId xmlns:a16="http://schemas.microsoft.com/office/drawing/2014/main" val="3389520000"/>
                    </a:ext>
                  </a:extLst>
                </a:gridCol>
                <a:gridCol w="658368">
                  <a:extLst>
                    <a:ext uri="{9D8B030D-6E8A-4147-A177-3AD203B41FA5}">
                      <a16:colId xmlns:a16="http://schemas.microsoft.com/office/drawing/2014/main" val="1045432111"/>
                    </a:ext>
                  </a:extLst>
                </a:gridCol>
                <a:gridCol w="658368">
                  <a:extLst>
                    <a:ext uri="{9D8B030D-6E8A-4147-A177-3AD203B41FA5}">
                      <a16:colId xmlns:a16="http://schemas.microsoft.com/office/drawing/2014/main" val="578694529"/>
                    </a:ext>
                  </a:extLst>
                </a:gridCol>
                <a:gridCol w="658368">
                  <a:extLst>
                    <a:ext uri="{9D8B030D-6E8A-4147-A177-3AD203B41FA5}">
                      <a16:colId xmlns:a16="http://schemas.microsoft.com/office/drawing/2014/main" val="3610962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99001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- 2018-10-11 12:13:00 </a:t>
                      </a:r>
                      <a:r>
                        <a:rPr kumimoji="0" lang="en-US" sz="1000" b="0" i="0" u="none" strike="noStrike" kern="1200" cap="none" spc="0" normalizeH="0" baseline="0" noProof="0">
                          <a:ln>
                            <a:noFill/>
                          </a:ln>
                          <a:solidFill>
                            <a:prstClr val="black"/>
                          </a:solidFill>
                          <a:effectLst/>
                          <a:uLnTx/>
                          <a:uFillTx/>
                          <a:latin typeface="+mn-lt"/>
                          <a:ea typeface="+mn-ea"/>
                          <a:cs typeface="+mn-cs"/>
                        </a:rPr>
                        <a:t> 
 The welfare of Mommies and Babies is very important to us. 
We truly believe that all Mommies and their precious ones, deserve to be taken care of by our experienced and caring staff. That is why LYC Mother &amp; Child Centre is pleased to announce that we are offering 40% off all LYC packages to CIMB Bank Card members! 
When you sign up, we will even provide extra goodies such as Tanamera pre-natal massages, as well as Baby Kits from Biolane and Philips Avent. 
Here is the perfect opportunity to experience the best confinement care available! Contact us via enquiry@lychealth.com or 012-627 7335 to find out more today!
LYC</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产后护理中心非常重视妈咪和宝贝的安全，健康和体验。
我们坚信所有的妈咪和宝贝们都值得受到我们专业且悉心的的照顾。 因此， 只要您是</a:t>
                      </a:r>
                      <a:r>
                        <a:rPr kumimoji="0" lang="en-US" sz="1000" b="0" i="0" u="none" strike="noStrike" kern="1200" cap="none" spc="0" normalizeH="0" baseline="0" noProof="0">
                          <a:ln>
                            <a:noFill/>
                          </a:ln>
                          <a:solidFill>
                            <a:prstClr val="black"/>
                          </a:solidFill>
                          <a:effectLst/>
                          <a:uLnTx/>
                          <a:uFillTx/>
                          <a:latin typeface="+mn-lt"/>
                          <a:ea typeface="+mn-ea"/>
                          <a:cs typeface="+mn-cs"/>
                        </a:rPr>
                        <a:t>CIMB </a:t>
                      </a:r>
                      <a:r>
                        <a:rPr kumimoji="0" lang="ja-JP" altLang="en-US" sz="1000" b="0" i="0" u="none" strike="noStrike" kern="1200" cap="none" spc="0" normalizeH="0" baseline="0" noProof="0">
                          <a:ln>
                            <a:noFill/>
                          </a:ln>
                          <a:solidFill>
                            <a:prstClr val="black"/>
                          </a:solidFill>
                          <a:effectLst/>
                          <a:uLnTx/>
                          <a:uFillTx/>
                          <a:latin typeface="+mn-lt"/>
                          <a:ea typeface="+mn-ea"/>
                          <a:cs typeface="+mn-cs"/>
                        </a:rPr>
                        <a:t>银行卡的用户， </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产后护理中心提供您</a:t>
                      </a:r>
                      <a:r>
                        <a:rPr kumimoji="0" lang="en-US" altLang="ja-JP" sz="1000" b="0" i="0" u="none" strike="noStrike" kern="1200" cap="none" spc="0" normalizeH="0" baseline="0" noProof="0">
                          <a:ln>
                            <a:noFill/>
                          </a:ln>
                          <a:solidFill>
                            <a:prstClr val="black"/>
                          </a:solidFill>
                          <a:effectLst/>
                          <a:uLnTx/>
                          <a:uFillTx/>
                          <a:latin typeface="+mn-lt"/>
                          <a:ea typeface="+mn-ea"/>
                          <a:cs typeface="+mn-cs"/>
                        </a:rPr>
                        <a:t>40%</a:t>
                      </a:r>
                      <a:r>
                        <a:rPr kumimoji="0" lang="ja-JP" altLang="en-US" sz="1000" b="0" i="0" u="none" strike="noStrike" kern="1200" cap="none" spc="0" normalizeH="0" baseline="0" noProof="0">
                          <a:ln>
                            <a:noFill/>
                          </a:ln>
                          <a:solidFill>
                            <a:prstClr val="black"/>
                          </a:solidFill>
                          <a:effectLst/>
                          <a:uLnTx/>
                          <a:uFillTx/>
                          <a:latin typeface="+mn-lt"/>
                          <a:ea typeface="+mn-ea"/>
                          <a:cs typeface="+mn-cs"/>
                        </a:rPr>
                        <a:t>的折扣优惠</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当您签购我们的配套，我们还将提供您额外的礼物包括</a:t>
                      </a:r>
                      <a:r>
                        <a:rPr kumimoji="0" lang="en-US" sz="1000" b="0" i="0" u="none" strike="noStrike" kern="1200" cap="none" spc="0" normalizeH="0" baseline="0" noProof="0">
                          <a:ln>
                            <a:noFill/>
                          </a:ln>
                          <a:solidFill>
                            <a:prstClr val="black"/>
                          </a:solidFill>
                          <a:effectLst/>
                          <a:uLnTx/>
                          <a:uFillTx/>
                          <a:latin typeface="+mn-lt"/>
                          <a:ea typeface="+mn-ea"/>
                          <a:cs typeface="+mn-cs"/>
                        </a:rPr>
                        <a:t>Tanamera </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产前按摩</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Biolane</a:t>
                      </a:r>
                      <a:r>
                        <a:rPr kumimoji="0" lang="ja-JP" altLang="en-US" sz="1000" b="0" i="0" u="none" strike="noStrike" kern="1200" cap="none" spc="0" normalizeH="0" baseline="0" noProof="0">
                          <a:ln>
                            <a:noFill/>
                          </a:ln>
                          <a:solidFill>
                            <a:prstClr val="black"/>
                          </a:solidFill>
                          <a:effectLst/>
                          <a:uLnTx/>
                          <a:uFillTx/>
                          <a:latin typeface="+mn-lt"/>
                          <a:ea typeface="+mn-ea"/>
                          <a:cs typeface="+mn-cs"/>
                        </a:rPr>
                        <a:t>以及</a:t>
                      </a:r>
                      <a:r>
                        <a:rPr kumimoji="0" lang="en-US" sz="1000" b="0" i="0" u="none" strike="noStrike" kern="1200" cap="none" spc="0" normalizeH="0" baseline="0" noProof="0">
                          <a:ln>
                            <a:noFill/>
                          </a:ln>
                          <a:solidFill>
                            <a:prstClr val="black"/>
                          </a:solidFill>
                          <a:effectLst/>
                          <a:uLnTx/>
                          <a:uFillTx/>
                          <a:latin typeface="+mn-lt"/>
                          <a:ea typeface="+mn-ea"/>
                          <a:cs typeface="+mn-cs"/>
                        </a:rPr>
                        <a:t>Philips Avent</a:t>
                      </a:r>
                      <a:r>
                        <a:rPr kumimoji="0" lang="ja-JP" altLang="en-US" sz="1000" b="0" i="0" u="none" strike="noStrike" kern="1200" cap="none" spc="0" normalizeH="0" baseline="0" noProof="0">
                          <a:ln>
                            <a:noFill/>
                          </a:ln>
                          <a:solidFill>
                            <a:prstClr val="black"/>
                          </a:solidFill>
                          <a:effectLst/>
                          <a:uLnTx/>
                          <a:uFillTx/>
                          <a:latin typeface="+mn-lt"/>
                          <a:ea typeface="+mn-ea"/>
                          <a:cs typeface="+mn-cs"/>
                        </a:rPr>
                        <a:t>的婴儿护理套装。 
这是您体验五星级月子服务的绝佳时机</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今天就通过 </a:t>
                      </a:r>
                      <a:r>
                        <a:rPr kumimoji="0" lang="en-US" sz="1000" b="0" i="0" u="none" strike="noStrike" kern="1200" cap="none" spc="0" normalizeH="0" baseline="0" noProof="0">
                          <a:ln>
                            <a:noFill/>
                          </a:ln>
                          <a:solidFill>
                            <a:prstClr val="black"/>
                          </a:solidFill>
                          <a:effectLst/>
                          <a:uLnTx/>
                          <a:uFillTx/>
                          <a:latin typeface="+mn-lt"/>
                          <a:ea typeface="+mn-ea"/>
                          <a:cs typeface="+mn-cs"/>
                        </a:rPr>
                        <a:t>enquiry@lychealth.com </a:t>
                      </a:r>
                      <a:r>
                        <a:rPr kumimoji="0" lang="ja-JP" altLang="en-US" sz="1000" b="0" i="0" u="none" strike="noStrike" kern="1200" cap="none" spc="0" normalizeH="0" baseline="0" noProof="0">
                          <a:ln>
                            <a:noFill/>
                          </a:ln>
                          <a:solidFill>
                            <a:prstClr val="black"/>
                          </a:solidFill>
                          <a:effectLst/>
                          <a:uLnTx/>
                          <a:uFillTx/>
                          <a:latin typeface="+mn-lt"/>
                          <a:ea typeface="+mn-ea"/>
                          <a:cs typeface="+mn-cs"/>
                        </a:rPr>
                        <a:t>或</a:t>
                      </a:r>
                      <a:r>
                        <a:rPr kumimoji="0" lang="en-US" altLang="ja-JP" sz="1000" b="0" i="0" u="none" strike="noStrike" kern="1200" cap="none" spc="0" normalizeH="0" baseline="0" noProof="0">
                          <a:ln>
                            <a:noFill/>
                          </a:ln>
                          <a:solidFill>
                            <a:prstClr val="black"/>
                          </a:solidFill>
                          <a:effectLst/>
                          <a:uLnTx/>
                          <a:uFillTx/>
                          <a:latin typeface="+mn-lt"/>
                          <a:ea typeface="+mn-ea"/>
                          <a:cs typeface="+mn-cs"/>
                        </a:rPr>
                        <a:t>012-6277335 </a:t>
                      </a:r>
                      <a:r>
                        <a:rPr kumimoji="0" lang="ja-JP" altLang="en-US" sz="1000" b="0" i="0" u="none" strike="noStrike" kern="1200" cap="none" spc="0" normalizeH="0" baseline="0" noProof="0">
                          <a:ln>
                            <a:noFill/>
                          </a:ln>
                          <a:solidFill>
                            <a:prstClr val="black"/>
                          </a:solidFill>
                          <a:effectLst/>
                          <a:uLnTx/>
                          <a:uFillTx/>
                          <a:latin typeface="+mn-lt"/>
                          <a:ea typeface="+mn-ea"/>
                          <a:cs typeface="+mn-cs"/>
                        </a:rPr>
                        <a:t>来联络我们！</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15163811"/>
                  </a:ext>
                </a:extLst>
              </a:tr>
            </a:tbl>
          </a:graphicData>
        </a:graphic>
      </p:graphicFrame>
      <p:sp>
        <p:nvSpPr>
          <p:cNvPr id="4" name="Text Placeholder 3">
            <a:extLst>
              <a:ext uri="{FF2B5EF4-FFF2-40B4-BE49-F238E27FC236}">
                <a16:creationId xmlns:a16="http://schemas.microsoft.com/office/drawing/2014/main" id="{1B05744F-698D-4AFE-9CCD-C4E085C421FF}"/>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5107423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12138-B82F-475F-9150-927A4D42FBF7}"/>
              </a:ext>
            </a:extLst>
          </p:cNvPr>
          <p:cNvSpPr>
            <a:spLocks noGrp="1"/>
          </p:cNvSpPr>
          <p:nvPr>
            <p:ph type="title"/>
          </p:nvPr>
        </p:nvSpPr>
        <p:spPr/>
        <p:txBody>
          <a:bodyPr/>
          <a:lstStyle/>
          <a:p>
            <a:r>
              <a:rPr lang="en-US"/>
              <a:t>Facebook Own Posts Table | LYC Mother &amp; Child Centre - 11 of 15</a:t>
            </a:r>
          </a:p>
        </p:txBody>
      </p:sp>
      <p:graphicFrame>
        <p:nvGraphicFramePr>
          <p:cNvPr id="5" name="Table Placeholder 4">
            <a:extLst>
              <a:ext uri="{FF2B5EF4-FFF2-40B4-BE49-F238E27FC236}">
                <a16:creationId xmlns:a16="http://schemas.microsoft.com/office/drawing/2014/main" id="{CDAF7491-3330-44DA-A4C0-10882D79D6F0}"/>
              </a:ext>
            </a:extLst>
          </p:cNvPr>
          <p:cNvGraphicFramePr>
            <a:graphicFrameLocks noGrp="1"/>
          </p:cNvGraphicFramePr>
          <p:nvPr>
            <p:ph type="tbl" sz="quarter" idx="13"/>
            <p:extLst>
              <p:ext uri="{D42A27DB-BD31-4B8C-83A1-F6EECF244321}">
                <p14:modId xmlns:p14="http://schemas.microsoft.com/office/powerpoint/2010/main" val="2668508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46023010"/>
                    </a:ext>
                  </a:extLst>
                </a:gridCol>
                <a:gridCol w="658368">
                  <a:extLst>
                    <a:ext uri="{9D8B030D-6E8A-4147-A177-3AD203B41FA5}">
                      <a16:colId xmlns:a16="http://schemas.microsoft.com/office/drawing/2014/main" val="3108110375"/>
                    </a:ext>
                  </a:extLst>
                </a:gridCol>
                <a:gridCol w="658368">
                  <a:extLst>
                    <a:ext uri="{9D8B030D-6E8A-4147-A177-3AD203B41FA5}">
                      <a16:colId xmlns:a16="http://schemas.microsoft.com/office/drawing/2014/main" val="91093168"/>
                    </a:ext>
                  </a:extLst>
                </a:gridCol>
                <a:gridCol w="658368">
                  <a:extLst>
                    <a:ext uri="{9D8B030D-6E8A-4147-A177-3AD203B41FA5}">
                      <a16:colId xmlns:a16="http://schemas.microsoft.com/office/drawing/2014/main" val="2596463395"/>
                    </a:ext>
                  </a:extLst>
                </a:gridCol>
                <a:gridCol w="658368">
                  <a:extLst>
                    <a:ext uri="{9D8B030D-6E8A-4147-A177-3AD203B41FA5}">
                      <a16:colId xmlns:a16="http://schemas.microsoft.com/office/drawing/2014/main" val="3164170503"/>
                    </a:ext>
                  </a:extLst>
                </a:gridCol>
                <a:gridCol w="658368">
                  <a:extLst>
                    <a:ext uri="{9D8B030D-6E8A-4147-A177-3AD203B41FA5}">
                      <a16:colId xmlns:a16="http://schemas.microsoft.com/office/drawing/2014/main" val="1197101203"/>
                    </a:ext>
                  </a:extLst>
                </a:gridCol>
                <a:gridCol w="658368">
                  <a:extLst>
                    <a:ext uri="{9D8B030D-6E8A-4147-A177-3AD203B41FA5}">
                      <a16:colId xmlns:a16="http://schemas.microsoft.com/office/drawing/2014/main" val="1138817648"/>
                    </a:ext>
                  </a:extLst>
                </a:gridCol>
                <a:gridCol w="658368">
                  <a:extLst>
                    <a:ext uri="{9D8B030D-6E8A-4147-A177-3AD203B41FA5}">
                      <a16:colId xmlns:a16="http://schemas.microsoft.com/office/drawing/2014/main" val="632694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37260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- 2018-10-10 13:39:28 </a:t>
                      </a:r>
                      <a:r>
                        <a:rPr kumimoji="0" lang="en-US" sz="1000" b="0" i="0" u="none" strike="noStrike" kern="1200" cap="none" spc="0" normalizeH="0" baseline="0" noProof="0">
                          <a:ln>
                            <a:noFill/>
                          </a:ln>
                          <a:solidFill>
                            <a:prstClr val="black"/>
                          </a:solidFill>
                          <a:effectLst/>
                          <a:uLnTx/>
                          <a:uFillTx/>
                          <a:latin typeface="+mn-lt"/>
                          <a:ea typeface="+mn-ea"/>
                          <a:cs typeface="+mn-cs"/>
                        </a:rPr>
                        <a:t> 
 It's all about our Mommies! 
As can be seen by this picture taken by KampungboyCitygal - </a:t>
                      </a:r>
                      <a:r>
                        <a:rPr kumimoji="0" lang="ja-JP" altLang="en-US" sz="1000" b="0" i="0" u="none" strike="noStrike" kern="1200" cap="none" spc="0" normalizeH="0" baseline="0" noProof="0">
                          <a:ln>
                            <a:noFill/>
                          </a:ln>
                          <a:solidFill>
                            <a:prstClr val="black"/>
                          </a:solidFill>
                          <a:effectLst/>
                          <a:uLnTx/>
                          <a:uFillTx/>
                          <a:latin typeface="+mn-lt"/>
                          <a:ea typeface="+mn-ea"/>
                          <a:cs typeface="+mn-cs"/>
                        </a:rPr>
                        <a:t>乡下男孩城市女孩 </a:t>
                      </a:r>
                      <a:r>
                        <a:rPr kumimoji="0" lang="en-US" sz="1000" b="0" i="0" u="none" strike="noStrike" kern="1200" cap="none" spc="0" normalizeH="0" baseline="0" noProof="0">
                          <a:ln>
                            <a:noFill/>
                          </a:ln>
                          <a:solidFill>
                            <a:prstClr val="black"/>
                          </a:solidFill>
                          <a:effectLst/>
                          <a:uLnTx/>
                          <a:uFillTx/>
                          <a:latin typeface="+mn-lt"/>
                          <a:ea typeface="+mn-ea"/>
                          <a:cs typeface="+mn-cs"/>
                        </a:rPr>
                        <a:t>from our LYC kitchen, we are meticulous in our preparation of meals. More than anything, our mommies' health is our No. 1 concern! 
Come discover our menus at LYC Mother &amp; Child Centre, everything is made with love! Do make an appointment or send us a Facebook message today! http://confinement.lychealth.com/appointment
</a:t>
                      </a:r>
                      <a:r>
                        <a:rPr kumimoji="0" lang="ja-JP" altLang="en-US" sz="1000" b="0" i="0" u="none" strike="noStrike" kern="1200" cap="none" spc="0" normalizeH="0" baseline="0" noProof="0">
                          <a:ln>
                            <a:noFill/>
                          </a:ln>
                          <a:solidFill>
                            <a:prstClr val="black"/>
                          </a:solidFill>
                          <a:effectLst/>
                          <a:uLnTx/>
                          <a:uFillTx/>
                          <a:latin typeface="+mn-lt"/>
                          <a:ea typeface="+mn-ea"/>
                          <a:cs typeface="+mn-cs"/>
                        </a:rPr>
                        <a:t>一切都是为了妈咪们吃得好，吃得營養，吃得開心</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从</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kampungboycitygal </a:t>
                      </a:r>
                      <a:r>
                        <a:rPr kumimoji="0" lang="ja-JP" altLang="en-US" sz="1000" b="0" i="0" u="none" strike="noStrike" kern="1200" cap="none" spc="0" normalizeH="0" baseline="0" noProof="0">
                          <a:ln>
                            <a:noFill/>
                          </a:ln>
                          <a:solidFill>
                            <a:prstClr val="black"/>
                          </a:solidFill>
                          <a:effectLst/>
                          <a:uLnTx/>
                          <a:uFillTx/>
                          <a:latin typeface="+mn-lt"/>
                          <a:ea typeface="+mn-ea"/>
                          <a:cs typeface="+mn-cs"/>
                        </a:rPr>
                        <a:t>的这张</a:t>
                      </a:r>
                      <a:r>
                        <a:rPr kumimoji="0" lang="en-US" sz="1000" b="0" i="0" u="none" strike="noStrike" kern="1200" cap="none" spc="0" normalizeH="0" baseline="0" noProof="0">
                          <a:ln>
                            <a:noFill/>
                          </a:ln>
                          <a:solidFill>
                            <a:prstClr val="black"/>
                          </a:solidFill>
                          <a:effectLst/>
                          <a:uLnTx/>
                          <a:uFillTx/>
                          <a:latin typeface="+mn-lt"/>
                          <a:ea typeface="+mn-ea"/>
                          <a:cs typeface="+mn-cs"/>
                        </a:rPr>
                        <a:t>LYC </a:t>
                      </a:r>
                      <a:r>
                        <a:rPr kumimoji="0" lang="ja-JP" altLang="en-US" sz="1000" b="0" i="0" u="none" strike="noStrike" kern="1200" cap="none" spc="0" normalizeH="0" baseline="0" noProof="0">
                          <a:ln>
                            <a:noFill/>
                          </a:ln>
                          <a:solidFill>
                            <a:prstClr val="black"/>
                          </a:solidFill>
                          <a:effectLst/>
                          <a:uLnTx/>
                          <a:uFillTx/>
                          <a:latin typeface="+mn-lt"/>
                          <a:ea typeface="+mn-ea"/>
                          <a:cs typeface="+mn-cs"/>
                        </a:rPr>
                        <a:t>厨房照片可以发现我们在准备月子膳食的用心。月子期間妈咪们的健康比任何事都来得重要</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来窥探</a:t>
                      </a:r>
                      <a:r>
                        <a:rPr kumimoji="0" lang="en-US" sz="1000" b="0" i="0" u="none" strike="noStrike" kern="1200" cap="none" spc="0" normalizeH="0" baseline="0" noProof="0">
                          <a:ln>
                            <a:noFill/>
                          </a:ln>
                          <a:solidFill>
                            <a:prstClr val="black"/>
                          </a:solidFill>
                          <a:effectLst/>
                          <a:uLnTx/>
                          <a:uFillTx/>
                          <a:latin typeface="+mn-lt"/>
                          <a:ea typeface="+mn-ea"/>
                          <a:cs typeface="+mn-cs"/>
                        </a:rPr>
                        <a:t>LYC Mother &amp; Child Centre</a:t>
                      </a:r>
                      <a:r>
                        <a:rPr kumimoji="0" lang="ja-JP" altLang="en-US" sz="1000" b="0" i="0" u="none" strike="noStrike" kern="1200" cap="none" spc="0" normalizeH="0" baseline="0" noProof="0">
                          <a:ln>
                            <a:noFill/>
                          </a:ln>
                          <a:solidFill>
                            <a:prstClr val="black"/>
                          </a:solidFill>
                          <a:effectLst/>
                          <a:uLnTx/>
                          <a:uFillTx/>
                          <a:latin typeface="+mn-lt"/>
                          <a:ea typeface="+mn-ea"/>
                          <a:cs typeface="+mn-cs"/>
                        </a:rPr>
                        <a:t>的每日菜单，所有的膳食都是我们为您精心准备</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立刻跟我们预约或私讯我们吧</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http://confinement.lychealth.com/appointment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32840705"/>
                  </a:ext>
                </a:extLst>
              </a:tr>
            </a:tbl>
          </a:graphicData>
        </a:graphic>
      </p:graphicFrame>
      <p:sp>
        <p:nvSpPr>
          <p:cNvPr id="4" name="Text Placeholder 3">
            <a:extLst>
              <a:ext uri="{FF2B5EF4-FFF2-40B4-BE49-F238E27FC236}">
                <a16:creationId xmlns:a16="http://schemas.microsoft.com/office/drawing/2014/main" id="{E20CDA46-67DE-4DE2-84B2-7898908EEB3B}"/>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9285498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5B58-8B17-4348-A1B0-80221EFB1B57}"/>
              </a:ext>
            </a:extLst>
          </p:cNvPr>
          <p:cNvSpPr>
            <a:spLocks noGrp="1"/>
          </p:cNvSpPr>
          <p:nvPr>
            <p:ph type="title"/>
          </p:nvPr>
        </p:nvSpPr>
        <p:spPr/>
        <p:txBody>
          <a:bodyPr/>
          <a:lstStyle/>
          <a:p>
            <a:r>
              <a:rPr lang="en-US"/>
              <a:t>Facebook Own Posts Table | LYC Mother &amp; Child Centre - 12 of 15</a:t>
            </a:r>
          </a:p>
        </p:txBody>
      </p:sp>
      <p:graphicFrame>
        <p:nvGraphicFramePr>
          <p:cNvPr id="5" name="Table Placeholder 4">
            <a:extLst>
              <a:ext uri="{FF2B5EF4-FFF2-40B4-BE49-F238E27FC236}">
                <a16:creationId xmlns:a16="http://schemas.microsoft.com/office/drawing/2014/main" id="{FAD4548A-35F9-4EBF-BE3D-6272D473EC75}"/>
              </a:ext>
            </a:extLst>
          </p:cNvPr>
          <p:cNvGraphicFramePr>
            <a:graphicFrameLocks noGrp="1"/>
          </p:cNvGraphicFramePr>
          <p:nvPr>
            <p:ph type="tbl" sz="quarter" idx="13"/>
            <p:extLst>
              <p:ext uri="{D42A27DB-BD31-4B8C-83A1-F6EECF244321}">
                <p14:modId xmlns:p14="http://schemas.microsoft.com/office/powerpoint/2010/main" val="749464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66722579"/>
                    </a:ext>
                  </a:extLst>
                </a:gridCol>
                <a:gridCol w="658368">
                  <a:extLst>
                    <a:ext uri="{9D8B030D-6E8A-4147-A177-3AD203B41FA5}">
                      <a16:colId xmlns:a16="http://schemas.microsoft.com/office/drawing/2014/main" val="3184128690"/>
                    </a:ext>
                  </a:extLst>
                </a:gridCol>
                <a:gridCol w="658368">
                  <a:extLst>
                    <a:ext uri="{9D8B030D-6E8A-4147-A177-3AD203B41FA5}">
                      <a16:colId xmlns:a16="http://schemas.microsoft.com/office/drawing/2014/main" val="3255532251"/>
                    </a:ext>
                  </a:extLst>
                </a:gridCol>
                <a:gridCol w="658368">
                  <a:extLst>
                    <a:ext uri="{9D8B030D-6E8A-4147-A177-3AD203B41FA5}">
                      <a16:colId xmlns:a16="http://schemas.microsoft.com/office/drawing/2014/main" val="1539254073"/>
                    </a:ext>
                  </a:extLst>
                </a:gridCol>
                <a:gridCol w="658368">
                  <a:extLst>
                    <a:ext uri="{9D8B030D-6E8A-4147-A177-3AD203B41FA5}">
                      <a16:colId xmlns:a16="http://schemas.microsoft.com/office/drawing/2014/main" val="3542942180"/>
                    </a:ext>
                  </a:extLst>
                </a:gridCol>
                <a:gridCol w="658368">
                  <a:extLst>
                    <a:ext uri="{9D8B030D-6E8A-4147-A177-3AD203B41FA5}">
                      <a16:colId xmlns:a16="http://schemas.microsoft.com/office/drawing/2014/main" val="2586455079"/>
                    </a:ext>
                  </a:extLst>
                </a:gridCol>
                <a:gridCol w="658368">
                  <a:extLst>
                    <a:ext uri="{9D8B030D-6E8A-4147-A177-3AD203B41FA5}">
                      <a16:colId xmlns:a16="http://schemas.microsoft.com/office/drawing/2014/main" val="597345775"/>
                    </a:ext>
                  </a:extLst>
                </a:gridCol>
                <a:gridCol w="658368">
                  <a:extLst>
                    <a:ext uri="{9D8B030D-6E8A-4147-A177-3AD203B41FA5}">
                      <a16:colId xmlns:a16="http://schemas.microsoft.com/office/drawing/2014/main" val="2395698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28355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- 2018-10-04 12:07:00 </a:t>
                      </a:r>
                      <a:r>
                        <a:rPr kumimoji="0" lang="en-US" sz="1000" b="0" i="0" u="none" strike="noStrike" kern="1200" cap="none" spc="0" normalizeH="0" baseline="0" noProof="0">
                          <a:ln>
                            <a:noFill/>
                          </a:ln>
                          <a:solidFill>
                            <a:prstClr val="black"/>
                          </a:solidFill>
                          <a:effectLst/>
                          <a:uLnTx/>
                          <a:uFillTx/>
                          <a:latin typeface="+mn-lt"/>
                          <a:ea typeface="+mn-ea"/>
                          <a:cs typeface="+mn-cs"/>
                        </a:rPr>
                        <a:t> 
 We, at LYC Mother &amp; Child Centre, are so proud to have been in MamaPapa magazine recently! 
The article featured actress Faralyna Idris who had recently entrusted LYC to care for her and her baby: "LYC Mother &amp; Child amat peka kepada keperluan dan amalan ibu baru yang berlainan kaum dan bangsa.....Ibu-ibu baru dari pelbagai kaum telah dapat merasakan alam berpantang yang selamat dalam persekitaran yang mewah sekali di sampingan layanan yang istimewa...“
Thank you Faralyna, we are so happy you enjoyed staying with us! It was a pleasure caring for you and your gorgeous baby!
Here at our 5-star confinement centre, we are delighted to care for all mommies and babies! Do make an appointment to visit us at http://confinement.lychealth.com/appointment or drop us a Facebook message for more information today.
LYC</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产后护理中心非常荣幸可以被刊登在最新一期的</a:t>
                      </a:r>
                      <a:r>
                        <a:rPr kumimoji="0" lang="en-US" sz="1000" b="0" i="0" u="none" strike="noStrike" kern="1200" cap="none" spc="0" normalizeH="0" baseline="0" noProof="0">
                          <a:ln>
                            <a:noFill/>
                          </a:ln>
                          <a:solidFill>
                            <a:prstClr val="black"/>
                          </a:solidFill>
                          <a:effectLst/>
                          <a:uLnTx/>
                          <a:uFillTx/>
                          <a:latin typeface="+mn-lt"/>
                          <a:ea typeface="+mn-ea"/>
                          <a:cs typeface="+mn-cs"/>
                        </a:rPr>
                        <a:t>MamaPapa</a:t>
                      </a:r>
                      <a:r>
                        <a:rPr kumimoji="0" lang="ja-JP" altLang="en-US" sz="1000" b="0" i="0" u="none" strike="noStrike" kern="1200" cap="none" spc="0" normalizeH="0" baseline="0" noProof="0">
                          <a:ln>
                            <a:noFill/>
                          </a:ln>
                          <a:solidFill>
                            <a:prstClr val="black"/>
                          </a:solidFill>
                          <a:effectLst/>
                          <a:uLnTx/>
                          <a:uFillTx/>
                          <a:latin typeface="+mn-lt"/>
                          <a:ea typeface="+mn-ea"/>
                          <a:cs typeface="+mn-cs"/>
                        </a:rPr>
                        <a:t>杂志啦</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有一篇文章提及本地女演员，</a:t>
                      </a:r>
                      <a:r>
                        <a:rPr kumimoji="0" lang="en-US" sz="1000" b="0" i="0" u="none" strike="noStrike" kern="1200" cap="none" spc="0" normalizeH="0" baseline="0" noProof="0">
                          <a:ln>
                            <a:noFill/>
                          </a:ln>
                          <a:solidFill>
                            <a:prstClr val="black"/>
                          </a:solidFill>
                          <a:effectLst/>
                          <a:uLnTx/>
                          <a:uFillTx/>
                          <a:latin typeface="+mn-lt"/>
                          <a:ea typeface="+mn-ea"/>
                          <a:cs typeface="+mn-cs"/>
                        </a:rPr>
                        <a:t>Faralyna Idris </a:t>
                      </a:r>
                      <a:r>
                        <a:rPr kumimoji="0" lang="ja-JP" altLang="en-US" sz="1000" b="0" i="0" u="none" strike="noStrike" kern="1200" cap="none" spc="0" normalizeH="0" baseline="0" noProof="0">
                          <a:ln>
                            <a:noFill/>
                          </a:ln>
                          <a:solidFill>
                            <a:prstClr val="black"/>
                          </a:solidFill>
                          <a:effectLst/>
                          <a:uLnTx/>
                          <a:uFillTx/>
                          <a:latin typeface="+mn-lt"/>
                          <a:ea typeface="+mn-ea"/>
                          <a:cs typeface="+mn-cs"/>
                        </a:rPr>
                        <a:t>分享了她和宝宝对</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产后护理中心的信任</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LYC </a:t>
                      </a:r>
                      <a:r>
                        <a:rPr kumimoji="0" lang="ja-JP" altLang="en-US" sz="1000" b="0" i="0" u="none" strike="noStrike" kern="1200" cap="none" spc="0" normalizeH="0" baseline="0" noProof="0">
                          <a:ln>
                            <a:noFill/>
                          </a:ln>
                          <a:solidFill>
                            <a:prstClr val="black"/>
                          </a:solidFill>
                          <a:effectLst/>
                          <a:uLnTx/>
                          <a:uFillTx/>
                          <a:latin typeface="+mn-lt"/>
                          <a:ea typeface="+mn-ea"/>
                          <a:cs typeface="+mn-cs"/>
                        </a:rPr>
                        <a:t>月子中心非常清楚了解各族新手妈妈的日常需求和习惯</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各族群的新手妈妈都可以在豪华的环境里，平安地坐月子，还可以得到体贴的照护</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由衷感谢</a:t>
                      </a:r>
                      <a:r>
                        <a:rPr kumimoji="0" lang="en-US" sz="1000" b="0" i="0" u="none" strike="noStrike" kern="1200" cap="none" spc="0" normalizeH="0" baseline="0" noProof="0">
                          <a:ln>
                            <a:noFill/>
                          </a:ln>
                          <a:solidFill>
                            <a:prstClr val="black"/>
                          </a:solidFill>
                          <a:effectLst/>
                          <a:uLnTx/>
                          <a:uFillTx/>
                          <a:latin typeface="+mn-lt"/>
                          <a:ea typeface="+mn-ea"/>
                          <a:cs typeface="+mn-cs"/>
                        </a:rPr>
                        <a:t>Faralyna, </a:t>
                      </a:r>
                      <a:r>
                        <a:rPr kumimoji="0" lang="ja-JP" altLang="en-US" sz="1000" b="0" i="0" u="none" strike="noStrike" kern="1200" cap="none" spc="0" normalizeH="0" baseline="0" noProof="0">
                          <a:ln>
                            <a:noFill/>
                          </a:ln>
                          <a:solidFill>
                            <a:prstClr val="black"/>
                          </a:solidFill>
                          <a:effectLst/>
                          <a:uLnTx/>
                          <a:uFillTx/>
                          <a:latin typeface="+mn-lt"/>
                          <a:ea typeface="+mn-ea"/>
                          <a:cs typeface="+mn-cs"/>
                        </a:rPr>
                        <a:t>很高兴您非常享受</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5310184"/>
                  </a:ext>
                </a:extLst>
              </a:tr>
            </a:tbl>
          </a:graphicData>
        </a:graphic>
      </p:graphicFrame>
      <p:sp>
        <p:nvSpPr>
          <p:cNvPr id="4" name="Text Placeholder 3">
            <a:extLst>
              <a:ext uri="{FF2B5EF4-FFF2-40B4-BE49-F238E27FC236}">
                <a16:creationId xmlns:a16="http://schemas.microsoft.com/office/drawing/2014/main" id="{4B72CE08-97B1-47B1-AF5E-B9C03A2F7286}"/>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5310836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DEC53-F535-429C-9AF4-68872A921558}"/>
              </a:ext>
            </a:extLst>
          </p:cNvPr>
          <p:cNvSpPr>
            <a:spLocks noGrp="1"/>
          </p:cNvSpPr>
          <p:nvPr>
            <p:ph type="title"/>
          </p:nvPr>
        </p:nvSpPr>
        <p:spPr/>
        <p:txBody>
          <a:bodyPr/>
          <a:lstStyle/>
          <a:p>
            <a:r>
              <a:rPr lang="en-US"/>
              <a:t>Facebook Own Posts Table | LYC Mother &amp; Child Centre - 13 of 15</a:t>
            </a:r>
          </a:p>
        </p:txBody>
      </p:sp>
      <p:graphicFrame>
        <p:nvGraphicFramePr>
          <p:cNvPr id="5" name="Table Placeholder 4">
            <a:extLst>
              <a:ext uri="{FF2B5EF4-FFF2-40B4-BE49-F238E27FC236}">
                <a16:creationId xmlns:a16="http://schemas.microsoft.com/office/drawing/2014/main" id="{B1513E60-B4E7-475D-9D82-06C85CEC59D6}"/>
              </a:ext>
            </a:extLst>
          </p:cNvPr>
          <p:cNvGraphicFramePr>
            <a:graphicFrameLocks noGrp="1"/>
          </p:cNvGraphicFramePr>
          <p:nvPr>
            <p:ph type="tbl" sz="quarter" idx="13"/>
            <p:extLst>
              <p:ext uri="{D42A27DB-BD31-4B8C-83A1-F6EECF244321}">
                <p14:modId xmlns:p14="http://schemas.microsoft.com/office/powerpoint/2010/main" val="1875750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50221847"/>
                    </a:ext>
                  </a:extLst>
                </a:gridCol>
                <a:gridCol w="658368">
                  <a:extLst>
                    <a:ext uri="{9D8B030D-6E8A-4147-A177-3AD203B41FA5}">
                      <a16:colId xmlns:a16="http://schemas.microsoft.com/office/drawing/2014/main" val="2912657329"/>
                    </a:ext>
                  </a:extLst>
                </a:gridCol>
                <a:gridCol w="658368">
                  <a:extLst>
                    <a:ext uri="{9D8B030D-6E8A-4147-A177-3AD203B41FA5}">
                      <a16:colId xmlns:a16="http://schemas.microsoft.com/office/drawing/2014/main" val="1740599331"/>
                    </a:ext>
                  </a:extLst>
                </a:gridCol>
                <a:gridCol w="658368">
                  <a:extLst>
                    <a:ext uri="{9D8B030D-6E8A-4147-A177-3AD203B41FA5}">
                      <a16:colId xmlns:a16="http://schemas.microsoft.com/office/drawing/2014/main" val="183511319"/>
                    </a:ext>
                  </a:extLst>
                </a:gridCol>
                <a:gridCol w="658368">
                  <a:extLst>
                    <a:ext uri="{9D8B030D-6E8A-4147-A177-3AD203B41FA5}">
                      <a16:colId xmlns:a16="http://schemas.microsoft.com/office/drawing/2014/main" val="2054136731"/>
                    </a:ext>
                  </a:extLst>
                </a:gridCol>
                <a:gridCol w="658368">
                  <a:extLst>
                    <a:ext uri="{9D8B030D-6E8A-4147-A177-3AD203B41FA5}">
                      <a16:colId xmlns:a16="http://schemas.microsoft.com/office/drawing/2014/main" val="796573863"/>
                    </a:ext>
                  </a:extLst>
                </a:gridCol>
                <a:gridCol w="658368">
                  <a:extLst>
                    <a:ext uri="{9D8B030D-6E8A-4147-A177-3AD203B41FA5}">
                      <a16:colId xmlns:a16="http://schemas.microsoft.com/office/drawing/2014/main" val="3114248178"/>
                    </a:ext>
                  </a:extLst>
                </a:gridCol>
                <a:gridCol w="658368">
                  <a:extLst>
                    <a:ext uri="{9D8B030D-6E8A-4147-A177-3AD203B41FA5}">
                      <a16:colId xmlns:a16="http://schemas.microsoft.com/office/drawing/2014/main" val="1685431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92724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- 2018-10-03 11:05:00 </a:t>
                      </a:r>
                      <a:r>
                        <a:rPr kumimoji="0" lang="en-US" sz="1000" b="0" i="0" u="none" strike="noStrike" kern="1200" cap="none" spc="0" normalizeH="0" baseline="0" noProof="0">
                          <a:ln>
                            <a:noFill/>
                          </a:ln>
                          <a:solidFill>
                            <a:prstClr val="black"/>
                          </a:solidFill>
                          <a:effectLst/>
                          <a:uLnTx/>
                          <a:uFillTx/>
                          <a:latin typeface="+mn-lt"/>
                          <a:ea typeface="+mn-ea"/>
                          <a:cs typeface="+mn-cs"/>
                        </a:rPr>
                        <a:t> 
 At LYC, our chefs operate with high attention to detail.
Just check out their notes on our kitchen whiteboard :)
- Daily menu for tea time and supper
- Food that each LYC mummy cannot take
- Specific instructions on how to prepare a pumpkin for a dish
You are in good hands with our team of dedicated LYC chefs. Make an appointment or send us a Facebook message now! http://lyhealth.com/appointment
</a:t>
                      </a:r>
                      <a:r>
                        <a:rPr kumimoji="0" lang="ja-JP" altLang="en-US" sz="1000" b="0" i="0" u="none" strike="noStrike" kern="1200" cap="none" spc="0" normalizeH="0" baseline="0" noProof="0">
                          <a:ln>
                            <a:noFill/>
                          </a:ln>
                          <a:solidFill>
                            <a:prstClr val="black"/>
                          </a:solidFill>
                          <a:effectLst/>
                          <a:uLnTx/>
                          <a:uFillTx/>
                          <a:latin typeface="+mn-lt"/>
                          <a:ea typeface="+mn-ea"/>
                          <a:cs typeface="+mn-cs"/>
                        </a:rPr>
                        <a:t>在</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我们的大厨都非常注重细节</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来瞧瞧他们在厨房白板所做的笔记。</a:t>
                      </a:r>
                      <a:r>
                        <a:rPr kumimoji="0" lang="en-US" altLang="ja-JP" sz="1000" b="0" i="0" u="none" strike="noStrike" kern="1200" cap="none" spc="0" normalizeH="0" baseline="0" noProof="0">
                          <a:ln>
                            <a:noFill/>
                          </a:ln>
                          <a:solidFill>
                            <a:prstClr val="black"/>
                          </a:solidFill>
                          <a:effectLst/>
                          <a:uLnTx/>
                          <a:uFillTx/>
                          <a:latin typeface="+mn-lt"/>
                          <a:ea typeface="+mn-ea"/>
                          <a:cs typeface="+mn-cs"/>
                        </a:rPr>
                        <a:t>:)
- </a:t>
                      </a:r>
                      <a:r>
                        <a:rPr kumimoji="0" lang="ja-JP" altLang="en-US" sz="1000" b="0" i="0" u="none" strike="noStrike" kern="1200" cap="none" spc="0" normalizeH="0" baseline="0" noProof="0">
                          <a:ln>
                            <a:noFill/>
                          </a:ln>
                          <a:solidFill>
                            <a:prstClr val="black"/>
                          </a:solidFill>
                          <a:effectLst/>
                          <a:uLnTx/>
                          <a:uFillTx/>
                          <a:latin typeface="+mn-lt"/>
                          <a:ea typeface="+mn-ea"/>
                          <a:cs typeface="+mn-cs"/>
                        </a:rPr>
                        <a:t>每日的下午茶及宵夜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每位</a:t>
                      </a:r>
                      <a:r>
                        <a:rPr kumimoji="0" lang="en-US" sz="1000" b="0" i="0" u="none" strike="noStrike" kern="1200" cap="none" spc="0" normalizeH="0" baseline="0" noProof="0">
                          <a:ln>
                            <a:noFill/>
                          </a:ln>
                          <a:solidFill>
                            <a:prstClr val="black"/>
                          </a:solidFill>
                          <a:effectLst/>
                          <a:uLnTx/>
                          <a:uFillTx/>
                          <a:latin typeface="+mn-lt"/>
                          <a:ea typeface="+mn-ea"/>
                          <a:cs typeface="+mn-cs"/>
                        </a:rPr>
                        <a:t>LYC </a:t>
                      </a:r>
                      <a:r>
                        <a:rPr kumimoji="0" lang="ja-JP" altLang="en-US" sz="1000" b="0" i="0" u="none" strike="noStrike" kern="1200" cap="none" spc="0" normalizeH="0" baseline="0" noProof="0">
                          <a:ln>
                            <a:noFill/>
                          </a:ln>
                          <a:solidFill>
                            <a:prstClr val="black"/>
                          </a:solidFill>
                          <a:effectLst/>
                          <a:uLnTx/>
                          <a:uFillTx/>
                          <a:latin typeface="+mn-lt"/>
                          <a:ea typeface="+mn-ea"/>
                          <a:cs typeface="+mn-cs"/>
                        </a:rPr>
                        <a:t>妈咪不摄取的食物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准备南瓜菜肴的具体步骤
有了我们尽责的</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大厨团队，您就不用担心啦！ 立刻跟我们预约或私讯我们吧</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http://lyhealth.com/appointment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20991016"/>
                  </a:ext>
                </a:extLst>
              </a:tr>
            </a:tbl>
          </a:graphicData>
        </a:graphic>
      </p:graphicFrame>
      <p:sp>
        <p:nvSpPr>
          <p:cNvPr id="4" name="Text Placeholder 3">
            <a:extLst>
              <a:ext uri="{FF2B5EF4-FFF2-40B4-BE49-F238E27FC236}">
                <a16:creationId xmlns:a16="http://schemas.microsoft.com/office/drawing/2014/main" id="{A95ED7CA-89F7-491F-8FE4-03DB80632A1B}"/>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7550576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4BAC6-D0ED-4127-9351-2BB1C6B2D933}"/>
              </a:ext>
            </a:extLst>
          </p:cNvPr>
          <p:cNvSpPr>
            <a:spLocks noGrp="1"/>
          </p:cNvSpPr>
          <p:nvPr>
            <p:ph type="title"/>
          </p:nvPr>
        </p:nvSpPr>
        <p:spPr/>
        <p:txBody>
          <a:bodyPr/>
          <a:lstStyle/>
          <a:p>
            <a:r>
              <a:rPr lang="en-US"/>
              <a:t>Facebook Own Posts Table | LYC Mother &amp; Child Centre - 14 of 15</a:t>
            </a:r>
          </a:p>
        </p:txBody>
      </p:sp>
      <p:graphicFrame>
        <p:nvGraphicFramePr>
          <p:cNvPr id="5" name="Table Placeholder 4">
            <a:extLst>
              <a:ext uri="{FF2B5EF4-FFF2-40B4-BE49-F238E27FC236}">
                <a16:creationId xmlns:a16="http://schemas.microsoft.com/office/drawing/2014/main" id="{45CE6A33-7E23-4774-BE1C-8CA77E781C57}"/>
              </a:ext>
            </a:extLst>
          </p:cNvPr>
          <p:cNvGraphicFramePr>
            <a:graphicFrameLocks noGrp="1"/>
          </p:cNvGraphicFramePr>
          <p:nvPr>
            <p:ph type="tbl" sz="quarter" idx="13"/>
            <p:extLst>
              <p:ext uri="{D42A27DB-BD31-4B8C-83A1-F6EECF244321}">
                <p14:modId xmlns:p14="http://schemas.microsoft.com/office/powerpoint/2010/main" val="2224697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43217731"/>
                    </a:ext>
                  </a:extLst>
                </a:gridCol>
                <a:gridCol w="658368">
                  <a:extLst>
                    <a:ext uri="{9D8B030D-6E8A-4147-A177-3AD203B41FA5}">
                      <a16:colId xmlns:a16="http://schemas.microsoft.com/office/drawing/2014/main" val="2736189289"/>
                    </a:ext>
                  </a:extLst>
                </a:gridCol>
                <a:gridCol w="658368">
                  <a:extLst>
                    <a:ext uri="{9D8B030D-6E8A-4147-A177-3AD203B41FA5}">
                      <a16:colId xmlns:a16="http://schemas.microsoft.com/office/drawing/2014/main" val="1563215653"/>
                    </a:ext>
                  </a:extLst>
                </a:gridCol>
                <a:gridCol w="658368">
                  <a:extLst>
                    <a:ext uri="{9D8B030D-6E8A-4147-A177-3AD203B41FA5}">
                      <a16:colId xmlns:a16="http://schemas.microsoft.com/office/drawing/2014/main" val="2335626360"/>
                    </a:ext>
                  </a:extLst>
                </a:gridCol>
                <a:gridCol w="658368">
                  <a:extLst>
                    <a:ext uri="{9D8B030D-6E8A-4147-A177-3AD203B41FA5}">
                      <a16:colId xmlns:a16="http://schemas.microsoft.com/office/drawing/2014/main" val="2470379413"/>
                    </a:ext>
                  </a:extLst>
                </a:gridCol>
                <a:gridCol w="658368">
                  <a:extLst>
                    <a:ext uri="{9D8B030D-6E8A-4147-A177-3AD203B41FA5}">
                      <a16:colId xmlns:a16="http://schemas.microsoft.com/office/drawing/2014/main" val="1364156591"/>
                    </a:ext>
                  </a:extLst>
                </a:gridCol>
                <a:gridCol w="658368">
                  <a:extLst>
                    <a:ext uri="{9D8B030D-6E8A-4147-A177-3AD203B41FA5}">
                      <a16:colId xmlns:a16="http://schemas.microsoft.com/office/drawing/2014/main" val="1902923135"/>
                    </a:ext>
                  </a:extLst>
                </a:gridCol>
                <a:gridCol w="658368">
                  <a:extLst>
                    <a:ext uri="{9D8B030D-6E8A-4147-A177-3AD203B41FA5}">
                      <a16:colId xmlns:a16="http://schemas.microsoft.com/office/drawing/2014/main" val="1405521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74962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- 2018-10-02 13:58:00 </a:t>
                      </a:r>
                      <a:r>
                        <a:rPr kumimoji="0" lang="en-US" sz="1000" b="0" i="0" u="none" strike="noStrike" kern="1200" cap="none" spc="0" normalizeH="0" baseline="0" noProof="0">
                          <a:ln>
                            <a:noFill/>
                          </a:ln>
                          <a:solidFill>
                            <a:prstClr val="black"/>
                          </a:solidFill>
                          <a:effectLst/>
                          <a:uLnTx/>
                          <a:uFillTx/>
                          <a:latin typeface="+mn-lt"/>
                          <a:ea typeface="+mn-ea"/>
                          <a:cs typeface="+mn-cs"/>
                        </a:rPr>
                        <a:t> 
 We haven't forgotten you Daddies! 
When Mummies sign with us from August 2018 till January 2019, Daddies are entitled to a 1 week Free Trial at Anytime Fitness TTDI! 
So Daddies, do take advantage of this great promotion to stay in shape!
Contact us via enquiry@lychealth.com or 012-627 7335 to find out more about this amazing offer!
</a:t>
                      </a:r>
                      <a:r>
                        <a:rPr kumimoji="0" lang="ja-JP" altLang="en-US" sz="1000" b="0" i="0" u="none" strike="noStrike" kern="1200" cap="none" spc="0" normalizeH="0" baseline="0" noProof="0">
                          <a:ln>
                            <a:noFill/>
                          </a:ln>
                          <a:solidFill>
                            <a:prstClr val="black"/>
                          </a:solidFill>
                          <a:effectLst/>
                          <a:uLnTx/>
                          <a:uFillTx/>
                          <a:latin typeface="+mn-lt"/>
                          <a:ea typeface="+mn-ea"/>
                          <a:cs typeface="+mn-cs"/>
                        </a:rPr>
                        <a:t>我们才不会忘记爸爸们呢</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当妈咪们从</a:t>
                      </a:r>
                      <a:r>
                        <a:rPr kumimoji="0" lang="en-US" altLang="ja-JP" sz="1000" b="0" i="0" u="none" strike="noStrike" kern="1200" cap="none" spc="0" normalizeH="0" baseline="0" noProof="0">
                          <a:ln>
                            <a:noFill/>
                          </a:ln>
                          <a:solidFill>
                            <a:prstClr val="black"/>
                          </a:solidFill>
                          <a:effectLst/>
                          <a:uLnTx/>
                          <a:uFillTx/>
                          <a:latin typeface="+mn-lt"/>
                          <a:ea typeface="+mn-ea"/>
                          <a:cs typeface="+mn-cs"/>
                        </a:rPr>
                        <a:t>2018</a:t>
                      </a:r>
                      <a:r>
                        <a:rPr kumimoji="0" lang="ja-JP" altLang="en-US" sz="1000" b="0" i="0" u="none" strike="noStrike" kern="1200" cap="none" spc="0" normalizeH="0" baseline="0" noProof="0">
                          <a:ln>
                            <a:noFill/>
                          </a:ln>
                          <a:solidFill>
                            <a:prstClr val="black"/>
                          </a:solidFill>
                          <a:effectLst/>
                          <a:uLnTx/>
                          <a:uFillTx/>
                          <a:latin typeface="+mn-lt"/>
                          <a:ea typeface="+mn-ea"/>
                          <a:cs typeface="+mn-cs"/>
                        </a:rPr>
                        <a:t>年</a:t>
                      </a:r>
                      <a:r>
                        <a:rPr kumimoji="0" lang="en-US" altLang="ja-JP" sz="1000" b="0" i="0" u="none" strike="noStrike" kern="1200" cap="none" spc="0" normalizeH="0" baseline="0" noProof="0">
                          <a:ln>
                            <a:noFill/>
                          </a:ln>
                          <a:solidFill>
                            <a:prstClr val="black"/>
                          </a:solidFill>
                          <a:effectLst/>
                          <a:uLnTx/>
                          <a:uFillTx/>
                          <a:latin typeface="+mn-lt"/>
                          <a:ea typeface="+mn-ea"/>
                          <a:cs typeface="+mn-cs"/>
                        </a:rPr>
                        <a:t>8</a:t>
                      </a:r>
                      <a:r>
                        <a:rPr kumimoji="0" lang="ja-JP" altLang="en-US" sz="1000" b="0" i="0" u="none" strike="noStrike" kern="1200" cap="none" spc="0" normalizeH="0" baseline="0" noProof="0">
                          <a:ln>
                            <a:noFill/>
                          </a:ln>
                          <a:solidFill>
                            <a:prstClr val="black"/>
                          </a:solidFill>
                          <a:effectLst/>
                          <a:uLnTx/>
                          <a:uFillTx/>
                          <a:latin typeface="+mn-lt"/>
                          <a:ea typeface="+mn-ea"/>
                          <a:cs typeface="+mn-cs"/>
                        </a:rPr>
                        <a:t>月至 </a:t>
                      </a:r>
                      <a:r>
                        <a:rPr kumimoji="0" lang="en-US" altLang="ja-JP" sz="1000" b="0" i="0" u="none" strike="noStrike" kern="1200" cap="none" spc="0" normalizeH="0" baseline="0" noProof="0">
                          <a:ln>
                            <a:noFill/>
                          </a:ln>
                          <a:solidFill>
                            <a:prstClr val="black"/>
                          </a:solidFill>
                          <a:effectLst/>
                          <a:uLnTx/>
                          <a:uFillTx/>
                          <a:latin typeface="+mn-lt"/>
                          <a:ea typeface="+mn-ea"/>
                          <a:cs typeface="+mn-cs"/>
                        </a:rPr>
                        <a:t>2019</a:t>
                      </a:r>
                      <a:r>
                        <a:rPr kumimoji="0" lang="ja-JP" altLang="en-US" sz="1000" b="0" i="0" u="none" strike="noStrike" kern="1200" cap="none" spc="0" normalizeH="0" baseline="0" noProof="0">
                          <a:ln>
                            <a:noFill/>
                          </a:ln>
                          <a:solidFill>
                            <a:prstClr val="black"/>
                          </a:solidFill>
                          <a:effectLst/>
                          <a:uLnTx/>
                          <a:uFillTx/>
                          <a:latin typeface="+mn-lt"/>
                          <a:ea typeface="+mn-ea"/>
                          <a:cs typeface="+mn-cs"/>
                        </a:rPr>
                        <a:t>年一月跟我们签下了月子配套， 爸爸们就可以享获 </a:t>
                      </a:r>
                      <a:r>
                        <a:rPr kumimoji="0" lang="en-US" sz="1000" b="0" i="0" u="none" strike="noStrike" kern="1200" cap="none" spc="0" normalizeH="0" baseline="0" noProof="0">
                          <a:ln>
                            <a:noFill/>
                          </a:ln>
                          <a:solidFill>
                            <a:prstClr val="black"/>
                          </a:solidFill>
                          <a:effectLst/>
                          <a:uLnTx/>
                          <a:uFillTx/>
                          <a:latin typeface="+mn-lt"/>
                          <a:ea typeface="+mn-ea"/>
                          <a:cs typeface="+mn-cs"/>
                        </a:rPr>
                        <a:t>Anytime Fitness at TTDI </a:t>
                      </a:r>
                      <a:r>
                        <a:rPr kumimoji="0" lang="ja-JP" altLang="en-US" sz="1000" b="0" i="0" u="none" strike="noStrike" kern="1200" cap="none" spc="0" normalizeH="0" baseline="0" noProof="0">
                          <a:ln>
                            <a:noFill/>
                          </a:ln>
                          <a:solidFill>
                            <a:prstClr val="black"/>
                          </a:solidFill>
                          <a:effectLst/>
                          <a:uLnTx/>
                          <a:uFillTx/>
                          <a:latin typeface="+mn-lt"/>
                          <a:ea typeface="+mn-ea"/>
                          <a:cs typeface="+mn-cs"/>
                        </a:rPr>
                        <a:t>一个星期的免费试用期</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爸爸们就可以趁着这项优惠保持好自己的身材啦！
更多优惠详情，即刻电邮至</a:t>
                      </a:r>
                      <a:r>
                        <a:rPr kumimoji="0" lang="en-US" sz="1000" b="0" i="0" u="none" strike="noStrike" kern="1200" cap="none" spc="0" normalizeH="0" baseline="0" noProof="0">
                          <a:ln>
                            <a:noFill/>
                          </a:ln>
                          <a:solidFill>
                            <a:prstClr val="black"/>
                          </a:solidFill>
                          <a:effectLst/>
                          <a:uLnTx/>
                          <a:uFillTx/>
                          <a:latin typeface="+mn-lt"/>
                          <a:ea typeface="+mn-ea"/>
                          <a:cs typeface="+mn-cs"/>
                        </a:rPr>
                        <a:t>enquiry@lychealth.com </a:t>
                      </a:r>
                      <a:r>
                        <a:rPr kumimoji="0" lang="ja-JP" altLang="en-US" sz="1000" b="0" i="0" u="none" strike="noStrike" kern="1200" cap="none" spc="0" normalizeH="0" baseline="0" noProof="0">
                          <a:ln>
                            <a:noFill/>
                          </a:ln>
                          <a:solidFill>
                            <a:prstClr val="black"/>
                          </a:solidFill>
                          <a:effectLst/>
                          <a:uLnTx/>
                          <a:uFillTx/>
                          <a:latin typeface="+mn-lt"/>
                          <a:ea typeface="+mn-ea"/>
                          <a:cs typeface="+mn-cs"/>
                        </a:rPr>
                        <a:t>或拨打客服专线 </a:t>
                      </a:r>
                      <a:r>
                        <a:rPr kumimoji="0" lang="en-US" altLang="ja-JP" sz="1000" b="0" i="0" u="none" strike="noStrike" kern="1200" cap="none" spc="0" normalizeH="0" baseline="0" noProof="0">
                          <a:ln>
                            <a:noFill/>
                          </a:ln>
                          <a:solidFill>
                            <a:prstClr val="black"/>
                          </a:solidFill>
                          <a:effectLst/>
                          <a:uLnTx/>
                          <a:uFillTx/>
                          <a:latin typeface="+mn-lt"/>
                          <a:ea typeface="+mn-ea"/>
                          <a:cs typeface="+mn-cs"/>
                        </a:rPr>
                        <a:t>012-627 7335!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20271138"/>
                  </a:ext>
                </a:extLst>
              </a:tr>
            </a:tbl>
          </a:graphicData>
        </a:graphic>
      </p:graphicFrame>
      <p:sp>
        <p:nvSpPr>
          <p:cNvPr id="4" name="Text Placeholder 3">
            <a:extLst>
              <a:ext uri="{FF2B5EF4-FFF2-40B4-BE49-F238E27FC236}">
                <a16:creationId xmlns:a16="http://schemas.microsoft.com/office/drawing/2014/main" id="{9F9CEE79-76F9-48FB-B5D9-2EE4F3FAF5CE}"/>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6097092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130BE-2B20-4BAA-B160-D7303AC29492}"/>
              </a:ext>
            </a:extLst>
          </p:cNvPr>
          <p:cNvSpPr>
            <a:spLocks noGrp="1"/>
          </p:cNvSpPr>
          <p:nvPr>
            <p:ph type="title"/>
          </p:nvPr>
        </p:nvSpPr>
        <p:spPr/>
        <p:txBody>
          <a:bodyPr/>
          <a:lstStyle/>
          <a:p>
            <a:r>
              <a:rPr lang="en-US"/>
              <a:t>Facebook Own Posts Table | LYC Mother &amp; Child Centre - 15 of 15</a:t>
            </a:r>
          </a:p>
        </p:txBody>
      </p:sp>
      <p:graphicFrame>
        <p:nvGraphicFramePr>
          <p:cNvPr id="5" name="Table Placeholder 4">
            <a:extLst>
              <a:ext uri="{FF2B5EF4-FFF2-40B4-BE49-F238E27FC236}">
                <a16:creationId xmlns:a16="http://schemas.microsoft.com/office/drawing/2014/main" id="{20938F07-CC34-4941-BF2C-39D25B1A686B}"/>
              </a:ext>
            </a:extLst>
          </p:cNvPr>
          <p:cNvGraphicFramePr>
            <a:graphicFrameLocks noGrp="1"/>
          </p:cNvGraphicFramePr>
          <p:nvPr>
            <p:ph type="tbl" sz="quarter" idx="13"/>
            <p:extLst>
              <p:ext uri="{D42A27DB-BD31-4B8C-83A1-F6EECF244321}">
                <p14:modId xmlns:p14="http://schemas.microsoft.com/office/powerpoint/2010/main" val="3132484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30769154"/>
                    </a:ext>
                  </a:extLst>
                </a:gridCol>
                <a:gridCol w="658368">
                  <a:extLst>
                    <a:ext uri="{9D8B030D-6E8A-4147-A177-3AD203B41FA5}">
                      <a16:colId xmlns:a16="http://schemas.microsoft.com/office/drawing/2014/main" val="1051242455"/>
                    </a:ext>
                  </a:extLst>
                </a:gridCol>
                <a:gridCol w="658368">
                  <a:extLst>
                    <a:ext uri="{9D8B030D-6E8A-4147-A177-3AD203B41FA5}">
                      <a16:colId xmlns:a16="http://schemas.microsoft.com/office/drawing/2014/main" val="666737754"/>
                    </a:ext>
                  </a:extLst>
                </a:gridCol>
                <a:gridCol w="658368">
                  <a:extLst>
                    <a:ext uri="{9D8B030D-6E8A-4147-A177-3AD203B41FA5}">
                      <a16:colId xmlns:a16="http://schemas.microsoft.com/office/drawing/2014/main" val="2299401116"/>
                    </a:ext>
                  </a:extLst>
                </a:gridCol>
                <a:gridCol w="658368">
                  <a:extLst>
                    <a:ext uri="{9D8B030D-6E8A-4147-A177-3AD203B41FA5}">
                      <a16:colId xmlns:a16="http://schemas.microsoft.com/office/drawing/2014/main" val="4199434744"/>
                    </a:ext>
                  </a:extLst>
                </a:gridCol>
                <a:gridCol w="658368">
                  <a:extLst>
                    <a:ext uri="{9D8B030D-6E8A-4147-A177-3AD203B41FA5}">
                      <a16:colId xmlns:a16="http://schemas.microsoft.com/office/drawing/2014/main" val="538041782"/>
                    </a:ext>
                  </a:extLst>
                </a:gridCol>
                <a:gridCol w="658368">
                  <a:extLst>
                    <a:ext uri="{9D8B030D-6E8A-4147-A177-3AD203B41FA5}">
                      <a16:colId xmlns:a16="http://schemas.microsoft.com/office/drawing/2014/main" val="2450642175"/>
                    </a:ext>
                  </a:extLst>
                </a:gridCol>
                <a:gridCol w="658368">
                  <a:extLst>
                    <a:ext uri="{9D8B030D-6E8A-4147-A177-3AD203B41FA5}">
                      <a16:colId xmlns:a16="http://schemas.microsoft.com/office/drawing/2014/main" val="588047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1749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- 2018-10-01 12:53:00 </a:t>
                      </a:r>
                      <a:r>
                        <a:rPr kumimoji="0" lang="en-US" sz="1000" b="0" i="0" u="none" strike="noStrike" kern="1200" cap="none" spc="0" normalizeH="0" baseline="0" noProof="0">
                          <a:ln>
                            <a:noFill/>
                          </a:ln>
                          <a:solidFill>
                            <a:prstClr val="black"/>
                          </a:solidFill>
                          <a:effectLst/>
                          <a:uLnTx/>
                          <a:uFillTx/>
                          <a:latin typeface="+mn-lt"/>
                          <a:ea typeface="+mn-ea"/>
                          <a:cs typeface="+mn-cs"/>
                        </a:rPr>
                        <a:t> 
 For Mummies recovering from childbirth, Yoga is a wonderful way to enhance recuperation and rejuvenation!
Join Lengzie, our experienced Yoga teacher, as she leads Mummies through gentle, non-strenuous Postnatal yoga in a manner that is not only enjoyable, but which helps to increase energy in a safe enjoyable way.
Want to know more about Postnatal Yoga at LYC Mother &amp; Child Centre? Contact us via enquiry@lychealth.com or call 012-627 7335 today!
</a:t>
                      </a:r>
                      <a:r>
                        <a:rPr kumimoji="0" lang="ja-JP" altLang="en-US" sz="1000" b="0" i="0" u="none" strike="noStrike" kern="1200" cap="none" spc="0" normalizeH="0" baseline="0" noProof="0">
                          <a:ln>
                            <a:noFill/>
                          </a:ln>
                          <a:solidFill>
                            <a:prstClr val="black"/>
                          </a:solidFill>
                          <a:effectLst/>
                          <a:uLnTx/>
                          <a:uFillTx/>
                          <a:latin typeface="+mn-lt"/>
                          <a:ea typeface="+mn-ea"/>
                          <a:cs typeface="+mn-cs"/>
                        </a:rPr>
                        <a:t>瑜伽是一个调理并让自己的身体迅速恢复的好方法，非常适合产后的妈妈们。
来跟着我们的瑜伽老师，</a:t>
                      </a:r>
                      <a:r>
                        <a:rPr kumimoji="0" lang="en-US" sz="1000" b="0" i="0" u="none" strike="noStrike" kern="1200" cap="none" spc="0" normalizeH="0" baseline="0" noProof="0">
                          <a:ln>
                            <a:noFill/>
                          </a:ln>
                          <a:solidFill>
                            <a:prstClr val="black"/>
                          </a:solidFill>
                          <a:effectLst/>
                          <a:uLnTx/>
                          <a:uFillTx/>
                          <a:latin typeface="+mn-lt"/>
                          <a:ea typeface="+mn-ea"/>
                          <a:cs typeface="+mn-cs"/>
                        </a:rPr>
                        <a:t>Lengzie</a:t>
                      </a:r>
                      <a:r>
                        <a:rPr kumimoji="0" lang="ja-JP" altLang="en-US" sz="1000" b="0" i="0" u="none" strike="noStrike" kern="1200" cap="none" spc="0" normalizeH="0" baseline="0" noProof="0">
                          <a:ln>
                            <a:noFill/>
                          </a:ln>
                          <a:solidFill>
                            <a:prstClr val="black"/>
                          </a:solidFill>
                          <a:effectLst/>
                          <a:uLnTx/>
                          <a:uFillTx/>
                          <a:latin typeface="+mn-lt"/>
                          <a:ea typeface="+mn-ea"/>
                          <a:cs typeface="+mn-cs"/>
                        </a:rPr>
                        <a:t>学习轻松、毫不废劲的简单产后瑜伽姿势，好让您可以安全并愉快地补充能量。
想在</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产后护理中心知道更多关于产后瑜伽？今天就通过 </a:t>
                      </a:r>
                      <a:r>
                        <a:rPr kumimoji="0" lang="en-US" sz="1000" b="0" i="0" u="none" strike="noStrike" kern="1200" cap="none" spc="0" normalizeH="0" baseline="0" noProof="0">
                          <a:ln>
                            <a:noFill/>
                          </a:ln>
                          <a:solidFill>
                            <a:prstClr val="black"/>
                          </a:solidFill>
                          <a:effectLst/>
                          <a:uLnTx/>
                          <a:uFillTx/>
                          <a:latin typeface="+mn-lt"/>
                          <a:ea typeface="+mn-ea"/>
                          <a:cs typeface="+mn-cs"/>
                        </a:rPr>
                        <a:t>enquiry@lychealth.com </a:t>
                      </a:r>
                      <a:r>
                        <a:rPr kumimoji="0" lang="ja-JP" altLang="en-US" sz="1000" b="0" i="0" u="none" strike="noStrike" kern="1200" cap="none" spc="0" normalizeH="0" baseline="0" noProof="0">
                          <a:ln>
                            <a:noFill/>
                          </a:ln>
                          <a:solidFill>
                            <a:prstClr val="black"/>
                          </a:solidFill>
                          <a:effectLst/>
                          <a:uLnTx/>
                          <a:uFillTx/>
                          <a:latin typeface="+mn-lt"/>
                          <a:ea typeface="+mn-ea"/>
                          <a:cs typeface="+mn-cs"/>
                        </a:rPr>
                        <a:t>或</a:t>
                      </a:r>
                      <a:r>
                        <a:rPr kumimoji="0" lang="en-US" altLang="ja-JP" sz="1000" b="0" i="0" u="none" strike="noStrike" kern="1200" cap="none" spc="0" normalizeH="0" baseline="0" noProof="0">
                          <a:ln>
                            <a:noFill/>
                          </a:ln>
                          <a:solidFill>
                            <a:prstClr val="black"/>
                          </a:solidFill>
                          <a:effectLst/>
                          <a:uLnTx/>
                          <a:uFillTx/>
                          <a:latin typeface="+mn-lt"/>
                          <a:ea typeface="+mn-ea"/>
                          <a:cs typeface="+mn-cs"/>
                        </a:rPr>
                        <a:t>012-6277335 </a:t>
                      </a:r>
                      <a:r>
                        <a:rPr kumimoji="0" lang="ja-JP" altLang="en-US" sz="1000" b="0" i="0" u="none" strike="noStrike" kern="1200" cap="none" spc="0" normalizeH="0" baseline="0" noProof="0">
                          <a:ln>
                            <a:noFill/>
                          </a:ln>
                          <a:solidFill>
                            <a:prstClr val="black"/>
                          </a:solidFill>
                          <a:effectLst/>
                          <a:uLnTx/>
                          <a:uFillTx/>
                          <a:latin typeface="+mn-lt"/>
                          <a:ea typeface="+mn-ea"/>
                          <a:cs typeface="+mn-cs"/>
                        </a:rPr>
                        <a:t>来联络我们！</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47638446"/>
                  </a:ext>
                </a:extLst>
              </a:tr>
            </a:tbl>
          </a:graphicData>
        </a:graphic>
      </p:graphicFrame>
      <p:sp>
        <p:nvSpPr>
          <p:cNvPr id="4" name="Text Placeholder 3">
            <a:extLst>
              <a:ext uri="{FF2B5EF4-FFF2-40B4-BE49-F238E27FC236}">
                <a16:creationId xmlns:a16="http://schemas.microsoft.com/office/drawing/2014/main" id="{DA313571-28D1-4F5B-B17C-F3288306C774}"/>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56079655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1263</Words>
  <Application>Microsoft Office PowerPoint</Application>
  <PresentationFormat>On-screen Show (4:3)</PresentationFormat>
  <Paragraphs>482</Paragraphs>
  <Slides>34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Arial</vt:lpstr>
      <vt:lpstr>Calibri</vt:lpstr>
      <vt:lpstr>ＭＳ Ｐゴシック</vt:lpstr>
      <vt:lpstr>quintly_template</vt:lpstr>
      <vt:lpstr>MASTER TEMPLATE</vt:lpstr>
      <vt:lpstr>Facebook Key Metrics Table | LYC Mother &amp; Child Centre</vt:lpstr>
      <vt:lpstr>Facebook Reach | LYC Mother &amp; Child Centre</vt:lpstr>
      <vt:lpstr>Facebook Engaged Users | LYC Mother &amp; Child Centre</vt:lpstr>
      <vt:lpstr>Facebook Average Reactions Per Post | LYC Mother &amp; Child Centre</vt:lpstr>
      <vt:lpstr>Facebook Interactions Distribution | LYC Mother &amp; Child Centre</vt:lpstr>
      <vt:lpstr>Facebook Interaction Rate By Weekday | LYC Mother &amp; Child Centre</vt:lpstr>
      <vt:lpstr>Facebook (FB) Custom Own Posts Table (new) | LYC Mother &amp; Child Centre - 1 of 5</vt:lpstr>
      <vt:lpstr>Facebook (FB) Custom Own Posts Table (new) | LYC Mother &amp; Child Centre - 2 of 5</vt:lpstr>
      <vt:lpstr>Facebook (FB) Custom Own Posts Table (new) | LYC Mother &amp; Child Centre - 3 of 5</vt:lpstr>
      <vt:lpstr>Facebook (FB) Custom Own Posts Table (new) | LYC Mother &amp; Child Centre - 4 of 5</vt:lpstr>
      <vt:lpstr>Facebook (FB) Custom Own Posts Table (new) | LYC Mother &amp; Child Centre - 5 of 5</vt:lpstr>
      <vt:lpstr>Facebook Fan Demographics | LYC Mother &amp; Child Centre</vt:lpstr>
      <vt:lpstr>Facebook Interaction Rate | LYC Mother &amp; Child Centre</vt:lpstr>
      <vt:lpstr>Facebook Fans Total | LYC Mother &amp; Child Centre</vt:lpstr>
      <vt:lpstr>Facebook Page Views | LYC Mother &amp; Child Centre</vt:lpstr>
      <vt:lpstr>Facebook Fans By City Table | LYC Mother &amp; Child Centre - 1 of 3</vt:lpstr>
      <vt:lpstr>Facebook Fans By City Table | LYC Mother &amp; Child Centre - 2 of 3</vt:lpstr>
      <vt:lpstr>Facebook Fans By City Table | LYC Mother &amp; Child Centre - 3 of 3</vt:lpstr>
      <vt:lpstr>Facebook Own Posts Table | LYC Mother &amp; Child Centre - 1 of 15</vt:lpstr>
      <vt:lpstr>Facebook Own Posts Table | LYC Mother &amp; Child Centre - 2 of 15</vt:lpstr>
      <vt:lpstr>Facebook Own Posts Table | LYC Mother &amp; Child Centre - 3 of 15</vt:lpstr>
      <vt:lpstr>Facebook Own Posts Table | LYC Mother &amp; Child Centre - 4 of 15</vt:lpstr>
      <vt:lpstr>Facebook Own Posts Table | LYC Mother &amp; Child Centre - 5 of 15</vt:lpstr>
      <vt:lpstr>Facebook Own Posts Table | LYC Mother &amp; Child Centre - 6 of 15</vt:lpstr>
      <vt:lpstr>Facebook Own Posts Table | LYC Mother &amp; Child Centre - 7 of 15</vt:lpstr>
      <vt:lpstr>Facebook Own Posts Table | LYC Mother &amp; Child Centre - 8 of 15</vt:lpstr>
      <vt:lpstr>Facebook Own Posts Table | LYC Mother &amp; Child Centre - 9 of 15</vt:lpstr>
      <vt:lpstr>Facebook Own Posts Table | LYC Mother &amp; Child Centre - 10 of 15</vt:lpstr>
      <vt:lpstr>Facebook Own Posts Table | LYC Mother &amp; Child Centre - 11 of 15</vt:lpstr>
      <vt:lpstr>Facebook Own Posts Table | LYC Mother &amp; Child Centre - 12 of 15</vt:lpstr>
      <vt:lpstr>Facebook Own Posts Table | LYC Mother &amp; Child Centre - 13 of 15</vt:lpstr>
      <vt:lpstr>Facebook Own Posts Table | LYC Mother &amp; Child Centre - 14 of 15</vt:lpstr>
      <vt:lpstr>Facebook Own Posts Table | LYC Mother &amp; Child Centre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2018-11-03T14:00:29Z</dcterms:created>
  <dcterms:modified xsi:type="dcterms:W3CDTF">2018-11-03T14:01:37Z</dcterms:modified>
</cp:coreProperties>
</file>