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3708</c:v>
                </c:pt>
                <c:pt idx="1">
                  <c:v>4684</c:v>
                </c:pt>
                <c:pt idx="2">
                  <c:v>3264</c:v>
                </c:pt>
                <c:pt idx="3">
                  <c:v>2376</c:v>
                </c:pt>
                <c:pt idx="4">
                  <c:v>5218</c:v>
                </c:pt>
                <c:pt idx="5">
                  <c:v>1877</c:v>
                </c:pt>
                <c:pt idx="6">
                  <c:v>3206</c:v>
                </c:pt>
                <c:pt idx="7">
                  <c:v>3532</c:v>
                </c:pt>
                <c:pt idx="8">
                  <c:v>4061</c:v>
                </c:pt>
                <c:pt idx="9">
                  <c:v>3113</c:v>
                </c:pt>
                <c:pt idx="10">
                  <c:v>3225</c:v>
                </c:pt>
                <c:pt idx="11">
                  <c:v>2587</c:v>
                </c:pt>
                <c:pt idx="12">
                  <c:v>1791</c:v>
                </c:pt>
                <c:pt idx="13">
                  <c:v>4754</c:v>
                </c:pt>
                <c:pt idx="14">
                  <c:v>5468</c:v>
                </c:pt>
                <c:pt idx="15">
                  <c:v>2332</c:v>
                </c:pt>
                <c:pt idx="16">
                  <c:v>2046</c:v>
                </c:pt>
                <c:pt idx="17">
                  <c:v>3648</c:v>
                </c:pt>
                <c:pt idx="18">
                  <c:v>3192</c:v>
                </c:pt>
                <c:pt idx="19">
                  <c:v>1634</c:v>
                </c:pt>
                <c:pt idx="20">
                  <c:v>3225</c:v>
                </c:pt>
                <c:pt idx="21">
                  <c:v>3001</c:v>
                </c:pt>
                <c:pt idx="22">
                  <c:v>3543</c:v>
                </c:pt>
                <c:pt idx="23">
                  <c:v>3259</c:v>
                </c:pt>
                <c:pt idx="24">
                  <c:v>2757</c:v>
                </c:pt>
                <c:pt idx="25">
                  <c:v>2057</c:v>
                </c:pt>
                <c:pt idx="26">
                  <c:v>4053</c:v>
                </c:pt>
                <c:pt idx="27">
                  <c:v>1770</c:v>
                </c:pt>
                <c:pt idx="28">
                  <c:v>4349</c:v>
                </c:pt>
                <c:pt idx="29">
                  <c:v>2827</c:v>
                </c:pt>
                <c:pt idx="30">
                  <c:v>3314</c:v>
                </c:pt>
              </c:numCache>
            </c:numRef>
          </c:val>
          <c:smooth val="0"/>
          <c:extLst>
            <c:ext xmlns:c16="http://schemas.microsoft.com/office/drawing/2014/chart" uri="{C3380CC4-5D6E-409C-BE32-E72D297353CC}">
              <c16:uniqueId val="{00000000-8DD1-4B5C-A208-8A57BCCEAE99}"/>
            </c:ext>
          </c:extLst>
        </c:ser>
        <c:dLbls>
          <c:showLegendKey val="0"/>
          <c:showVal val="0"/>
          <c:showCatName val="0"/>
          <c:showSerName val="0"/>
          <c:showPercent val="0"/>
          <c:showBubbleSize val="0"/>
        </c:dLbls>
        <c:smooth val="0"/>
        <c:axId val="353411872"/>
        <c:axId val="353417448"/>
      </c:lineChart>
      <c:dateAx>
        <c:axId val="353411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17448"/>
        <c:crosses val="autoZero"/>
        <c:auto val="1"/>
        <c:lblOffset val="100"/>
        <c:baseTimeUnit val="days"/>
      </c:dateAx>
      <c:valAx>
        <c:axId val="35341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1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267</c:v>
                </c:pt>
                <c:pt idx="1">
                  <c:v>348</c:v>
                </c:pt>
                <c:pt idx="2">
                  <c:v>106</c:v>
                </c:pt>
                <c:pt idx="3">
                  <c:v>103</c:v>
                </c:pt>
                <c:pt idx="4">
                  <c:v>380</c:v>
                </c:pt>
                <c:pt idx="5">
                  <c:v>126</c:v>
                </c:pt>
                <c:pt idx="6">
                  <c:v>167</c:v>
                </c:pt>
                <c:pt idx="7">
                  <c:v>252</c:v>
                </c:pt>
                <c:pt idx="8">
                  <c:v>169</c:v>
                </c:pt>
                <c:pt idx="9">
                  <c:v>126</c:v>
                </c:pt>
                <c:pt idx="10">
                  <c:v>122</c:v>
                </c:pt>
                <c:pt idx="11">
                  <c:v>84</c:v>
                </c:pt>
                <c:pt idx="12">
                  <c:v>60</c:v>
                </c:pt>
                <c:pt idx="13">
                  <c:v>279</c:v>
                </c:pt>
                <c:pt idx="14">
                  <c:v>392</c:v>
                </c:pt>
                <c:pt idx="15">
                  <c:v>120</c:v>
                </c:pt>
                <c:pt idx="16">
                  <c:v>99</c:v>
                </c:pt>
                <c:pt idx="17">
                  <c:v>290</c:v>
                </c:pt>
                <c:pt idx="18">
                  <c:v>300</c:v>
                </c:pt>
                <c:pt idx="19">
                  <c:v>101</c:v>
                </c:pt>
                <c:pt idx="20">
                  <c:v>89</c:v>
                </c:pt>
                <c:pt idx="21">
                  <c:v>99</c:v>
                </c:pt>
                <c:pt idx="22">
                  <c:v>92</c:v>
                </c:pt>
                <c:pt idx="23">
                  <c:v>124</c:v>
                </c:pt>
                <c:pt idx="24">
                  <c:v>115</c:v>
                </c:pt>
                <c:pt idx="25">
                  <c:v>87</c:v>
                </c:pt>
                <c:pt idx="26">
                  <c:v>210</c:v>
                </c:pt>
                <c:pt idx="27">
                  <c:v>101</c:v>
                </c:pt>
                <c:pt idx="28">
                  <c:v>312</c:v>
                </c:pt>
                <c:pt idx="29">
                  <c:v>373</c:v>
                </c:pt>
                <c:pt idx="30">
                  <c:v>133</c:v>
                </c:pt>
              </c:numCache>
            </c:numRef>
          </c:val>
          <c:smooth val="0"/>
          <c:extLst>
            <c:ext xmlns:c16="http://schemas.microsoft.com/office/drawing/2014/chart" uri="{C3380CC4-5D6E-409C-BE32-E72D297353CC}">
              <c16:uniqueId val="{00000000-E74D-410E-8F56-4132B71D0E88}"/>
            </c:ext>
          </c:extLst>
        </c:ser>
        <c:dLbls>
          <c:showLegendKey val="0"/>
          <c:showVal val="0"/>
          <c:showCatName val="0"/>
          <c:showSerName val="0"/>
          <c:showPercent val="0"/>
          <c:showBubbleSize val="0"/>
        </c:dLbls>
        <c:smooth val="0"/>
        <c:axId val="180364872"/>
        <c:axId val="180357328"/>
      </c:lineChart>
      <c:dateAx>
        <c:axId val="180364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357328"/>
        <c:crosses val="autoZero"/>
        <c:auto val="1"/>
        <c:lblOffset val="100"/>
        <c:baseTimeUnit val="days"/>
      </c:dateAx>
      <c:valAx>
        <c:axId val="18035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36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154</c:v>
                </c:pt>
                <c:pt idx="2">
                  <c:v>0</c:v>
                </c:pt>
                <c:pt idx="3">
                  <c:v>209</c:v>
                </c:pt>
                <c:pt idx="4">
                  <c:v>0</c:v>
                </c:pt>
                <c:pt idx="5">
                  <c:v>0</c:v>
                </c:pt>
                <c:pt idx="6">
                  <c:v>6</c:v>
                </c:pt>
                <c:pt idx="7">
                  <c:v>200</c:v>
                </c:pt>
                <c:pt idx="8">
                  <c:v>0</c:v>
                </c:pt>
                <c:pt idx="9">
                  <c:v>195</c:v>
                </c:pt>
                <c:pt idx="10">
                  <c:v>0</c:v>
                </c:pt>
                <c:pt idx="11">
                  <c:v>0</c:v>
                </c:pt>
                <c:pt idx="12">
                  <c:v>0</c:v>
                </c:pt>
                <c:pt idx="13">
                  <c:v>162</c:v>
                </c:pt>
                <c:pt idx="14">
                  <c:v>0</c:v>
                </c:pt>
                <c:pt idx="15">
                  <c:v>241</c:v>
                </c:pt>
                <c:pt idx="16">
                  <c:v>0</c:v>
                </c:pt>
                <c:pt idx="17">
                  <c:v>136</c:v>
                </c:pt>
                <c:pt idx="18">
                  <c:v>0</c:v>
                </c:pt>
                <c:pt idx="19">
                  <c:v>125</c:v>
                </c:pt>
                <c:pt idx="20">
                  <c:v>0</c:v>
                </c:pt>
                <c:pt idx="21">
                  <c:v>225</c:v>
                </c:pt>
                <c:pt idx="22">
                  <c:v>0</c:v>
                </c:pt>
                <c:pt idx="23">
                  <c:v>219</c:v>
                </c:pt>
                <c:pt idx="24">
                  <c:v>0</c:v>
                </c:pt>
                <c:pt idx="25">
                  <c:v>25</c:v>
                </c:pt>
                <c:pt idx="26">
                  <c:v>0</c:v>
                </c:pt>
                <c:pt idx="27">
                  <c:v>10</c:v>
                </c:pt>
                <c:pt idx="28">
                  <c:v>0</c:v>
                </c:pt>
                <c:pt idx="29">
                  <c:v>18</c:v>
                </c:pt>
                <c:pt idx="30">
                  <c:v>0</c:v>
                </c:pt>
              </c:numCache>
            </c:numRef>
          </c:val>
          <c:smooth val="0"/>
          <c:extLst>
            <c:ext xmlns:c16="http://schemas.microsoft.com/office/drawing/2014/chart" uri="{C3380CC4-5D6E-409C-BE32-E72D297353CC}">
              <c16:uniqueId val="{00000000-6B0A-4C99-8180-7797CA605B80}"/>
            </c:ext>
          </c:extLst>
        </c:ser>
        <c:dLbls>
          <c:showLegendKey val="0"/>
          <c:showVal val="0"/>
          <c:showCatName val="0"/>
          <c:showSerName val="0"/>
          <c:showPercent val="0"/>
          <c:showBubbleSize val="0"/>
        </c:dLbls>
        <c:smooth val="0"/>
        <c:axId val="354529456"/>
        <c:axId val="354528800"/>
      </c:lineChart>
      <c:dateAx>
        <c:axId val="354529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28800"/>
        <c:crosses val="autoZero"/>
        <c:auto val="1"/>
        <c:lblOffset val="100"/>
        <c:baseTimeUnit val="days"/>
      </c:dateAx>
      <c:valAx>
        <c:axId val="35452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2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2191</c:v>
                </c:pt>
              </c:numCache>
            </c:numRef>
          </c:val>
          <c:extLst>
            <c:ext xmlns:c16="http://schemas.microsoft.com/office/drawing/2014/chart" uri="{C3380CC4-5D6E-409C-BE32-E72D297353CC}">
              <c16:uniqueId val="{00000000-9CC4-4D39-8AC2-C7393206D23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53</c:v>
                </c:pt>
              </c:numCache>
            </c:numRef>
          </c:val>
          <c:extLst>
            <c:ext xmlns:c16="http://schemas.microsoft.com/office/drawing/2014/chart" uri="{C3380CC4-5D6E-409C-BE32-E72D297353CC}">
              <c16:uniqueId val="{00000001-9CC4-4D39-8AC2-C7393206D23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2</c:v>
                </c:pt>
              </c:numCache>
            </c:numRef>
          </c:val>
          <c:extLst>
            <c:ext xmlns:c16="http://schemas.microsoft.com/office/drawing/2014/chart" uri="{C3380CC4-5D6E-409C-BE32-E72D297353CC}">
              <c16:uniqueId val="{00000002-9CC4-4D39-8AC2-C7393206D23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4</c:v>
                </c:pt>
              </c:numCache>
            </c:numRef>
          </c:val>
          <c:extLst>
            <c:ext xmlns:c16="http://schemas.microsoft.com/office/drawing/2014/chart" uri="{C3380CC4-5D6E-409C-BE32-E72D297353CC}">
              <c16:uniqueId val="{00000003-9CC4-4D39-8AC2-C7393206D23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9CC4-4D39-8AC2-C7393206D23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9CC4-4D39-8AC2-C7393206D23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35</c:v>
                </c:pt>
              </c:numCache>
            </c:numRef>
          </c:val>
          <c:extLst>
            <c:ext xmlns:c16="http://schemas.microsoft.com/office/drawing/2014/chart" uri="{C3380CC4-5D6E-409C-BE32-E72D297353CC}">
              <c16:uniqueId val="{00000006-9CC4-4D39-8AC2-C7393206D23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107</c:v>
                </c:pt>
              </c:numCache>
            </c:numRef>
          </c:val>
          <c:extLst>
            <c:ext xmlns:c16="http://schemas.microsoft.com/office/drawing/2014/chart" uri="{C3380CC4-5D6E-409C-BE32-E72D297353CC}">
              <c16:uniqueId val="{00000007-9CC4-4D39-8AC2-C7393206D23F}"/>
            </c:ext>
          </c:extLst>
        </c:ser>
        <c:dLbls>
          <c:showLegendKey val="0"/>
          <c:showVal val="0"/>
          <c:showCatName val="0"/>
          <c:showSerName val="0"/>
          <c:showPercent val="0"/>
          <c:showBubbleSize val="0"/>
        </c:dLbls>
        <c:gapWidth val="150"/>
        <c:overlap val="100"/>
        <c:axId val="354534048"/>
        <c:axId val="354535032"/>
      </c:barChart>
      <c:catAx>
        <c:axId val="354534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35032"/>
        <c:crosses val="autoZero"/>
        <c:auto val="1"/>
        <c:lblAlgn val="ctr"/>
        <c:lblOffset val="100"/>
        <c:noMultiLvlLbl val="0"/>
      </c:catAx>
      <c:valAx>
        <c:axId val="354535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3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0.24321754704047999</c:v>
                </c:pt>
                <c:pt idx="1">
                  <c:v>0.16583014570942001</c:v>
                </c:pt>
                <c:pt idx="2">
                  <c:v>0.25261458863068997</c:v>
                </c:pt>
                <c:pt idx="3">
                  <c:v>0.20341831207021999</c:v>
                </c:pt>
                <c:pt idx="4">
                  <c:v>2.8743891922965999E-2</c:v>
                </c:pt>
                <c:pt idx="5">
                  <c:v>0.14593052822429001</c:v>
                </c:pt>
                <c:pt idx="6">
                  <c:v>0.11475446083092</c:v>
                </c:pt>
              </c:numCache>
            </c:numRef>
          </c:val>
          <c:extLst>
            <c:ext xmlns:c16="http://schemas.microsoft.com/office/drawing/2014/chart" uri="{C3380CC4-5D6E-409C-BE32-E72D297353CC}">
              <c16:uniqueId val="{00000000-B4DD-49B5-9EAC-258D9DF01760}"/>
            </c:ext>
          </c:extLst>
        </c:ser>
        <c:dLbls>
          <c:showLegendKey val="0"/>
          <c:showVal val="0"/>
          <c:showCatName val="0"/>
          <c:showSerName val="0"/>
          <c:showPercent val="0"/>
          <c:showBubbleSize val="0"/>
        </c:dLbls>
        <c:gapWidth val="219"/>
        <c:overlap val="-27"/>
        <c:axId val="286967984"/>
        <c:axId val="354528144"/>
      </c:barChart>
      <c:catAx>
        <c:axId val="286967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28144"/>
        <c:crosses val="autoZero"/>
        <c:auto val="1"/>
        <c:lblAlgn val="ctr"/>
        <c:lblOffset val="100"/>
        <c:noMultiLvlLbl val="0"/>
      </c:catAx>
      <c:valAx>
        <c:axId val="35452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96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233</c:v>
                </c:pt>
                <c:pt idx="1">
                  <c:v>10868</c:v>
                </c:pt>
                <c:pt idx="2">
                  <c:v>20480</c:v>
                </c:pt>
                <c:pt idx="3">
                  <c:v>25086</c:v>
                </c:pt>
                <c:pt idx="4">
                  <c:v>12829</c:v>
                </c:pt>
                <c:pt idx="5">
                  <c:v>7471</c:v>
                </c:pt>
                <c:pt idx="6">
                  <c:v>2324</c:v>
                </c:pt>
              </c:numCache>
            </c:numRef>
          </c:val>
          <c:extLst>
            <c:ext xmlns:c16="http://schemas.microsoft.com/office/drawing/2014/chart" uri="{C3380CC4-5D6E-409C-BE32-E72D297353CC}">
              <c16:uniqueId val="{00000000-6D0E-4971-9E57-DC825872615B}"/>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54</c:v>
                </c:pt>
                <c:pt idx="1">
                  <c:v>4498</c:v>
                </c:pt>
                <c:pt idx="2">
                  <c:v>2624</c:v>
                </c:pt>
                <c:pt idx="3">
                  <c:v>1820</c:v>
                </c:pt>
                <c:pt idx="4">
                  <c:v>894</c:v>
                </c:pt>
                <c:pt idx="5">
                  <c:v>655</c:v>
                </c:pt>
                <c:pt idx="6">
                  <c:v>424</c:v>
                </c:pt>
              </c:numCache>
            </c:numRef>
          </c:val>
          <c:extLst>
            <c:ext xmlns:c16="http://schemas.microsoft.com/office/drawing/2014/chart" uri="{C3380CC4-5D6E-409C-BE32-E72D297353CC}">
              <c16:uniqueId val="{00000001-6D0E-4971-9E57-DC825872615B}"/>
            </c:ext>
          </c:extLst>
        </c:ser>
        <c:dLbls>
          <c:showLegendKey val="0"/>
          <c:showVal val="0"/>
          <c:showCatName val="0"/>
          <c:showSerName val="0"/>
          <c:showPercent val="0"/>
          <c:showBubbleSize val="0"/>
        </c:dLbls>
        <c:gapWidth val="219"/>
        <c:overlap val="-27"/>
        <c:axId val="362900008"/>
        <c:axId val="361791608"/>
      </c:barChart>
      <c:catAx>
        <c:axId val="36290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91608"/>
        <c:crosses val="autoZero"/>
        <c:auto val="1"/>
        <c:lblAlgn val="ctr"/>
        <c:lblOffset val="100"/>
        <c:noMultiLvlLbl val="0"/>
      </c:catAx>
      <c:valAx>
        <c:axId val="361791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0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0.18689717318026</c:v>
                </c:pt>
                <c:pt idx="2">
                  <c:v>0</c:v>
                </c:pt>
                <c:pt idx="3">
                  <c:v>0.24450421214074999</c:v>
                </c:pt>
                <c:pt idx="4">
                  <c:v>0</c:v>
                </c:pt>
                <c:pt idx="5">
                  <c:v>0</c:v>
                </c:pt>
                <c:pt idx="6">
                  <c:v>6.6605981217113001E-3</c:v>
                </c:pt>
                <c:pt idx="7">
                  <c:v>0.23853638511976999</c:v>
                </c:pt>
                <c:pt idx="8">
                  <c:v>0</c:v>
                </c:pt>
                <c:pt idx="9">
                  <c:v>0.24273458801622999</c:v>
                </c:pt>
                <c:pt idx="10">
                  <c:v>0</c:v>
                </c:pt>
                <c:pt idx="11">
                  <c:v>0</c:v>
                </c:pt>
                <c:pt idx="12">
                  <c:v>0</c:v>
                </c:pt>
                <c:pt idx="13">
                  <c:v>0.18478766016775</c:v>
                </c:pt>
                <c:pt idx="14">
                  <c:v>0</c:v>
                </c:pt>
                <c:pt idx="15">
                  <c:v>0.28409718998032002</c:v>
                </c:pt>
                <c:pt idx="16">
                  <c:v>0</c:v>
                </c:pt>
                <c:pt idx="17">
                  <c:v>0.16347088451003</c:v>
                </c:pt>
                <c:pt idx="18">
                  <c:v>0</c:v>
                </c:pt>
                <c:pt idx="19">
                  <c:v>0.14566963891585999</c:v>
                </c:pt>
                <c:pt idx="20">
                  <c:v>0</c:v>
                </c:pt>
                <c:pt idx="21">
                  <c:v>0.24808697377996</c:v>
                </c:pt>
                <c:pt idx="22">
                  <c:v>0</c:v>
                </c:pt>
                <c:pt idx="23">
                  <c:v>0.26217228464419001</c:v>
                </c:pt>
                <c:pt idx="24">
                  <c:v>0</c:v>
                </c:pt>
                <c:pt idx="25">
                  <c:v>2.8615767287776001E-2</c:v>
                </c:pt>
                <c:pt idx="26">
                  <c:v>0</c:v>
                </c:pt>
                <c:pt idx="27">
                  <c:v>1.3196964698119E-2</c:v>
                </c:pt>
                <c:pt idx="28">
                  <c:v>0</c:v>
                </c:pt>
                <c:pt idx="29">
                  <c:v>2.7471319941981001E-2</c:v>
                </c:pt>
                <c:pt idx="30">
                  <c:v>0</c:v>
                </c:pt>
              </c:numCache>
            </c:numRef>
          </c:val>
          <c:smooth val="0"/>
          <c:extLst>
            <c:ext xmlns:c16="http://schemas.microsoft.com/office/drawing/2014/chart" uri="{C3380CC4-5D6E-409C-BE32-E72D297353CC}">
              <c16:uniqueId val="{00000000-CFDA-488F-9F95-2CBC55DD0C0F}"/>
            </c:ext>
          </c:extLst>
        </c:ser>
        <c:dLbls>
          <c:showLegendKey val="0"/>
          <c:showVal val="0"/>
          <c:showCatName val="0"/>
          <c:showSerName val="0"/>
          <c:showPercent val="0"/>
          <c:showBubbleSize val="0"/>
        </c:dLbls>
        <c:smooth val="0"/>
        <c:axId val="361794232"/>
        <c:axId val="361789968"/>
      </c:lineChart>
      <c:dateAx>
        <c:axId val="361794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89968"/>
        <c:crosses val="autoZero"/>
        <c:auto val="1"/>
        <c:lblOffset val="100"/>
        <c:baseTimeUnit val="days"/>
      </c:dateAx>
      <c:valAx>
        <c:axId val="36178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9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89863</c:v>
                </c:pt>
                <c:pt idx="1">
                  <c:v>89916</c:v>
                </c:pt>
                <c:pt idx="2">
                  <c:v>89961</c:v>
                </c:pt>
                <c:pt idx="3">
                  <c:v>89995</c:v>
                </c:pt>
                <c:pt idx="4">
                  <c:v>90030</c:v>
                </c:pt>
                <c:pt idx="5">
                  <c:v>90059</c:v>
                </c:pt>
                <c:pt idx="6">
                  <c:v>90106</c:v>
                </c:pt>
                <c:pt idx="7">
                  <c:v>90160</c:v>
                </c:pt>
                <c:pt idx="8">
                  <c:v>90203</c:v>
                </c:pt>
                <c:pt idx="9">
                  <c:v>90241</c:v>
                </c:pt>
                <c:pt idx="10">
                  <c:v>90279</c:v>
                </c:pt>
                <c:pt idx="11">
                  <c:v>90309</c:v>
                </c:pt>
                <c:pt idx="12">
                  <c:v>90355</c:v>
                </c:pt>
                <c:pt idx="13">
                  <c:v>90394</c:v>
                </c:pt>
                <c:pt idx="14">
                  <c:v>90441</c:v>
                </c:pt>
                <c:pt idx="15">
                  <c:v>90483</c:v>
                </c:pt>
                <c:pt idx="16">
                  <c:v>90519</c:v>
                </c:pt>
                <c:pt idx="17">
                  <c:v>90553</c:v>
                </c:pt>
                <c:pt idx="18">
                  <c:v>90598</c:v>
                </c:pt>
                <c:pt idx="19">
                  <c:v>90635</c:v>
                </c:pt>
                <c:pt idx="20">
                  <c:v>90675</c:v>
                </c:pt>
                <c:pt idx="21">
                  <c:v>90713</c:v>
                </c:pt>
                <c:pt idx="22">
                  <c:v>90757</c:v>
                </c:pt>
                <c:pt idx="23">
                  <c:v>90803</c:v>
                </c:pt>
                <c:pt idx="24">
                  <c:v>90840</c:v>
                </c:pt>
                <c:pt idx="25">
                  <c:v>90879</c:v>
                </c:pt>
                <c:pt idx="26">
                  <c:v>90908</c:v>
                </c:pt>
                <c:pt idx="27">
                  <c:v>90952</c:v>
                </c:pt>
                <c:pt idx="28">
                  <c:v>90988</c:v>
                </c:pt>
                <c:pt idx="29">
                  <c:v>91020</c:v>
                </c:pt>
                <c:pt idx="30">
                  <c:v>91045</c:v>
                </c:pt>
              </c:numCache>
            </c:numRef>
          </c:val>
          <c:smooth val="0"/>
          <c:extLst>
            <c:ext xmlns:c16="http://schemas.microsoft.com/office/drawing/2014/chart" uri="{C3380CC4-5D6E-409C-BE32-E72D297353CC}">
              <c16:uniqueId val="{00000000-A8EF-4DCE-ABE2-036D5729771E}"/>
            </c:ext>
          </c:extLst>
        </c:ser>
        <c:dLbls>
          <c:showLegendKey val="0"/>
          <c:showVal val="0"/>
          <c:showCatName val="0"/>
          <c:showSerName val="0"/>
          <c:showPercent val="0"/>
          <c:showBubbleSize val="0"/>
        </c:dLbls>
        <c:smooth val="0"/>
        <c:axId val="361768672"/>
        <c:axId val="361773264"/>
      </c:lineChart>
      <c:dateAx>
        <c:axId val="361768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73264"/>
        <c:crosses val="autoZero"/>
        <c:auto val="1"/>
        <c:lblOffset val="100"/>
        <c:baseTimeUnit val="days"/>
      </c:dateAx>
      <c:valAx>
        <c:axId val="36177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6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47</c:v>
                </c:pt>
                <c:pt idx="1">
                  <c:v>50</c:v>
                </c:pt>
                <c:pt idx="2">
                  <c:v>52</c:v>
                </c:pt>
                <c:pt idx="3">
                  <c:v>38</c:v>
                </c:pt>
                <c:pt idx="4">
                  <c:v>49</c:v>
                </c:pt>
                <c:pt idx="5">
                  <c:v>33</c:v>
                </c:pt>
                <c:pt idx="6">
                  <c:v>45</c:v>
                </c:pt>
                <c:pt idx="7">
                  <c:v>30</c:v>
                </c:pt>
                <c:pt idx="8">
                  <c:v>56</c:v>
                </c:pt>
                <c:pt idx="9">
                  <c:v>50</c:v>
                </c:pt>
                <c:pt idx="10">
                  <c:v>52</c:v>
                </c:pt>
                <c:pt idx="11">
                  <c:v>47</c:v>
                </c:pt>
                <c:pt idx="12">
                  <c:v>41</c:v>
                </c:pt>
                <c:pt idx="13">
                  <c:v>62</c:v>
                </c:pt>
                <c:pt idx="14">
                  <c:v>53</c:v>
                </c:pt>
                <c:pt idx="15">
                  <c:v>32</c:v>
                </c:pt>
                <c:pt idx="16">
                  <c:v>65</c:v>
                </c:pt>
                <c:pt idx="17">
                  <c:v>78</c:v>
                </c:pt>
                <c:pt idx="18">
                  <c:v>53</c:v>
                </c:pt>
                <c:pt idx="19">
                  <c:v>42</c:v>
                </c:pt>
                <c:pt idx="20">
                  <c:v>36</c:v>
                </c:pt>
                <c:pt idx="21">
                  <c:v>49</c:v>
                </c:pt>
                <c:pt idx="22">
                  <c:v>50</c:v>
                </c:pt>
                <c:pt idx="23">
                  <c:v>48</c:v>
                </c:pt>
                <c:pt idx="24">
                  <c:v>68</c:v>
                </c:pt>
                <c:pt idx="25">
                  <c:v>44</c:v>
                </c:pt>
                <c:pt idx="26">
                  <c:v>46</c:v>
                </c:pt>
                <c:pt idx="27">
                  <c:v>46</c:v>
                </c:pt>
                <c:pt idx="28">
                  <c:v>33</c:v>
                </c:pt>
                <c:pt idx="29">
                  <c:v>35</c:v>
                </c:pt>
                <c:pt idx="30">
                  <c:v>57</c:v>
                </c:pt>
              </c:numCache>
            </c:numRef>
          </c:val>
          <c:smooth val="0"/>
          <c:extLst>
            <c:ext xmlns:c16="http://schemas.microsoft.com/office/drawing/2014/chart" uri="{C3380CC4-5D6E-409C-BE32-E72D297353CC}">
              <c16:uniqueId val="{00000000-A09E-4869-BE62-16C89D80A0AE}"/>
            </c:ext>
          </c:extLst>
        </c:ser>
        <c:dLbls>
          <c:showLegendKey val="0"/>
          <c:showVal val="0"/>
          <c:showCatName val="0"/>
          <c:showSerName val="0"/>
          <c:showPercent val="0"/>
          <c:showBubbleSize val="0"/>
        </c:dLbls>
        <c:smooth val="0"/>
        <c:axId val="361767032"/>
        <c:axId val="361770312"/>
      </c:lineChart>
      <c:dateAx>
        <c:axId val="361767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70312"/>
        <c:crosses val="autoZero"/>
        <c:auto val="1"/>
        <c:lblOffset val="100"/>
        <c:baseTimeUnit val="days"/>
      </c:dateAx>
      <c:valAx>
        <c:axId val="361770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6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1778B-A6F3-4E2B-AAEE-F6577E9F96F1}"/>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26DFE885-52E5-44D8-969D-FAEB9405245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63001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59D27-CFF4-4B69-A43E-D1CC9C3AC067}"/>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CECF3200-747D-47AD-BF05-B0988A4E6692}"/>
              </a:ext>
            </a:extLst>
          </p:cNvPr>
          <p:cNvGraphicFramePr>
            <a:graphicFrameLocks noGrp="1"/>
          </p:cNvGraphicFramePr>
          <p:nvPr>
            <p:ph type="tbl" sz="quarter" idx="13"/>
            <p:extLst>
              <p:ext uri="{D42A27DB-BD31-4B8C-83A1-F6EECF244321}">
                <p14:modId xmlns:p14="http://schemas.microsoft.com/office/powerpoint/2010/main" val="680530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81335486"/>
                    </a:ext>
                  </a:extLst>
                </a:gridCol>
                <a:gridCol w="740664">
                  <a:extLst>
                    <a:ext uri="{9D8B030D-6E8A-4147-A177-3AD203B41FA5}">
                      <a16:colId xmlns:a16="http://schemas.microsoft.com/office/drawing/2014/main" val="45940994"/>
                    </a:ext>
                  </a:extLst>
                </a:gridCol>
                <a:gridCol w="740664">
                  <a:extLst>
                    <a:ext uri="{9D8B030D-6E8A-4147-A177-3AD203B41FA5}">
                      <a16:colId xmlns:a16="http://schemas.microsoft.com/office/drawing/2014/main" val="1032430539"/>
                    </a:ext>
                  </a:extLst>
                </a:gridCol>
                <a:gridCol w="740664">
                  <a:extLst>
                    <a:ext uri="{9D8B030D-6E8A-4147-A177-3AD203B41FA5}">
                      <a16:colId xmlns:a16="http://schemas.microsoft.com/office/drawing/2014/main" val="1557305397"/>
                    </a:ext>
                  </a:extLst>
                </a:gridCol>
                <a:gridCol w="740664">
                  <a:extLst>
                    <a:ext uri="{9D8B030D-6E8A-4147-A177-3AD203B41FA5}">
                      <a16:colId xmlns:a16="http://schemas.microsoft.com/office/drawing/2014/main" val="1650491692"/>
                    </a:ext>
                  </a:extLst>
                </a:gridCol>
                <a:gridCol w="740664">
                  <a:extLst>
                    <a:ext uri="{9D8B030D-6E8A-4147-A177-3AD203B41FA5}">
                      <a16:colId xmlns:a16="http://schemas.microsoft.com/office/drawing/2014/main" val="1786261867"/>
                    </a:ext>
                  </a:extLst>
                </a:gridCol>
                <a:gridCol w="740664">
                  <a:extLst>
                    <a:ext uri="{9D8B030D-6E8A-4147-A177-3AD203B41FA5}">
                      <a16:colId xmlns:a16="http://schemas.microsoft.com/office/drawing/2014/main" val="1457704473"/>
                    </a:ext>
                  </a:extLst>
                </a:gridCol>
                <a:gridCol w="740664">
                  <a:extLst>
                    <a:ext uri="{9D8B030D-6E8A-4147-A177-3AD203B41FA5}">
                      <a16:colId xmlns:a16="http://schemas.microsoft.com/office/drawing/2014/main" val="4024317234"/>
                    </a:ext>
                  </a:extLst>
                </a:gridCol>
                <a:gridCol w="740664">
                  <a:extLst>
                    <a:ext uri="{9D8B030D-6E8A-4147-A177-3AD203B41FA5}">
                      <a16:colId xmlns:a16="http://schemas.microsoft.com/office/drawing/2014/main" val="1799809904"/>
                    </a:ext>
                  </a:extLst>
                </a:gridCol>
                <a:gridCol w="740664">
                  <a:extLst>
                    <a:ext uri="{9D8B030D-6E8A-4147-A177-3AD203B41FA5}">
                      <a16:colId xmlns:a16="http://schemas.microsoft.com/office/drawing/2014/main" val="11313374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19008640"/>
                  </a:ext>
                </a:extLst>
              </a:tr>
              <a:tr h="370840">
                <a:tc>
                  <a:txBody>
                    <a:bodyPr/>
                    <a:lstStyle/>
                    <a:p>
                      <a:r>
                        <a:rPr lang="en-US" sz="1000"/>
                        <a:t>SCS Dairy MY</a:t>
                      </a:r>
                    </a:p>
                  </a:txBody>
                  <a:tcPr/>
                </a:tc>
                <a:tc>
                  <a:txBody>
                    <a:bodyPr/>
                    <a:lstStyle/>
                    <a:p>
                      <a:r>
                        <a:rPr lang="en-US" sz="1000"/>
                        <a:t>91045</a:t>
                      </a:r>
                    </a:p>
                  </a:txBody>
                  <a:tcPr/>
                </a:tc>
                <a:tc>
                  <a:txBody>
                    <a:bodyPr/>
                    <a:lstStyle/>
                    <a:p>
                      <a:r>
                        <a:rPr lang="en-US" sz="1000"/>
                        <a:t>1247</a:t>
                      </a:r>
                    </a:p>
                  </a:txBody>
                  <a:tcPr/>
                </a:tc>
                <a:tc>
                  <a:txBody>
                    <a:bodyPr/>
                    <a:lstStyle/>
                    <a:p>
                      <a:r>
                        <a:rPr lang="en-US" sz="1000"/>
                        <a:t>16</a:t>
                      </a:r>
                    </a:p>
                  </a:txBody>
                  <a:tcPr/>
                </a:tc>
                <a:tc>
                  <a:txBody>
                    <a:bodyPr/>
                    <a:lstStyle/>
                    <a:p>
                      <a:r>
                        <a:rPr lang="en-US" sz="1000"/>
                        <a:t>2250</a:t>
                      </a:r>
                    </a:p>
                  </a:txBody>
                  <a:tcPr/>
                </a:tc>
                <a:tc>
                  <a:txBody>
                    <a:bodyPr/>
                    <a:lstStyle/>
                    <a:p>
                      <a:r>
                        <a:rPr lang="en-US" sz="1000"/>
                        <a:t>35</a:t>
                      </a:r>
                    </a:p>
                  </a:txBody>
                  <a:tcPr/>
                </a:tc>
                <a:tc>
                  <a:txBody>
                    <a:bodyPr/>
                    <a:lstStyle/>
                    <a:p>
                      <a:r>
                        <a:rPr lang="en-US" sz="1000"/>
                        <a:t>107</a:t>
                      </a:r>
                    </a:p>
                  </a:txBody>
                  <a:tcPr/>
                </a:tc>
                <a:tc>
                  <a:txBody>
                    <a:bodyPr/>
                    <a:lstStyle/>
                    <a:p>
                      <a:r>
                        <a:rPr lang="en-US" sz="1000"/>
                        <a:t>0</a:t>
                      </a:r>
                    </a:p>
                  </a:txBody>
                  <a:tcPr/>
                </a:tc>
                <a:tc>
                  <a:txBody>
                    <a:bodyPr/>
                    <a:lstStyle/>
                    <a:p>
                      <a:r>
                        <a:rPr lang="en-US" sz="1000"/>
                        <a:t>0.1653 %</a:t>
                      </a:r>
                    </a:p>
                  </a:txBody>
                  <a:tcPr/>
                </a:tc>
                <a:tc>
                  <a:txBody>
                    <a:bodyPr/>
                    <a:lstStyle/>
                    <a:p>
                      <a:r>
                        <a:rPr lang="en-US" sz="1000"/>
                        <a:t>0.0 %</a:t>
                      </a:r>
                    </a:p>
                  </a:txBody>
                  <a:tcPr/>
                </a:tc>
                <a:extLst>
                  <a:ext uri="{0D108BD9-81ED-4DB2-BD59-A6C34878D82A}">
                    <a16:rowId xmlns:a16="http://schemas.microsoft.com/office/drawing/2014/main" val="3747008942"/>
                  </a:ext>
                </a:extLst>
              </a:tr>
            </a:tbl>
          </a:graphicData>
        </a:graphic>
      </p:graphicFrame>
      <p:sp>
        <p:nvSpPr>
          <p:cNvPr id="4" name="Text Placeholder 3">
            <a:extLst>
              <a:ext uri="{FF2B5EF4-FFF2-40B4-BE49-F238E27FC236}">
                <a16:creationId xmlns:a16="http://schemas.microsoft.com/office/drawing/2014/main" id="{B224EE2A-7329-4B39-BA8A-3B11DB54F10B}"/>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522415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18E37-8C38-4BB0-B223-99CD559E17E9}"/>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0D9C4881-A794-41FC-9CE0-B4B03120879D}"/>
              </a:ext>
            </a:extLst>
          </p:cNvPr>
          <p:cNvGraphicFramePr>
            <a:graphicFrameLocks noGrp="1"/>
          </p:cNvGraphicFramePr>
          <p:nvPr>
            <p:ph type="chart" sz="quarter" idx="13"/>
            <p:extLst>
              <p:ext uri="{D42A27DB-BD31-4B8C-83A1-F6EECF244321}">
                <p14:modId xmlns:p14="http://schemas.microsoft.com/office/powerpoint/2010/main" val="2292693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024F65-82DC-4C5C-8DCC-D3A2410553C2}"/>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D9597F0B-43D9-43C5-A4FA-D44550EDFE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670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9BE36-4DF1-44B3-ACA7-12499A910892}"/>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66C4C677-BFDB-4E53-AC1A-B464E08EDC77}"/>
              </a:ext>
            </a:extLst>
          </p:cNvPr>
          <p:cNvGraphicFramePr>
            <a:graphicFrameLocks noGrp="1"/>
          </p:cNvGraphicFramePr>
          <p:nvPr>
            <p:ph type="chart" sz="quarter" idx="13"/>
            <p:extLst>
              <p:ext uri="{D42A27DB-BD31-4B8C-83A1-F6EECF244321}">
                <p14:modId xmlns:p14="http://schemas.microsoft.com/office/powerpoint/2010/main" val="593128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7EA9AA-4D79-423E-9A0D-CED9B8EDB5EA}"/>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A49C40CD-5AFC-4F94-B132-5E55B9318F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1909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0FE1D-C63D-4113-9C3C-3AEA3C027742}"/>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845FA2D2-3EF5-4424-B89F-9C33C30705C1}"/>
              </a:ext>
            </a:extLst>
          </p:cNvPr>
          <p:cNvGraphicFramePr>
            <a:graphicFrameLocks noGrp="1"/>
          </p:cNvGraphicFramePr>
          <p:nvPr>
            <p:ph type="chart" sz="quarter" idx="13"/>
            <p:extLst>
              <p:ext uri="{D42A27DB-BD31-4B8C-83A1-F6EECF244321}">
                <p14:modId xmlns:p14="http://schemas.microsoft.com/office/powerpoint/2010/main" val="1809232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BD67D6-DE09-465C-BEAC-727EC05D7CA6}"/>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0319A480-D2F6-46E8-86CE-A9E1DAEDE5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0990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70DFE-85C4-4809-9F97-C6FE8F45D32E}"/>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3B17A78B-B6D5-4633-9C53-B9F1587DF93D}"/>
              </a:ext>
            </a:extLst>
          </p:cNvPr>
          <p:cNvGraphicFramePr>
            <a:graphicFrameLocks noGrp="1"/>
          </p:cNvGraphicFramePr>
          <p:nvPr>
            <p:ph type="chart" sz="quarter" idx="13"/>
            <p:extLst>
              <p:ext uri="{D42A27DB-BD31-4B8C-83A1-F6EECF244321}">
                <p14:modId xmlns:p14="http://schemas.microsoft.com/office/powerpoint/2010/main" val="1609212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4B8234-D6D9-4BA4-971E-08277B02EA6D}"/>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F54581E5-B37B-4DE0-878C-C2FCE4A493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884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E9A88-5DB6-40A7-88D5-1A918B357975}"/>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6960BE40-0902-4645-B5F0-52102D243532}"/>
              </a:ext>
            </a:extLst>
          </p:cNvPr>
          <p:cNvGraphicFramePr>
            <a:graphicFrameLocks noGrp="1"/>
          </p:cNvGraphicFramePr>
          <p:nvPr>
            <p:ph type="chart" sz="quarter" idx="13"/>
            <p:extLst>
              <p:ext uri="{D42A27DB-BD31-4B8C-83A1-F6EECF244321}">
                <p14:modId xmlns:p14="http://schemas.microsoft.com/office/powerpoint/2010/main" val="1957438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D535DD-81B7-4190-830B-94AA2D101BD5}"/>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25839730-862F-4060-A70E-4857371827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7413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960C0-A1E7-4258-80B8-3E872B9F21F2}"/>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140C2DFD-7A16-4753-87B9-3B09EA859A4A}"/>
              </a:ext>
            </a:extLst>
          </p:cNvPr>
          <p:cNvGraphicFramePr>
            <a:graphicFrameLocks noGrp="1"/>
          </p:cNvGraphicFramePr>
          <p:nvPr>
            <p:ph type="tbl" sz="quarter" idx="13"/>
            <p:extLst>
              <p:ext uri="{D42A27DB-BD31-4B8C-83A1-F6EECF244321}">
                <p14:modId xmlns:p14="http://schemas.microsoft.com/office/powerpoint/2010/main" val="2453920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68202700"/>
                    </a:ext>
                  </a:extLst>
                </a:gridCol>
                <a:gridCol w="822960">
                  <a:extLst>
                    <a:ext uri="{9D8B030D-6E8A-4147-A177-3AD203B41FA5}">
                      <a16:colId xmlns:a16="http://schemas.microsoft.com/office/drawing/2014/main" val="2356105100"/>
                    </a:ext>
                  </a:extLst>
                </a:gridCol>
                <a:gridCol w="822960">
                  <a:extLst>
                    <a:ext uri="{9D8B030D-6E8A-4147-A177-3AD203B41FA5}">
                      <a16:colId xmlns:a16="http://schemas.microsoft.com/office/drawing/2014/main" val="3028659338"/>
                    </a:ext>
                  </a:extLst>
                </a:gridCol>
                <a:gridCol w="822960">
                  <a:extLst>
                    <a:ext uri="{9D8B030D-6E8A-4147-A177-3AD203B41FA5}">
                      <a16:colId xmlns:a16="http://schemas.microsoft.com/office/drawing/2014/main" val="1655855949"/>
                    </a:ext>
                  </a:extLst>
                </a:gridCol>
                <a:gridCol w="822960">
                  <a:extLst>
                    <a:ext uri="{9D8B030D-6E8A-4147-A177-3AD203B41FA5}">
                      <a16:colId xmlns:a16="http://schemas.microsoft.com/office/drawing/2014/main" val="3965560294"/>
                    </a:ext>
                  </a:extLst>
                </a:gridCol>
                <a:gridCol w="822960">
                  <a:extLst>
                    <a:ext uri="{9D8B030D-6E8A-4147-A177-3AD203B41FA5}">
                      <a16:colId xmlns:a16="http://schemas.microsoft.com/office/drawing/2014/main" val="884012574"/>
                    </a:ext>
                  </a:extLst>
                </a:gridCol>
                <a:gridCol w="822960">
                  <a:extLst>
                    <a:ext uri="{9D8B030D-6E8A-4147-A177-3AD203B41FA5}">
                      <a16:colId xmlns:a16="http://schemas.microsoft.com/office/drawing/2014/main" val="674080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5002265"/>
                  </a:ext>
                </a:extLst>
              </a:tr>
            </a:tbl>
          </a:graphicData>
        </a:graphic>
      </p:graphicFrame>
      <p:sp>
        <p:nvSpPr>
          <p:cNvPr id="4" name="Text Placeholder 3">
            <a:extLst>
              <a:ext uri="{FF2B5EF4-FFF2-40B4-BE49-F238E27FC236}">
                <a16:creationId xmlns:a16="http://schemas.microsoft.com/office/drawing/2014/main" id="{6FC47D2D-A363-4038-850C-48F6C475D910}"/>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95670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E309A-25C1-4EA3-BEAE-DBCFEAFADCAF}"/>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2D379A81-0F3E-49A2-9734-3F24D6B39345}"/>
              </a:ext>
            </a:extLst>
          </p:cNvPr>
          <p:cNvGraphicFramePr>
            <a:graphicFrameLocks noGrp="1"/>
          </p:cNvGraphicFramePr>
          <p:nvPr>
            <p:ph type="tbl" sz="quarter" idx="13"/>
            <p:extLst>
              <p:ext uri="{D42A27DB-BD31-4B8C-83A1-F6EECF244321}">
                <p14:modId xmlns:p14="http://schemas.microsoft.com/office/powerpoint/2010/main" val="589095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07157607"/>
                    </a:ext>
                  </a:extLst>
                </a:gridCol>
                <a:gridCol w="822960">
                  <a:extLst>
                    <a:ext uri="{9D8B030D-6E8A-4147-A177-3AD203B41FA5}">
                      <a16:colId xmlns:a16="http://schemas.microsoft.com/office/drawing/2014/main" val="2016530081"/>
                    </a:ext>
                  </a:extLst>
                </a:gridCol>
                <a:gridCol w="822960">
                  <a:extLst>
                    <a:ext uri="{9D8B030D-6E8A-4147-A177-3AD203B41FA5}">
                      <a16:colId xmlns:a16="http://schemas.microsoft.com/office/drawing/2014/main" val="1053071637"/>
                    </a:ext>
                  </a:extLst>
                </a:gridCol>
                <a:gridCol w="822960">
                  <a:extLst>
                    <a:ext uri="{9D8B030D-6E8A-4147-A177-3AD203B41FA5}">
                      <a16:colId xmlns:a16="http://schemas.microsoft.com/office/drawing/2014/main" val="3572109904"/>
                    </a:ext>
                  </a:extLst>
                </a:gridCol>
                <a:gridCol w="822960">
                  <a:extLst>
                    <a:ext uri="{9D8B030D-6E8A-4147-A177-3AD203B41FA5}">
                      <a16:colId xmlns:a16="http://schemas.microsoft.com/office/drawing/2014/main" val="3137403211"/>
                    </a:ext>
                  </a:extLst>
                </a:gridCol>
                <a:gridCol w="822960">
                  <a:extLst>
                    <a:ext uri="{9D8B030D-6E8A-4147-A177-3AD203B41FA5}">
                      <a16:colId xmlns:a16="http://schemas.microsoft.com/office/drawing/2014/main" val="3025373479"/>
                    </a:ext>
                  </a:extLst>
                </a:gridCol>
                <a:gridCol w="822960">
                  <a:extLst>
                    <a:ext uri="{9D8B030D-6E8A-4147-A177-3AD203B41FA5}">
                      <a16:colId xmlns:a16="http://schemas.microsoft.com/office/drawing/2014/main" val="3257740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5978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- 2018-10-16 12:12:22 </a:t>
                      </a:r>
                      <a:r>
                        <a:rPr kumimoji="0" lang="en-US" sz="1000" b="0" i="0" u="none" strike="noStrike" kern="1200" cap="none" spc="0" normalizeH="0" baseline="0" noProof="0">
                          <a:ln>
                            <a:noFill/>
                          </a:ln>
                          <a:solidFill>
                            <a:prstClr val="black"/>
                          </a:solidFill>
                          <a:effectLst/>
                          <a:uLnTx/>
                          <a:uFillTx/>
                          <a:latin typeface="+mn-lt"/>
                          <a:ea typeface="+mn-ea"/>
                          <a:cs typeface="+mn-cs"/>
                        </a:rPr>
                        <a:t> 
 Enjoy these easy, crispy churro sticks made with puff pastry, rolled in melted butter and coated with cinnamon-sugar mixture and served with warm chocolate dipping sauce .
Churro Sticks
Ingredients:
113g SCS unsalted butter melted
1 puff pastry sheet-thawed
200g granulated sugar
4 teaspoon ground cinnamon
100g dark chocolate chopped
60ml heavy cream
Directions:
1. Preheat oven to 232°C and line cookie sheet with parchment paper (or spray with cooking spray)
2. Unfold the puff pastry and cut it in half (lengthwise), then cut into strips (less than 1 inch wide)
3. Gently transfer the strips onto baking sheets and bake 8 to 10 minutes (until golden brown)
4. While the churro sticks are baking melt the butter and set aside.
5. Combine cinnamon and sugar and set aside.
6. While they are still warm, roll baked churro sticks into melted butter ( don’t soak them, just coat all the sides) then roll in the cinnamon sugar mixture. Roll and dip one stick at a time.
7. To make the sauce pour hot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99296365"/>
                  </a:ext>
                </a:extLst>
              </a:tr>
            </a:tbl>
          </a:graphicData>
        </a:graphic>
      </p:graphicFrame>
      <p:sp>
        <p:nvSpPr>
          <p:cNvPr id="4" name="Text Placeholder 3">
            <a:extLst>
              <a:ext uri="{FF2B5EF4-FFF2-40B4-BE49-F238E27FC236}">
                <a16:creationId xmlns:a16="http://schemas.microsoft.com/office/drawing/2014/main" id="{39E829CF-745C-4273-B86E-D5B3C76789CB}"/>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266995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DA563-3322-47D2-8C9A-6A7B16F93C66}"/>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71E99E63-E104-471E-BDC4-948313A68889}"/>
              </a:ext>
            </a:extLst>
          </p:cNvPr>
          <p:cNvGraphicFramePr>
            <a:graphicFrameLocks noGrp="1"/>
          </p:cNvGraphicFramePr>
          <p:nvPr>
            <p:ph type="tbl" sz="quarter" idx="13"/>
            <p:extLst>
              <p:ext uri="{D42A27DB-BD31-4B8C-83A1-F6EECF244321}">
                <p14:modId xmlns:p14="http://schemas.microsoft.com/office/powerpoint/2010/main" val="3762354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78703863"/>
                    </a:ext>
                  </a:extLst>
                </a:gridCol>
                <a:gridCol w="822960">
                  <a:extLst>
                    <a:ext uri="{9D8B030D-6E8A-4147-A177-3AD203B41FA5}">
                      <a16:colId xmlns:a16="http://schemas.microsoft.com/office/drawing/2014/main" val="846606728"/>
                    </a:ext>
                  </a:extLst>
                </a:gridCol>
                <a:gridCol w="822960">
                  <a:extLst>
                    <a:ext uri="{9D8B030D-6E8A-4147-A177-3AD203B41FA5}">
                      <a16:colId xmlns:a16="http://schemas.microsoft.com/office/drawing/2014/main" val="1343829699"/>
                    </a:ext>
                  </a:extLst>
                </a:gridCol>
                <a:gridCol w="822960">
                  <a:extLst>
                    <a:ext uri="{9D8B030D-6E8A-4147-A177-3AD203B41FA5}">
                      <a16:colId xmlns:a16="http://schemas.microsoft.com/office/drawing/2014/main" val="1416571178"/>
                    </a:ext>
                  </a:extLst>
                </a:gridCol>
                <a:gridCol w="822960">
                  <a:extLst>
                    <a:ext uri="{9D8B030D-6E8A-4147-A177-3AD203B41FA5}">
                      <a16:colId xmlns:a16="http://schemas.microsoft.com/office/drawing/2014/main" val="1391724432"/>
                    </a:ext>
                  </a:extLst>
                </a:gridCol>
                <a:gridCol w="822960">
                  <a:extLst>
                    <a:ext uri="{9D8B030D-6E8A-4147-A177-3AD203B41FA5}">
                      <a16:colId xmlns:a16="http://schemas.microsoft.com/office/drawing/2014/main" val="2486105982"/>
                    </a:ext>
                  </a:extLst>
                </a:gridCol>
                <a:gridCol w="822960">
                  <a:extLst>
                    <a:ext uri="{9D8B030D-6E8A-4147-A177-3AD203B41FA5}">
                      <a16:colId xmlns:a16="http://schemas.microsoft.com/office/drawing/2014/main" val="4249397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0536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- 2018-10-24 11:23:00 </a:t>
                      </a:r>
                      <a:r>
                        <a:rPr kumimoji="0" lang="en-US" sz="1000" b="0" i="0" u="none" strike="noStrike" kern="1200" cap="none" spc="0" normalizeH="0" baseline="0" noProof="0">
                          <a:ln>
                            <a:noFill/>
                          </a:ln>
                          <a:solidFill>
                            <a:prstClr val="black"/>
                          </a:solidFill>
                          <a:effectLst/>
                          <a:uLnTx/>
                          <a:uFillTx/>
                          <a:latin typeface="+mn-lt"/>
                          <a:ea typeface="+mn-ea"/>
                          <a:cs typeface="+mn-cs"/>
                        </a:rPr>
                        <a:t> 
 Grilled cheese mashed together with a traditional club sandwich. This is one delicious sandwich!
Grilled Cheese Club Sandwich
Ingredients:
4 SCS Cheese Slices 
1-2 teaspoons SCS butter, to spread on grilled cheese sandwich
3 pieces of bread
2-3 cooked chicken strips, crispy
1 teaspoon mayo, for club sandwich
3-4 oz. deli turkey
Red onion, sliced thin
Tomatoes, sliced
Lettuce
Pickle spears, garnish (opt.)
Directions:
1. Cook chicken until crispy using your favorite method. Butter two pieces of bread. 
2. In a small skillet, add one piece of buttered bread, butter side down. Top with cheese and crumbled bacon. Top with other piece of buttered bread, butter side up.
3. Cook grilled  cheese sandwich over medium heat for about 6-8 minutes, flipping occasionally until bread is browned and cheese is well-melted.
4. Toast other piece of bread. Smear with a tiny bit of mayo. Top with lettuce, tomato, red onion, and turkey. Season with a pinch of salt and pepper if you want.
5. When grilled 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7779296"/>
                  </a:ext>
                </a:extLst>
              </a:tr>
            </a:tbl>
          </a:graphicData>
        </a:graphic>
      </p:graphicFrame>
      <p:sp>
        <p:nvSpPr>
          <p:cNvPr id="4" name="Text Placeholder 3">
            <a:extLst>
              <a:ext uri="{FF2B5EF4-FFF2-40B4-BE49-F238E27FC236}">
                <a16:creationId xmlns:a16="http://schemas.microsoft.com/office/drawing/2014/main" id="{119D0D24-BDD7-428E-BDD9-B3CF8869CD4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657020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8EFB9-7A01-4824-9D0C-4C0B4254D872}"/>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C607864D-7481-41B0-A218-B0B302E2E69F}"/>
              </a:ext>
            </a:extLst>
          </p:cNvPr>
          <p:cNvGraphicFramePr>
            <a:graphicFrameLocks noGrp="1"/>
          </p:cNvGraphicFramePr>
          <p:nvPr>
            <p:ph type="tbl" sz="quarter" idx="13"/>
            <p:extLst>
              <p:ext uri="{D42A27DB-BD31-4B8C-83A1-F6EECF244321}">
                <p14:modId xmlns:p14="http://schemas.microsoft.com/office/powerpoint/2010/main" val="1569998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87482545"/>
                    </a:ext>
                  </a:extLst>
                </a:gridCol>
                <a:gridCol w="822960">
                  <a:extLst>
                    <a:ext uri="{9D8B030D-6E8A-4147-A177-3AD203B41FA5}">
                      <a16:colId xmlns:a16="http://schemas.microsoft.com/office/drawing/2014/main" val="1513890089"/>
                    </a:ext>
                  </a:extLst>
                </a:gridCol>
                <a:gridCol w="822960">
                  <a:extLst>
                    <a:ext uri="{9D8B030D-6E8A-4147-A177-3AD203B41FA5}">
                      <a16:colId xmlns:a16="http://schemas.microsoft.com/office/drawing/2014/main" val="4241457004"/>
                    </a:ext>
                  </a:extLst>
                </a:gridCol>
                <a:gridCol w="822960">
                  <a:extLst>
                    <a:ext uri="{9D8B030D-6E8A-4147-A177-3AD203B41FA5}">
                      <a16:colId xmlns:a16="http://schemas.microsoft.com/office/drawing/2014/main" val="1202470516"/>
                    </a:ext>
                  </a:extLst>
                </a:gridCol>
                <a:gridCol w="822960">
                  <a:extLst>
                    <a:ext uri="{9D8B030D-6E8A-4147-A177-3AD203B41FA5}">
                      <a16:colId xmlns:a16="http://schemas.microsoft.com/office/drawing/2014/main" val="720377032"/>
                    </a:ext>
                  </a:extLst>
                </a:gridCol>
                <a:gridCol w="822960">
                  <a:extLst>
                    <a:ext uri="{9D8B030D-6E8A-4147-A177-3AD203B41FA5}">
                      <a16:colId xmlns:a16="http://schemas.microsoft.com/office/drawing/2014/main" val="2107647626"/>
                    </a:ext>
                  </a:extLst>
                </a:gridCol>
                <a:gridCol w="822960">
                  <a:extLst>
                    <a:ext uri="{9D8B030D-6E8A-4147-A177-3AD203B41FA5}">
                      <a16:colId xmlns:a16="http://schemas.microsoft.com/office/drawing/2014/main" val="568506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5000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- 2018-10-22 13:33:00 </a:t>
                      </a:r>
                      <a:r>
                        <a:rPr kumimoji="0" lang="en-US" sz="1000" b="0" i="0" u="none" strike="noStrike" kern="1200" cap="none" spc="0" normalizeH="0" baseline="0" noProof="0">
                          <a:ln>
                            <a:noFill/>
                          </a:ln>
                          <a:solidFill>
                            <a:prstClr val="black"/>
                          </a:solidFill>
                          <a:effectLst/>
                          <a:uLnTx/>
                          <a:uFillTx/>
                          <a:latin typeface="+mn-lt"/>
                          <a:ea typeface="+mn-ea"/>
                          <a:cs typeface="+mn-cs"/>
                        </a:rPr>
                        <a:t> 
 Pack the perfect snack to curb those hunger pangs! A delicious and healthy cheese and veggie sandwich!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2061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- 2018-10-04 19:04:50 </a:t>
                      </a:r>
                      <a:r>
                        <a:rPr kumimoji="0" lang="en-US" sz="1000" b="0" i="0" u="none" strike="noStrike" kern="1200" cap="none" spc="0" normalizeH="0" baseline="0" noProof="0">
                          <a:ln>
                            <a:noFill/>
                          </a:ln>
                          <a:solidFill>
                            <a:prstClr val="black"/>
                          </a:solidFill>
                          <a:effectLst/>
                          <a:uLnTx/>
                          <a:uFillTx/>
                          <a:latin typeface="+mn-lt"/>
                          <a:ea typeface="+mn-ea"/>
                          <a:cs typeface="+mn-cs"/>
                        </a:rPr>
                        <a:t> 
 Sponge cake is more sensitive than one might think. When it comes to this batter, the ingredients each need to have similar temperatures to bind together properly.
For example: if the recipe combines eggs and butter, you should make sure they are both at nearly the same temperature before you begin (room temperature works best). Otherwise, you may find your dough coagulating and forming lumps!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40633845"/>
                  </a:ext>
                </a:extLst>
              </a:tr>
            </a:tbl>
          </a:graphicData>
        </a:graphic>
      </p:graphicFrame>
      <p:sp>
        <p:nvSpPr>
          <p:cNvPr id="4" name="Text Placeholder 3">
            <a:extLst>
              <a:ext uri="{FF2B5EF4-FFF2-40B4-BE49-F238E27FC236}">
                <a16:creationId xmlns:a16="http://schemas.microsoft.com/office/drawing/2014/main" id="{CEED19B9-D554-40CE-B191-D1A211F4D14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366685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6C738-8769-426A-AD47-671B4B9CB838}"/>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C5A3BC30-ABD5-456A-90D9-13FA4967C4A8}"/>
              </a:ext>
            </a:extLst>
          </p:cNvPr>
          <p:cNvGraphicFramePr>
            <a:graphicFrameLocks noGrp="1"/>
          </p:cNvGraphicFramePr>
          <p:nvPr>
            <p:ph type="tbl" sz="quarter" idx="13"/>
            <p:extLst>
              <p:ext uri="{D42A27DB-BD31-4B8C-83A1-F6EECF244321}">
                <p14:modId xmlns:p14="http://schemas.microsoft.com/office/powerpoint/2010/main" val="1493578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90543810"/>
                    </a:ext>
                  </a:extLst>
                </a:gridCol>
                <a:gridCol w="822960">
                  <a:extLst>
                    <a:ext uri="{9D8B030D-6E8A-4147-A177-3AD203B41FA5}">
                      <a16:colId xmlns:a16="http://schemas.microsoft.com/office/drawing/2014/main" val="2871848998"/>
                    </a:ext>
                  </a:extLst>
                </a:gridCol>
                <a:gridCol w="822960">
                  <a:extLst>
                    <a:ext uri="{9D8B030D-6E8A-4147-A177-3AD203B41FA5}">
                      <a16:colId xmlns:a16="http://schemas.microsoft.com/office/drawing/2014/main" val="2919138875"/>
                    </a:ext>
                  </a:extLst>
                </a:gridCol>
                <a:gridCol w="822960">
                  <a:extLst>
                    <a:ext uri="{9D8B030D-6E8A-4147-A177-3AD203B41FA5}">
                      <a16:colId xmlns:a16="http://schemas.microsoft.com/office/drawing/2014/main" val="1048772759"/>
                    </a:ext>
                  </a:extLst>
                </a:gridCol>
                <a:gridCol w="822960">
                  <a:extLst>
                    <a:ext uri="{9D8B030D-6E8A-4147-A177-3AD203B41FA5}">
                      <a16:colId xmlns:a16="http://schemas.microsoft.com/office/drawing/2014/main" val="1387636238"/>
                    </a:ext>
                  </a:extLst>
                </a:gridCol>
                <a:gridCol w="822960">
                  <a:extLst>
                    <a:ext uri="{9D8B030D-6E8A-4147-A177-3AD203B41FA5}">
                      <a16:colId xmlns:a16="http://schemas.microsoft.com/office/drawing/2014/main" val="1967308885"/>
                    </a:ext>
                  </a:extLst>
                </a:gridCol>
                <a:gridCol w="822960">
                  <a:extLst>
                    <a:ext uri="{9D8B030D-6E8A-4147-A177-3AD203B41FA5}">
                      <a16:colId xmlns:a16="http://schemas.microsoft.com/office/drawing/2014/main" val="4078206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1305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- 2018-10-10 12:24:00 </a:t>
                      </a:r>
                      <a:r>
                        <a:rPr kumimoji="0" lang="en-US" sz="1000" b="0" i="0" u="none" strike="noStrike" kern="1200" cap="none" spc="0" normalizeH="0" baseline="0" noProof="0">
                          <a:ln>
                            <a:noFill/>
                          </a:ln>
                          <a:solidFill>
                            <a:prstClr val="black"/>
                          </a:solidFill>
                          <a:effectLst/>
                          <a:uLnTx/>
                          <a:uFillTx/>
                          <a:latin typeface="+mn-lt"/>
                          <a:ea typeface="+mn-ea"/>
                          <a:cs typeface="+mn-cs"/>
                        </a:rPr>
                        <a:t> 
 A sweet and tangy dip that tastes just like key lime cheesecake!  This dip is no bake and super simple to whip up. 
Key Lime Pie Cheesecake Dip
Ingredients:
450g SCS Cream Cheese, softened
100g granulated sugar
60ml milk
1/2 teaspoon vanilla extract
Juice and zest of two limes
Green food coloring, optional
Graham crackers for serving
Directions:
1. In a large bowl blend together the cream cheese, sugar, milk, and vanilla using a hand mixer, until well combined.
2. Mix in the juice and zest from both limes, and green food coloring if using.  Serve immediately with graham crackers, or chill until ready to use.
Source: https://thesaltymarshmallow.com/key-lime-pie-cheesecake-dip/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5235684"/>
                  </a:ext>
                </a:extLst>
              </a:tr>
            </a:tbl>
          </a:graphicData>
        </a:graphic>
      </p:graphicFrame>
      <p:sp>
        <p:nvSpPr>
          <p:cNvPr id="4" name="Text Placeholder 3">
            <a:extLst>
              <a:ext uri="{FF2B5EF4-FFF2-40B4-BE49-F238E27FC236}">
                <a16:creationId xmlns:a16="http://schemas.microsoft.com/office/drawing/2014/main" id="{5A30ABC4-4160-4612-9B14-FDD3D3A8DD50}"/>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377920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BB1AC-5568-4F68-8931-08E6A10A722F}"/>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0D6D8109-4EC8-4812-99D6-C1CDD21CECBB}"/>
              </a:ext>
            </a:extLst>
          </p:cNvPr>
          <p:cNvGraphicFramePr>
            <a:graphicFrameLocks noGrp="1"/>
          </p:cNvGraphicFramePr>
          <p:nvPr>
            <p:ph type="chart" sz="quarter" idx="13"/>
            <p:extLst>
              <p:ext uri="{D42A27DB-BD31-4B8C-83A1-F6EECF244321}">
                <p14:modId xmlns:p14="http://schemas.microsoft.com/office/powerpoint/2010/main" val="2188914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FF8348-355A-4815-80E6-B3E764216962}"/>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12CEC12C-E795-4D99-9A63-A4F6D38A40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9563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DFA70-C2DE-4062-BD2A-6276DB676206}"/>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244190B9-086A-4D17-8CA7-C720FF4966AA}"/>
              </a:ext>
            </a:extLst>
          </p:cNvPr>
          <p:cNvGraphicFramePr>
            <a:graphicFrameLocks noGrp="1"/>
          </p:cNvGraphicFramePr>
          <p:nvPr>
            <p:ph type="chart" sz="quarter" idx="13"/>
            <p:extLst>
              <p:ext uri="{D42A27DB-BD31-4B8C-83A1-F6EECF244321}">
                <p14:modId xmlns:p14="http://schemas.microsoft.com/office/powerpoint/2010/main" val="3904225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B8079A-89A7-49AD-AFA1-4EEB431A9EB5}"/>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D8529050-7E1B-4C09-921F-D04E7938C8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7524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A8801-B7AA-4FCC-89C7-50DE19AAC177}"/>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A2C87A3F-6728-4813-8F46-E6DEF81E8DCD}"/>
              </a:ext>
            </a:extLst>
          </p:cNvPr>
          <p:cNvGraphicFramePr>
            <a:graphicFrameLocks noGrp="1"/>
          </p:cNvGraphicFramePr>
          <p:nvPr>
            <p:ph type="chart" sz="quarter" idx="13"/>
            <p:extLst>
              <p:ext uri="{D42A27DB-BD31-4B8C-83A1-F6EECF244321}">
                <p14:modId xmlns:p14="http://schemas.microsoft.com/office/powerpoint/2010/main" val="83528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318F74-7FB2-42A1-99F2-552B50EF5C4C}"/>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5757B18D-C708-4695-8DE7-A035761C45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7896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53C34-F1C4-45EE-A805-8782FEBE6430}"/>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B62A883C-39A1-4640-A66D-A431B331A84C}"/>
              </a:ext>
            </a:extLst>
          </p:cNvPr>
          <p:cNvGraphicFramePr>
            <a:graphicFrameLocks noGrp="1"/>
          </p:cNvGraphicFramePr>
          <p:nvPr>
            <p:ph type="chart" sz="quarter" idx="13"/>
            <p:extLst>
              <p:ext uri="{D42A27DB-BD31-4B8C-83A1-F6EECF244321}">
                <p14:modId xmlns:p14="http://schemas.microsoft.com/office/powerpoint/2010/main" val="2576043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B900ED-1939-419F-BA47-70D366281467}"/>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C22E1CD3-69B6-483B-819E-38FB139530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6556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F53C9-7390-4EF6-8144-5542430D6D48}"/>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DE939F29-72AD-4E6E-897E-EBEF672C04E5}"/>
              </a:ext>
            </a:extLst>
          </p:cNvPr>
          <p:cNvGraphicFramePr>
            <a:graphicFrameLocks noGrp="1"/>
          </p:cNvGraphicFramePr>
          <p:nvPr>
            <p:ph type="tbl" sz="quarter" idx="13"/>
            <p:extLst>
              <p:ext uri="{D42A27DB-BD31-4B8C-83A1-F6EECF244321}">
                <p14:modId xmlns:p14="http://schemas.microsoft.com/office/powerpoint/2010/main" val="592578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77337812"/>
                    </a:ext>
                  </a:extLst>
                </a:gridCol>
                <a:gridCol w="1645920">
                  <a:extLst>
                    <a:ext uri="{9D8B030D-6E8A-4147-A177-3AD203B41FA5}">
                      <a16:colId xmlns:a16="http://schemas.microsoft.com/office/drawing/2014/main" val="210197582"/>
                    </a:ext>
                  </a:extLst>
                </a:gridCol>
                <a:gridCol w="1645920">
                  <a:extLst>
                    <a:ext uri="{9D8B030D-6E8A-4147-A177-3AD203B41FA5}">
                      <a16:colId xmlns:a16="http://schemas.microsoft.com/office/drawing/2014/main" val="4285501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9402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extLst>
                  <a:ext uri="{0D108BD9-81ED-4DB2-BD59-A6C34878D82A}">
                    <a16:rowId xmlns:a16="http://schemas.microsoft.com/office/drawing/2014/main" val="577502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extLst>
                  <a:ext uri="{0D108BD9-81ED-4DB2-BD59-A6C34878D82A}">
                    <a16:rowId xmlns:a16="http://schemas.microsoft.com/office/drawing/2014/main" val="1881592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953662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1055725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2567388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1869166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829059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740794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757275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666853509"/>
                  </a:ext>
                </a:extLst>
              </a:tr>
            </a:tbl>
          </a:graphicData>
        </a:graphic>
      </p:graphicFrame>
      <p:sp>
        <p:nvSpPr>
          <p:cNvPr id="4" name="Text Placeholder 3">
            <a:extLst>
              <a:ext uri="{FF2B5EF4-FFF2-40B4-BE49-F238E27FC236}">
                <a16:creationId xmlns:a16="http://schemas.microsoft.com/office/drawing/2014/main" id="{518A5BF0-9BE3-436C-9D83-BDBCBEA8A34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601817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F1869-2942-4C25-8E6B-260BEBA3322E}"/>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306D9009-A0AE-483C-887F-9BD33455915B}"/>
              </a:ext>
            </a:extLst>
          </p:cNvPr>
          <p:cNvGraphicFramePr>
            <a:graphicFrameLocks noGrp="1"/>
          </p:cNvGraphicFramePr>
          <p:nvPr>
            <p:ph type="tbl" sz="quarter" idx="13"/>
            <p:extLst>
              <p:ext uri="{D42A27DB-BD31-4B8C-83A1-F6EECF244321}">
                <p14:modId xmlns:p14="http://schemas.microsoft.com/office/powerpoint/2010/main" val="1107166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99448949"/>
                    </a:ext>
                  </a:extLst>
                </a:gridCol>
                <a:gridCol w="1645920">
                  <a:extLst>
                    <a:ext uri="{9D8B030D-6E8A-4147-A177-3AD203B41FA5}">
                      <a16:colId xmlns:a16="http://schemas.microsoft.com/office/drawing/2014/main" val="1207930849"/>
                    </a:ext>
                  </a:extLst>
                </a:gridCol>
                <a:gridCol w="1645920">
                  <a:extLst>
                    <a:ext uri="{9D8B030D-6E8A-4147-A177-3AD203B41FA5}">
                      <a16:colId xmlns:a16="http://schemas.microsoft.com/office/drawing/2014/main" val="805200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88666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436929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267124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563176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839731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226981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858636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523804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65037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223617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953357788"/>
                  </a:ext>
                </a:extLst>
              </a:tr>
            </a:tbl>
          </a:graphicData>
        </a:graphic>
      </p:graphicFrame>
      <p:sp>
        <p:nvSpPr>
          <p:cNvPr id="4" name="Text Placeholder 3">
            <a:extLst>
              <a:ext uri="{FF2B5EF4-FFF2-40B4-BE49-F238E27FC236}">
                <a16:creationId xmlns:a16="http://schemas.microsoft.com/office/drawing/2014/main" id="{503FE2D0-5878-4C08-B5F1-286E5854590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228961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C1C24-9CD3-4336-94DB-E60D0FE9ADE3}"/>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232426AE-1C16-465C-A5EE-368726864EA3}"/>
              </a:ext>
            </a:extLst>
          </p:cNvPr>
          <p:cNvGraphicFramePr>
            <a:graphicFrameLocks noGrp="1"/>
          </p:cNvGraphicFramePr>
          <p:nvPr>
            <p:ph type="tbl" sz="quarter" idx="13"/>
            <p:extLst>
              <p:ext uri="{D42A27DB-BD31-4B8C-83A1-F6EECF244321}">
                <p14:modId xmlns:p14="http://schemas.microsoft.com/office/powerpoint/2010/main" val="2070623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18066335"/>
                    </a:ext>
                  </a:extLst>
                </a:gridCol>
                <a:gridCol w="1645920">
                  <a:extLst>
                    <a:ext uri="{9D8B030D-6E8A-4147-A177-3AD203B41FA5}">
                      <a16:colId xmlns:a16="http://schemas.microsoft.com/office/drawing/2014/main" val="3307412999"/>
                    </a:ext>
                  </a:extLst>
                </a:gridCol>
                <a:gridCol w="1645920">
                  <a:extLst>
                    <a:ext uri="{9D8B030D-6E8A-4147-A177-3AD203B41FA5}">
                      <a16:colId xmlns:a16="http://schemas.microsoft.com/office/drawing/2014/main" val="3550161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37075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689916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279274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262585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359213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747432304"/>
                  </a:ext>
                </a:extLst>
              </a:tr>
            </a:tbl>
          </a:graphicData>
        </a:graphic>
      </p:graphicFrame>
      <p:sp>
        <p:nvSpPr>
          <p:cNvPr id="4" name="Text Placeholder 3">
            <a:extLst>
              <a:ext uri="{FF2B5EF4-FFF2-40B4-BE49-F238E27FC236}">
                <a16:creationId xmlns:a16="http://schemas.microsoft.com/office/drawing/2014/main" id="{096E2FD4-A687-4E1C-AC0C-8B274E344F4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857664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4BE46-D6D7-49E9-9E9C-E92A06D34573}"/>
              </a:ext>
            </a:extLst>
          </p:cNvPr>
          <p:cNvSpPr>
            <a:spLocks noGrp="1"/>
          </p:cNvSpPr>
          <p:nvPr>
            <p:ph type="title"/>
          </p:nvPr>
        </p:nvSpPr>
        <p:spPr/>
        <p:txBody>
          <a:bodyPr/>
          <a:lstStyle/>
          <a:p>
            <a:r>
              <a:rPr lang="en-US"/>
              <a:t>Facebook Own Posts Table | SCS Dairy MY - 1 of 9</a:t>
            </a:r>
          </a:p>
        </p:txBody>
      </p:sp>
      <p:graphicFrame>
        <p:nvGraphicFramePr>
          <p:cNvPr id="5" name="Table Placeholder 4">
            <a:extLst>
              <a:ext uri="{FF2B5EF4-FFF2-40B4-BE49-F238E27FC236}">
                <a16:creationId xmlns:a16="http://schemas.microsoft.com/office/drawing/2014/main" id="{3641509F-830C-4642-9808-F1A18BEB7C7F}"/>
              </a:ext>
            </a:extLst>
          </p:cNvPr>
          <p:cNvGraphicFramePr>
            <a:graphicFrameLocks noGrp="1"/>
          </p:cNvGraphicFramePr>
          <p:nvPr>
            <p:ph type="tbl" sz="quarter" idx="13"/>
            <p:extLst>
              <p:ext uri="{D42A27DB-BD31-4B8C-83A1-F6EECF244321}">
                <p14:modId xmlns:p14="http://schemas.microsoft.com/office/powerpoint/2010/main" val="2285868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37400584"/>
                    </a:ext>
                  </a:extLst>
                </a:gridCol>
                <a:gridCol w="658368">
                  <a:extLst>
                    <a:ext uri="{9D8B030D-6E8A-4147-A177-3AD203B41FA5}">
                      <a16:colId xmlns:a16="http://schemas.microsoft.com/office/drawing/2014/main" val="3773098157"/>
                    </a:ext>
                  </a:extLst>
                </a:gridCol>
                <a:gridCol w="658368">
                  <a:extLst>
                    <a:ext uri="{9D8B030D-6E8A-4147-A177-3AD203B41FA5}">
                      <a16:colId xmlns:a16="http://schemas.microsoft.com/office/drawing/2014/main" val="1399412883"/>
                    </a:ext>
                  </a:extLst>
                </a:gridCol>
                <a:gridCol w="658368">
                  <a:extLst>
                    <a:ext uri="{9D8B030D-6E8A-4147-A177-3AD203B41FA5}">
                      <a16:colId xmlns:a16="http://schemas.microsoft.com/office/drawing/2014/main" val="3251284837"/>
                    </a:ext>
                  </a:extLst>
                </a:gridCol>
                <a:gridCol w="658368">
                  <a:extLst>
                    <a:ext uri="{9D8B030D-6E8A-4147-A177-3AD203B41FA5}">
                      <a16:colId xmlns:a16="http://schemas.microsoft.com/office/drawing/2014/main" val="2798852581"/>
                    </a:ext>
                  </a:extLst>
                </a:gridCol>
                <a:gridCol w="658368">
                  <a:extLst>
                    <a:ext uri="{9D8B030D-6E8A-4147-A177-3AD203B41FA5}">
                      <a16:colId xmlns:a16="http://schemas.microsoft.com/office/drawing/2014/main" val="1770262181"/>
                    </a:ext>
                  </a:extLst>
                </a:gridCol>
                <a:gridCol w="658368">
                  <a:extLst>
                    <a:ext uri="{9D8B030D-6E8A-4147-A177-3AD203B41FA5}">
                      <a16:colId xmlns:a16="http://schemas.microsoft.com/office/drawing/2014/main" val="3582262421"/>
                    </a:ext>
                  </a:extLst>
                </a:gridCol>
                <a:gridCol w="658368">
                  <a:extLst>
                    <a:ext uri="{9D8B030D-6E8A-4147-A177-3AD203B41FA5}">
                      <a16:colId xmlns:a16="http://schemas.microsoft.com/office/drawing/2014/main" val="2670052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5160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- 2018-10-30 16:22:00 </a:t>
                      </a:r>
                      <a:r>
                        <a:rPr kumimoji="0" lang="en-US" sz="1000" b="0" i="0" u="none" strike="noStrike" kern="1200" cap="none" spc="0" normalizeH="0" baseline="0" noProof="0">
                          <a:ln>
                            <a:noFill/>
                          </a:ln>
                          <a:solidFill>
                            <a:prstClr val="black"/>
                          </a:solidFill>
                          <a:effectLst/>
                          <a:uLnTx/>
                          <a:uFillTx/>
                          <a:latin typeface="+mn-lt"/>
                          <a:ea typeface="+mn-ea"/>
                          <a:cs typeface="+mn-cs"/>
                        </a:rPr>
                        <a:t> 
 Popcorn with melted butter! The perfect movie snack!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5147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- 2018-10-28 14:27:00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When you take antibiotics, sometimes the balance of “good” to “bad” gut bacteria can be thrown off, so eating cheese as one of your best sources for the “good” guys can replenish your supply and rekindle the healthy environment of your gut, leading to better overall health.
Source: https://legionathletics.com/health-benefits-cheese/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9518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- 2018-10-26 15:45:00 </a:t>
                      </a:r>
                      <a:r>
                        <a:rPr kumimoji="0" lang="en-US" sz="1000" b="0" i="0" u="none" strike="noStrike" kern="1200" cap="none" spc="0" normalizeH="0" baseline="0" noProof="0">
                          <a:ln>
                            <a:noFill/>
                          </a:ln>
                          <a:solidFill>
                            <a:prstClr val="black"/>
                          </a:solidFill>
                          <a:effectLst/>
                          <a:uLnTx/>
                          <a:uFillTx/>
                          <a:latin typeface="+mn-lt"/>
                          <a:ea typeface="+mn-ea"/>
                          <a:cs typeface="+mn-cs"/>
                        </a:rPr>
                        <a:t> 
 If your bananas are perfect for eating but not ripe enough for baking, no worries! Cook the bananas you need for your recipe in a 148ºC oven for 30 to 40 minutes. Be sure to line the pan with parchment paper or foil as some bananas may leak when cooking. 
Once the bananas are black and soft, remove them from the oven and let them cool for 20 to 30 minutes. Peel or simply snip the bottom off and squeeze the banana out, and get to baking your banana bread!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6365076"/>
                  </a:ext>
                </a:extLst>
              </a:tr>
            </a:tbl>
          </a:graphicData>
        </a:graphic>
      </p:graphicFrame>
      <p:sp>
        <p:nvSpPr>
          <p:cNvPr id="4" name="Text Placeholder 3">
            <a:extLst>
              <a:ext uri="{FF2B5EF4-FFF2-40B4-BE49-F238E27FC236}">
                <a16:creationId xmlns:a16="http://schemas.microsoft.com/office/drawing/2014/main" id="{9FEC5574-63E7-42C2-B92F-181E156B8F0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5313243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A2A11-5183-4419-8C71-7A3E391A85EE}"/>
              </a:ext>
            </a:extLst>
          </p:cNvPr>
          <p:cNvSpPr>
            <a:spLocks noGrp="1"/>
          </p:cNvSpPr>
          <p:nvPr>
            <p:ph type="title"/>
          </p:nvPr>
        </p:nvSpPr>
        <p:spPr/>
        <p:txBody>
          <a:bodyPr/>
          <a:lstStyle/>
          <a:p>
            <a:r>
              <a:rPr lang="en-US"/>
              <a:t>Facebook Own Posts Table | SCS Dairy MY - 2 of 9</a:t>
            </a:r>
          </a:p>
        </p:txBody>
      </p:sp>
      <p:graphicFrame>
        <p:nvGraphicFramePr>
          <p:cNvPr id="5" name="Table Placeholder 4">
            <a:extLst>
              <a:ext uri="{FF2B5EF4-FFF2-40B4-BE49-F238E27FC236}">
                <a16:creationId xmlns:a16="http://schemas.microsoft.com/office/drawing/2014/main" id="{3808EBDD-89ED-4FBA-B8BA-8F95C4297D17}"/>
              </a:ext>
            </a:extLst>
          </p:cNvPr>
          <p:cNvGraphicFramePr>
            <a:graphicFrameLocks noGrp="1"/>
          </p:cNvGraphicFramePr>
          <p:nvPr>
            <p:ph type="tbl" sz="quarter" idx="13"/>
            <p:extLst>
              <p:ext uri="{D42A27DB-BD31-4B8C-83A1-F6EECF244321}">
                <p14:modId xmlns:p14="http://schemas.microsoft.com/office/powerpoint/2010/main" val="1957875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26078962"/>
                    </a:ext>
                  </a:extLst>
                </a:gridCol>
                <a:gridCol w="658368">
                  <a:extLst>
                    <a:ext uri="{9D8B030D-6E8A-4147-A177-3AD203B41FA5}">
                      <a16:colId xmlns:a16="http://schemas.microsoft.com/office/drawing/2014/main" val="2724196545"/>
                    </a:ext>
                  </a:extLst>
                </a:gridCol>
                <a:gridCol w="658368">
                  <a:extLst>
                    <a:ext uri="{9D8B030D-6E8A-4147-A177-3AD203B41FA5}">
                      <a16:colId xmlns:a16="http://schemas.microsoft.com/office/drawing/2014/main" val="2561922405"/>
                    </a:ext>
                  </a:extLst>
                </a:gridCol>
                <a:gridCol w="658368">
                  <a:extLst>
                    <a:ext uri="{9D8B030D-6E8A-4147-A177-3AD203B41FA5}">
                      <a16:colId xmlns:a16="http://schemas.microsoft.com/office/drawing/2014/main" val="727562617"/>
                    </a:ext>
                  </a:extLst>
                </a:gridCol>
                <a:gridCol w="658368">
                  <a:extLst>
                    <a:ext uri="{9D8B030D-6E8A-4147-A177-3AD203B41FA5}">
                      <a16:colId xmlns:a16="http://schemas.microsoft.com/office/drawing/2014/main" val="2087670392"/>
                    </a:ext>
                  </a:extLst>
                </a:gridCol>
                <a:gridCol w="658368">
                  <a:extLst>
                    <a:ext uri="{9D8B030D-6E8A-4147-A177-3AD203B41FA5}">
                      <a16:colId xmlns:a16="http://schemas.microsoft.com/office/drawing/2014/main" val="3777006577"/>
                    </a:ext>
                  </a:extLst>
                </a:gridCol>
                <a:gridCol w="658368">
                  <a:extLst>
                    <a:ext uri="{9D8B030D-6E8A-4147-A177-3AD203B41FA5}">
                      <a16:colId xmlns:a16="http://schemas.microsoft.com/office/drawing/2014/main" val="1692015788"/>
                    </a:ext>
                  </a:extLst>
                </a:gridCol>
                <a:gridCol w="658368">
                  <a:extLst>
                    <a:ext uri="{9D8B030D-6E8A-4147-A177-3AD203B41FA5}">
                      <a16:colId xmlns:a16="http://schemas.microsoft.com/office/drawing/2014/main" val="3875291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6177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- 2018-10-24 11:23:00 </a:t>
                      </a:r>
                      <a:r>
                        <a:rPr kumimoji="0" lang="en-US" sz="1000" b="0" i="0" u="none" strike="noStrike" kern="1200" cap="none" spc="0" normalizeH="0" baseline="0" noProof="0">
                          <a:ln>
                            <a:noFill/>
                          </a:ln>
                          <a:solidFill>
                            <a:prstClr val="black"/>
                          </a:solidFill>
                          <a:effectLst/>
                          <a:uLnTx/>
                          <a:uFillTx/>
                          <a:latin typeface="+mn-lt"/>
                          <a:ea typeface="+mn-ea"/>
                          <a:cs typeface="+mn-cs"/>
                        </a:rPr>
                        <a:t> 
 Grilled cheese mashed together with a traditional club sandwich. This is one delicious sandwich!
Grilled Cheese Club Sandwich
Ingredients:
4 SCS Cheese Slices 
1-2 teaspoons SCS butter, to spread on grilled cheese sandwich
3 pieces of bread
2-3 cooked chicken strips, crispy
1 teaspoon mayo, for club sandwich
3-4 oz. deli turkey
Red onion, sliced thin
Tomatoes, sliced
Lettuce
Pickle spears, garnish (opt.)
Directions:
1. Cook chicken until crispy using your favorite method. Butter two pieces of bread. 
2. In a small skillet, add one piece of buttered bread, butter side down. Top with cheese and crumbled bacon. Top with other piece of buttered bread, butter side up.
3. Cook grilled  cheese sandwich over medium heat for about 6-8 minutes, flipping occasionally until bread is browned and cheese is well-melted.
4. Toast other piece of bread. Smear with a tiny bit of mayo. Top with lettuce, tomato, red onion, and turkey. Season with a pinch of salt and pepper if you want.
5. When grilled 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1569541"/>
                  </a:ext>
                </a:extLst>
              </a:tr>
            </a:tbl>
          </a:graphicData>
        </a:graphic>
      </p:graphicFrame>
      <p:sp>
        <p:nvSpPr>
          <p:cNvPr id="4" name="Text Placeholder 3">
            <a:extLst>
              <a:ext uri="{FF2B5EF4-FFF2-40B4-BE49-F238E27FC236}">
                <a16:creationId xmlns:a16="http://schemas.microsoft.com/office/drawing/2014/main" id="{9CA974B1-3184-413C-BAD0-4B68ED97273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725050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7702D-025A-4AA8-ACEE-11595422CB32}"/>
              </a:ext>
            </a:extLst>
          </p:cNvPr>
          <p:cNvSpPr>
            <a:spLocks noGrp="1"/>
          </p:cNvSpPr>
          <p:nvPr>
            <p:ph type="title"/>
          </p:nvPr>
        </p:nvSpPr>
        <p:spPr/>
        <p:txBody>
          <a:bodyPr/>
          <a:lstStyle/>
          <a:p>
            <a:r>
              <a:rPr lang="en-US"/>
              <a:t>Facebook Own Posts Table | SCS Dairy MY - 3 of 9</a:t>
            </a:r>
          </a:p>
        </p:txBody>
      </p:sp>
      <p:graphicFrame>
        <p:nvGraphicFramePr>
          <p:cNvPr id="5" name="Table Placeholder 4">
            <a:extLst>
              <a:ext uri="{FF2B5EF4-FFF2-40B4-BE49-F238E27FC236}">
                <a16:creationId xmlns:a16="http://schemas.microsoft.com/office/drawing/2014/main" id="{2DC38FEB-00B2-4AF1-97D4-FF3CF5B90A42}"/>
              </a:ext>
            </a:extLst>
          </p:cNvPr>
          <p:cNvGraphicFramePr>
            <a:graphicFrameLocks noGrp="1"/>
          </p:cNvGraphicFramePr>
          <p:nvPr>
            <p:ph type="tbl" sz="quarter" idx="13"/>
            <p:extLst>
              <p:ext uri="{D42A27DB-BD31-4B8C-83A1-F6EECF244321}">
                <p14:modId xmlns:p14="http://schemas.microsoft.com/office/powerpoint/2010/main" val="4133792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12505389"/>
                    </a:ext>
                  </a:extLst>
                </a:gridCol>
                <a:gridCol w="658368">
                  <a:extLst>
                    <a:ext uri="{9D8B030D-6E8A-4147-A177-3AD203B41FA5}">
                      <a16:colId xmlns:a16="http://schemas.microsoft.com/office/drawing/2014/main" val="3551723816"/>
                    </a:ext>
                  </a:extLst>
                </a:gridCol>
                <a:gridCol w="658368">
                  <a:extLst>
                    <a:ext uri="{9D8B030D-6E8A-4147-A177-3AD203B41FA5}">
                      <a16:colId xmlns:a16="http://schemas.microsoft.com/office/drawing/2014/main" val="1888077085"/>
                    </a:ext>
                  </a:extLst>
                </a:gridCol>
                <a:gridCol w="658368">
                  <a:extLst>
                    <a:ext uri="{9D8B030D-6E8A-4147-A177-3AD203B41FA5}">
                      <a16:colId xmlns:a16="http://schemas.microsoft.com/office/drawing/2014/main" val="3733627618"/>
                    </a:ext>
                  </a:extLst>
                </a:gridCol>
                <a:gridCol w="658368">
                  <a:extLst>
                    <a:ext uri="{9D8B030D-6E8A-4147-A177-3AD203B41FA5}">
                      <a16:colId xmlns:a16="http://schemas.microsoft.com/office/drawing/2014/main" val="3217533372"/>
                    </a:ext>
                  </a:extLst>
                </a:gridCol>
                <a:gridCol w="658368">
                  <a:extLst>
                    <a:ext uri="{9D8B030D-6E8A-4147-A177-3AD203B41FA5}">
                      <a16:colId xmlns:a16="http://schemas.microsoft.com/office/drawing/2014/main" val="3043499272"/>
                    </a:ext>
                  </a:extLst>
                </a:gridCol>
                <a:gridCol w="658368">
                  <a:extLst>
                    <a:ext uri="{9D8B030D-6E8A-4147-A177-3AD203B41FA5}">
                      <a16:colId xmlns:a16="http://schemas.microsoft.com/office/drawing/2014/main" val="272134192"/>
                    </a:ext>
                  </a:extLst>
                </a:gridCol>
                <a:gridCol w="658368">
                  <a:extLst>
                    <a:ext uri="{9D8B030D-6E8A-4147-A177-3AD203B41FA5}">
                      <a16:colId xmlns:a16="http://schemas.microsoft.com/office/drawing/2014/main" val="3486803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5429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- 2018-10-22 13:33:00 </a:t>
                      </a:r>
                      <a:r>
                        <a:rPr kumimoji="0" lang="en-US" sz="1000" b="0" i="0" u="none" strike="noStrike" kern="1200" cap="none" spc="0" normalizeH="0" baseline="0" noProof="0">
                          <a:ln>
                            <a:noFill/>
                          </a:ln>
                          <a:solidFill>
                            <a:prstClr val="black"/>
                          </a:solidFill>
                          <a:effectLst/>
                          <a:uLnTx/>
                          <a:uFillTx/>
                          <a:latin typeface="+mn-lt"/>
                          <a:ea typeface="+mn-ea"/>
                          <a:cs typeface="+mn-cs"/>
                        </a:rPr>
                        <a:t> 
 Pack the perfect snack to curb those hunger pangs! A delicious and healthy cheese and veggie sandwich!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4841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- 2018-10-20 16:16:00 </a:t>
                      </a:r>
                      <a:r>
                        <a:rPr kumimoji="0" lang="en-US" sz="1000" b="0" i="0" u="none" strike="noStrike" kern="1200" cap="none" spc="0" normalizeH="0" baseline="0" noProof="0">
                          <a:ln>
                            <a:noFill/>
                          </a:ln>
                          <a:solidFill>
                            <a:prstClr val="black"/>
                          </a:solidFill>
                          <a:effectLst/>
                          <a:uLnTx/>
                          <a:uFillTx/>
                          <a:latin typeface="+mn-lt"/>
                          <a:ea typeface="+mn-ea"/>
                          <a:cs typeface="+mn-cs"/>
                        </a:rPr>
                        <a:t> 
 Do you know how cream cheese was invented?
Cream cheese was invented in 1872 by American dairyman William Lawrence of Chester, New York, who accidentally developed a method of producing cream cheese while trying to reproduce a French cheese called Neufchatel.
Source: https://www.thoughtco.com/history-of-cheesecake-and-cream-cheese-1991463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0737246"/>
                  </a:ext>
                </a:extLst>
              </a:tr>
            </a:tbl>
          </a:graphicData>
        </a:graphic>
      </p:graphicFrame>
      <p:sp>
        <p:nvSpPr>
          <p:cNvPr id="4" name="Text Placeholder 3">
            <a:extLst>
              <a:ext uri="{FF2B5EF4-FFF2-40B4-BE49-F238E27FC236}">
                <a16:creationId xmlns:a16="http://schemas.microsoft.com/office/drawing/2014/main" id="{C5A4B746-1A2C-4297-B063-43D63D0419D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039524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B9FAC-7DD4-4233-8BCC-0AD6E297735F}"/>
              </a:ext>
            </a:extLst>
          </p:cNvPr>
          <p:cNvSpPr>
            <a:spLocks noGrp="1"/>
          </p:cNvSpPr>
          <p:nvPr>
            <p:ph type="title"/>
          </p:nvPr>
        </p:nvSpPr>
        <p:spPr/>
        <p:txBody>
          <a:bodyPr/>
          <a:lstStyle/>
          <a:p>
            <a:r>
              <a:rPr lang="en-US"/>
              <a:t>Facebook Own Posts Table | SCS Dairy MY - 4 of 9</a:t>
            </a:r>
          </a:p>
        </p:txBody>
      </p:sp>
      <p:graphicFrame>
        <p:nvGraphicFramePr>
          <p:cNvPr id="5" name="Table Placeholder 4">
            <a:extLst>
              <a:ext uri="{FF2B5EF4-FFF2-40B4-BE49-F238E27FC236}">
                <a16:creationId xmlns:a16="http://schemas.microsoft.com/office/drawing/2014/main" id="{3EA8E330-2CDD-44FF-8207-4A21F9F3E84C}"/>
              </a:ext>
            </a:extLst>
          </p:cNvPr>
          <p:cNvGraphicFramePr>
            <a:graphicFrameLocks noGrp="1"/>
          </p:cNvGraphicFramePr>
          <p:nvPr>
            <p:ph type="tbl" sz="quarter" idx="13"/>
            <p:extLst>
              <p:ext uri="{D42A27DB-BD31-4B8C-83A1-F6EECF244321}">
                <p14:modId xmlns:p14="http://schemas.microsoft.com/office/powerpoint/2010/main" val="215775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27153985"/>
                    </a:ext>
                  </a:extLst>
                </a:gridCol>
                <a:gridCol w="658368">
                  <a:extLst>
                    <a:ext uri="{9D8B030D-6E8A-4147-A177-3AD203B41FA5}">
                      <a16:colId xmlns:a16="http://schemas.microsoft.com/office/drawing/2014/main" val="565182320"/>
                    </a:ext>
                  </a:extLst>
                </a:gridCol>
                <a:gridCol w="658368">
                  <a:extLst>
                    <a:ext uri="{9D8B030D-6E8A-4147-A177-3AD203B41FA5}">
                      <a16:colId xmlns:a16="http://schemas.microsoft.com/office/drawing/2014/main" val="58804341"/>
                    </a:ext>
                  </a:extLst>
                </a:gridCol>
                <a:gridCol w="658368">
                  <a:extLst>
                    <a:ext uri="{9D8B030D-6E8A-4147-A177-3AD203B41FA5}">
                      <a16:colId xmlns:a16="http://schemas.microsoft.com/office/drawing/2014/main" val="403848861"/>
                    </a:ext>
                  </a:extLst>
                </a:gridCol>
                <a:gridCol w="658368">
                  <a:extLst>
                    <a:ext uri="{9D8B030D-6E8A-4147-A177-3AD203B41FA5}">
                      <a16:colId xmlns:a16="http://schemas.microsoft.com/office/drawing/2014/main" val="4257662184"/>
                    </a:ext>
                  </a:extLst>
                </a:gridCol>
                <a:gridCol w="658368">
                  <a:extLst>
                    <a:ext uri="{9D8B030D-6E8A-4147-A177-3AD203B41FA5}">
                      <a16:colId xmlns:a16="http://schemas.microsoft.com/office/drawing/2014/main" val="1716535184"/>
                    </a:ext>
                  </a:extLst>
                </a:gridCol>
                <a:gridCol w="658368">
                  <a:extLst>
                    <a:ext uri="{9D8B030D-6E8A-4147-A177-3AD203B41FA5}">
                      <a16:colId xmlns:a16="http://schemas.microsoft.com/office/drawing/2014/main" val="3866818873"/>
                    </a:ext>
                  </a:extLst>
                </a:gridCol>
                <a:gridCol w="658368">
                  <a:extLst>
                    <a:ext uri="{9D8B030D-6E8A-4147-A177-3AD203B41FA5}">
                      <a16:colId xmlns:a16="http://schemas.microsoft.com/office/drawing/2014/main" val="1380262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9202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- 2018-10-18 11:06:00 </a:t>
                      </a:r>
                      <a:r>
                        <a:rPr kumimoji="0" lang="en-US" sz="1000" b="0" i="0" u="none" strike="noStrike" kern="1200" cap="none" spc="0" normalizeH="0" baseline="0" noProof="0">
                          <a:ln>
                            <a:noFill/>
                          </a:ln>
                          <a:solidFill>
                            <a:prstClr val="black"/>
                          </a:solidFill>
                          <a:effectLst/>
                          <a:uLnTx/>
                          <a:uFillTx/>
                          <a:latin typeface="+mn-lt"/>
                          <a:ea typeface="+mn-ea"/>
                          <a:cs typeface="+mn-cs"/>
                        </a:rPr>
                        <a:t> 
 When whipping egg whites, every little detail counts.
The most annoying detail, though, is when they just won’t stiffen and your hard work is then of no use in your recipe.
How to avoid this? First make sure absolutely none of the egg yolk has made its way into the egg whites. If you didn’t know this already, even a little drop of yolk can prevent your whites from whipping properly! 
An easy way to keep in control of this when separating eggs is to crack each one into a smaller cup or bowl before combining the white with your bigger batch.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9076095"/>
                  </a:ext>
                </a:extLst>
              </a:tr>
            </a:tbl>
          </a:graphicData>
        </a:graphic>
      </p:graphicFrame>
      <p:sp>
        <p:nvSpPr>
          <p:cNvPr id="4" name="Text Placeholder 3">
            <a:extLst>
              <a:ext uri="{FF2B5EF4-FFF2-40B4-BE49-F238E27FC236}">
                <a16:creationId xmlns:a16="http://schemas.microsoft.com/office/drawing/2014/main" id="{2D08FECB-B05B-484C-BD5D-3879FFECDC0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828865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C585-C444-4264-863E-90397D3EB48C}"/>
              </a:ext>
            </a:extLst>
          </p:cNvPr>
          <p:cNvSpPr>
            <a:spLocks noGrp="1"/>
          </p:cNvSpPr>
          <p:nvPr>
            <p:ph type="title"/>
          </p:nvPr>
        </p:nvSpPr>
        <p:spPr/>
        <p:txBody>
          <a:bodyPr/>
          <a:lstStyle/>
          <a:p>
            <a:r>
              <a:rPr lang="en-US"/>
              <a:t>Facebook Own Posts Table | SCS Dairy MY - 5 of 9</a:t>
            </a:r>
          </a:p>
        </p:txBody>
      </p:sp>
      <p:graphicFrame>
        <p:nvGraphicFramePr>
          <p:cNvPr id="5" name="Table Placeholder 4">
            <a:extLst>
              <a:ext uri="{FF2B5EF4-FFF2-40B4-BE49-F238E27FC236}">
                <a16:creationId xmlns:a16="http://schemas.microsoft.com/office/drawing/2014/main" id="{FE1E6B87-3CF3-4053-88A3-67C8992EB03B}"/>
              </a:ext>
            </a:extLst>
          </p:cNvPr>
          <p:cNvGraphicFramePr>
            <a:graphicFrameLocks noGrp="1"/>
          </p:cNvGraphicFramePr>
          <p:nvPr>
            <p:ph type="tbl" sz="quarter" idx="13"/>
            <p:extLst>
              <p:ext uri="{D42A27DB-BD31-4B8C-83A1-F6EECF244321}">
                <p14:modId xmlns:p14="http://schemas.microsoft.com/office/powerpoint/2010/main" val="1766908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60187456"/>
                    </a:ext>
                  </a:extLst>
                </a:gridCol>
                <a:gridCol w="658368">
                  <a:extLst>
                    <a:ext uri="{9D8B030D-6E8A-4147-A177-3AD203B41FA5}">
                      <a16:colId xmlns:a16="http://schemas.microsoft.com/office/drawing/2014/main" val="686057281"/>
                    </a:ext>
                  </a:extLst>
                </a:gridCol>
                <a:gridCol w="658368">
                  <a:extLst>
                    <a:ext uri="{9D8B030D-6E8A-4147-A177-3AD203B41FA5}">
                      <a16:colId xmlns:a16="http://schemas.microsoft.com/office/drawing/2014/main" val="4141282920"/>
                    </a:ext>
                  </a:extLst>
                </a:gridCol>
                <a:gridCol w="658368">
                  <a:extLst>
                    <a:ext uri="{9D8B030D-6E8A-4147-A177-3AD203B41FA5}">
                      <a16:colId xmlns:a16="http://schemas.microsoft.com/office/drawing/2014/main" val="2246963054"/>
                    </a:ext>
                  </a:extLst>
                </a:gridCol>
                <a:gridCol w="658368">
                  <a:extLst>
                    <a:ext uri="{9D8B030D-6E8A-4147-A177-3AD203B41FA5}">
                      <a16:colId xmlns:a16="http://schemas.microsoft.com/office/drawing/2014/main" val="407221773"/>
                    </a:ext>
                  </a:extLst>
                </a:gridCol>
                <a:gridCol w="658368">
                  <a:extLst>
                    <a:ext uri="{9D8B030D-6E8A-4147-A177-3AD203B41FA5}">
                      <a16:colId xmlns:a16="http://schemas.microsoft.com/office/drawing/2014/main" val="2064112855"/>
                    </a:ext>
                  </a:extLst>
                </a:gridCol>
                <a:gridCol w="658368">
                  <a:extLst>
                    <a:ext uri="{9D8B030D-6E8A-4147-A177-3AD203B41FA5}">
                      <a16:colId xmlns:a16="http://schemas.microsoft.com/office/drawing/2014/main" val="305243260"/>
                    </a:ext>
                  </a:extLst>
                </a:gridCol>
                <a:gridCol w="658368">
                  <a:extLst>
                    <a:ext uri="{9D8B030D-6E8A-4147-A177-3AD203B41FA5}">
                      <a16:colId xmlns:a16="http://schemas.microsoft.com/office/drawing/2014/main" val="2108810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0023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- 2018-10-16 12:12:22 </a:t>
                      </a:r>
                      <a:r>
                        <a:rPr kumimoji="0" lang="en-US" sz="1000" b="0" i="0" u="none" strike="noStrike" kern="1200" cap="none" spc="0" normalizeH="0" baseline="0" noProof="0">
                          <a:ln>
                            <a:noFill/>
                          </a:ln>
                          <a:solidFill>
                            <a:prstClr val="black"/>
                          </a:solidFill>
                          <a:effectLst/>
                          <a:uLnTx/>
                          <a:uFillTx/>
                          <a:latin typeface="+mn-lt"/>
                          <a:ea typeface="+mn-ea"/>
                          <a:cs typeface="+mn-cs"/>
                        </a:rPr>
                        <a:t> 
 Enjoy these easy, crispy churro sticks made with puff pastry, rolled in melted butter and coated with cinnamon-sugar mixture and served with warm chocolate dipping sauce .
Churro Sticks
Ingredients:
113g SCS unsalted butter melted
1 puff pastry sheet-thawed
200g granulated sugar
4 teaspoon ground cinnamon
100g dark chocolate chopped
60ml heavy cream
Directions:
1. Preheat oven to 232°C and line cookie sheet with parchment paper (or spray with cooking spray)
2. Unfold the puff pastry and cut it in half (lengthwise), then cut into strips (less than 1 inch wide)
3. Gently transfer the strips onto baking sheets and bake 8 to 10 minutes (until golden brown)
4. While the churro sticks are baking melt the butter and set aside.
5. Combine cinnamon and sugar and set aside.
6. While they are still warm, roll baked churro sticks into melted butter ( don’t soak them, just coat all the sides) then roll in the cinnamon sugar mixture. Roll and dip one stick at a time.
7. To make the sauce pour hot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0906479"/>
                  </a:ext>
                </a:extLst>
              </a:tr>
            </a:tbl>
          </a:graphicData>
        </a:graphic>
      </p:graphicFrame>
      <p:sp>
        <p:nvSpPr>
          <p:cNvPr id="4" name="Text Placeholder 3">
            <a:extLst>
              <a:ext uri="{FF2B5EF4-FFF2-40B4-BE49-F238E27FC236}">
                <a16:creationId xmlns:a16="http://schemas.microsoft.com/office/drawing/2014/main" id="{FD3F654F-1FD5-403B-81E9-E8DA9B2AB920}"/>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607105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AFB7F-4981-4F79-9B69-2DDF12AFD8B5}"/>
              </a:ext>
            </a:extLst>
          </p:cNvPr>
          <p:cNvSpPr>
            <a:spLocks noGrp="1"/>
          </p:cNvSpPr>
          <p:nvPr>
            <p:ph type="title"/>
          </p:nvPr>
        </p:nvSpPr>
        <p:spPr/>
        <p:txBody>
          <a:bodyPr/>
          <a:lstStyle/>
          <a:p>
            <a:r>
              <a:rPr lang="en-US"/>
              <a:t>Facebook Own Posts Table | SCS Dairy MY - 6 of 9</a:t>
            </a:r>
          </a:p>
        </p:txBody>
      </p:sp>
      <p:graphicFrame>
        <p:nvGraphicFramePr>
          <p:cNvPr id="5" name="Table Placeholder 4">
            <a:extLst>
              <a:ext uri="{FF2B5EF4-FFF2-40B4-BE49-F238E27FC236}">
                <a16:creationId xmlns:a16="http://schemas.microsoft.com/office/drawing/2014/main" id="{67A3316B-B6C3-4239-9437-7B631D5DA84E}"/>
              </a:ext>
            </a:extLst>
          </p:cNvPr>
          <p:cNvGraphicFramePr>
            <a:graphicFrameLocks noGrp="1"/>
          </p:cNvGraphicFramePr>
          <p:nvPr>
            <p:ph type="tbl" sz="quarter" idx="13"/>
            <p:extLst>
              <p:ext uri="{D42A27DB-BD31-4B8C-83A1-F6EECF244321}">
                <p14:modId xmlns:p14="http://schemas.microsoft.com/office/powerpoint/2010/main" val="980885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58415939"/>
                    </a:ext>
                  </a:extLst>
                </a:gridCol>
                <a:gridCol w="658368">
                  <a:extLst>
                    <a:ext uri="{9D8B030D-6E8A-4147-A177-3AD203B41FA5}">
                      <a16:colId xmlns:a16="http://schemas.microsoft.com/office/drawing/2014/main" val="2881484244"/>
                    </a:ext>
                  </a:extLst>
                </a:gridCol>
                <a:gridCol w="658368">
                  <a:extLst>
                    <a:ext uri="{9D8B030D-6E8A-4147-A177-3AD203B41FA5}">
                      <a16:colId xmlns:a16="http://schemas.microsoft.com/office/drawing/2014/main" val="4198153184"/>
                    </a:ext>
                  </a:extLst>
                </a:gridCol>
                <a:gridCol w="658368">
                  <a:extLst>
                    <a:ext uri="{9D8B030D-6E8A-4147-A177-3AD203B41FA5}">
                      <a16:colId xmlns:a16="http://schemas.microsoft.com/office/drawing/2014/main" val="1538183442"/>
                    </a:ext>
                  </a:extLst>
                </a:gridCol>
                <a:gridCol w="658368">
                  <a:extLst>
                    <a:ext uri="{9D8B030D-6E8A-4147-A177-3AD203B41FA5}">
                      <a16:colId xmlns:a16="http://schemas.microsoft.com/office/drawing/2014/main" val="3195940646"/>
                    </a:ext>
                  </a:extLst>
                </a:gridCol>
                <a:gridCol w="658368">
                  <a:extLst>
                    <a:ext uri="{9D8B030D-6E8A-4147-A177-3AD203B41FA5}">
                      <a16:colId xmlns:a16="http://schemas.microsoft.com/office/drawing/2014/main" val="1504108149"/>
                    </a:ext>
                  </a:extLst>
                </a:gridCol>
                <a:gridCol w="658368">
                  <a:extLst>
                    <a:ext uri="{9D8B030D-6E8A-4147-A177-3AD203B41FA5}">
                      <a16:colId xmlns:a16="http://schemas.microsoft.com/office/drawing/2014/main" val="267303109"/>
                    </a:ext>
                  </a:extLst>
                </a:gridCol>
                <a:gridCol w="658368">
                  <a:extLst>
                    <a:ext uri="{9D8B030D-6E8A-4147-A177-3AD203B41FA5}">
                      <a16:colId xmlns:a16="http://schemas.microsoft.com/office/drawing/2014/main" val="3225691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5031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- 2018-10-14 13:03:00 </a:t>
                      </a:r>
                      <a:r>
                        <a:rPr kumimoji="0" lang="en-US" sz="1000" b="0" i="0" u="none" strike="noStrike" kern="1200" cap="none" spc="0" normalizeH="0" baseline="0" noProof="0">
                          <a:ln>
                            <a:noFill/>
                          </a:ln>
                          <a:solidFill>
                            <a:prstClr val="black"/>
                          </a:solidFill>
                          <a:effectLst/>
                          <a:uLnTx/>
                          <a:uFillTx/>
                          <a:latin typeface="+mn-lt"/>
                          <a:ea typeface="+mn-ea"/>
                          <a:cs typeface="+mn-cs"/>
                        </a:rPr>
                        <a:t> 
 Crunchy crackers topped with cream cheese, salmon, cucumbers and egg!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6080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- 2018-10-14 04:47:18 </a:t>
                      </a:r>
                      <a:r>
                        <a:rPr kumimoji="0" lang="en-US" sz="1000" b="0" i="0" u="none" strike="noStrike" kern="1200" cap="none" spc="0" normalizeH="0" baseline="0" noProof="0">
                          <a:ln>
                            <a:noFill/>
                          </a:ln>
                          <a:solidFill>
                            <a:prstClr val="black"/>
                          </a:solidFill>
                          <a:effectLst/>
                          <a:uLnTx/>
                          <a:uFillTx/>
                          <a:latin typeface="+mn-lt"/>
                          <a:ea typeface="+mn-ea"/>
                          <a:cs typeface="+mn-cs"/>
                        </a:rPr>
                        <a:t> 
 What did one cheese slice say to the other when they met?
“I am so grilled to see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7703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- 2018-10-14 04:41:23 </a:t>
                      </a:r>
                      <a:r>
                        <a:rPr kumimoji="0" lang="en-US" sz="1000" b="0" i="0" u="none" strike="noStrike" kern="1200" cap="none" spc="0" normalizeH="0" baseline="0" noProof="0">
                          <a:ln>
                            <a:noFill/>
                          </a:ln>
                          <a:solidFill>
                            <a:prstClr val="black"/>
                          </a:solidFill>
                          <a:effectLst/>
                          <a:uLnTx/>
                          <a:uFillTx/>
                          <a:latin typeface="+mn-lt"/>
                          <a:ea typeface="+mn-ea"/>
                          <a:cs typeface="+mn-cs"/>
                        </a:rPr>
                        <a:t> 
 What do we all want to achieve when making short crust pastries and piecrusts? Of course it’s that crispy, flaky texture with buttery, full-bodied flavor that is required for wonderful baked goods such as pies, quiches and tarts.
And for this, you’ll need cold butter. But here’s a common problem ! Ever tried to knead or cut it into small chunks and add it to your dough? This can be a quite difficult venture.
You can’t just skip the work by melting it either, since the cold temperature is necessary to create the desired pastry texture.
Here’s an easy tip: Simply keep a stick of butter in your freezer, then coarsely grate it into your dough. This way, the butter spreads evenly into the pastry, but keeps its required temperature.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6311376"/>
                  </a:ext>
                </a:extLst>
              </a:tr>
            </a:tbl>
          </a:graphicData>
        </a:graphic>
      </p:graphicFrame>
      <p:sp>
        <p:nvSpPr>
          <p:cNvPr id="4" name="Text Placeholder 3">
            <a:extLst>
              <a:ext uri="{FF2B5EF4-FFF2-40B4-BE49-F238E27FC236}">
                <a16:creationId xmlns:a16="http://schemas.microsoft.com/office/drawing/2014/main" id="{D2D79FE4-6CBE-4550-A309-2193767D0D9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778913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AF57-99B0-4E21-B36D-797356DBC1ED}"/>
              </a:ext>
            </a:extLst>
          </p:cNvPr>
          <p:cNvSpPr>
            <a:spLocks noGrp="1"/>
          </p:cNvSpPr>
          <p:nvPr>
            <p:ph type="title"/>
          </p:nvPr>
        </p:nvSpPr>
        <p:spPr/>
        <p:txBody>
          <a:bodyPr/>
          <a:lstStyle/>
          <a:p>
            <a:r>
              <a:rPr lang="en-US"/>
              <a:t>Facebook Own Posts Table | SCS Dairy MY - 7 of 9</a:t>
            </a:r>
          </a:p>
        </p:txBody>
      </p:sp>
      <p:graphicFrame>
        <p:nvGraphicFramePr>
          <p:cNvPr id="5" name="Table Placeholder 4">
            <a:extLst>
              <a:ext uri="{FF2B5EF4-FFF2-40B4-BE49-F238E27FC236}">
                <a16:creationId xmlns:a16="http://schemas.microsoft.com/office/drawing/2014/main" id="{30787D5A-E5A9-4505-8898-5F90959CB88C}"/>
              </a:ext>
            </a:extLst>
          </p:cNvPr>
          <p:cNvGraphicFramePr>
            <a:graphicFrameLocks noGrp="1"/>
          </p:cNvGraphicFramePr>
          <p:nvPr>
            <p:ph type="tbl" sz="quarter" idx="13"/>
            <p:extLst>
              <p:ext uri="{D42A27DB-BD31-4B8C-83A1-F6EECF244321}">
                <p14:modId xmlns:p14="http://schemas.microsoft.com/office/powerpoint/2010/main" val="780393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3771794"/>
                    </a:ext>
                  </a:extLst>
                </a:gridCol>
                <a:gridCol w="658368">
                  <a:extLst>
                    <a:ext uri="{9D8B030D-6E8A-4147-A177-3AD203B41FA5}">
                      <a16:colId xmlns:a16="http://schemas.microsoft.com/office/drawing/2014/main" val="2056904309"/>
                    </a:ext>
                  </a:extLst>
                </a:gridCol>
                <a:gridCol w="658368">
                  <a:extLst>
                    <a:ext uri="{9D8B030D-6E8A-4147-A177-3AD203B41FA5}">
                      <a16:colId xmlns:a16="http://schemas.microsoft.com/office/drawing/2014/main" val="4191766926"/>
                    </a:ext>
                  </a:extLst>
                </a:gridCol>
                <a:gridCol w="658368">
                  <a:extLst>
                    <a:ext uri="{9D8B030D-6E8A-4147-A177-3AD203B41FA5}">
                      <a16:colId xmlns:a16="http://schemas.microsoft.com/office/drawing/2014/main" val="812341325"/>
                    </a:ext>
                  </a:extLst>
                </a:gridCol>
                <a:gridCol w="658368">
                  <a:extLst>
                    <a:ext uri="{9D8B030D-6E8A-4147-A177-3AD203B41FA5}">
                      <a16:colId xmlns:a16="http://schemas.microsoft.com/office/drawing/2014/main" val="3987733656"/>
                    </a:ext>
                  </a:extLst>
                </a:gridCol>
                <a:gridCol w="658368">
                  <a:extLst>
                    <a:ext uri="{9D8B030D-6E8A-4147-A177-3AD203B41FA5}">
                      <a16:colId xmlns:a16="http://schemas.microsoft.com/office/drawing/2014/main" val="2990716823"/>
                    </a:ext>
                  </a:extLst>
                </a:gridCol>
                <a:gridCol w="658368">
                  <a:extLst>
                    <a:ext uri="{9D8B030D-6E8A-4147-A177-3AD203B41FA5}">
                      <a16:colId xmlns:a16="http://schemas.microsoft.com/office/drawing/2014/main" val="3864621149"/>
                    </a:ext>
                  </a:extLst>
                </a:gridCol>
                <a:gridCol w="658368">
                  <a:extLst>
                    <a:ext uri="{9D8B030D-6E8A-4147-A177-3AD203B41FA5}">
                      <a16:colId xmlns:a16="http://schemas.microsoft.com/office/drawing/2014/main" val="1556091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2258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- 2018-10-10 12:24:00 </a:t>
                      </a:r>
                      <a:r>
                        <a:rPr kumimoji="0" lang="en-US" sz="1000" b="0" i="0" u="none" strike="noStrike" kern="1200" cap="none" spc="0" normalizeH="0" baseline="0" noProof="0">
                          <a:ln>
                            <a:noFill/>
                          </a:ln>
                          <a:solidFill>
                            <a:prstClr val="black"/>
                          </a:solidFill>
                          <a:effectLst/>
                          <a:uLnTx/>
                          <a:uFillTx/>
                          <a:latin typeface="+mn-lt"/>
                          <a:ea typeface="+mn-ea"/>
                          <a:cs typeface="+mn-cs"/>
                        </a:rPr>
                        <a:t> 
 A sweet and tangy dip that tastes just like key lime cheesecake!  This dip is no bake and super simple to whip up. 
Key Lime Pie Cheesecake Dip
Ingredients:
450g SCS Cream Cheese, softened
100g granulated sugar
60ml milk
1/2 teaspoon vanilla extract
Juice and zest of two limes
Green food coloring, optional
Graham crackers for serving
Directions:
1. In a large bowl blend together the cream cheese, sugar, milk, and vanilla using a hand mixer, until well combined.
2. Mix in the juice and zest from both limes, and green food coloring if using.  Serve immediately with graham crackers, or chill until ready to use.
Source: https://thesaltymarshmallow.com/key-lime-pie-cheesecake-dip/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1593870"/>
                  </a:ext>
                </a:extLst>
              </a:tr>
            </a:tbl>
          </a:graphicData>
        </a:graphic>
      </p:graphicFrame>
      <p:sp>
        <p:nvSpPr>
          <p:cNvPr id="4" name="Text Placeholder 3">
            <a:extLst>
              <a:ext uri="{FF2B5EF4-FFF2-40B4-BE49-F238E27FC236}">
                <a16:creationId xmlns:a16="http://schemas.microsoft.com/office/drawing/2014/main" id="{344B8724-BA26-4A9F-9668-D944367BDE3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637666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1BA8A-498B-42EF-9124-94B989654DB7}"/>
              </a:ext>
            </a:extLst>
          </p:cNvPr>
          <p:cNvSpPr>
            <a:spLocks noGrp="1"/>
          </p:cNvSpPr>
          <p:nvPr>
            <p:ph type="title"/>
          </p:nvPr>
        </p:nvSpPr>
        <p:spPr/>
        <p:txBody>
          <a:bodyPr/>
          <a:lstStyle/>
          <a:p>
            <a:r>
              <a:rPr lang="en-US"/>
              <a:t>Facebook Own Posts Table | SCS Dairy MY - 8 of 9</a:t>
            </a:r>
          </a:p>
        </p:txBody>
      </p:sp>
      <p:graphicFrame>
        <p:nvGraphicFramePr>
          <p:cNvPr id="5" name="Table Placeholder 4">
            <a:extLst>
              <a:ext uri="{FF2B5EF4-FFF2-40B4-BE49-F238E27FC236}">
                <a16:creationId xmlns:a16="http://schemas.microsoft.com/office/drawing/2014/main" id="{317C239B-830D-4859-A957-CA7DCD46935A}"/>
              </a:ext>
            </a:extLst>
          </p:cNvPr>
          <p:cNvGraphicFramePr>
            <a:graphicFrameLocks noGrp="1"/>
          </p:cNvGraphicFramePr>
          <p:nvPr>
            <p:ph type="tbl" sz="quarter" idx="13"/>
            <p:extLst>
              <p:ext uri="{D42A27DB-BD31-4B8C-83A1-F6EECF244321}">
                <p14:modId xmlns:p14="http://schemas.microsoft.com/office/powerpoint/2010/main" val="1193309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5388156"/>
                    </a:ext>
                  </a:extLst>
                </a:gridCol>
                <a:gridCol w="658368">
                  <a:extLst>
                    <a:ext uri="{9D8B030D-6E8A-4147-A177-3AD203B41FA5}">
                      <a16:colId xmlns:a16="http://schemas.microsoft.com/office/drawing/2014/main" val="918883054"/>
                    </a:ext>
                  </a:extLst>
                </a:gridCol>
                <a:gridCol w="658368">
                  <a:extLst>
                    <a:ext uri="{9D8B030D-6E8A-4147-A177-3AD203B41FA5}">
                      <a16:colId xmlns:a16="http://schemas.microsoft.com/office/drawing/2014/main" val="2781789275"/>
                    </a:ext>
                  </a:extLst>
                </a:gridCol>
                <a:gridCol w="658368">
                  <a:extLst>
                    <a:ext uri="{9D8B030D-6E8A-4147-A177-3AD203B41FA5}">
                      <a16:colId xmlns:a16="http://schemas.microsoft.com/office/drawing/2014/main" val="3224144157"/>
                    </a:ext>
                  </a:extLst>
                </a:gridCol>
                <a:gridCol w="658368">
                  <a:extLst>
                    <a:ext uri="{9D8B030D-6E8A-4147-A177-3AD203B41FA5}">
                      <a16:colId xmlns:a16="http://schemas.microsoft.com/office/drawing/2014/main" val="1363386978"/>
                    </a:ext>
                  </a:extLst>
                </a:gridCol>
                <a:gridCol w="658368">
                  <a:extLst>
                    <a:ext uri="{9D8B030D-6E8A-4147-A177-3AD203B41FA5}">
                      <a16:colId xmlns:a16="http://schemas.microsoft.com/office/drawing/2014/main" val="1680103363"/>
                    </a:ext>
                  </a:extLst>
                </a:gridCol>
                <a:gridCol w="658368">
                  <a:extLst>
                    <a:ext uri="{9D8B030D-6E8A-4147-A177-3AD203B41FA5}">
                      <a16:colId xmlns:a16="http://schemas.microsoft.com/office/drawing/2014/main" val="447169258"/>
                    </a:ext>
                  </a:extLst>
                </a:gridCol>
                <a:gridCol w="658368">
                  <a:extLst>
                    <a:ext uri="{9D8B030D-6E8A-4147-A177-3AD203B41FA5}">
                      <a16:colId xmlns:a16="http://schemas.microsoft.com/office/drawing/2014/main" val="1206786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2008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- 2018-10-08 14:26:00 </a:t>
                      </a:r>
                      <a:r>
                        <a:rPr kumimoji="0" lang="en-US" sz="1000" b="0" i="0" u="none" strike="noStrike" kern="1200" cap="none" spc="0" normalizeH="0" baseline="0" noProof="0">
                          <a:ln>
                            <a:noFill/>
                          </a:ln>
                          <a:solidFill>
                            <a:prstClr val="black"/>
                          </a:solidFill>
                          <a:effectLst/>
                          <a:uLnTx/>
                          <a:uFillTx/>
                          <a:latin typeface="+mn-lt"/>
                          <a:ea typeface="+mn-ea"/>
                          <a:cs typeface="+mn-cs"/>
                        </a:rPr>
                        <a:t> 
 Mouthwatering garlic bread with melted butter!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313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- 2018-10-07 03:12:19 </a:t>
                      </a:r>
                      <a:r>
                        <a:rPr kumimoji="0" lang="en-US" sz="1000" b="0" i="0" u="none" strike="noStrike" kern="1200" cap="none" spc="0" normalizeH="0" baseline="0" noProof="0">
                          <a:ln>
                            <a:noFill/>
                          </a:ln>
                          <a:solidFill>
                            <a:prstClr val="black"/>
                          </a:solidFill>
                          <a:effectLst/>
                          <a:uLnTx/>
                          <a:uFillTx/>
                          <a:latin typeface="+mn-lt"/>
                          <a:ea typeface="+mn-ea"/>
                          <a:cs typeface="+mn-cs"/>
                        </a:rPr>
                        <a:t> 
 Did you know grass fed butter is like a tasty multivitamin?  Because grass fed butter is filled with health supporting nutrients like lecithin, selenium, magnesium, zinc, copper, iodine and more!
Source: https://i.pinimg.com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811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- 2018-10-04 19:04:50 </a:t>
                      </a:r>
                      <a:r>
                        <a:rPr kumimoji="0" lang="en-US" sz="1000" b="0" i="0" u="none" strike="noStrike" kern="1200" cap="none" spc="0" normalizeH="0" baseline="0" noProof="0">
                          <a:ln>
                            <a:noFill/>
                          </a:ln>
                          <a:solidFill>
                            <a:prstClr val="black"/>
                          </a:solidFill>
                          <a:effectLst/>
                          <a:uLnTx/>
                          <a:uFillTx/>
                          <a:latin typeface="+mn-lt"/>
                          <a:ea typeface="+mn-ea"/>
                          <a:cs typeface="+mn-cs"/>
                        </a:rPr>
                        <a:t> 
 Sponge cake is more sensitive than one might think. When it comes to this batter, the ingredients each need to have similar temperatures to bind together properly.
For example: if the recipe combines eggs and butter, you should make sure they are both at nearly the same temperature before you begin (room temperature works best). Otherwise, you may find your dough coagulating and forming lumps!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2520924"/>
                  </a:ext>
                </a:extLst>
              </a:tr>
            </a:tbl>
          </a:graphicData>
        </a:graphic>
      </p:graphicFrame>
      <p:sp>
        <p:nvSpPr>
          <p:cNvPr id="4" name="Text Placeholder 3">
            <a:extLst>
              <a:ext uri="{FF2B5EF4-FFF2-40B4-BE49-F238E27FC236}">
                <a16:creationId xmlns:a16="http://schemas.microsoft.com/office/drawing/2014/main" id="{013A83FA-E014-47A8-87E4-2758E69C706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735548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169AD-D51D-4889-B13B-712E5B5DA593}"/>
              </a:ext>
            </a:extLst>
          </p:cNvPr>
          <p:cNvSpPr>
            <a:spLocks noGrp="1"/>
          </p:cNvSpPr>
          <p:nvPr>
            <p:ph type="title"/>
          </p:nvPr>
        </p:nvSpPr>
        <p:spPr/>
        <p:txBody>
          <a:bodyPr/>
          <a:lstStyle/>
          <a:p>
            <a:r>
              <a:rPr lang="en-US"/>
              <a:t>Facebook Own Posts Table | SCS Dairy MY - 9 of 9</a:t>
            </a:r>
          </a:p>
        </p:txBody>
      </p:sp>
      <p:graphicFrame>
        <p:nvGraphicFramePr>
          <p:cNvPr id="5" name="Table Placeholder 4">
            <a:extLst>
              <a:ext uri="{FF2B5EF4-FFF2-40B4-BE49-F238E27FC236}">
                <a16:creationId xmlns:a16="http://schemas.microsoft.com/office/drawing/2014/main" id="{8B97D45D-7279-43DB-BCCC-5ECF0D3A0332}"/>
              </a:ext>
            </a:extLst>
          </p:cNvPr>
          <p:cNvGraphicFramePr>
            <a:graphicFrameLocks noGrp="1"/>
          </p:cNvGraphicFramePr>
          <p:nvPr>
            <p:ph type="tbl" sz="quarter" idx="13"/>
            <p:extLst>
              <p:ext uri="{D42A27DB-BD31-4B8C-83A1-F6EECF244321}">
                <p14:modId xmlns:p14="http://schemas.microsoft.com/office/powerpoint/2010/main" val="1529229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31778020"/>
                    </a:ext>
                  </a:extLst>
                </a:gridCol>
                <a:gridCol w="658368">
                  <a:extLst>
                    <a:ext uri="{9D8B030D-6E8A-4147-A177-3AD203B41FA5}">
                      <a16:colId xmlns:a16="http://schemas.microsoft.com/office/drawing/2014/main" val="707662827"/>
                    </a:ext>
                  </a:extLst>
                </a:gridCol>
                <a:gridCol w="658368">
                  <a:extLst>
                    <a:ext uri="{9D8B030D-6E8A-4147-A177-3AD203B41FA5}">
                      <a16:colId xmlns:a16="http://schemas.microsoft.com/office/drawing/2014/main" val="2407116365"/>
                    </a:ext>
                  </a:extLst>
                </a:gridCol>
                <a:gridCol w="658368">
                  <a:extLst>
                    <a:ext uri="{9D8B030D-6E8A-4147-A177-3AD203B41FA5}">
                      <a16:colId xmlns:a16="http://schemas.microsoft.com/office/drawing/2014/main" val="354256434"/>
                    </a:ext>
                  </a:extLst>
                </a:gridCol>
                <a:gridCol w="658368">
                  <a:extLst>
                    <a:ext uri="{9D8B030D-6E8A-4147-A177-3AD203B41FA5}">
                      <a16:colId xmlns:a16="http://schemas.microsoft.com/office/drawing/2014/main" val="1858161676"/>
                    </a:ext>
                  </a:extLst>
                </a:gridCol>
                <a:gridCol w="658368">
                  <a:extLst>
                    <a:ext uri="{9D8B030D-6E8A-4147-A177-3AD203B41FA5}">
                      <a16:colId xmlns:a16="http://schemas.microsoft.com/office/drawing/2014/main" val="2076876446"/>
                    </a:ext>
                  </a:extLst>
                </a:gridCol>
                <a:gridCol w="658368">
                  <a:extLst>
                    <a:ext uri="{9D8B030D-6E8A-4147-A177-3AD203B41FA5}">
                      <a16:colId xmlns:a16="http://schemas.microsoft.com/office/drawing/2014/main" val="4222671093"/>
                    </a:ext>
                  </a:extLst>
                </a:gridCol>
                <a:gridCol w="658368">
                  <a:extLst>
                    <a:ext uri="{9D8B030D-6E8A-4147-A177-3AD203B41FA5}">
                      <a16:colId xmlns:a16="http://schemas.microsoft.com/office/drawing/2014/main" val="1006238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927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- 2018-10-02 12:50:00 </a:t>
                      </a:r>
                      <a:r>
                        <a:rPr kumimoji="0" lang="en-US" sz="1000" b="0" i="0" u="none" strike="noStrike" kern="1200" cap="none" spc="0" normalizeH="0" baseline="0" noProof="0">
                          <a:ln>
                            <a:noFill/>
                          </a:ln>
                          <a:solidFill>
                            <a:prstClr val="black"/>
                          </a:solidFill>
                          <a:effectLst/>
                          <a:uLnTx/>
                          <a:uFillTx/>
                          <a:latin typeface="+mn-lt"/>
                          <a:ea typeface="+mn-ea"/>
                          <a:cs typeface="+mn-cs"/>
                        </a:rPr>
                        <a:t> 
 Cheesy Pepperoni Pizza Sticks are perfect for a quick snack or lunch on the go!
Cheesy Pepperoni Pizza Sticks
Ingredients:
2 tbsp SCS butter
1 tube store bought pizza crust
40 pepperoni slices
10 mozzarella cheese sticks
1/2 tsp garlic powder
1/2 tsp dried parsley
Optional: marinara sauce for dipping
Directions:
1. Preheat oven to 232°C.
2. Spread pizza dough out on a lightly greased baking sheet. Cut the dough into 10 equal size rectangles.
3. Arrange 4 pepperoni slices on each rectangle and top with a mozzarella cheese stick.
4. Roll up the pizza dough, enclosing the cheese stick, pinching the seams closed.
5. Melt the butter and add the garlic powder and dried parsley. Brush the pizza sticks with the butter.
6. Bake for 10 to 12 minutes or until golden brown.
7. Enjoy warm with a side of marinara sauce for dipping if desired.
Source: https://iwashyoudry.com/cheesy-pepperoni-pizza-sticks/?crlt.pid=camp.HVd9cPiFknU6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2142094"/>
                  </a:ext>
                </a:extLst>
              </a:tr>
            </a:tbl>
          </a:graphicData>
        </a:graphic>
      </p:graphicFrame>
      <p:sp>
        <p:nvSpPr>
          <p:cNvPr id="4" name="Text Placeholder 3">
            <a:extLst>
              <a:ext uri="{FF2B5EF4-FFF2-40B4-BE49-F238E27FC236}">
                <a16:creationId xmlns:a16="http://schemas.microsoft.com/office/drawing/2014/main" id="{C2386EB6-F4E9-4E69-85DB-ED6072A4D03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1820654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1038</Words>
  <Application>Microsoft Office PowerPoint</Application>
  <PresentationFormat>On-screen Show (4:3)</PresentationFormat>
  <Paragraphs>438</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9</vt:lpstr>
      <vt:lpstr>Facebook Own Posts Table | SCS Dairy MY - 2 of 9</vt:lpstr>
      <vt:lpstr>Facebook Own Posts Table | SCS Dairy MY - 3 of 9</vt:lpstr>
      <vt:lpstr>Facebook Own Posts Table | SCS Dairy MY - 4 of 9</vt:lpstr>
      <vt:lpstr>Facebook Own Posts Table | SCS Dairy MY - 5 of 9</vt:lpstr>
      <vt:lpstr>Facebook Own Posts Table | SCS Dairy MY - 6 of 9</vt:lpstr>
      <vt:lpstr>Facebook Own Posts Table | SCS Dairy MY - 7 of 9</vt:lpstr>
      <vt:lpstr>Facebook Own Posts Table | SCS Dairy MY - 8 of 9</vt:lpstr>
      <vt:lpstr>Facebook Own Posts Table | SCS Dairy MY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2018-11-03T13:59:13Z</dcterms:created>
  <dcterms:modified xsi:type="dcterms:W3CDTF">2018-11-03T14:00:25Z</dcterms:modified>
</cp:coreProperties>
</file>