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6</c:v>
                </c:pt>
                <c:pt idx="1">
                  <c:v>4</c:v>
                </c:pt>
                <c:pt idx="2">
                  <c:v>1</c:v>
                </c:pt>
                <c:pt idx="3">
                  <c:v>367</c:v>
                </c:pt>
                <c:pt idx="4">
                  <c:v>360</c:v>
                </c:pt>
                <c:pt idx="5">
                  <c:v>191</c:v>
                </c:pt>
                <c:pt idx="6">
                  <c:v>147</c:v>
                </c:pt>
                <c:pt idx="7">
                  <c:v>80</c:v>
                </c:pt>
                <c:pt idx="8">
                  <c:v>197</c:v>
                </c:pt>
                <c:pt idx="9">
                  <c:v>113</c:v>
                </c:pt>
                <c:pt idx="10">
                  <c:v>15</c:v>
                </c:pt>
                <c:pt idx="11">
                  <c:v>25</c:v>
                </c:pt>
                <c:pt idx="12">
                  <c:v>12</c:v>
                </c:pt>
                <c:pt idx="13">
                  <c:v>9</c:v>
                </c:pt>
                <c:pt idx="14">
                  <c:v>4</c:v>
                </c:pt>
                <c:pt idx="15">
                  <c:v>7</c:v>
                </c:pt>
                <c:pt idx="16">
                  <c:v>277</c:v>
                </c:pt>
                <c:pt idx="17">
                  <c:v>2444</c:v>
                </c:pt>
                <c:pt idx="18">
                  <c:v>2663</c:v>
                </c:pt>
                <c:pt idx="19">
                  <c:v>298</c:v>
                </c:pt>
                <c:pt idx="20">
                  <c:v>270</c:v>
                </c:pt>
                <c:pt idx="21">
                  <c:v>208</c:v>
                </c:pt>
                <c:pt idx="22">
                  <c:v>6</c:v>
                </c:pt>
                <c:pt idx="23">
                  <c:v>66</c:v>
                </c:pt>
                <c:pt idx="24">
                  <c:v>12</c:v>
                </c:pt>
                <c:pt idx="25">
                  <c:v>192</c:v>
                </c:pt>
                <c:pt idx="26">
                  <c:v>346</c:v>
                </c:pt>
                <c:pt idx="27">
                  <c:v>247</c:v>
                </c:pt>
                <c:pt idx="28">
                  <c:v>15</c:v>
                </c:pt>
                <c:pt idx="29">
                  <c:v>3</c:v>
                </c:pt>
                <c:pt idx="30">
                  <c:v>6</c:v>
                </c:pt>
              </c:numCache>
            </c:numRef>
          </c:val>
          <c:smooth val="0"/>
          <c:extLst>
            <c:ext xmlns:c16="http://schemas.microsoft.com/office/drawing/2014/chart" uri="{C3380CC4-5D6E-409C-BE32-E72D297353CC}">
              <c16:uniqueId val="{00000000-651A-4041-8B15-B99C4CB05D8E}"/>
            </c:ext>
          </c:extLst>
        </c:ser>
        <c:dLbls>
          <c:showLegendKey val="0"/>
          <c:showVal val="0"/>
          <c:showCatName val="0"/>
          <c:showSerName val="0"/>
          <c:showPercent val="0"/>
          <c:showBubbleSize val="0"/>
        </c:dLbls>
        <c:smooth val="0"/>
        <c:axId val="352762824"/>
        <c:axId val="352765448"/>
      </c:lineChart>
      <c:dateAx>
        <c:axId val="35276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65448"/>
        <c:crosses val="autoZero"/>
        <c:auto val="1"/>
        <c:lblOffset val="100"/>
        <c:baseTimeUnit val="days"/>
      </c:dateAx>
      <c:valAx>
        <c:axId val="35276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6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c:v>
                </c:pt>
                <c:pt idx="1">
                  <c:v>0</c:v>
                </c:pt>
                <c:pt idx="2">
                  <c:v>0</c:v>
                </c:pt>
                <c:pt idx="3">
                  <c:v>43</c:v>
                </c:pt>
                <c:pt idx="4">
                  <c:v>53</c:v>
                </c:pt>
                <c:pt idx="5">
                  <c:v>32</c:v>
                </c:pt>
                <c:pt idx="6">
                  <c:v>43</c:v>
                </c:pt>
                <c:pt idx="7">
                  <c:v>9</c:v>
                </c:pt>
                <c:pt idx="8">
                  <c:v>37</c:v>
                </c:pt>
                <c:pt idx="9">
                  <c:v>27</c:v>
                </c:pt>
                <c:pt idx="10">
                  <c:v>3</c:v>
                </c:pt>
                <c:pt idx="11">
                  <c:v>3</c:v>
                </c:pt>
                <c:pt idx="12">
                  <c:v>1</c:v>
                </c:pt>
                <c:pt idx="13">
                  <c:v>2</c:v>
                </c:pt>
                <c:pt idx="14">
                  <c:v>3</c:v>
                </c:pt>
                <c:pt idx="15">
                  <c:v>3</c:v>
                </c:pt>
                <c:pt idx="16">
                  <c:v>82</c:v>
                </c:pt>
                <c:pt idx="17">
                  <c:v>185</c:v>
                </c:pt>
                <c:pt idx="18">
                  <c:v>110</c:v>
                </c:pt>
                <c:pt idx="19">
                  <c:v>69</c:v>
                </c:pt>
                <c:pt idx="20">
                  <c:v>54</c:v>
                </c:pt>
                <c:pt idx="21">
                  <c:v>27</c:v>
                </c:pt>
                <c:pt idx="22">
                  <c:v>1</c:v>
                </c:pt>
                <c:pt idx="23">
                  <c:v>3</c:v>
                </c:pt>
                <c:pt idx="24">
                  <c:v>3</c:v>
                </c:pt>
                <c:pt idx="25">
                  <c:v>3</c:v>
                </c:pt>
                <c:pt idx="26">
                  <c:v>0</c:v>
                </c:pt>
                <c:pt idx="27">
                  <c:v>3</c:v>
                </c:pt>
                <c:pt idx="28">
                  <c:v>0</c:v>
                </c:pt>
                <c:pt idx="29">
                  <c:v>2</c:v>
                </c:pt>
                <c:pt idx="30">
                  <c:v>1</c:v>
                </c:pt>
              </c:numCache>
            </c:numRef>
          </c:val>
          <c:smooth val="0"/>
          <c:extLst>
            <c:ext xmlns:c16="http://schemas.microsoft.com/office/drawing/2014/chart" uri="{C3380CC4-5D6E-409C-BE32-E72D297353CC}">
              <c16:uniqueId val="{00000000-8580-4258-9AD6-CCA46763D61E}"/>
            </c:ext>
          </c:extLst>
        </c:ser>
        <c:dLbls>
          <c:showLegendKey val="0"/>
          <c:showVal val="0"/>
          <c:showCatName val="0"/>
          <c:showSerName val="0"/>
          <c:showPercent val="0"/>
          <c:showBubbleSize val="0"/>
        </c:dLbls>
        <c:smooth val="0"/>
        <c:axId val="352766760"/>
        <c:axId val="352761512"/>
      </c:lineChart>
      <c:dateAx>
        <c:axId val="35276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61512"/>
        <c:crosses val="autoZero"/>
        <c:auto val="1"/>
        <c:lblOffset val="100"/>
        <c:baseTimeUnit val="days"/>
      </c:dateAx>
      <c:valAx>
        <c:axId val="35276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6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69</c:v>
                </c:pt>
                <c:pt idx="3">
                  <c:v>0</c:v>
                </c:pt>
                <c:pt idx="4">
                  <c:v>65</c:v>
                </c:pt>
                <c:pt idx="5">
                  <c:v>0</c:v>
                </c:pt>
                <c:pt idx="6">
                  <c:v>0</c:v>
                </c:pt>
                <c:pt idx="7">
                  <c:v>60</c:v>
                </c:pt>
                <c:pt idx="8">
                  <c:v>0</c:v>
                </c:pt>
                <c:pt idx="9">
                  <c:v>0</c:v>
                </c:pt>
                <c:pt idx="10">
                  <c:v>4</c:v>
                </c:pt>
                <c:pt idx="11">
                  <c:v>0</c:v>
                </c:pt>
                <c:pt idx="12">
                  <c:v>0</c:v>
                </c:pt>
                <c:pt idx="13">
                  <c:v>0</c:v>
                </c:pt>
                <c:pt idx="14">
                  <c:v>0</c:v>
                </c:pt>
                <c:pt idx="15">
                  <c:v>186</c:v>
                </c:pt>
                <c:pt idx="16">
                  <c:v>132</c:v>
                </c:pt>
                <c:pt idx="17">
                  <c:v>0</c:v>
                </c:pt>
                <c:pt idx="18">
                  <c:v>0</c:v>
                </c:pt>
                <c:pt idx="19">
                  <c:v>72</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AAE7-4EE4-84B3-89FA5EB43A0A}"/>
            </c:ext>
          </c:extLst>
        </c:ser>
        <c:dLbls>
          <c:showLegendKey val="0"/>
          <c:showVal val="0"/>
          <c:showCatName val="0"/>
          <c:showSerName val="0"/>
          <c:showPercent val="0"/>
          <c:showBubbleSize val="0"/>
        </c:dLbls>
        <c:smooth val="0"/>
        <c:axId val="353968792"/>
        <c:axId val="353969120"/>
      </c:lineChart>
      <c:dateAx>
        <c:axId val="35396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9120"/>
        <c:crosses val="autoZero"/>
        <c:auto val="1"/>
        <c:lblOffset val="100"/>
        <c:baseTimeUnit val="days"/>
      </c:dateAx>
      <c:valAx>
        <c:axId val="35396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584</c:v>
                </c:pt>
              </c:numCache>
            </c:numRef>
          </c:val>
          <c:extLst>
            <c:ext xmlns:c16="http://schemas.microsoft.com/office/drawing/2014/chart" uri="{C3380CC4-5D6E-409C-BE32-E72D297353CC}">
              <c16:uniqueId val="{00000000-A23A-4FEF-B621-47F9E9F6C41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A23A-4FEF-B621-47F9E9F6C41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23A-4FEF-B621-47F9E9F6C41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3</c:v>
                </c:pt>
              </c:numCache>
            </c:numRef>
          </c:val>
          <c:extLst>
            <c:ext xmlns:c16="http://schemas.microsoft.com/office/drawing/2014/chart" uri="{C3380CC4-5D6E-409C-BE32-E72D297353CC}">
              <c16:uniqueId val="{00000003-A23A-4FEF-B621-47F9E9F6C41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23A-4FEF-B621-47F9E9F6C41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23A-4FEF-B621-47F9E9F6C41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2</c:v>
                </c:pt>
              </c:numCache>
            </c:numRef>
          </c:val>
          <c:extLst>
            <c:ext xmlns:c16="http://schemas.microsoft.com/office/drawing/2014/chart" uri="{C3380CC4-5D6E-409C-BE32-E72D297353CC}">
              <c16:uniqueId val="{00000006-A23A-4FEF-B621-47F9E9F6C41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A23A-4FEF-B621-47F9E9F6C419}"/>
            </c:ext>
          </c:extLst>
        </c:ser>
        <c:dLbls>
          <c:showLegendKey val="0"/>
          <c:showVal val="0"/>
          <c:showCatName val="0"/>
          <c:showSerName val="0"/>
          <c:showPercent val="0"/>
          <c:showBubbleSize val="0"/>
        </c:dLbls>
        <c:gapWidth val="150"/>
        <c:overlap val="100"/>
        <c:axId val="353681464"/>
        <c:axId val="353682448"/>
      </c:barChart>
      <c:catAx>
        <c:axId val="35368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2448"/>
        <c:crosses val="autoZero"/>
        <c:auto val="1"/>
        <c:lblAlgn val="ctr"/>
        <c:lblOffset val="100"/>
        <c:noMultiLvlLbl val="0"/>
      </c:catAx>
      <c:valAx>
        <c:axId val="353682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3.75</c:v>
                </c:pt>
                <c:pt idx="1">
                  <c:v>5.8125</c:v>
                </c:pt>
                <c:pt idx="2">
                  <c:v>6.34375</c:v>
                </c:pt>
                <c:pt idx="3">
                  <c:v>0.25</c:v>
                </c:pt>
                <c:pt idx="4">
                  <c:v>4.0625</c:v>
                </c:pt>
                <c:pt idx="5">
                  <c:v>2.34375</c:v>
                </c:pt>
              </c:numCache>
            </c:numRef>
          </c:val>
          <c:extLst>
            <c:ext xmlns:c16="http://schemas.microsoft.com/office/drawing/2014/chart" uri="{C3380CC4-5D6E-409C-BE32-E72D297353CC}">
              <c16:uniqueId val="{00000000-087B-4C43-B096-45A235DF94C3}"/>
            </c:ext>
          </c:extLst>
        </c:ser>
        <c:dLbls>
          <c:showLegendKey val="0"/>
          <c:showVal val="0"/>
          <c:showCatName val="0"/>
          <c:showSerName val="0"/>
          <c:showPercent val="0"/>
          <c:showBubbleSize val="0"/>
        </c:dLbls>
        <c:gapWidth val="219"/>
        <c:overlap val="-27"/>
        <c:axId val="353682120"/>
        <c:axId val="353683760"/>
      </c:barChart>
      <c:catAx>
        <c:axId val="35368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3760"/>
        <c:crosses val="autoZero"/>
        <c:auto val="1"/>
        <c:lblAlgn val="ctr"/>
        <c:lblOffset val="100"/>
        <c:noMultiLvlLbl val="0"/>
      </c:catAx>
      <c:valAx>
        <c:axId val="3536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c:v>
                </c:pt>
                <c:pt idx="1">
                  <c:v>700</c:v>
                </c:pt>
                <c:pt idx="2">
                  <c:v>109</c:v>
                </c:pt>
                <c:pt idx="3">
                  <c:v>83</c:v>
                </c:pt>
                <c:pt idx="4">
                  <c:v>26</c:v>
                </c:pt>
                <c:pt idx="5">
                  <c:v>7</c:v>
                </c:pt>
                <c:pt idx="6">
                  <c:v>8</c:v>
                </c:pt>
              </c:numCache>
            </c:numRef>
          </c:val>
          <c:extLst>
            <c:ext xmlns:c16="http://schemas.microsoft.com/office/drawing/2014/chart" uri="{C3380CC4-5D6E-409C-BE32-E72D297353CC}">
              <c16:uniqueId val="{00000000-E6DD-4D2E-8B0A-A428B6B5CFB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c:v>
                </c:pt>
                <c:pt idx="1">
                  <c:v>424</c:v>
                </c:pt>
                <c:pt idx="2">
                  <c:v>104</c:v>
                </c:pt>
                <c:pt idx="3">
                  <c:v>49</c:v>
                </c:pt>
                <c:pt idx="4">
                  <c:v>14</c:v>
                </c:pt>
                <c:pt idx="5">
                  <c:v>4</c:v>
                </c:pt>
                <c:pt idx="6">
                  <c:v>8</c:v>
                </c:pt>
              </c:numCache>
            </c:numRef>
          </c:val>
          <c:extLst>
            <c:ext xmlns:c16="http://schemas.microsoft.com/office/drawing/2014/chart" uri="{C3380CC4-5D6E-409C-BE32-E72D297353CC}">
              <c16:uniqueId val="{00000001-E6DD-4D2E-8B0A-A428B6B5CFB6}"/>
            </c:ext>
          </c:extLst>
        </c:ser>
        <c:dLbls>
          <c:showLegendKey val="0"/>
          <c:showVal val="0"/>
          <c:showCatName val="0"/>
          <c:showSerName val="0"/>
          <c:showPercent val="0"/>
          <c:showBubbleSize val="0"/>
        </c:dLbls>
        <c:gapWidth val="219"/>
        <c:overlap val="-27"/>
        <c:axId val="363716664"/>
        <c:axId val="363717320"/>
      </c:barChart>
      <c:catAx>
        <c:axId val="36371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7320"/>
        <c:crosses val="autoZero"/>
        <c:auto val="1"/>
        <c:lblAlgn val="ctr"/>
        <c:lblOffset val="100"/>
        <c:noMultiLvlLbl val="0"/>
      </c:catAx>
      <c:valAx>
        <c:axId val="36371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1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4.4430538172715996</c:v>
                </c:pt>
                <c:pt idx="3">
                  <c:v>0</c:v>
                </c:pt>
                <c:pt idx="4">
                  <c:v>4.0650406504065</c:v>
                </c:pt>
                <c:pt idx="5">
                  <c:v>0</c:v>
                </c:pt>
                <c:pt idx="6">
                  <c:v>0</c:v>
                </c:pt>
                <c:pt idx="7">
                  <c:v>3.7453183520599</c:v>
                </c:pt>
                <c:pt idx="8">
                  <c:v>0</c:v>
                </c:pt>
                <c:pt idx="9">
                  <c:v>0</c:v>
                </c:pt>
                <c:pt idx="10">
                  <c:v>0.24968789013733</c:v>
                </c:pt>
                <c:pt idx="11">
                  <c:v>0</c:v>
                </c:pt>
                <c:pt idx="12">
                  <c:v>0</c:v>
                </c:pt>
                <c:pt idx="13">
                  <c:v>0</c:v>
                </c:pt>
                <c:pt idx="14">
                  <c:v>0</c:v>
                </c:pt>
                <c:pt idx="15">
                  <c:v>11.617738913179</c:v>
                </c:pt>
                <c:pt idx="16">
                  <c:v>8.2448469706432999</c:v>
                </c:pt>
                <c:pt idx="17">
                  <c:v>0</c:v>
                </c:pt>
                <c:pt idx="18">
                  <c:v>0</c:v>
                </c:pt>
                <c:pt idx="19">
                  <c:v>4.625</c:v>
                </c:pt>
                <c:pt idx="20">
                  <c:v>0</c:v>
                </c:pt>
                <c:pt idx="21">
                  <c:v>0</c:v>
                </c:pt>
                <c:pt idx="22">
                  <c:v>0</c:v>
                </c:pt>
                <c:pt idx="23">
                  <c:v>0</c:v>
                </c:pt>
                <c:pt idx="24">
                  <c:v>0</c:v>
                </c:pt>
                <c:pt idx="25">
                  <c:v>0</c:v>
                </c:pt>
                <c:pt idx="26">
                  <c:v>6.2460961898812999E-2</c:v>
                </c:pt>
                <c:pt idx="27">
                  <c:v>0</c:v>
                </c:pt>
                <c:pt idx="28">
                  <c:v>0</c:v>
                </c:pt>
                <c:pt idx="29">
                  <c:v>0</c:v>
                </c:pt>
                <c:pt idx="30">
                  <c:v>0</c:v>
                </c:pt>
              </c:numCache>
            </c:numRef>
          </c:val>
          <c:smooth val="0"/>
          <c:extLst>
            <c:ext xmlns:c16="http://schemas.microsoft.com/office/drawing/2014/chart" uri="{C3380CC4-5D6E-409C-BE32-E72D297353CC}">
              <c16:uniqueId val="{00000000-7E61-4AEA-92AC-9AE6343800FA}"/>
            </c:ext>
          </c:extLst>
        </c:ser>
        <c:dLbls>
          <c:showLegendKey val="0"/>
          <c:showVal val="0"/>
          <c:showCatName val="0"/>
          <c:showSerName val="0"/>
          <c:showPercent val="0"/>
          <c:showBubbleSize val="0"/>
        </c:dLbls>
        <c:smooth val="0"/>
        <c:axId val="363731752"/>
        <c:axId val="363730440"/>
      </c:lineChart>
      <c:dateAx>
        <c:axId val="36373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0440"/>
        <c:crosses val="autoZero"/>
        <c:auto val="1"/>
        <c:lblOffset val="100"/>
        <c:baseTimeUnit val="days"/>
      </c:dateAx>
      <c:valAx>
        <c:axId val="36373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1600</c:v>
                </c:pt>
                <c:pt idx="1">
                  <c:v>1599</c:v>
                </c:pt>
                <c:pt idx="2">
                  <c:v>1598</c:v>
                </c:pt>
                <c:pt idx="3">
                  <c:v>1599</c:v>
                </c:pt>
                <c:pt idx="4">
                  <c:v>1600</c:v>
                </c:pt>
                <c:pt idx="5">
                  <c:v>1600</c:v>
                </c:pt>
                <c:pt idx="6">
                  <c:v>1602</c:v>
                </c:pt>
                <c:pt idx="7">
                  <c:v>1602</c:v>
                </c:pt>
                <c:pt idx="8">
                  <c:v>1602</c:v>
                </c:pt>
                <c:pt idx="9">
                  <c:v>1602</c:v>
                </c:pt>
                <c:pt idx="10">
                  <c:v>1602</c:v>
                </c:pt>
                <c:pt idx="11">
                  <c:v>1602</c:v>
                </c:pt>
                <c:pt idx="12">
                  <c:v>1602</c:v>
                </c:pt>
                <c:pt idx="13">
                  <c:v>1602</c:v>
                </c:pt>
                <c:pt idx="14">
                  <c:v>1601</c:v>
                </c:pt>
                <c:pt idx="15">
                  <c:v>1601</c:v>
                </c:pt>
                <c:pt idx="16">
                  <c:v>1601</c:v>
                </c:pt>
                <c:pt idx="17">
                  <c:v>1601</c:v>
                </c:pt>
                <c:pt idx="18">
                  <c:v>1600</c:v>
                </c:pt>
                <c:pt idx="19">
                  <c:v>1600</c:v>
                </c:pt>
                <c:pt idx="20">
                  <c:v>1600</c:v>
                </c:pt>
                <c:pt idx="21">
                  <c:v>1600</c:v>
                </c:pt>
                <c:pt idx="22">
                  <c:v>1600</c:v>
                </c:pt>
                <c:pt idx="23">
                  <c:v>1600</c:v>
                </c:pt>
                <c:pt idx="24">
                  <c:v>1600</c:v>
                </c:pt>
                <c:pt idx="25">
                  <c:v>1601</c:v>
                </c:pt>
                <c:pt idx="26">
                  <c:v>1601</c:v>
                </c:pt>
                <c:pt idx="27">
                  <c:v>1601</c:v>
                </c:pt>
                <c:pt idx="28">
                  <c:v>1601</c:v>
                </c:pt>
                <c:pt idx="29">
                  <c:v>1601</c:v>
                </c:pt>
                <c:pt idx="30">
                  <c:v>1600</c:v>
                </c:pt>
              </c:numCache>
            </c:numRef>
          </c:val>
          <c:smooth val="0"/>
          <c:extLst>
            <c:ext xmlns:c16="http://schemas.microsoft.com/office/drawing/2014/chart" uri="{C3380CC4-5D6E-409C-BE32-E72D297353CC}">
              <c16:uniqueId val="{00000000-B3C0-4538-A696-2B4BB7D85E56}"/>
            </c:ext>
          </c:extLst>
        </c:ser>
        <c:dLbls>
          <c:showLegendKey val="0"/>
          <c:showVal val="0"/>
          <c:showCatName val="0"/>
          <c:showSerName val="0"/>
          <c:showPercent val="0"/>
          <c:showBubbleSize val="0"/>
        </c:dLbls>
        <c:smooth val="0"/>
        <c:axId val="363728800"/>
        <c:axId val="363730112"/>
      </c:lineChart>
      <c:dateAx>
        <c:axId val="36372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0112"/>
        <c:crosses val="autoZero"/>
        <c:auto val="1"/>
        <c:lblOffset val="100"/>
        <c:baseTimeUnit val="days"/>
      </c:dateAx>
      <c:valAx>
        <c:axId val="36373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2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4</c:v>
                </c:pt>
                <c:pt idx="1">
                  <c:v>2</c:v>
                </c:pt>
                <c:pt idx="2">
                  <c:v>3</c:v>
                </c:pt>
                <c:pt idx="3">
                  <c:v>6</c:v>
                </c:pt>
                <c:pt idx="4">
                  <c:v>5</c:v>
                </c:pt>
                <c:pt idx="5">
                  <c:v>6</c:v>
                </c:pt>
                <c:pt idx="6">
                  <c:v>6</c:v>
                </c:pt>
                <c:pt idx="7">
                  <c:v>3</c:v>
                </c:pt>
                <c:pt idx="8">
                  <c:v>4</c:v>
                </c:pt>
                <c:pt idx="9">
                  <c:v>4</c:v>
                </c:pt>
                <c:pt idx="10">
                  <c:v>3</c:v>
                </c:pt>
                <c:pt idx="11">
                  <c:v>1</c:v>
                </c:pt>
                <c:pt idx="12">
                  <c:v>0</c:v>
                </c:pt>
                <c:pt idx="13">
                  <c:v>5</c:v>
                </c:pt>
                <c:pt idx="14">
                  <c:v>3</c:v>
                </c:pt>
                <c:pt idx="15">
                  <c:v>7</c:v>
                </c:pt>
                <c:pt idx="16">
                  <c:v>1</c:v>
                </c:pt>
                <c:pt idx="17">
                  <c:v>2</c:v>
                </c:pt>
                <c:pt idx="18">
                  <c:v>1</c:v>
                </c:pt>
                <c:pt idx="19">
                  <c:v>1</c:v>
                </c:pt>
                <c:pt idx="20">
                  <c:v>3</c:v>
                </c:pt>
                <c:pt idx="21">
                  <c:v>2</c:v>
                </c:pt>
                <c:pt idx="22">
                  <c:v>1</c:v>
                </c:pt>
                <c:pt idx="23">
                  <c:v>3</c:v>
                </c:pt>
                <c:pt idx="24">
                  <c:v>2</c:v>
                </c:pt>
                <c:pt idx="25">
                  <c:v>2</c:v>
                </c:pt>
                <c:pt idx="26">
                  <c:v>13</c:v>
                </c:pt>
                <c:pt idx="27">
                  <c:v>6</c:v>
                </c:pt>
                <c:pt idx="28">
                  <c:v>2</c:v>
                </c:pt>
                <c:pt idx="29">
                  <c:v>3</c:v>
                </c:pt>
                <c:pt idx="30">
                  <c:v>2</c:v>
                </c:pt>
              </c:numCache>
            </c:numRef>
          </c:val>
          <c:smooth val="0"/>
          <c:extLst>
            <c:ext xmlns:c16="http://schemas.microsoft.com/office/drawing/2014/chart" uri="{C3380CC4-5D6E-409C-BE32-E72D297353CC}">
              <c16:uniqueId val="{00000000-98D5-4356-A18C-867F69712382}"/>
            </c:ext>
          </c:extLst>
        </c:ser>
        <c:dLbls>
          <c:showLegendKey val="0"/>
          <c:showVal val="0"/>
          <c:showCatName val="0"/>
          <c:showSerName val="0"/>
          <c:showPercent val="0"/>
          <c:showBubbleSize val="0"/>
        </c:dLbls>
        <c:smooth val="0"/>
        <c:axId val="358652992"/>
        <c:axId val="358648728"/>
      </c:lineChart>
      <c:dateAx>
        <c:axId val="35865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48728"/>
        <c:crosses val="autoZero"/>
        <c:auto val="1"/>
        <c:lblOffset val="100"/>
        <c:baseTimeUnit val="days"/>
      </c:dateAx>
      <c:valAx>
        <c:axId val="35864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5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56353-5847-4552-B9A9-37B4846C701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052022B-BAE2-461A-8504-1A69F0429E1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42683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DFDE-6043-47E0-86D3-506F7FD9D655}"/>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C26D2EF6-8639-4FD2-897D-2284629922E2}"/>
              </a:ext>
            </a:extLst>
          </p:cNvPr>
          <p:cNvGraphicFramePr>
            <a:graphicFrameLocks noGrp="1"/>
          </p:cNvGraphicFramePr>
          <p:nvPr>
            <p:ph type="tbl" sz="quarter" idx="13"/>
            <p:extLst>
              <p:ext uri="{D42A27DB-BD31-4B8C-83A1-F6EECF244321}">
                <p14:modId xmlns:p14="http://schemas.microsoft.com/office/powerpoint/2010/main" val="51094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1658058"/>
                    </a:ext>
                  </a:extLst>
                </a:gridCol>
                <a:gridCol w="740664">
                  <a:extLst>
                    <a:ext uri="{9D8B030D-6E8A-4147-A177-3AD203B41FA5}">
                      <a16:colId xmlns:a16="http://schemas.microsoft.com/office/drawing/2014/main" val="1918433742"/>
                    </a:ext>
                  </a:extLst>
                </a:gridCol>
                <a:gridCol w="740664">
                  <a:extLst>
                    <a:ext uri="{9D8B030D-6E8A-4147-A177-3AD203B41FA5}">
                      <a16:colId xmlns:a16="http://schemas.microsoft.com/office/drawing/2014/main" val="2343111690"/>
                    </a:ext>
                  </a:extLst>
                </a:gridCol>
                <a:gridCol w="740664">
                  <a:extLst>
                    <a:ext uri="{9D8B030D-6E8A-4147-A177-3AD203B41FA5}">
                      <a16:colId xmlns:a16="http://schemas.microsoft.com/office/drawing/2014/main" val="2080185963"/>
                    </a:ext>
                  </a:extLst>
                </a:gridCol>
                <a:gridCol w="740664">
                  <a:extLst>
                    <a:ext uri="{9D8B030D-6E8A-4147-A177-3AD203B41FA5}">
                      <a16:colId xmlns:a16="http://schemas.microsoft.com/office/drawing/2014/main" val="816993711"/>
                    </a:ext>
                  </a:extLst>
                </a:gridCol>
                <a:gridCol w="740664">
                  <a:extLst>
                    <a:ext uri="{9D8B030D-6E8A-4147-A177-3AD203B41FA5}">
                      <a16:colId xmlns:a16="http://schemas.microsoft.com/office/drawing/2014/main" val="4262461409"/>
                    </a:ext>
                  </a:extLst>
                </a:gridCol>
                <a:gridCol w="740664">
                  <a:extLst>
                    <a:ext uri="{9D8B030D-6E8A-4147-A177-3AD203B41FA5}">
                      <a16:colId xmlns:a16="http://schemas.microsoft.com/office/drawing/2014/main" val="874617668"/>
                    </a:ext>
                  </a:extLst>
                </a:gridCol>
                <a:gridCol w="740664">
                  <a:extLst>
                    <a:ext uri="{9D8B030D-6E8A-4147-A177-3AD203B41FA5}">
                      <a16:colId xmlns:a16="http://schemas.microsoft.com/office/drawing/2014/main" val="3962842799"/>
                    </a:ext>
                  </a:extLst>
                </a:gridCol>
                <a:gridCol w="740664">
                  <a:extLst>
                    <a:ext uri="{9D8B030D-6E8A-4147-A177-3AD203B41FA5}">
                      <a16:colId xmlns:a16="http://schemas.microsoft.com/office/drawing/2014/main" val="2880488375"/>
                    </a:ext>
                  </a:extLst>
                </a:gridCol>
                <a:gridCol w="740664">
                  <a:extLst>
                    <a:ext uri="{9D8B030D-6E8A-4147-A177-3AD203B41FA5}">
                      <a16:colId xmlns:a16="http://schemas.microsoft.com/office/drawing/2014/main" val="3104028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3408811"/>
                  </a:ext>
                </a:extLst>
              </a:tr>
              <a:tr h="370840">
                <a:tc>
                  <a:txBody>
                    <a:bodyPr/>
                    <a:lstStyle/>
                    <a:p>
                      <a:r>
                        <a:rPr lang="en-US" sz="1000"/>
                        <a:t>Oxford Fajar Pre-University</a:t>
                      </a:r>
                    </a:p>
                  </a:txBody>
                  <a:tcPr/>
                </a:tc>
                <a:tc>
                  <a:txBody>
                    <a:bodyPr/>
                    <a:lstStyle/>
                    <a:p>
                      <a:r>
                        <a:rPr lang="en-US" sz="1000"/>
                        <a:t>1600</a:t>
                      </a:r>
                    </a:p>
                  </a:txBody>
                  <a:tcPr/>
                </a:tc>
                <a:tc>
                  <a:txBody>
                    <a:bodyPr/>
                    <a:lstStyle/>
                    <a:p>
                      <a:r>
                        <a:rPr lang="en-US" sz="1000"/>
                        <a:t>0</a:t>
                      </a:r>
                    </a:p>
                  </a:txBody>
                  <a:tcPr/>
                </a:tc>
                <a:tc>
                  <a:txBody>
                    <a:bodyPr/>
                    <a:lstStyle/>
                    <a:p>
                      <a:r>
                        <a:rPr lang="en-US" sz="1000"/>
                        <a:t>9</a:t>
                      </a:r>
                    </a:p>
                  </a:txBody>
                  <a:tcPr/>
                </a:tc>
                <a:tc>
                  <a:txBody>
                    <a:bodyPr/>
                    <a:lstStyle/>
                    <a:p>
                      <a:r>
                        <a:rPr lang="en-US" sz="1000"/>
                        <a:t>589</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4.1181 %</a:t>
                      </a:r>
                    </a:p>
                  </a:txBody>
                  <a:tcPr/>
                </a:tc>
                <a:tc>
                  <a:txBody>
                    <a:bodyPr/>
                    <a:lstStyle/>
                    <a:p>
                      <a:r>
                        <a:rPr lang="en-US" sz="1000"/>
                        <a:t>0.0 %</a:t>
                      </a:r>
                    </a:p>
                  </a:txBody>
                  <a:tcPr/>
                </a:tc>
                <a:extLst>
                  <a:ext uri="{0D108BD9-81ED-4DB2-BD59-A6C34878D82A}">
                    <a16:rowId xmlns:a16="http://schemas.microsoft.com/office/drawing/2014/main" val="3897985034"/>
                  </a:ext>
                </a:extLst>
              </a:tr>
            </a:tbl>
          </a:graphicData>
        </a:graphic>
      </p:graphicFrame>
      <p:sp>
        <p:nvSpPr>
          <p:cNvPr id="4" name="Text Placeholder 3">
            <a:extLst>
              <a:ext uri="{FF2B5EF4-FFF2-40B4-BE49-F238E27FC236}">
                <a16:creationId xmlns:a16="http://schemas.microsoft.com/office/drawing/2014/main" id="{08A3ADC9-2FB2-4B8E-81FC-E9D0BDB3FEC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12647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BB573-8EA0-4339-AF3D-16AAC7947DEC}"/>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7217B61A-4D8C-4FF5-9A3F-882C6ECB4735}"/>
              </a:ext>
            </a:extLst>
          </p:cNvPr>
          <p:cNvGraphicFramePr>
            <a:graphicFrameLocks noGrp="1"/>
          </p:cNvGraphicFramePr>
          <p:nvPr>
            <p:ph type="chart" sz="quarter" idx="13"/>
            <p:extLst>
              <p:ext uri="{D42A27DB-BD31-4B8C-83A1-F6EECF244321}">
                <p14:modId xmlns:p14="http://schemas.microsoft.com/office/powerpoint/2010/main" val="309164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DB9FB-DEFE-43F5-AF3B-15A9C67423C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6E3F2D5-0753-466D-87F3-1D8DDAF61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18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DE5D-D98B-4D4E-BF0B-C6493F253433}"/>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F1FC10F7-CE51-4F47-8445-CA0867985CE2}"/>
              </a:ext>
            </a:extLst>
          </p:cNvPr>
          <p:cNvGraphicFramePr>
            <a:graphicFrameLocks noGrp="1"/>
          </p:cNvGraphicFramePr>
          <p:nvPr>
            <p:ph type="chart" sz="quarter" idx="13"/>
            <p:extLst>
              <p:ext uri="{D42A27DB-BD31-4B8C-83A1-F6EECF244321}">
                <p14:modId xmlns:p14="http://schemas.microsoft.com/office/powerpoint/2010/main" val="2506125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62F87-C723-4E7E-B362-2785AB5C2F90}"/>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2055EC88-BF1F-48F0-BCA3-097768C437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365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2D92B-7D7D-4854-B2B2-0B6CBC9A8D10}"/>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C0B687BE-305C-462B-8257-C5EF87B662B2}"/>
              </a:ext>
            </a:extLst>
          </p:cNvPr>
          <p:cNvGraphicFramePr>
            <a:graphicFrameLocks noGrp="1"/>
          </p:cNvGraphicFramePr>
          <p:nvPr>
            <p:ph type="chart" sz="quarter" idx="13"/>
            <p:extLst>
              <p:ext uri="{D42A27DB-BD31-4B8C-83A1-F6EECF244321}">
                <p14:modId xmlns:p14="http://schemas.microsoft.com/office/powerpoint/2010/main" val="139359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63097-EAB5-46CA-8C1A-1B04BE80468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050A75D-8473-4294-A59F-AF1BDC831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23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06677-50E2-451B-9331-38483A9E5DFB}"/>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9760FF2-3B2C-4093-AB5B-CDAEC2F4DA55}"/>
              </a:ext>
            </a:extLst>
          </p:cNvPr>
          <p:cNvGraphicFramePr>
            <a:graphicFrameLocks noGrp="1"/>
          </p:cNvGraphicFramePr>
          <p:nvPr>
            <p:ph type="chart" sz="quarter" idx="13"/>
            <p:extLst>
              <p:ext uri="{D42A27DB-BD31-4B8C-83A1-F6EECF244321}">
                <p14:modId xmlns:p14="http://schemas.microsoft.com/office/powerpoint/2010/main" val="1567222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BCDBB-ED89-4E7E-A16D-C12FE3C17EE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D9B8B41-9DBA-4DC5-AAAE-25B2122959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154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D292-3057-42DB-B402-5CF3500B5455}"/>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883FB63E-5E62-4A51-9EFE-DB146D3C86A3}"/>
              </a:ext>
            </a:extLst>
          </p:cNvPr>
          <p:cNvGraphicFramePr>
            <a:graphicFrameLocks noGrp="1"/>
          </p:cNvGraphicFramePr>
          <p:nvPr>
            <p:ph type="chart" sz="quarter" idx="13"/>
            <p:extLst>
              <p:ext uri="{D42A27DB-BD31-4B8C-83A1-F6EECF244321}">
                <p14:modId xmlns:p14="http://schemas.microsoft.com/office/powerpoint/2010/main" val="2387003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4A37E3-72D7-44C6-AF76-183F1273A06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AA7B303-71F6-4558-BF0D-3BCDE65ED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34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D6375-3486-4F8E-86CE-4A3426660D71}"/>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BCD1DD78-162C-40A5-86A8-01876B76043B}"/>
              </a:ext>
            </a:extLst>
          </p:cNvPr>
          <p:cNvGraphicFramePr>
            <a:graphicFrameLocks noGrp="1"/>
          </p:cNvGraphicFramePr>
          <p:nvPr>
            <p:ph type="tbl" sz="quarter" idx="13"/>
            <p:extLst>
              <p:ext uri="{D42A27DB-BD31-4B8C-83A1-F6EECF244321}">
                <p14:modId xmlns:p14="http://schemas.microsoft.com/office/powerpoint/2010/main" val="78545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8710779"/>
                    </a:ext>
                  </a:extLst>
                </a:gridCol>
                <a:gridCol w="822960">
                  <a:extLst>
                    <a:ext uri="{9D8B030D-6E8A-4147-A177-3AD203B41FA5}">
                      <a16:colId xmlns:a16="http://schemas.microsoft.com/office/drawing/2014/main" val="3135669516"/>
                    </a:ext>
                  </a:extLst>
                </a:gridCol>
                <a:gridCol w="822960">
                  <a:extLst>
                    <a:ext uri="{9D8B030D-6E8A-4147-A177-3AD203B41FA5}">
                      <a16:colId xmlns:a16="http://schemas.microsoft.com/office/drawing/2014/main" val="1862571567"/>
                    </a:ext>
                  </a:extLst>
                </a:gridCol>
                <a:gridCol w="822960">
                  <a:extLst>
                    <a:ext uri="{9D8B030D-6E8A-4147-A177-3AD203B41FA5}">
                      <a16:colId xmlns:a16="http://schemas.microsoft.com/office/drawing/2014/main" val="1106559410"/>
                    </a:ext>
                  </a:extLst>
                </a:gridCol>
                <a:gridCol w="822960">
                  <a:extLst>
                    <a:ext uri="{9D8B030D-6E8A-4147-A177-3AD203B41FA5}">
                      <a16:colId xmlns:a16="http://schemas.microsoft.com/office/drawing/2014/main" val="1058205798"/>
                    </a:ext>
                  </a:extLst>
                </a:gridCol>
                <a:gridCol w="822960">
                  <a:extLst>
                    <a:ext uri="{9D8B030D-6E8A-4147-A177-3AD203B41FA5}">
                      <a16:colId xmlns:a16="http://schemas.microsoft.com/office/drawing/2014/main" val="2753869238"/>
                    </a:ext>
                  </a:extLst>
                </a:gridCol>
                <a:gridCol w="822960">
                  <a:extLst>
                    <a:ext uri="{9D8B030D-6E8A-4147-A177-3AD203B41FA5}">
                      <a16:colId xmlns:a16="http://schemas.microsoft.com/office/drawing/2014/main" val="263172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033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- 2018-10-16 16:52:00 </a:t>
                      </a:r>
                      <a:r>
                        <a:rPr kumimoji="0" lang="en-US" sz="1000" b="0" i="0" u="none" strike="noStrike" kern="1200" cap="none" spc="0" normalizeH="0" baseline="0" noProof="0">
                          <a:ln>
                            <a:noFill/>
                          </a:ln>
                          <a:solidFill>
                            <a:prstClr val="black"/>
                          </a:solidFill>
                          <a:effectLst/>
                          <a:uLnTx/>
                          <a:uFillTx/>
                          <a:latin typeface="+mn-lt"/>
                          <a:ea typeface="+mn-ea"/>
                          <a:cs typeface="+mn-cs"/>
                        </a:rPr>
                        <a:t> 
 “Imagine with all your mind. Believe with all your heart. Achieve with all your might.” – Unknown.
Wishing all matriculation candidates good luck and all the best for your exam!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539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- 2018-10-17 14:19:23 </a:t>
                      </a:r>
                      <a:r>
                        <a:rPr kumimoji="0" lang="en-US" sz="1000" b="0" i="0" u="none" strike="noStrike" kern="1200" cap="none" spc="0" normalizeH="0" baseline="0" noProof="0">
                          <a:ln>
                            <a:noFill/>
                          </a:ln>
                          <a:solidFill>
                            <a:prstClr val="black"/>
                          </a:solidFill>
                          <a:effectLst/>
                          <a:uLnTx/>
                          <a:uFillTx/>
                          <a:latin typeface="+mn-lt"/>
                          <a:ea typeface="+mn-ea"/>
                          <a:cs typeface="+mn-cs"/>
                        </a:rPr>
                        <a:t> 
 Did you notice that we are negotiating all the time? We negotiate with our lecturer on ways to approach a problem, our parents over pocket money and also our employer over salary.
To avoid turning the negotiation process into an argument, here are the 6 essential negotiation skills that will give you a big leap in every area of your life.
Source:
http://bit.ly/2pk5NDy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4618483"/>
                  </a:ext>
                </a:extLst>
              </a:tr>
            </a:tbl>
          </a:graphicData>
        </a:graphic>
      </p:graphicFrame>
      <p:sp>
        <p:nvSpPr>
          <p:cNvPr id="4" name="Text Placeholder 3">
            <a:extLst>
              <a:ext uri="{FF2B5EF4-FFF2-40B4-BE49-F238E27FC236}">
                <a16:creationId xmlns:a16="http://schemas.microsoft.com/office/drawing/2014/main" id="{D6796754-BCB8-4D1F-8CBC-2A5E1FCACD3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65555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9073-3CCF-475A-940E-AB57C844F2E5}"/>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0D2C0BE4-D5E9-4F40-9C5F-B3A3608FCE97}"/>
              </a:ext>
            </a:extLst>
          </p:cNvPr>
          <p:cNvGraphicFramePr>
            <a:graphicFrameLocks noGrp="1"/>
          </p:cNvGraphicFramePr>
          <p:nvPr>
            <p:ph type="tbl" sz="quarter" idx="13"/>
            <p:extLst>
              <p:ext uri="{D42A27DB-BD31-4B8C-83A1-F6EECF244321}">
                <p14:modId xmlns:p14="http://schemas.microsoft.com/office/powerpoint/2010/main" val="413101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308840"/>
                    </a:ext>
                  </a:extLst>
                </a:gridCol>
                <a:gridCol w="822960">
                  <a:extLst>
                    <a:ext uri="{9D8B030D-6E8A-4147-A177-3AD203B41FA5}">
                      <a16:colId xmlns:a16="http://schemas.microsoft.com/office/drawing/2014/main" val="2966163082"/>
                    </a:ext>
                  </a:extLst>
                </a:gridCol>
                <a:gridCol w="822960">
                  <a:extLst>
                    <a:ext uri="{9D8B030D-6E8A-4147-A177-3AD203B41FA5}">
                      <a16:colId xmlns:a16="http://schemas.microsoft.com/office/drawing/2014/main" val="2442977317"/>
                    </a:ext>
                  </a:extLst>
                </a:gridCol>
                <a:gridCol w="822960">
                  <a:extLst>
                    <a:ext uri="{9D8B030D-6E8A-4147-A177-3AD203B41FA5}">
                      <a16:colId xmlns:a16="http://schemas.microsoft.com/office/drawing/2014/main" val="3797682085"/>
                    </a:ext>
                  </a:extLst>
                </a:gridCol>
                <a:gridCol w="822960">
                  <a:extLst>
                    <a:ext uri="{9D8B030D-6E8A-4147-A177-3AD203B41FA5}">
                      <a16:colId xmlns:a16="http://schemas.microsoft.com/office/drawing/2014/main" val="4183504036"/>
                    </a:ext>
                  </a:extLst>
                </a:gridCol>
                <a:gridCol w="822960">
                  <a:extLst>
                    <a:ext uri="{9D8B030D-6E8A-4147-A177-3AD203B41FA5}">
                      <a16:colId xmlns:a16="http://schemas.microsoft.com/office/drawing/2014/main" val="2803403168"/>
                    </a:ext>
                  </a:extLst>
                </a:gridCol>
                <a:gridCol w="822960">
                  <a:extLst>
                    <a:ext uri="{9D8B030D-6E8A-4147-A177-3AD203B41FA5}">
                      <a16:colId xmlns:a16="http://schemas.microsoft.com/office/drawing/2014/main" val="152569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05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- 2018-10-20 13:53:00 </a:t>
                      </a:r>
                      <a:r>
                        <a:rPr kumimoji="0" lang="en-US" sz="1000" b="0" i="0" u="none" strike="noStrike" kern="1200" cap="none" spc="0" normalizeH="0" baseline="0" noProof="0">
                          <a:ln>
                            <a:noFill/>
                          </a:ln>
                          <a:solidFill>
                            <a:prstClr val="black"/>
                          </a:solidFill>
                          <a:effectLst/>
                          <a:uLnTx/>
                          <a:uFillTx/>
                          <a:latin typeface="+mn-lt"/>
                          <a:ea typeface="+mn-ea"/>
                          <a:cs typeface="+mn-cs"/>
                        </a:rPr>
                        <a:t> 
 “If you can make energy from wind, why not from rain?” - her father’s thought inspired Reyhan to come up with the idea for Rainergy.
By using only seven liters of rainwater, her Rainergy prototype can produce enough electricity to light 22 LED lamps for up to 50 seconds. 
In countries where monsoon rains are frequent like India, Malaysia, and Indonesia, this device could be a perfect solution for reducing dependence on power lines and improving access to electricity. 
Read more at,
http://bit.ly/2xq2G1r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4366105"/>
                  </a:ext>
                </a:extLst>
              </a:tr>
            </a:tbl>
          </a:graphicData>
        </a:graphic>
      </p:graphicFrame>
      <p:sp>
        <p:nvSpPr>
          <p:cNvPr id="4" name="Text Placeholder 3">
            <a:extLst>
              <a:ext uri="{FF2B5EF4-FFF2-40B4-BE49-F238E27FC236}">
                <a16:creationId xmlns:a16="http://schemas.microsoft.com/office/drawing/2014/main" id="{D99805A8-95B9-4E0A-9332-07A3531AD6F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58901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CA547-712E-4C69-8480-7BF725461488}"/>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1E5957E4-3E8B-413D-9F28-F668680FCF67}"/>
              </a:ext>
            </a:extLst>
          </p:cNvPr>
          <p:cNvGraphicFramePr>
            <a:graphicFrameLocks noGrp="1"/>
          </p:cNvGraphicFramePr>
          <p:nvPr>
            <p:ph type="tbl" sz="quarter" idx="13"/>
            <p:extLst>
              <p:ext uri="{D42A27DB-BD31-4B8C-83A1-F6EECF244321}">
                <p14:modId xmlns:p14="http://schemas.microsoft.com/office/powerpoint/2010/main" val="3067487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0061671"/>
                    </a:ext>
                  </a:extLst>
                </a:gridCol>
                <a:gridCol w="822960">
                  <a:extLst>
                    <a:ext uri="{9D8B030D-6E8A-4147-A177-3AD203B41FA5}">
                      <a16:colId xmlns:a16="http://schemas.microsoft.com/office/drawing/2014/main" val="2111022875"/>
                    </a:ext>
                  </a:extLst>
                </a:gridCol>
                <a:gridCol w="822960">
                  <a:extLst>
                    <a:ext uri="{9D8B030D-6E8A-4147-A177-3AD203B41FA5}">
                      <a16:colId xmlns:a16="http://schemas.microsoft.com/office/drawing/2014/main" val="1963683128"/>
                    </a:ext>
                  </a:extLst>
                </a:gridCol>
                <a:gridCol w="822960">
                  <a:extLst>
                    <a:ext uri="{9D8B030D-6E8A-4147-A177-3AD203B41FA5}">
                      <a16:colId xmlns:a16="http://schemas.microsoft.com/office/drawing/2014/main" val="3050513338"/>
                    </a:ext>
                  </a:extLst>
                </a:gridCol>
                <a:gridCol w="822960">
                  <a:extLst>
                    <a:ext uri="{9D8B030D-6E8A-4147-A177-3AD203B41FA5}">
                      <a16:colId xmlns:a16="http://schemas.microsoft.com/office/drawing/2014/main" val="4005163623"/>
                    </a:ext>
                  </a:extLst>
                </a:gridCol>
                <a:gridCol w="822960">
                  <a:extLst>
                    <a:ext uri="{9D8B030D-6E8A-4147-A177-3AD203B41FA5}">
                      <a16:colId xmlns:a16="http://schemas.microsoft.com/office/drawing/2014/main" val="4025370433"/>
                    </a:ext>
                  </a:extLst>
                </a:gridCol>
                <a:gridCol w="822960">
                  <a:extLst>
                    <a:ext uri="{9D8B030D-6E8A-4147-A177-3AD203B41FA5}">
                      <a16:colId xmlns:a16="http://schemas.microsoft.com/office/drawing/2014/main" val="414993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549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- 2018-10-03 16:36:51 </a:t>
                      </a:r>
                      <a:r>
                        <a:rPr kumimoji="0" lang="en-US" sz="1000" b="0" i="0" u="none" strike="noStrike" kern="1200" cap="none" spc="0" normalizeH="0" baseline="0" noProof="0">
                          <a:ln>
                            <a:noFill/>
                          </a:ln>
                          <a:solidFill>
                            <a:prstClr val="black"/>
                          </a:solidFill>
                          <a:effectLst/>
                          <a:uLnTx/>
                          <a:uFillTx/>
                          <a:latin typeface="+mn-lt"/>
                          <a:ea typeface="+mn-ea"/>
                          <a:cs typeface="+mn-cs"/>
                        </a:rPr>
                        <a:t> 
 Starting 2019, the minimum wage for workers in Malaysia will be raised to RM1,050 including the wages of workers in Sabah and Sarawak.
Currently, workers in West Malaysia are having RM1000 as the minimum wage whereas East Malaysia workers are having RM950.
Do you think the increase in minimum wage will affect all economic sectors in Malaysia and quality of life of the employees?
Source:
http://bit.ly/2QHxO4v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7670441"/>
                  </a:ext>
                </a:extLst>
              </a:tr>
            </a:tbl>
          </a:graphicData>
        </a:graphic>
      </p:graphicFrame>
      <p:sp>
        <p:nvSpPr>
          <p:cNvPr id="4" name="Text Placeholder 3">
            <a:extLst>
              <a:ext uri="{FF2B5EF4-FFF2-40B4-BE49-F238E27FC236}">
                <a16:creationId xmlns:a16="http://schemas.microsoft.com/office/drawing/2014/main" id="{7954B6F5-19C2-4BF7-BE6F-D85D752387A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74158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98577-8EDD-4658-8FDA-2FEF45F3B5BD}"/>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AED4BF54-DC31-4058-A8BC-8DDFC218B4FC}"/>
              </a:ext>
            </a:extLst>
          </p:cNvPr>
          <p:cNvGraphicFramePr>
            <a:graphicFrameLocks noGrp="1"/>
          </p:cNvGraphicFramePr>
          <p:nvPr>
            <p:ph type="tbl" sz="quarter" idx="13"/>
            <p:extLst>
              <p:ext uri="{D42A27DB-BD31-4B8C-83A1-F6EECF244321}">
                <p14:modId xmlns:p14="http://schemas.microsoft.com/office/powerpoint/2010/main" val="126102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5681492"/>
                    </a:ext>
                  </a:extLst>
                </a:gridCol>
                <a:gridCol w="822960">
                  <a:extLst>
                    <a:ext uri="{9D8B030D-6E8A-4147-A177-3AD203B41FA5}">
                      <a16:colId xmlns:a16="http://schemas.microsoft.com/office/drawing/2014/main" val="934552094"/>
                    </a:ext>
                  </a:extLst>
                </a:gridCol>
                <a:gridCol w="822960">
                  <a:extLst>
                    <a:ext uri="{9D8B030D-6E8A-4147-A177-3AD203B41FA5}">
                      <a16:colId xmlns:a16="http://schemas.microsoft.com/office/drawing/2014/main" val="424936437"/>
                    </a:ext>
                  </a:extLst>
                </a:gridCol>
                <a:gridCol w="822960">
                  <a:extLst>
                    <a:ext uri="{9D8B030D-6E8A-4147-A177-3AD203B41FA5}">
                      <a16:colId xmlns:a16="http://schemas.microsoft.com/office/drawing/2014/main" val="3535969904"/>
                    </a:ext>
                  </a:extLst>
                </a:gridCol>
                <a:gridCol w="822960">
                  <a:extLst>
                    <a:ext uri="{9D8B030D-6E8A-4147-A177-3AD203B41FA5}">
                      <a16:colId xmlns:a16="http://schemas.microsoft.com/office/drawing/2014/main" val="272251575"/>
                    </a:ext>
                  </a:extLst>
                </a:gridCol>
                <a:gridCol w="822960">
                  <a:extLst>
                    <a:ext uri="{9D8B030D-6E8A-4147-A177-3AD203B41FA5}">
                      <a16:colId xmlns:a16="http://schemas.microsoft.com/office/drawing/2014/main" val="279925313"/>
                    </a:ext>
                  </a:extLst>
                </a:gridCol>
                <a:gridCol w="822960">
                  <a:extLst>
                    <a:ext uri="{9D8B030D-6E8A-4147-A177-3AD203B41FA5}">
                      <a16:colId xmlns:a16="http://schemas.microsoft.com/office/drawing/2014/main" val="178433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344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- 2018-10-05 16:48:00 </a:t>
                      </a:r>
                      <a:r>
                        <a:rPr kumimoji="0" lang="en-US" sz="1000" b="0" i="0" u="none" strike="noStrike" kern="1200" cap="none" spc="0" normalizeH="0" baseline="0" noProof="0">
                          <a:ln>
                            <a:noFill/>
                          </a:ln>
                          <a:solidFill>
                            <a:prstClr val="black"/>
                          </a:solidFill>
                          <a:effectLst/>
                          <a:uLnTx/>
                          <a:uFillTx/>
                          <a:latin typeface="+mn-lt"/>
                          <a:ea typeface="+mn-ea"/>
                          <a:cs typeface="+mn-cs"/>
                        </a:rPr>
                        <a:t> 
 With the Fully Worked Solutions for Matriculation, you can do your revision any time and everywhere with your best buddies. 
Varieties of topical questions with fully worked solutions and answers are available.
Redeem your full-featured 14-day FREE trial sample of Fully Worked Solutions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039116"/>
                  </a:ext>
                </a:extLst>
              </a:tr>
            </a:tbl>
          </a:graphicData>
        </a:graphic>
      </p:graphicFrame>
      <p:sp>
        <p:nvSpPr>
          <p:cNvPr id="4" name="Text Placeholder 3">
            <a:extLst>
              <a:ext uri="{FF2B5EF4-FFF2-40B4-BE49-F238E27FC236}">
                <a16:creationId xmlns:a16="http://schemas.microsoft.com/office/drawing/2014/main" id="{4F3D595A-47D1-491F-B30A-3C23A21F878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24575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01635-3858-47BF-8D4C-664EB222A3FF}"/>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17764F48-CF95-4CB1-930A-B4CACAB0DCD4}"/>
              </a:ext>
            </a:extLst>
          </p:cNvPr>
          <p:cNvGraphicFramePr>
            <a:graphicFrameLocks noGrp="1"/>
          </p:cNvGraphicFramePr>
          <p:nvPr>
            <p:ph type="chart" sz="quarter" idx="13"/>
            <p:extLst>
              <p:ext uri="{D42A27DB-BD31-4B8C-83A1-F6EECF244321}">
                <p14:modId xmlns:p14="http://schemas.microsoft.com/office/powerpoint/2010/main" val="2651477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3A8845-6CF1-46C4-A088-B62F558FB62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7DDA47F-A6CD-40B4-BF35-B13D780B1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509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34F6-2332-46EC-9F06-2DB7DA8BFEB2}"/>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57D8BF72-6B36-4381-B110-43E61754955D}"/>
              </a:ext>
            </a:extLst>
          </p:cNvPr>
          <p:cNvGraphicFramePr>
            <a:graphicFrameLocks noGrp="1"/>
          </p:cNvGraphicFramePr>
          <p:nvPr>
            <p:ph type="chart" sz="quarter" idx="13"/>
            <p:extLst>
              <p:ext uri="{D42A27DB-BD31-4B8C-83A1-F6EECF244321}">
                <p14:modId xmlns:p14="http://schemas.microsoft.com/office/powerpoint/2010/main" val="3138296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8C4B1-BAE0-49C6-B84F-2CC153E79DC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8D4AEC1-3F75-4A89-A869-DF2DBB34C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206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B8C5F-3E8A-4A41-A011-93303C087FC2}"/>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88297898-5F12-40B2-B14D-16F9F30FF5B5}"/>
              </a:ext>
            </a:extLst>
          </p:cNvPr>
          <p:cNvGraphicFramePr>
            <a:graphicFrameLocks noGrp="1"/>
          </p:cNvGraphicFramePr>
          <p:nvPr>
            <p:ph type="chart" sz="quarter" idx="13"/>
            <p:extLst>
              <p:ext uri="{D42A27DB-BD31-4B8C-83A1-F6EECF244321}">
                <p14:modId xmlns:p14="http://schemas.microsoft.com/office/powerpoint/2010/main" val="890020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478A9-FE53-4663-8D20-2195B1EB56C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F26A1F46-F4D9-486C-A9FB-54783B475A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628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9BC2-E19A-49B2-9366-F16E9F1F3AAB}"/>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4B050120-E947-42E4-9F63-72A37ABF0B7B}"/>
              </a:ext>
            </a:extLst>
          </p:cNvPr>
          <p:cNvGraphicFramePr>
            <a:graphicFrameLocks noGrp="1"/>
          </p:cNvGraphicFramePr>
          <p:nvPr>
            <p:ph type="chart" sz="quarter" idx="13"/>
            <p:extLst>
              <p:ext uri="{D42A27DB-BD31-4B8C-83A1-F6EECF244321}">
                <p14:modId xmlns:p14="http://schemas.microsoft.com/office/powerpoint/2010/main" val="82014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1F497-8C96-4BBE-A111-C680DA0B743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43CFB90-46C1-4D34-9B75-7F2FC35F1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001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A6A8-F263-4F90-8EDE-8F04C2139A6C}"/>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A6ADADAC-066F-40CC-AE17-D732E1876476}"/>
              </a:ext>
            </a:extLst>
          </p:cNvPr>
          <p:cNvGraphicFramePr>
            <a:graphicFrameLocks noGrp="1"/>
          </p:cNvGraphicFramePr>
          <p:nvPr>
            <p:ph type="tbl" sz="quarter" idx="13"/>
            <p:extLst>
              <p:ext uri="{D42A27DB-BD31-4B8C-83A1-F6EECF244321}">
                <p14:modId xmlns:p14="http://schemas.microsoft.com/office/powerpoint/2010/main" val="202592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06978615"/>
                    </a:ext>
                  </a:extLst>
                </a:gridCol>
                <a:gridCol w="1645920">
                  <a:extLst>
                    <a:ext uri="{9D8B030D-6E8A-4147-A177-3AD203B41FA5}">
                      <a16:colId xmlns:a16="http://schemas.microsoft.com/office/drawing/2014/main" val="26262822"/>
                    </a:ext>
                  </a:extLst>
                </a:gridCol>
                <a:gridCol w="1645920">
                  <a:extLst>
                    <a:ext uri="{9D8B030D-6E8A-4147-A177-3AD203B41FA5}">
                      <a16:colId xmlns:a16="http://schemas.microsoft.com/office/drawing/2014/main" val="116556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6075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extLst>
                  <a:ext uri="{0D108BD9-81ED-4DB2-BD59-A6C34878D82A}">
                    <a16:rowId xmlns:a16="http://schemas.microsoft.com/office/drawing/2014/main" val="261826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54344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779179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47242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58873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79603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404249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63753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2799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41515315"/>
                  </a:ext>
                </a:extLst>
              </a:tr>
            </a:tbl>
          </a:graphicData>
        </a:graphic>
      </p:graphicFrame>
      <p:sp>
        <p:nvSpPr>
          <p:cNvPr id="4" name="Text Placeholder 3">
            <a:extLst>
              <a:ext uri="{FF2B5EF4-FFF2-40B4-BE49-F238E27FC236}">
                <a16:creationId xmlns:a16="http://schemas.microsoft.com/office/drawing/2014/main" id="{86EAA321-3FB3-495F-96DD-F8B8DE8F72C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84686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24F67-D3DA-48CA-BE42-8101EB3DC4B6}"/>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04C35166-1794-4979-806E-62C1585F9733}"/>
              </a:ext>
            </a:extLst>
          </p:cNvPr>
          <p:cNvGraphicFramePr>
            <a:graphicFrameLocks noGrp="1"/>
          </p:cNvGraphicFramePr>
          <p:nvPr>
            <p:ph type="tbl" sz="quarter" idx="13"/>
            <p:extLst>
              <p:ext uri="{D42A27DB-BD31-4B8C-83A1-F6EECF244321}">
                <p14:modId xmlns:p14="http://schemas.microsoft.com/office/powerpoint/2010/main" val="1978177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8974496"/>
                    </a:ext>
                  </a:extLst>
                </a:gridCol>
                <a:gridCol w="1645920">
                  <a:extLst>
                    <a:ext uri="{9D8B030D-6E8A-4147-A177-3AD203B41FA5}">
                      <a16:colId xmlns:a16="http://schemas.microsoft.com/office/drawing/2014/main" val="1362477167"/>
                    </a:ext>
                  </a:extLst>
                </a:gridCol>
                <a:gridCol w="1645920">
                  <a:extLst>
                    <a:ext uri="{9D8B030D-6E8A-4147-A177-3AD203B41FA5}">
                      <a16:colId xmlns:a16="http://schemas.microsoft.com/office/drawing/2014/main" val="389899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8556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4173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41006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51715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8569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24371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2425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Gambang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1528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73996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0932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46497533"/>
                  </a:ext>
                </a:extLst>
              </a:tr>
            </a:tbl>
          </a:graphicData>
        </a:graphic>
      </p:graphicFrame>
      <p:sp>
        <p:nvSpPr>
          <p:cNvPr id="4" name="Text Placeholder 3">
            <a:extLst>
              <a:ext uri="{FF2B5EF4-FFF2-40B4-BE49-F238E27FC236}">
                <a16:creationId xmlns:a16="http://schemas.microsoft.com/office/drawing/2014/main" id="{CF0A3397-93B8-414C-8884-A89FDDF488F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05250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7CA5-4076-4D29-8888-417B924E15A1}"/>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9655C4D6-5A86-467C-BEAF-E52F68957B64}"/>
              </a:ext>
            </a:extLst>
          </p:cNvPr>
          <p:cNvGraphicFramePr>
            <a:graphicFrameLocks noGrp="1"/>
          </p:cNvGraphicFramePr>
          <p:nvPr>
            <p:ph type="tbl" sz="quarter" idx="13"/>
            <p:extLst>
              <p:ext uri="{D42A27DB-BD31-4B8C-83A1-F6EECF244321}">
                <p14:modId xmlns:p14="http://schemas.microsoft.com/office/powerpoint/2010/main" val="117638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2659475"/>
                    </a:ext>
                  </a:extLst>
                </a:gridCol>
                <a:gridCol w="1645920">
                  <a:extLst>
                    <a:ext uri="{9D8B030D-6E8A-4147-A177-3AD203B41FA5}">
                      <a16:colId xmlns:a16="http://schemas.microsoft.com/office/drawing/2014/main" val="1984183393"/>
                    </a:ext>
                  </a:extLst>
                </a:gridCol>
                <a:gridCol w="1645920">
                  <a:extLst>
                    <a:ext uri="{9D8B030D-6E8A-4147-A177-3AD203B41FA5}">
                      <a16:colId xmlns:a16="http://schemas.microsoft.com/office/drawing/2014/main" val="128914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57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9799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9561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7717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06480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89726782"/>
                  </a:ext>
                </a:extLst>
              </a:tr>
            </a:tbl>
          </a:graphicData>
        </a:graphic>
      </p:graphicFrame>
      <p:sp>
        <p:nvSpPr>
          <p:cNvPr id="4" name="Text Placeholder 3">
            <a:extLst>
              <a:ext uri="{FF2B5EF4-FFF2-40B4-BE49-F238E27FC236}">
                <a16:creationId xmlns:a16="http://schemas.microsoft.com/office/drawing/2014/main" id="{6B7F98DB-FAFB-438B-948B-AC0FB559E0A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35025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FA795-DE39-4538-82E8-BDD82AB95816}"/>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3B90B821-1389-45B8-92F3-3E39C16344F5}"/>
              </a:ext>
            </a:extLst>
          </p:cNvPr>
          <p:cNvGraphicFramePr>
            <a:graphicFrameLocks noGrp="1"/>
          </p:cNvGraphicFramePr>
          <p:nvPr>
            <p:ph type="tbl" sz="quarter" idx="13"/>
            <p:extLst>
              <p:ext uri="{D42A27DB-BD31-4B8C-83A1-F6EECF244321}">
                <p14:modId xmlns:p14="http://schemas.microsoft.com/office/powerpoint/2010/main" val="334509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0604128"/>
                    </a:ext>
                  </a:extLst>
                </a:gridCol>
                <a:gridCol w="658368">
                  <a:extLst>
                    <a:ext uri="{9D8B030D-6E8A-4147-A177-3AD203B41FA5}">
                      <a16:colId xmlns:a16="http://schemas.microsoft.com/office/drawing/2014/main" val="2793339169"/>
                    </a:ext>
                  </a:extLst>
                </a:gridCol>
                <a:gridCol w="658368">
                  <a:extLst>
                    <a:ext uri="{9D8B030D-6E8A-4147-A177-3AD203B41FA5}">
                      <a16:colId xmlns:a16="http://schemas.microsoft.com/office/drawing/2014/main" val="3432013976"/>
                    </a:ext>
                  </a:extLst>
                </a:gridCol>
                <a:gridCol w="658368">
                  <a:extLst>
                    <a:ext uri="{9D8B030D-6E8A-4147-A177-3AD203B41FA5}">
                      <a16:colId xmlns:a16="http://schemas.microsoft.com/office/drawing/2014/main" val="707964916"/>
                    </a:ext>
                  </a:extLst>
                </a:gridCol>
                <a:gridCol w="658368">
                  <a:extLst>
                    <a:ext uri="{9D8B030D-6E8A-4147-A177-3AD203B41FA5}">
                      <a16:colId xmlns:a16="http://schemas.microsoft.com/office/drawing/2014/main" val="2260773389"/>
                    </a:ext>
                  </a:extLst>
                </a:gridCol>
                <a:gridCol w="658368">
                  <a:extLst>
                    <a:ext uri="{9D8B030D-6E8A-4147-A177-3AD203B41FA5}">
                      <a16:colId xmlns:a16="http://schemas.microsoft.com/office/drawing/2014/main" val="1965103902"/>
                    </a:ext>
                  </a:extLst>
                </a:gridCol>
                <a:gridCol w="658368">
                  <a:extLst>
                    <a:ext uri="{9D8B030D-6E8A-4147-A177-3AD203B41FA5}">
                      <a16:colId xmlns:a16="http://schemas.microsoft.com/office/drawing/2014/main" val="3472465314"/>
                    </a:ext>
                  </a:extLst>
                </a:gridCol>
                <a:gridCol w="658368">
                  <a:extLst>
                    <a:ext uri="{9D8B030D-6E8A-4147-A177-3AD203B41FA5}">
                      <a16:colId xmlns:a16="http://schemas.microsoft.com/office/drawing/2014/main" val="94909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43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- 2018-10-27 18:56:00 </a:t>
                      </a:r>
                      <a:r>
                        <a:rPr kumimoji="0" lang="en-US" sz="1000" b="0" i="0" u="none" strike="noStrike" kern="1200" cap="none" spc="0" normalizeH="0" baseline="0" noProof="0">
                          <a:ln>
                            <a:noFill/>
                          </a:ln>
                          <a:solidFill>
                            <a:prstClr val="black"/>
                          </a:solidFill>
                          <a:effectLst/>
                          <a:uLnTx/>
                          <a:uFillTx/>
                          <a:latin typeface="+mn-lt"/>
                          <a:ea typeface="+mn-ea"/>
                          <a:cs typeface="+mn-cs"/>
                        </a:rPr>
                        <a:t> 
 Youth is the future! 😊
Youthquake indicates a significant cultural, political or social change that occurs because of the actions or influence of young people.
Example:
The election result is being hailed as a youthquake.
Learn more:
http://bit.ly/2NTTcoJ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04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- 2018-10-23 19:44:00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ready-to-use learning and teaching resources? 
Our companion website is definitely what you’re looking for in preparation for STPM as we offer both students and teachers a wide range of exam practices and teaching aid based on the latest syllabus.
Visit now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6566207"/>
                  </a:ext>
                </a:extLst>
              </a:tr>
            </a:tbl>
          </a:graphicData>
        </a:graphic>
      </p:graphicFrame>
      <p:sp>
        <p:nvSpPr>
          <p:cNvPr id="4" name="Text Placeholder 3">
            <a:extLst>
              <a:ext uri="{FF2B5EF4-FFF2-40B4-BE49-F238E27FC236}">
                <a16:creationId xmlns:a16="http://schemas.microsoft.com/office/drawing/2014/main" id="{33D7C976-3E70-48E9-996B-C7AC94BAD03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9010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EBF20-777E-4518-AA6B-5089CAB87AB4}"/>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929AC737-0AE2-4BDC-9359-AEA9D8E583D9}"/>
              </a:ext>
            </a:extLst>
          </p:cNvPr>
          <p:cNvGraphicFramePr>
            <a:graphicFrameLocks noGrp="1"/>
          </p:cNvGraphicFramePr>
          <p:nvPr>
            <p:ph type="tbl" sz="quarter" idx="13"/>
            <p:extLst>
              <p:ext uri="{D42A27DB-BD31-4B8C-83A1-F6EECF244321}">
                <p14:modId xmlns:p14="http://schemas.microsoft.com/office/powerpoint/2010/main" val="210558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5547485"/>
                    </a:ext>
                  </a:extLst>
                </a:gridCol>
                <a:gridCol w="658368">
                  <a:extLst>
                    <a:ext uri="{9D8B030D-6E8A-4147-A177-3AD203B41FA5}">
                      <a16:colId xmlns:a16="http://schemas.microsoft.com/office/drawing/2014/main" val="2145511718"/>
                    </a:ext>
                  </a:extLst>
                </a:gridCol>
                <a:gridCol w="658368">
                  <a:extLst>
                    <a:ext uri="{9D8B030D-6E8A-4147-A177-3AD203B41FA5}">
                      <a16:colId xmlns:a16="http://schemas.microsoft.com/office/drawing/2014/main" val="2261298343"/>
                    </a:ext>
                  </a:extLst>
                </a:gridCol>
                <a:gridCol w="658368">
                  <a:extLst>
                    <a:ext uri="{9D8B030D-6E8A-4147-A177-3AD203B41FA5}">
                      <a16:colId xmlns:a16="http://schemas.microsoft.com/office/drawing/2014/main" val="3825877715"/>
                    </a:ext>
                  </a:extLst>
                </a:gridCol>
                <a:gridCol w="658368">
                  <a:extLst>
                    <a:ext uri="{9D8B030D-6E8A-4147-A177-3AD203B41FA5}">
                      <a16:colId xmlns:a16="http://schemas.microsoft.com/office/drawing/2014/main" val="3211549254"/>
                    </a:ext>
                  </a:extLst>
                </a:gridCol>
                <a:gridCol w="658368">
                  <a:extLst>
                    <a:ext uri="{9D8B030D-6E8A-4147-A177-3AD203B41FA5}">
                      <a16:colId xmlns:a16="http://schemas.microsoft.com/office/drawing/2014/main" val="1192672618"/>
                    </a:ext>
                  </a:extLst>
                </a:gridCol>
                <a:gridCol w="658368">
                  <a:extLst>
                    <a:ext uri="{9D8B030D-6E8A-4147-A177-3AD203B41FA5}">
                      <a16:colId xmlns:a16="http://schemas.microsoft.com/office/drawing/2014/main" val="1611237075"/>
                    </a:ext>
                  </a:extLst>
                </a:gridCol>
                <a:gridCol w="658368">
                  <a:extLst>
                    <a:ext uri="{9D8B030D-6E8A-4147-A177-3AD203B41FA5}">
                      <a16:colId xmlns:a16="http://schemas.microsoft.com/office/drawing/2014/main" val="2333411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233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- 2018-10-20 13:53:00 </a:t>
                      </a:r>
                      <a:r>
                        <a:rPr kumimoji="0" lang="en-US" sz="1000" b="0" i="0" u="none" strike="noStrike" kern="1200" cap="none" spc="0" normalizeH="0" baseline="0" noProof="0">
                          <a:ln>
                            <a:noFill/>
                          </a:ln>
                          <a:solidFill>
                            <a:prstClr val="black"/>
                          </a:solidFill>
                          <a:effectLst/>
                          <a:uLnTx/>
                          <a:uFillTx/>
                          <a:latin typeface="+mn-lt"/>
                          <a:ea typeface="+mn-ea"/>
                          <a:cs typeface="+mn-cs"/>
                        </a:rPr>
                        <a:t> 
 “If you can make energy from wind, why not from rain?” - her father’s thought inspired Reyhan to come up with the idea for Rainergy.
By using only seven liters of rainwater, her Rainergy prototype can produce enough electricity to light 22 LED lamps for up to 50 seconds. 
In countries where monsoon rains are frequent like India, Malaysia, and Indonesia, this device could be a perfect solution for reducing dependence on power lines and improving access to electricity. 
Read more at,
http://bit.ly/2xq2G1r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710449"/>
                  </a:ext>
                </a:extLst>
              </a:tr>
            </a:tbl>
          </a:graphicData>
        </a:graphic>
      </p:graphicFrame>
      <p:sp>
        <p:nvSpPr>
          <p:cNvPr id="4" name="Text Placeholder 3">
            <a:extLst>
              <a:ext uri="{FF2B5EF4-FFF2-40B4-BE49-F238E27FC236}">
                <a16:creationId xmlns:a16="http://schemas.microsoft.com/office/drawing/2014/main" id="{4A80C7B2-9A42-4530-B752-53A5E369FC1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02287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5F408-D003-4651-8BAF-C8562C74B488}"/>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CCC31A03-4378-411C-8B54-79A2D7E119B3}"/>
              </a:ext>
            </a:extLst>
          </p:cNvPr>
          <p:cNvGraphicFramePr>
            <a:graphicFrameLocks noGrp="1"/>
          </p:cNvGraphicFramePr>
          <p:nvPr>
            <p:ph type="tbl" sz="quarter" idx="13"/>
            <p:extLst>
              <p:ext uri="{D42A27DB-BD31-4B8C-83A1-F6EECF244321}">
                <p14:modId xmlns:p14="http://schemas.microsoft.com/office/powerpoint/2010/main" val="64684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5868527"/>
                    </a:ext>
                  </a:extLst>
                </a:gridCol>
                <a:gridCol w="658368">
                  <a:extLst>
                    <a:ext uri="{9D8B030D-6E8A-4147-A177-3AD203B41FA5}">
                      <a16:colId xmlns:a16="http://schemas.microsoft.com/office/drawing/2014/main" val="2871795163"/>
                    </a:ext>
                  </a:extLst>
                </a:gridCol>
                <a:gridCol w="658368">
                  <a:extLst>
                    <a:ext uri="{9D8B030D-6E8A-4147-A177-3AD203B41FA5}">
                      <a16:colId xmlns:a16="http://schemas.microsoft.com/office/drawing/2014/main" val="3121829644"/>
                    </a:ext>
                  </a:extLst>
                </a:gridCol>
                <a:gridCol w="658368">
                  <a:extLst>
                    <a:ext uri="{9D8B030D-6E8A-4147-A177-3AD203B41FA5}">
                      <a16:colId xmlns:a16="http://schemas.microsoft.com/office/drawing/2014/main" val="523595985"/>
                    </a:ext>
                  </a:extLst>
                </a:gridCol>
                <a:gridCol w="658368">
                  <a:extLst>
                    <a:ext uri="{9D8B030D-6E8A-4147-A177-3AD203B41FA5}">
                      <a16:colId xmlns:a16="http://schemas.microsoft.com/office/drawing/2014/main" val="2872266814"/>
                    </a:ext>
                  </a:extLst>
                </a:gridCol>
                <a:gridCol w="658368">
                  <a:extLst>
                    <a:ext uri="{9D8B030D-6E8A-4147-A177-3AD203B41FA5}">
                      <a16:colId xmlns:a16="http://schemas.microsoft.com/office/drawing/2014/main" val="3146545829"/>
                    </a:ext>
                  </a:extLst>
                </a:gridCol>
                <a:gridCol w="658368">
                  <a:extLst>
                    <a:ext uri="{9D8B030D-6E8A-4147-A177-3AD203B41FA5}">
                      <a16:colId xmlns:a16="http://schemas.microsoft.com/office/drawing/2014/main" val="34863983"/>
                    </a:ext>
                  </a:extLst>
                </a:gridCol>
                <a:gridCol w="658368">
                  <a:extLst>
                    <a:ext uri="{9D8B030D-6E8A-4147-A177-3AD203B41FA5}">
                      <a16:colId xmlns:a16="http://schemas.microsoft.com/office/drawing/2014/main" val="358483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496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- 2018-10-17 14:19:23 </a:t>
                      </a:r>
                      <a:r>
                        <a:rPr kumimoji="0" lang="en-US" sz="1000" b="0" i="0" u="none" strike="noStrike" kern="1200" cap="none" spc="0" normalizeH="0" baseline="0" noProof="0">
                          <a:ln>
                            <a:noFill/>
                          </a:ln>
                          <a:solidFill>
                            <a:prstClr val="black"/>
                          </a:solidFill>
                          <a:effectLst/>
                          <a:uLnTx/>
                          <a:uFillTx/>
                          <a:latin typeface="+mn-lt"/>
                          <a:ea typeface="+mn-ea"/>
                          <a:cs typeface="+mn-cs"/>
                        </a:rPr>
                        <a:t> 
 Did you notice that we are negotiating all the time? We negotiate with our lecturer on ways to approach a problem, our parents over pocket money and also our employer over salary.
To avoid turning the negotiation process into an argument, here are the 6 essential negotiation skills that will give you a big leap in every area of your life.
Source:
http://bit.ly/2pk5NDy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978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- 2018-10-16 16:52:00 </a:t>
                      </a:r>
                      <a:r>
                        <a:rPr kumimoji="0" lang="en-US" sz="1000" b="0" i="0" u="none" strike="noStrike" kern="1200" cap="none" spc="0" normalizeH="0" baseline="0" noProof="0">
                          <a:ln>
                            <a:noFill/>
                          </a:ln>
                          <a:solidFill>
                            <a:prstClr val="black"/>
                          </a:solidFill>
                          <a:effectLst/>
                          <a:uLnTx/>
                          <a:uFillTx/>
                          <a:latin typeface="+mn-lt"/>
                          <a:ea typeface="+mn-ea"/>
                          <a:cs typeface="+mn-cs"/>
                        </a:rPr>
                        <a:t> 
 “Imagine with all your mind. Believe with all your heart. Achieve with all your might.” – Unknown.
Wishing all matriculation candidates good luck and all the best for your exam!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9005712"/>
                  </a:ext>
                </a:extLst>
              </a:tr>
            </a:tbl>
          </a:graphicData>
        </a:graphic>
      </p:graphicFrame>
      <p:sp>
        <p:nvSpPr>
          <p:cNvPr id="4" name="Text Placeholder 3">
            <a:extLst>
              <a:ext uri="{FF2B5EF4-FFF2-40B4-BE49-F238E27FC236}">
                <a16:creationId xmlns:a16="http://schemas.microsoft.com/office/drawing/2014/main" id="{ED92E8E7-A4A1-40A7-BE7F-5599564A50F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56555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6A972-F7C7-4774-97BD-07DACF0EB638}"/>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31AD4135-10FF-4640-840D-1964F0468732}"/>
              </a:ext>
            </a:extLst>
          </p:cNvPr>
          <p:cNvGraphicFramePr>
            <a:graphicFrameLocks noGrp="1"/>
          </p:cNvGraphicFramePr>
          <p:nvPr>
            <p:ph type="tbl" sz="quarter" idx="13"/>
            <p:extLst>
              <p:ext uri="{D42A27DB-BD31-4B8C-83A1-F6EECF244321}">
                <p14:modId xmlns:p14="http://schemas.microsoft.com/office/powerpoint/2010/main" val="39604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2568100"/>
                    </a:ext>
                  </a:extLst>
                </a:gridCol>
                <a:gridCol w="658368">
                  <a:extLst>
                    <a:ext uri="{9D8B030D-6E8A-4147-A177-3AD203B41FA5}">
                      <a16:colId xmlns:a16="http://schemas.microsoft.com/office/drawing/2014/main" val="1795613625"/>
                    </a:ext>
                  </a:extLst>
                </a:gridCol>
                <a:gridCol w="658368">
                  <a:extLst>
                    <a:ext uri="{9D8B030D-6E8A-4147-A177-3AD203B41FA5}">
                      <a16:colId xmlns:a16="http://schemas.microsoft.com/office/drawing/2014/main" val="2030928181"/>
                    </a:ext>
                  </a:extLst>
                </a:gridCol>
                <a:gridCol w="658368">
                  <a:extLst>
                    <a:ext uri="{9D8B030D-6E8A-4147-A177-3AD203B41FA5}">
                      <a16:colId xmlns:a16="http://schemas.microsoft.com/office/drawing/2014/main" val="1586003349"/>
                    </a:ext>
                  </a:extLst>
                </a:gridCol>
                <a:gridCol w="658368">
                  <a:extLst>
                    <a:ext uri="{9D8B030D-6E8A-4147-A177-3AD203B41FA5}">
                      <a16:colId xmlns:a16="http://schemas.microsoft.com/office/drawing/2014/main" val="547827713"/>
                    </a:ext>
                  </a:extLst>
                </a:gridCol>
                <a:gridCol w="658368">
                  <a:extLst>
                    <a:ext uri="{9D8B030D-6E8A-4147-A177-3AD203B41FA5}">
                      <a16:colId xmlns:a16="http://schemas.microsoft.com/office/drawing/2014/main" val="1307845322"/>
                    </a:ext>
                  </a:extLst>
                </a:gridCol>
                <a:gridCol w="658368">
                  <a:extLst>
                    <a:ext uri="{9D8B030D-6E8A-4147-A177-3AD203B41FA5}">
                      <a16:colId xmlns:a16="http://schemas.microsoft.com/office/drawing/2014/main" val="2010674726"/>
                    </a:ext>
                  </a:extLst>
                </a:gridCol>
                <a:gridCol w="658368">
                  <a:extLst>
                    <a:ext uri="{9D8B030D-6E8A-4147-A177-3AD203B41FA5}">
                      <a16:colId xmlns:a16="http://schemas.microsoft.com/office/drawing/2014/main" val="388343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819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- 2018-10-11 12:41:00 </a:t>
                      </a:r>
                      <a:r>
                        <a:rPr kumimoji="0" lang="en-US" sz="1000" b="0" i="0" u="none" strike="noStrike" kern="1200" cap="none" spc="0" normalizeH="0" baseline="0" noProof="0">
                          <a:ln>
                            <a:noFill/>
                          </a:ln>
                          <a:solidFill>
                            <a:prstClr val="black"/>
                          </a:solidFill>
                          <a:effectLst/>
                          <a:uLnTx/>
                          <a:uFillTx/>
                          <a:latin typeface="+mn-lt"/>
                          <a:ea typeface="+mn-ea"/>
                          <a:cs typeface="+mn-cs"/>
                        </a:rPr>
                        <a:t> 
 According to the VAK model of learning by Neil D. Fleming, visual learners need to see new information in order to truly learn it. They are usually aware and respond to things like colour, tone, brightness, contrast and other visual info when they read, study and learn.
Try these 6 study tips especially if you are a visual learner.
http://bit.ly/2NoolkM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42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- 2018-10-08 11:50:00 </a:t>
                      </a:r>
                      <a:r>
                        <a:rPr kumimoji="0" lang="en-US" sz="1000" b="0" i="0" u="none" strike="noStrike" kern="1200" cap="none" spc="0" normalizeH="0" baseline="0" noProof="0">
                          <a:ln>
                            <a:noFill/>
                          </a:ln>
                          <a:solidFill>
                            <a:prstClr val="black"/>
                          </a:solidFill>
                          <a:effectLst/>
                          <a:uLnTx/>
                          <a:uFillTx/>
                          <a:latin typeface="+mn-lt"/>
                          <a:ea typeface="+mn-ea"/>
                          <a:cs typeface="+mn-cs"/>
                        </a:rPr>
                        <a:t> 
 “Man eating chicken” or “Man-eating chicken”?
The presence of the hyphen can often twist the meaning of a sentence. 
Hyphens are different from dashes. Hyphens indicate that words should be read as a unit, and they are about avoiding ambiguity among a series of words. 
Read more about hyphens here,
http://bit.ly/2QIUUYK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5596423"/>
                  </a:ext>
                </a:extLst>
              </a:tr>
            </a:tbl>
          </a:graphicData>
        </a:graphic>
      </p:graphicFrame>
      <p:sp>
        <p:nvSpPr>
          <p:cNvPr id="4" name="Text Placeholder 3">
            <a:extLst>
              <a:ext uri="{FF2B5EF4-FFF2-40B4-BE49-F238E27FC236}">
                <a16:creationId xmlns:a16="http://schemas.microsoft.com/office/drawing/2014/main" id="{24E902F5-6CE5-4723-A525-761FBA016F0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7162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6710-4E75-40DA-B2CA-27A05991381A}"/>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D29926D6-DFE6-48CB-8BCE-33479440C261}"/>
              </a:ext>
            </a:extLst>
          </p:cNvPr>
          <p:cNvGraphicFramePr>
            <a:graphicFrameLocks noGrp="1"/>
          </p:cNvGraphicFramePr>
          <p:nvPr>
            <p:ph type="tbl" sz="quarter" idx="13"/>
            <p:extLst>
              <p:ext uri="{D42A27DB-BD31-4B8C-83A1-F6EECF244321}">
                <p14:modId xmlns:p14="http://schemas.microsoft.com/office/powerpoint/2010/main" val="233479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1222019"/>
                    </a:ext>
                  </a:extLst>
                </a:gridCol>
                <a:gridCol w="658368">
                  <a:extLst>
                    <a:ext uri="{9D8B030D-6E8A-4147-A177-3AD203B41FA5}">
                      <a16:colId xmlns:a16="http://schemas.microsoft.com/office/drawing/2014/main" val="4002997006"/>
                    </a:ext>
                  </a:extLst>
                </a:gridCol>
                <a:gridCol w="658368">
                  <a:extLst>
                    <a:ext uri="{9D8B030D-6E8A-4147-A177-3AD203B41FA5}">
                      <a16:colId xmlns:a16="http://schemas.microsoft.com/office/drawing/2014/main" val="1625588695"/>
                    </a:ext>
                  </a:extLst>
                </a:gridCol>
                <a:gridCol w="658368">
                  <a:extLst>
                    <a:ext uri="{9D8B030D-6E8A-4147-A177-3AD203B41FA5}">
                      <a16:colId xmlns:a16="http://schemas.microsoft.com/office/drawing/2014/main" val="3120304604"/>
                    </a:ext>
                  </a:extLst>
                </a:gridCol>
                <a:gridCol w="658368">
                  <a:extLst>
                    <a:ext uri="{9D8B030D-6E8A-4147-A177-3AD203B41FA5}">
                      <a16:colId xmlns:a16="http://schemas.microsoft.com/office/drawing/2014/main" val="128897480"/>
                    </a:ext>
                  </a:extLst>
                </a:gridCol>
                <a:gridCol w="658368">
                  <a:extLst>
                    <a:ext uri="{9D8B030D-6E8A-4147-A177-3AD203B41FA5}">
                      <a16:colId xmlns:a16="http://schemas.microsoft.com/office/drawing/2014/main" val="1325080360"/>
                    </a:ext>
                  </a:extLst>
                </a:gridCol>
                <a:gridCol w="658368">
                  <a:extLst>
                    <a:ext uri="{9D8B030D-6E8A-4147-A177-3AD203B41FA5}">
                      <a16:colId xmlns:a16="http://schemas.microsoft.com/office/drawing/2014/main" val="138666867"/>
                    </a:ext>
                  </a:extLst>
                </a:gridCol>
                <a:gridCol w="658368">
                  <a:extLst>
                    <a:ext uri="{9D8B030D-6E8A-4147-A177-3AD203B41FA5}">
                      <a16:colId xmlns:a16="http://schemas.microsoft.com/office/drawing/2014/main" val="114065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683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- 2018-10-05 16:48:00 </a:t>
                      </a:r>
                      <a:r>
                        <a:rPr kumimoji="0" lang="en-US" sz="1000" b="0" i="0" u="none" strike="noStrike" kern="1200" cap="none" spc="0" normalizeH="0" baseline="0" noProof="0">
                          <a:ln>
                            <a:noFill/>
                          </a:ln>
                          <a:solidFill>
                            <a:prstClr val="black"/>
                          </a:solidFill>
                          <a:effectLst/>
                          <a:uLnTx/>
                          <a:uFillTx/>
                          <a:latin typeface="+mn-lt"/>
                          <a:ea typeface="+mn-ea"/>
                          <a:cs typeface="+mn-cs"/>
                        </a:rPr>
                        <a:t> 
 With the Fully Worked Solutions for Matriculation, you can do your revision any time and everywhere with your best buddies. 
Varieties of topical questions with fully worked solutions and answers are available.
Redeem your full-featured 14-day FREE trial sample of Fully Worked Solutions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819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- 2018-10-03 16:36:51 </a:t>
                      </a:r>
                      <a:r>
                        <a:rPr kumimoji="0" lang="en-US" sz="1000" b="0" i="0" u="none" strike="noStrike" kern="1200" cap="none" spc="0" normalizeH="0" baseline="0" noProof="0">
                          <a:ln>
                            <a:noFill/>
                          </a:ln>
                          <a:solidFill>
                            <a:prstClr val="black"/>
                          </a:solidFill>
                          <a:effectLst/>
                          <a:uLnTx/>
                          <a:uFillTx/>
                          <a:latin typeface="+mn-lt"/>
                          <a:ea typeface="+mn-ea"/>
                          <a:cs typeface="+mn-cs"/>
                        </a:rPr>
                        <a:t> 
 Starting 2019, the minimum wage for workers in Malaysia will be raised to RM1,050 including the wages of workers in Sabah and Sarawak.
Currently, workers in West Malaysia are having RM1000 as the minimum wage whereas East Malaysia workers are having RM950.
Do you think the increase in minimum wage will affect all economic sectors in Malaysia and quality of life of the employees?
Source:
http://bit.ly/2QHxO4v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544036"/>
                  </a:ext>
                </a:extLst>
              </a:tr>
            </a:tbl>
          </a:graphicData>
        </a:graphic>
      </p:graphicFrame>
      <p:sp>
        <p:nvSpPr>
          <p:cNvPr id="4" name="Text Placeholder 3">
            <a:extLst>
              <a:ext uri="{FF2B5EF4-FFF2-40B4-BE49-F238E27FC236}">
                <a16:creationId xmlns:a16="http://schemas.microsoft.com/office/drawing/2014/main" id="{59606776-B75C-4CA0-BAB9-F9F29C6B287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39931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793</Words>
  <Application>Microsoft Office PowerPoint</Application>
  <PresentationFormat>On-screen Show (4:3)</PresentationFormat>
  <Paragraphs>333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2018-11-03T13:44:55Z</dcterms:created>
  <dcterms:modified xsi:type="dcterms:W3CDTF">2018-11-03T13:45:36Z</dcterms:modified>
</cp:coreProperties>
</file>