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2127</c:v>
                </c:pt>
                <c:pt idx="1">
                  <c:v>2237</c:v>
                </c:pt>
                <c:pt idx="2">
                  <c:v>2204</c:v>
                </c:pt>
                <c:pt idx="3">
                  <c:v>2113</c:v>
                </c:pt>
                <c:pt idx="4">
                  <c:v>2187</c:v>
                </c:pt>
                <c:pt idx="5">
                  <c:v>1993</c:v>
                </c:pt>
                <c:pt idx="6">
                  <c:v>1524</c:v>
                </c:pt>
                <c:pt idx="7">
                  <c:v>1730</c:v>
                </c:pt>
                <c:pt idx="8">
                  <c:v>1412</c:v>
                </c:pt>
                <c:pt idx="9">
                  <c:v>1093</c:v>
                </c:pt>
                <c:pt idx="10">
                  <c:v>1034</c:v>
                </c:pt>
                <c:pt idx="11">
                  <c:v>1185</c:v>
                </c:pt>
                <c:pt idx="12">
                  <c:v>1382</c:v>
                </c:pt>
                <c:pt idx="13">
                  <c:v>1121</c:v>
                </c:pt>
                <c:pt idx="14">
                  <c:v>1314</c:v>
                </c:pt>
                <c:pt idx="15">
                  <c:v>1105</c:v>
                </c:pt>
                <c:pt idx="16">
                  <c:v>1466</c:v>
                </c:pt>
                <c:pt idx="17">
                  <c:v>1430</c:v>
                </c:pt>
                <c:pt idx="18">
                  <c:v>1349</c:v>
                </c:pt>
                <c:pt idx="19">
                  <c:v>1507</c:v>
                </c:pt>
                <c:pt idx="20">
                  <c:v>1372</c:v>
                </c:pt>
                <c:pt idx="21">
                  <c:v>1426</c:v>
                </c:pt>
                <c:pt idx="22">
                  <c:v>1187</c:v>
                </c:pt>
                <c:pt idx="23">
                  <c:v>1145</c:v>
                </c:pt>
                <c:pt idx="24">
                  <c:v>1175</c:v>
                </c:pt>
                <c:pt idx="25">
                  <c:v>1063</c:v>
                </c:pt>
                <c:pt idx="26">
                  <c:v>1212</c:v>
                </c:pt>
                <c:pt idx="27">
                  <c:v>1501</c:v>
                </c:pt>
                <c:pt idx="28">
                  <c:v>1396</c:v>
                </c:pt>
                <c:pt idx="29">
                  <c:v>1134</c:v>
                </c:pt>
                <c:pt idx="30">
                  <c:v>1454</c:v>
                </c:pt>
              </c:numCache>
            </c:numRef>
          </c:val>
          <c:smooth val="0"/>
          <c:extLst>
            <c:ext xmlns:c16="http://schemas.microsoft.com/office/drawing/2014/chart" uri="{C3380CC4-5D6E-409C-BE32-E72D297353CC}">
              <c16:uniqueId val="{00000000-C044-48DB-9765-7D84922B2CDC}"/>
            </c:ext>
          </c:extLst>
        </c:ser>
        <c:dLbls>
          <c:showLegendKey val="0"/>
          <c:showVal val="0"/>
          <c:showCatName val="0"/>
          <c:showSerName val="0"/>
          <c:showPercent val="0"/>
          <c:showBubbleSize val="0"/>
        </c:dLbls>
        <c:smooth val="0"/>
        <c:axId val="355873816"/>
        <c:axId val="355871848"/>
      </c:lineChart>
      <c:dateAx>
        <c:axId val="35587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71848"/>
        <c:crosses val="autoZero"/>
        <c:auto val="1"/>
        <c:lblOffset val="100"/>
        <c:baseTimeUnit val="days"/>
      </c:dateAx>
      <c:valAx>
        <c:axId val="35587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7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159</c:v>
                </c:pt>
                <c:pt idx="1">
                  <c:v>95</c:v>
                </c:pt>
                <c:pt idx="2">
                  <c:v>91</c:v>
                </c:pt>
                <c:pt idx="3">
                  <c:v>187</c:v>
                </c:pt>
                <c:pt idx="4">
                  <c:v>166</c:v>
                </c:pt>
                <c:pt idx="5">
                  <c:v>183</c:v>
                </c:pt>
                <c:pt idx="6">
                  <c:v>157</c:v>
                </c:pt>
                <c:pt idx="7">
                  <c:v>150</c:v>
                </c:pt>
                <c:pt idx="8">
                  <c:v>108</c:v>
                </c:pt>
                <c:pt idx="9">
                  <c:v>101</c:v>
                </c:pt>
                <c:pt idx="10">
                  <c:v>91</c:v>
                </c:pt>
                <c:pt idx="11">
                  <c:v>117</c:v>
                </c:pt>
                <c:pt idx="12">
                  <c:v>120</c:v>
                </c:pt>
                <c:pt idx="13">
                  <c:v>97</c:v>
                </c:pt>
                <c:pt idx="14">
                  <c:v>122</c:v>
                </c:pt>
                <c:pt idx="15">
                  <c:v>128</c:v>
                </c:pt>
                <c:pt idx="16">
                  <c:v>139</c:v>
                </c:pt>
                <c:pt idx="17">
                  <c:v>110</c:v>
                </c:pt>
                <c:pt idx="18">
                  <c:v>111</c:v>
                </c:pt>
                <c:pt idx="19">
                  <c:v>166</c:v>
                </c:pt>
                <c:pt idx="20">
                  <c:v>131</c:v>
                </c:pt>
                <c:pt idx="21">
                  <c:v>103</c:v>
                </c:pt>
                <c:pt idx="22">
                  <c:v>103</c:v>
                </c:pt>
                <c:pt idx="23">
                  <c:v>125</c:v>
                </c:pt>
                <c:pt idx="24">
                  <c:v>101</c:v>
                </c:pt>
                <c:pt idx="25">
                  <c:v>94</c:v>
                </c:pt>
                <c:pt idx="26">
                  <c:v>76</c:v>
                </c:pt>
                <c:pt idx="27">
                  <c:v>119</c:v>
                </c:pt>
                <c:pt idx="28">
                  <c:v>98</c:v>
                </c:pt>
                <c:pt idx="29">
                  <c:v>61</c:v>
                </c:pt>
                <c:pt idx="30">
                  <c:v>76</c:v>
                </c:pt>
              </c:numCache>
            </c:numRef>
          </c:val>
          <c:smooth val="0"/>
          <c:extLst>
            <c:ext xmlns:c16="http://schemas.microsoft.com/office/drawing/2014/chart" uri="{C3380CC4-5D6E-409C-BE32-E72D297353CC}">
              <c16:uniqueId val="{00000000-1873-446B-A511-CD9B8A5DBC4C}"/>
            </c:ext>
          </c:extLst>
        </c:ser>
        <c:dLbls>
          <c:showLegendKey val="0"/>
          <c:showVal val="0"/>
          <c:showCatName val="0"/>
          <c:showSerName val="0"/>
          <c:showPercent val="0"/>
          <c:showBubbleSize val="0"/>
        </c:dLbls>
        <c:smooth val="0"/>
        <c:axId val="357800904"/>
        <c:axId val="357802544"/>
      </c:lineChart>
      <c:dateAx>
        <c:axId val="35780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02544"/>
        <c:crosses val="autoZero"/>
        <c:auto val="1"/>
        <c:lblOffset val="100"/>
        <c:baseTimeUnit val="days"/>
      </c:dateAx>
      <c:valAx>
        <c:axId val="35780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0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225</c:v>
                </c:pt>
                <c:pt idx="1">
                  <c:v>0</c:v>
                </c:pt>
                <c:pt idx="2">
                  <c:v>0</c:v>
                </c:pt>
                <c:pt idx="3">
                  <c:v>4</c:v>
                </c:pt>
                <c:pt idx="4">
                  <c:v>111</c:v>
                </c:pt>
                <c:pt idx="5">
                  <c:v>160</c:v>
                </c:pt>
                <c:pt idx="6">
                  <c:v>0</c:v>
                </c:pt>
                <c:pt idx="7">
                  <c:v>89</c:v>
                </c:pt>
                <c:pt idx="8">
                  <c:v>0</c:v>
                </c:pt>
                <c:pt idx="9">
                  <c:v>93</c:v>
                </c:pt>
                <c:pt idx="10">
                  <c:v>0</c:v>
                </c:pt>
                <c:pt idx="11">
                  <c:v>119</c:v>
                </c:pt>
                <c:pt idx="12">
                  <c:v>0</c:v>
                </c:pt>
                <c:pt idx="13">
                  <c:v>123</c:v>
                </c:pt>
                <c:pt idx="14">
                  <c:v>0</c:v>
                </c:pt>
                <c:pt idx="15">
                  <c:v>116</c:v>
                </c:pt>
                <c:pt idx="16">
                  <c:v>0</c:v>
                </c:pt>
                <c:pt idx="17">
                  <c:v>104</c:v>
                </c:pt>
                <c:pt idx="18">
                  <c:v>116</c:v>
                </c:pt>
                <c:pt idx="19">
                  <c:v>0</c:v>
                </c:pt>
                <c:pt idx="20">
                  <c:v>101</c:v>
                </c:pt>
                <c:pt idx="21">
                  <c:v>0</c:v>
                </c:pt>
                <c:pt idx="22">
                  <c:v>110</c:v>
                </c:pt>
                <c:pt idx="23">
                  <c:v>0</c:v>
                </c:pt>
                <c:pt idx="24">
                  <c:v>80</c:v>
                </c:pt>
                <c:pt idx="25">
                  <c:v>0</c:v>
                </c:pt>
                <c:pt idx="26">
                  <c:v>120</c:v>
                </c:pt>
                <c:pt idx="27">
                  <c:v>0</c:v>
                </c:pt>
                <c:pt idx="28">
                  <c:v>0</c:v>
                </c:pt>
                <c:pt idx="29">
                  <c:v>5</c:v>
                </c:pt>
                <c:pt idx="30">
                  <c:v>0</c:v>
                </c:pt>
              </c:numCache>
            </c:numRef>
          </c:val>
          <c:smooth val="0"/>
          <c:extLst>
            <c:ext xmlns:c16="http://schemas.microsoft.com/office/drawing/2014/chart" uri="{C3380CC4-5D6E-409C-BE32-E72D297353CC}">
              <c16:uniqueId val="{00000000-EDBA-4093-B73D-E52418BFADEA}"/>
            </c:ext>
          </c:extLst>
        </c:ser>
        <c:dLbls>
          <c:showLegendKey val="0"/>
          <c:showVal val="0"/>
          <c:showCatName val="0"/>
          <c:showSerName val="0"/>
          <c:showPercent val="0"/>
          <c:showBubbleSize val="0"/>
        </c:dLbls>
        <c:smooth val="0"/>
        <c:axId val="358946008"/>
        <c:axId val="358948304"/>
      </c:lineChart>
      <c:dateAx>
        <c:axId val="35894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48304"/>
        <c:crosses val="autoZero"/>
        <c:auto val="1"/>
        <c:lblOffset val="100"/>
        <c:baseTimeUnit val="days"/>
      </c:dateAx>
      <c:valAx>
        <c:axId val="35894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4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1658</c:v>
                </c:pt>
              </c:numCache>
            </c:numRef>
          </c:val>
          <c:extLst>
            <c:ext xmlns:c16="http://schemas.microsoft.com/office/drawing/2014/chart" uri="{C3380CC4-5D6E-409C-BE32-E72D297353CC}">
              <c16:uniqueId val="{00000000-8634-4B05-A350-412466BE42B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16</c:v>
                </c:pt>
              </c:numCache>
            </c:numRef>
          </c:val>
          <c:extLst>
            <c:ext xmlns:c16="http://schemas.microsoft.com/office/drawing/2014/chart" uri="{C3380CC4-5D6E-409C-BE32-E72D297353CC}">
              <c16:uniqueId val="{00000001-8634-4B05-A350-412466BE42B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2</c:v>
                </c:pt>
              </c:numCache>
            </c:numRef>
          </c:val>
          <c:extLst>
            <c:ext xmlns:c16="http://schemas.microsoft.com/office/drawing/2014/chart" uri="{C3380CC4-5D6E-409C-BE32-E72D297353CC}">
              <c16:uniqueId val="{00000002-8634-4B05-A350-412466BE42B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0</c:v>
                </c:pt>
              </c:numCache>
            </c:numRef>
          </c:val>
          <c:extLst>
            <c:ext xmlns:c16="http://schemas.microsoft.com/office/drawing/2014/chart" uri="{C3380CC4-5D6E-409C-BE32-E72D297353CC}">
              <c16:uniqueId val="{00000003-8634-4B05-A350-412466BE42B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8634-4B05-A350-412466BE42B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8634-4B05-A350-412466BE42B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4</c:v>
                </c:pt>
              </c:numCache>
            </c:numRef>
          </c:val>
          <c:extLst>
            <c:ext xmlns:c16="http://schemas.microsoft.com/office/drawing/2014/chart" uri="{C3380CC4-5D6E-409C-BE32-E72D297353CC}">
              <c16:uniqueId val="{00000006-8634-4B05-A350-412466BE42B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4</c:v>
                </c:pt>
              </c:numCache>
            </c:numRef>
          </c:val>
          <c:extLst>
            <c:ext xmlns:c16="http://schemas.microsoft.com/office/drawing/2014/chart" uri="{C3380CC4-5D6E-409C-BE32-E72D297353CC}">
              <c16:uniqueId val="{00000007-8634-4B05-A350-412466BE42BB}"/>
            </c:ext>
          </c:extLst>
        </c:ser>
        <c:dLbls>
          <c:showLegendKey val="0"/>
          <c:showVal val="0"/>
          <c:showCatName val="0"/>
          <c:showSerName val="0"/>
          <c:showPercent val="0"/>
          <c:showBubbleSize val="0"/>
        </c:dLbls>
        <c:gapWidth val="150"/>
        <c:overlap val="100"/>
        <c:axId val="187235096"/>
        <c:axId val="187234440"/>
      </c:barChart>
      <c:catAx>
        <c:axId val="18723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234440"/>
        <c:crosses val="autoZero"/>
        <c:auto val="1"/>
        <c:lblAlgn val="ctr"/>
        <c:lblOffset val="100"/>
        <c:noMultiLvlLbl val="0"/>
      </c:catAx>
      <c:valAx>
        <c:axId val="187234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23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0.15982870422049</c:v>
                </c:pt>
                <c:pt idx="1">
                  <c:v>7.8476739426782002E-2</c:v>
                </c:pt>
                <c:pt idx="2">
                  <c:v>9.5389829820483996E-2</c:v>
                </c:pt>
                <c:pt idx="3">
                  <c:v>6.4608005303945004E-2</c:v>
                </c:pt>
                <c:pt idx="4">
                  <c:v>0.11771510914017</c:v>
                </c:pt>
                <c:pt idx="5">
                  <c:v>0.14206995930710001</c:v>
                </c:pt>
                <c:pt idx="6">
                  <c:v>0.11365596744568</c:v>
                </c:pt>
              </c:numCache>
            </c:numRef>
          </c:val>
          <c:extLst>
            <c:ext xmlns:c16="http://schemas.microsoft.com/office/drawing/2014/chart" uri="{C3380CC4-5D6E-409C-BE32-E72D297353CC}">
              <c16:uniqueId val="{00000000-AA03-48B0-AC3F-5A66EC951434}"/>
            </c:ext>
          </c:extLst>
        </c:ser>
        <c:dLbls>
          <c:showLegendKey val="0"/>
          <c:showVal val="0"/>
          <c:showCatName val="0"/>
          <c:showSerName val="0"/>
          <c:showPercent val="0"/>
          <c:showBubbleSize val="0"/>
        </c:dLbls>
        <c:gapWidth val="219"/>
        <c:overlap val="-27"/>
        <c:axId val="187235424"/>
        <c:axId val="187233456"/>
      </c:barChart>
      <c:catAx>
        <c:axId val="18723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233456"/>
        <c:crosses val="autoZero"/>
        <c:auto val="1"/>
        <c:lblAlgn val="ctr"/>
        <c:lblOffset val="100"/>
        <c:noMultiLvlLbl val="0"/>
      </c:catAx>
      <c:valAx>
        <c:axId val="18723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23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25948</c:v>
                </c:pt>
                <c:pt idx="1">
                  <c:v>17626</c:v>
                </c:pt>
                <c:pt idx="2">
                  <c:v>5141</c:v>
                </c:pt>
                <c:pt idx="3">
                  <c:v>6432</c:v>
                </c:pt>
                <c:pt idx="4">
                  <c:v>2555</c:v>
                </c:pt>
                <c:pt idx="5">
                  <c:v>673</c:v>
                </c:pt>
                <c:pt idx="6">
                  <c:v>103</c:v>
                </c:pt>
              </c:numCache>
            </c:numRef>
          </c:val>
          <c:extLst>
            <c:ext xmlns:c16="http://schemas.microsoft.com/office/drawing/2014/chart" uri="{C3380CC4-5D6E-409C-BE32-E72D297353CC}">
              <c16:uniqueId val="{00000000-8E17-415E-BB37-F5AE7203627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14459</c:v>
                </c:pt>
                <c:pt idx="1">
                  <c:v>11277</c:v>
                </c:pt>
                <c:pt idx="2">
                  <c:v>6410</c:v>
                </c:pt>
                <c:pt idx="3">
                  <c:v>5300</c:v>
                </c:pt>
                <c:pt idx="4">
                  <c:v>2209</c:v>
                </c:pt>
                <c:pt idx="5">
                  <c:v>865</c:v>
                </c:pt>
                <c:pt idx="6">
                  <c:v>108</c:v>
                </c:pt>
              </c:numCache>
            </c:numRef>
          </c:val>
          <c:extLst>
            <c:ext xmlns:c16="http://schemas.microsoft.com/office/drawing/2014/chart" uri="{C3380CC4-5D6E-409C-BE32-E72D297353CC}">
              <c16:uniqueId val="{00000001-8E17-415E-BB37-F5AE72036279}"/>
            </c:ext>
          </c:extLst>
        </c:ser>
        <c:dLbls>
          <c:showLegendKey val="0"/>
          <c:showVal val="0"/>
          <c:showCatName val="0"/>
          <c:showSerName val="0"/>
          <c:showPercent val="0"/>
          <c:showBubbleSize val="0"/>
        </c:dLbls>
        <c:gapWidth val="219"/>
        <c:overlap val="-27"/>
        <c:axId val="365144304"/>
        <c:axId val="365138728"/>
      </c:barChart>
      <c:catAx>
        <c:axId val="36514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38728"/>
        <c:crosses val="autoZero"/>
        <c:auto val="1"/>
        <c:lblAlgn val="ctr"/>
        <c:lblOffset val="100"/>
        <c:noMultiLvlLbl val="0"/>
      </c:catAx>
      <c:valAx>
        <c:axId val="36513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4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0.23097048483362001</c:v>
                </c:pt>
                <c:pt idx="1">
                  <c:v>0</c:v>
                </c:pt>
                <c:pt idx="2">
                  <c:v>0</c:v>
                </c:pt>
                <c:pt idx="3">
                  <c:v>4.0816326530611997E-3</c:v>
                </c:pt>
                <c:pt idx="4">
                  <c:v>0.11320639259161</c:v>
                </c:pt>
                <c:pt idx="5">
                  <c:v>0.16310719200775001</c:v>
                </c:pt>
                <c:pt idx="6">
                  <c:v>0</c:v>
                </c:pt>
                <c:pt idx="7">
                  <c:v>9.0629518747071994E-2</c:v>
                </c:pt>
                <c:pt idx="8">
                  <c:v>0</c:v>
                </c:pt>
                <c:pt idx="9">
                  <c:v>9.5628554279377997E-2</c:v>
                </c:pt>
                <c:pt idx="10">
                  <c:v>0</c:v>
                </c:pt>
                <c:pt idx="11">
                  <c:v>0.12299497855211999</c:v>
                </c:pt>
                <c:pt idx="12">
                  <c:v>0</c:v>
                </c:pt>
                <c:pt idx="13">
                  <c:v>0.12492128943146</c:v>
                </c:pt>
                <c:pt idx="14">
                  <c:v>0</c:v>
                </c:pt>
                <c:pt idx="15">
                  <c:v>0.11872387060113</c:v>
                </c:pt>
                <c:pt idx="16">
                  <c:v>0</c:v>
                </c:pt>
                <c:pt idx="17">
                  <c:v>0.10745385059860001</c:v>
                </c:pt>
                <c:pt idx="18">
                  <c:v>0.1175397710001</c:v>
                </c:pt>
                <c:pt idx="19">
                  <c:v>0</c:v>
                </c:pt>
                <c:pt idx="20">
                  <c:v>0.10225777057811</c:v>
                </c:pt>
                <c:pt idx="21">
                  <c:v>0</c:v>
                </c:pt>
                <c:pt idx="22">
                  <c:v>0.11128309407468</c:v>
                </c:pt>
                <c:pt idx="23">
                  <c:v>0</c:v>
                </c:pt>
                <c:pt idx="24">
                  <c:v>8.1876073991710999E-2</c:v>
                </c:pt>
                <c:pt idx="25">
                  <c:v>0</c:v>
                </c:pt>
                <c:pt idx="26">
                  <c:v>0.12120232708468</c:v>
                </c:pt>
                <c:pt idx="27">
                  <c:v>0</c:v>
                </c:pt>
                <c:pt idx="28">
                  <c:v>0</c:v>
                </c:pt>
                <c:pt idx="29">
                  <c:v>5.0436273768093998E-3</c:v>
                </c:pt>
                <c:pt idx="30">
                  <c:v>0</c:v>
                </c:pt>
              </c:numCache>
            </c:numRef>
          </c:val>
          <c:smooth val="0"/>
          <c:extLst>
            <c:ext xmlns:c16="http://schemas.microsoft.com/office/drawing/2014/chart" uri="{C3380CC4-5D6E-409C-BE32-E72D297353CC}">
              <c16:uniqueId val="{00000000-05A2-4A0D-9670-7220AE4EFBCE}"/>
            </c:ext>
          </c:extLst>
        </c:ser>
        <c:dLbls>
          <c:showLegendKey val="0"/>
          <c:showVal val="0"/>
          <c:showCatName val="0"/>
          <c:showSerName val="0"/>
          <c:showPercent val="0"/>
          <c:showBubbleSize val="0"/>
        </c:dLbls>
        <c:smooth val="0"/>
        <c:axId val="365142008"/>
        <c:axId val="365140040"/>
      </c:lineChart>
      <c:dateAx>
        <c:axId val="36514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40040"/>
        <c:crosses val="autoZero"/>
        <c:auto val="1"/>
        <c:lblOffset val="100"/>
        <c:baseTimeUnit val="days"/>
      </c:dateAx>
      <c:valAx>
        <c:axId val="36514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4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97873</c:v>
                </c:pt>
                <c:pt idx="1">
                  <c:v>97933</c:v>
                </c:pt>
                <c:pt idx="2">
                  <c:v>97972</c:v>
                </c:pt>
                <c:pt idx="3">
                  <c:v>98028</c:v>
                </c:pt>
                <c:pt idx="4">
                  <c:v>98075</c:v>
                </c:pt>
                <c:pt idx="5">
                  <c:v>98116</c:v>
                </c:pt>
                <c:pt idx="6">
                  <c:v>98179</c:v>
                </c:pt>
                <c:pt idx="7">
                  <c:v>98225</c:v>
                </c:pt>
                <c:pt idx="8">
                  <c:v>98280</c:v>
                </c:pt>
                <c:pt idx="9">
                  <c:v>98314</c:v>
                </c:pt>
                <c:pt idx="10">
                  <c:v>98358</c:v>
                </c:pt>
                <c:pt idx="11">
                  <c:v>98398</c:v>
                </c:pt>
                <c:pt idx="12">
                  <c:v>98450</c:v>
                </c:pt>
                <c:pt idx="13">
                  <c:v>98474</c:v>
                </c:pt>
                <c:pt idx="14">
                  <c:v>98526</c:v>
                </c:pt>
                <c:pt idx="15">
                  <c:v>98571</c:v>
                </c:pt>
                <c:pt idx="16">
                  <c:v>98625</c:v>
                </c:pt>
                <c:pt idx="17">
                  <c:v>98670</c:v>
                </c:pt>
                <c:pt idx="18">
                  <c:v>98710</c:v>
                </c:pt>
                <c:pt idx="19">
                  <c:v>98749</c:v>
                </c:pt>
                <c:pt idx="20">
                  <c:v>98792</c:v>
                </c:pt>
                <c:pt idx="21">
                  <c:v>98826</c:v>
                </c:pt>
                <c:pt idx="22">
                  <c:v>98868</c:v>
                </c:pt>
                <c:pt idx="23">
                  <c:v>98914</c:v>
                </c:pt>
                <c:pt idx="24">
                  <c:v>98946</c:v>
                </c:pt>
                <c:pt idx="25">
                  <c:v>98988</c:v>
                </c:pt>
                <c:pt idx="26">
                  <c:v>99029</c:v>
                </c:pt>
                <c:pt idx="27">
                  <c:v>99066</c:v>
                </c:pt>
                <c:pt idx="28">
                  <c:v>99116</c:v>
                </c:pt>
                <c:pt idx="29">
                  <c:v>99155</c:v>
                </c:pt>
                <c:pt idx="30">
                  <c:v>99213</c:v>
                </c:pt>
              </c:numCache>
            </c:numRef>
          </c:val>
          <c:smooth val="0"/>
          <c:extLst>
            <c:ext xmlns:c16="http://schemas.microsoft.com/office/drawing/2014/chart" uri="{C3380CC4-5D6E-409C-BE32-E72D297353CC}">
              <c16:uniqueId val="{00000000-5E30-4BA0-9B21-A8D6085DF7E9}"/>
            </c:ext>
          </c:extLst>
        </c:ser>
        <c:dLbls>
          <c:showLegendKey val="0"/>
          <c:showVal val="0"/>
          <c:showCatName val="0"/>
          <c:showSerName val="0"/>
          <c:showPercent val="0"/>
          <c:showBubbleSize val="0"/>
        </c:dLbls>
        <c:smooth val="0"/>
        <c:axId val="365146928"/>
        <c:axId val="365145616"/>
      </c:lineChart>
      <c:dateAx>
        <c:axId val="36514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45616"/>
        <c:crosses val="autoZero"/>
        <c:auto val="1"/>
        <c:lblOffset val="100"/>
        <c:baseTimeUnit val="days"/>
      </c:dateAx>
      <c:valAx>
        <c:axId val="36514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4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23</c:v>
                </c:pt>
                <c:pt idx="1">
                  <c:v>37</c:v>
                </c:pt>
                <c:pt idx="2">
                  <c:v>30</c:v>
                </c:pt>
                <c:pt idx="3">
                  <c:v>17</c:v>
                </c:pt>
                <c:pt idx="4">
                  <c:v>13</c:v>
                </c:pt>
                <c:pt idx="5">
                  <c:v>26</c:v>
                </c:pt>
                <c:pt idx="6">
                  <c:v>45</c:v>
                </c:pt>
                <c:pt idx="7">
                  <c:v>18</c:v>
                </c:pt>
                <c:pt idx="8">
                  <c:v>19</c:v>
                </c:pt>
                <c:pt idx="9">
                  <c:v>22</c:v>
                </c:pt>
                <c:pt idx="10">
                  <c:v>22</c:v>
                </c:pt>
                <c:pt idx="11">
                  <c:v>14</c:v>
                </c:pt>
                <c:pt idx="12">
                  <c:v>27</c:v>
                </c:pt>
                <c:pt idx="13">
                  <c:v>8</c:v>
                </c:pt>
                <c:pt idx="14">
                  <c:v>24</c:v>
                </c:pt>
                <c:pt idx="15">
                  <c:v>15</c:v>
                </c:pt>
                <c:pt idx="16">
                  <c:v>19</c:v>
                </c:pt>
                <c:pt idx="17">
                  <c:v>13</c:v>
                </c:pt>
                <c:pt idx="18">
                  <c:v>13</c:v>
                </c:pt>
                <c:pt idx="19">
                  <c:v>7</c:v>
                </c:pt>
                <c:pt idx="20">
                  <c:v>21</c:v>
                </c:pt>
                <c:pt idx="21">
                  <c:v>13</c:v>
                </c:pt>
                <c:pt idx="22">
                  <c:v>7</c:v>
                </c:pt>
                <c:pt idx="23">
                  <c:v>17</c:v>
                </c:pt>
                <c:pt idx="24">
                  <c:v>28</c:v>
                </c:pt>
                <c:pt idx="25">
                  <c:v>15</c:v>
                </c:pt>
                <c:pt idx="26">
                  <c:v>11</c:v>
                </c:pt>
                <c:pt idx="27">
                  <c:v>20</c:v>
                </c:pt>
                <c:pt idx="28">
                  <c:v>19</c:v>
                </c:pt>
                <c:pt idx="29">
                  <c:v>21</c:v>
                </c:pt>
                <c:pt idx="30">
                  <c:v>18</c:v>
                </c:pt>
              </c:numCache>
            </c:numRef>
          </c:val>
          <c:smooth val="0"/>
          <c:extLst>
            <c:ext xmlns:c16="http://schemas.microsoft.com/office/drawing/2014/chart" uri="{C3380CC4-5D6E-409C-BE32-E72D297353CC}">
              <c16:uniqueId val="{00000000-1D77-4733-BF6D-EAB49975DB16}"/>
            </c:ext>
          </c:extLst>
        </c:ser>
        <c:dLbls>
          <c:showLegendKey val="0"/>
          <c:showVal val="0"/>
          <c:showCatName val="0"/>
          <c:showSerName val="0"/>
          <c:showPercent val="0"/>
          <c:showBubbleSize val="0"/>
        </c:dLbls>
        <c:smooth val="0"/>
        <c:axId val="294761488"/>
        <c:axId val="290643496"/>
      </c:lineChart>
      <c:dateAx>
        <c:axId val="29476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43496"/>
        <c:crosses val="autoZero"/>
        <c:auto val="1"/>
        <c:lblOffset val="100"/>
        <c:baseTimeUnit val="days"/>
      </c:dateAx>
      <c:valAx>
        <c:axId val="29064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6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DCF2E-E780-470F-A560-6FF4A42A901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C23C3C9-4A38-408D-A59B-A0805969598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79321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04D6C-39B4-4A36-B664-8DF9BE6078AC}"/>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0FCE188C-1B36-4762-9A66-726462B5CE46}"/>
              </a:ext>
            </a:extLst>
          </p:cNvPr>
          <p:cNvGraphicFramePr>
            <a:graphicFrameLocks noGrp="1"/>
          </p:cNvGraphicFramePr>
          <p:nvPr>
            <p:ph type="tbl" sz="quarter" idx="13"/>
            <p:extLst>
              <p:ext uri="{D42A27DB-BD31-4B8C-83A1-F6EECF244321}">
                <p14:modId xmlns:p14="http://schemas.microsoft.com/office/powerpoint/2010/main" val="957360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9372029"/>
                    </a:ext>
                  </a:extLst>
                </a:gridCol>
                <a:gridCol w="740664">
                  <a:extLst>
                    <a:ext uri="{9D8B030D-6E8A-4147-A177-3AD203B41FA5}">
                      <a16:colId xmlns:a16="http://schemas.microsoft.com/office/drawing/2014/main" val="1957094486"/>
                    </a:ext>
                  </a:extLst>
                </a:gridCol>
                <a:gridCol w="740664">
                  <a:extLst>
                    <a:ext uri="{9D8B030D-6E8A-4147-A177-3AD203B41FA5}">
                      <a16:colId xmlns:a16="http://schemas.microsoft.com/office/drawing/2014/main" val="3903281144"/>
                    </a:ext>
                  </a:extLst>
                </a:gridCol>
                <a:gridCol w="740664">
                  <a:extLst>
                    <a:ext uri="{9D8B030D-6E8A-4147-A177-3AD203B41FA5}">
                      <a16:colId xmlns:a16="http://schemas.microsoft.com/office/drawing/2014/main" val="3863843888"/>
                    </a:ext>
                  </a:extLst>
                </a:gridCol>
                <a:gridCol w="740664">
                  <a:extLst>
                    <a:ext uri="{9D8B030D-6E8A-4147-A177-3AD203B41FA5}">
                      <a16:colId xmlns:a16="http://schemas.microsoft.com/office/drawing/2014/main" val="1680467295"/>
                    </a:ext>
                  </a:extLst>
                </a:gridCol>
                <a:gridCol w="740664">
                  <a:extLst>
                    <a:ext uri="{9D8B030D-6E8A-4147-A177-3AD203B41FA5}">
                      <a16:colId xmlns:a16="http://schemas.microsoft.com/office/drawing/2014/main" val="2592720668"/>
                    </a:ext>
                  </a:extLst>
                </a:gridCol>
                <a:gridCol w="740664">
                  <a:extLst>
                    <a:ext uri="{9D8B030D-6E8A-4147-A177-3AD203B41FA5}">
                      <a16:colId xmlns:a16="http://schemas.microsoft.com/office/drawing/2014/main" val="1748117749"/>
                    </a:ext>
                  </a:extLst>
                </a:gridCol>
                <a:gridCol w="740664">
                  <a:extLst>
                    <a:ext uri="{9D8B030D-6E8A-4147-A177-3AD203B41FA5}">
                      <a16:colId xmlns:a16="http://schemas.microsoft.com/office/drawing/2014/main" val="3567972355"/>
                    </a:ext>
                  </a:extLst>
                </a:gridCol>
                <a:gridCol w="740664">
                  <a:extLst>
                    <a:ext uri="{9D8B030D-6E8A-4147-A177-3AD203B41FA5}">
                      <a16:colId xmlns:a16="http://schemas.microsoft.com/office/drawing/2014/main" val="3967313936"/>
                    </a:ext>
                  </a:extLst>
                </a:gridCol>
                <a:gridCol w="740664">
                  <a:extLst>
                    <a:ext uri="{9D8B030D-6E8A-4147-A177-3AD203B41FA5}">
                      <a16:colId xmlns:a16="http://schemas.microsoft.com/office/drawing/2014/main" val="19819099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17464081"/>
                  </a:ext>
                </a:extLst>
              </a:tr>
              <a:tr h="370840">
                <a:tc>
                  <a:txBody>
                    <a:bodyPr/>
                    <a:lstStyle/>
                    <a:p>
                      <a:r>
                        <a:rPr lang="en-US" sz="1000"/>
                        <a:t>Oxford Fajar</a:t>
                      </a:r>
                    </a:p>
                  </a:txBody>
                  <a:tcPr/>
                </a:tc>
                <a:tc>
                  <a:txBody>
                    <a:bodyPr/>
                    <a:lstStyle/>
                    <a:p>
                      <a:r>
                        <a:rPr lang="en-US" sz="1000"/>
                        <a:t>99213</a:t>
                      </a:r>
                    </a:p>
                  </a:txBody>
                  <a:tcPr/>
                </a:tc>
                <a:tc>
                  <a:txBody>
                    <a:bodyPr/>
                    <a:lstStyle/>
                    <a:p>
                      <a:r>
                        <a:rPr lang="en-US" sz="1000"/>
                        <a:t>1390</a:t>
                      </a:r>
                    </a:p>
                  </a:txBody>
                  <a:tcPr/>
                </a:tc>
                <a:tc>
                  <a:txBody>
                    <a:bodyPr/>
                    <a:lstStyle/>
                    <a:p>
                      <a:r>
                        <a:rPr lang="en-US" sz="1000"/>
                        <a:t>16</a:t>
                      </a:r>
                    </a:p>
                  </a:txBody>
                  <a:tcPr/>
                </a:tc>
                <a:tc>
                  <a:txBody>
                    <a:bodyPr/>
                    <a:lstStyle/>
                    <a:p>
                      <a:r>
                        <a:rPr lang="en-US" sz="1000"/>
                        <a:t>1676</a:t>
                      </a:r>
                    </a:p>
                  </a:txBody>
                  <a:tcPr/>
                </a:tc>
                <a:tc>
                  <a:txBody>
                    <a:bodyPr/>
                    <a:lstStyle/>
                    <a:p>
                      <a:r>
                        <a:rPr lang="en-US" sz="1000"/>
                        <a:t>4</a:t>
                      </a:r>
                    </a:p>
                  </a:txBody>
                  <a:tcPr/>
                </a:tc>
                <a:tc>
                  <a:txBody>
                    <a:bodyPr/>
                    <a:lstStyle/>
                    <a:p>
                      <a:r>
                        <a:rPr lang="en-US" sz="1000"/>
                        <a:t>4</a:t>
                      </a:r>
                    </a:p>
                  </a:txBody>
                  <a:tcPr/>
                </a:tc>
                <a:tc>
                  <a:txBody>
                    <a:bodyPr/>
                    <a:lstStyle/>
                    <a:p>
                      <a:r>
                        <a:rPr lang="en-US" sz="1000"/>
                        <a:t>1</a:t>
                      </a:r>
                    </a:p>
                  </a:txBody>
                  <a:tcPr/>
                </a:tc>
                <a:tc>
                  <a:txBody>
                    <a:bodyPr/>
                    <a:lstStyle/>
                    <a:p>
                      <a:r>
                        <a:rPr lang="en-US" sz="1000"/>
                        <a:t>0.1068 %</a:t>
                      </a:r>
                    </a:p>
                  </a:txBody>
                  <a:tcPr/>
                </a:tc>
                <a:tc>
                  <a:txBody>
                    <a:bodyPr/>
                    <a:lstStyle/>
                    <a:p>
                      <a:r>
                        <a:rPr lang="en-US" sz="1000"/>
                        <a:t>0.0 %</a:t>
                      </a:r>
                    </a:p>
                  </a:txBody>
                  <a:tcPr/>
                </a:tc>
                <a:extLst>
                  <a:ext uri="{0D108BD9-81ED-4DB2-BD59-A6C34878D82A}">
                    <a16:rowId xmlns:a16="http://schemas.microsoft.com/office/drawing/2014/main" val="31825445"/>
                  </a:ext>
                </a:extLst>
              </a:tr>
            </a:tbl>
          </a:graphicData>
        </a:graphic>
      </p:graphicFrame>
      <p:sp>
        <p:nvSpPr>
          <p:cNvPr id="4" name="Text Placeholder 3">
            <a:extLst>
              <a:ext uri="{FF2B5EF4-FFF2-40B4-BE49-F238E27FC236}">
                <a16:creationId xmlns:a16="http://schemas.microsoft.com/office/drawing/2014/main" id="{79F72094-2A91-4C76-8CAF-F93C8FDF957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80511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72993-5EE5-46B9-B490-AEC20CBBD5B7}"/>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91C08FA6-9767-4A70-8820-204A343E5F33}"/>
              </a:ext>
            </a:extLst>
          </p:cNvPr>
          <p:cNvGraphicFramePr>
            <a:graphicFrameLocks noGrp="1"/>
          </p:cNvGraphicFramePr>
          <p:nvPr>
            <p:ph type="chart" sz="quarter" idx="13"/>
            <p:extLst>
              <p:ext uri="{D42A27DB-BD31-4B8C-83A1-F6EECF244321}">
                <p14:modId xmlns:p14="http://schemas.microsoft.com/office/powerpoint/2010/main" val="2167757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C102B-C5C5-4A04-9C0A-2BC4748C7DD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F986A8B-175D-4494-A9EA-AB9E80C1E0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445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EFF7E-8907-4B3D-A157-A1E1063776B3}"/>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B9A02891-A8AE-4A76-8C0F-A4838E1E9C58}"/>
              </a:ext>
            </a:extLst>
          </p:cNvPr>
          <p:cNvGraphicFramePr>
            <a:graphicFrameLocks noGrp="1"/>
          </p:cNvGraphicFramePr>
          <p:nvPr>
            <p:ph type="chart" sz="quarter" idx="13"/>
            <p:extLst>
              <p:ext uri="{D42A27DB-BD31-4B8C-83A1-F6EECF244321}">
                <p14:modId xmlns:p14="http://schemas.microsoft.com/office/powerpoint/2010/main" val="4120674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A9C98C-7335-41B0-BB27-7C78F979D36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4278027-87D5-41EF-B435-39926936DD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601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E793F-51C1-46BD-8EF8-F87A994405A1}"/>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255CF37A-BFB8-4E78-BE1D-32556DFE7287}"/>
              </a:ext>
            </a:extLst>
          </p:cNvPr>
          <p:cNvGraphicFramePr>
            <a:graphicFrameLocks noGrp="1"/>
          </p:cNvGraphicFramePr>
          <p:nvPr>
            <p:ph type="chart" sz="quarter" idx="13"/>
            <p:extLst>
              <p:ext uri="{D42A27DB-BD31-4B8C-83A1-F6EECF244321}">
                <p14:modId xmlns:p14="http://schemas.microsoft.com/office/powerpoint/2010/main" val="4056082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086544-E839-46BE-B3A8-DE8645B78FA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4D85139-B2F6-4020-977E-A2F1F611AF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310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48320-53B8-4F53-A34E-CEB3099D6225}"/>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1DA5C67D-C974-4509-AC6F-D4B0A7B9E85C}"/>
              </a:ext>
            </a:extLst>
          </p:cNvPr>
          <p:cNvGraphicFramePr>
            <a:graphicFrameLocks noGrp="1"/>
          </p:cNvGraphicFramePr>
          <p:nvPr>
            <p:ph type="chart" sz="quarter" idx="13"/>
            <p:extLst>
              <p:ext uri="{D42A27DB-BD31-4B8C-83A1-F6EECF244321}">
                <p14:modId xmlns:p14="http://schemas.microsoft.com/office/powerpoint/2010/main" val="3093396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70B8C-6FBE-4DDB-84FD-86DAA38402A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8EB70EE-B598-41D9-BA53-1EF8197BA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563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004BC-17DC-421D-A272-ADCCAC9FC65A}"/>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3CBA5196-D8F0-44CF-9798-381B866F90A3}"/>
              </a:ext>
            </a:extLst>
          </p:cNvPr>
          <p:cNvGraphicFramePr>
            <a:graphicFrameLocks noGrp="1"/>
          </p:cNvGraphicFramePr>
          <p:nvPr>
            <p:ph type="chart" sz="quarter" idx="13"/>
            <p:extLst>
              <p:ext uri="{D42A27DB-BD31-4B8C-83A1-F6EECF244321}">
                <p14:modId xmlns:p14="http://schemas.microsoft.com/office/powerpoint/2010/main" val="501141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2AEA08-C1B2-46A1-957C-484BBEA02EE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CE518DA-483A-47D1-85D8-2E484A1C2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7283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A41CB-6F34-42AE-80F7-A2436458A42C}"/>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0911972D-11A6-4B52-995C-C78C3634A6C0}"/>
              </a:ext>
            </a:extLst>
          </p:cNvPr>
          <p:cNvGraphicFramePr>
            <a:graphicFrameLocks noGrp="1"/>
          </p:cNvGraphicFramePr>
          <p:nvPr>
            <p:ph type="tbl" sz="quarter" idx="13"/>
            <p:extLst>
              <p:ext uri="{D42A27DB-BD31-4B8C-83A1-F6EECF244321}">
                <p14:modId xmlns:p14="http://schemas.microsoft.com/office/powerpoint/2010/main" val="189564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3912704"/>
                    </a:ext>
                  </a:extLst>
                </a:gridCol>
                <a:gridCol w="822960">
                  <a:extLst>
                    <a:ext uri="{9D8B030D-6E8A-4147-A177-3AD203B41FA5}">
                      <a16:colId xmlns:a16="http://schemas.microsoft.com/office/drawing/2014/main" val="4264469820"/>
                    </a:ext>
                  </a:extLst>
                </a:gridCol>
                <a:gridCol w="822960">
                  <a:extLst>
                    <a:ext uri="{9D8B030D-6E8A-4147-A177-3AD203B41FA5}">
                      <a16:colId xmlns:a16="http://schemas.microsoft.com/office/drawing/2014/main" val="2359016008"/>
                    </a:ext>
                  </a:extLst>
                </a:gridCol>
                <a:gridCol w="822960">
                  <a:extLst>
                    <a:ext uri="{9D8B030D-6E8A-4147-A177-3AD203B41FA5}">
                      <a16:colId xmlns:a16="http://schemas.microsoft.com/office/drawing/2014/main" val="655854286"/>
                    </a:ext>
                  </a:extLst>
                </a:gridCol>
                <a:gridCol w="822960">
                  <a:extLst>
                    <a:ext uri="{9D8B030D-6E8A-4147-A177-3AD203B41FA5}">
                      <a16:colId xmlns:a16="http://schemas.microsoft.com/office/drawing/2014/main" val="1285861079"/>
                    </a:ext>
                  </a:extLst>
                </a:gridCol>
                <a:gridCol w="822960">
                  <a:extLst>
                    <a:ext uri="{9D8B030D-6E8A-4147-A177-3AD203B41FA5}">
                      <a16:colId xmlns:a16="http://schemas.microsoft.com/office/drawing/2014/main" val="1485029316"/>
                    </a:ext>
                  </a:extLst>
                </a:gridCol>
                <a:gridCol w="822960">
                  <a:extLst>
                    <a:ext uri="{9D8B030D-6E8A-4147-A177-3AD203B41FA5}">
                      <a16:colId xmlns:a16="http://schemas.microsoft.com/office/drawing/2014/main" val="3267406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665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- 2018-10-01 21:52:18 </a:t>
                      </a:r>
                      <a:r>
                        <a:rPr kumimoji="0" lang="en-US" sz="1000" b="0" i="0" u="none" strike="noStrike" kern="1200" cap="none" spc="0" normalizeH="0" baseline="0" noProof="0">
                          <a:ln>
                            <a:noFill/>
                          </a:ln>
                          <a:solidFill>
                            <a:prstClr val="black"/>
                          </a:solidFill>
                          <a:effectLst/>
                          <a:uLnTx/>
                          <a:uFillTx/>
                          <a:latin typeface="+mn-lt"/>
                          <a:ea typeface="+mn-ea"/>
                          <a:cs typeface="+mn-cs"/>
                        </a:rPr>
                        <a:t> 
 It’s the first day of PT3! Stay calm and give it your best! Good luck!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72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- 2018-10-06 12:21:00 </a:t>
                      </a:r>
                      <a:r>
                        <a:rPr kumimoji="0" lang="en-US" sz="1000" b="0" i="0" u="none" strike="noStrike" kern="1200" cap="none" spc="0" normalizeH="0" baseline="0" noProof="0">
                          <a:ln>
                            <a:noFill/>
                          </a:ln>
                          <a:solidFill>
                            <a:prstClr val="black"/>
                          </a:solidFill>
                          <a:effectLst/>
                          <a:uLnTx/>
                          <a:uFillTx/>
                          <a:latin typeface="+mn-lt"/>
                          <a:ea typeface="+mn-ea"/>
                          <a:cs typeface="+mn-cs"/>
                        </a:rPr>
                        <a:t> 
 How much do you know about phototropism? Give it a try!
.
.
.
.
.
.
Answer:
(A) Shoot
Source:
Oxford Fajar SUCCESS UPSR Sains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4532050"/>
                  </a:ext>
                </a:extLst>
              </a:tr>
            </a:tbl>
          </a:graphicData>
        </a:graphic>
      </p:graphicFrame>
      <p:sp>
        <p:nvSpPr>
          <p:cNvPr id="4" name="Text Placeholder 3">
            <a:extLst>
              <a:ext uri="{FF2B5EF4-FFF2-40B4-BE49-F238E27FC236}">
                <a16:creationId xmlns:a16="http://schemas.microsoft.com/office/drawing/2014/main" id="{FACD3628-B007-4783-AB76-07C38B94F75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07585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E8074-AEFA-4171-A956-F3FFC7673B7D}"/>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80CA987D-768D-4420-8F66-02767FDE240D}"/>
              </a:ext>
            </a:extLst>
          </p:cNvPr>
          <p:cNvGraphicFramePr>
            <a:graphicFrameLocks noGrp="1"/>
          </p:cNvGraphicFramePr>
          <p:nvPr>
            <p:ph type="tbl" sz="quarter" idx="13"/>
            <p:extLst>
              <p:ext uri="{D42A27DB-BD31-4B8C-83A1-F6EECF244321}">
                <p14:modId xmlns:p14="http://schemas.microsoft.com/office/powerpoint/2010/main" val="2204833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1653545"/>
                    </a:ext>
                  </a:extLst>
                </a:gridCol>
                <a:gridCol w="822960">
                  <a:extLst>
                    <a:ext uri="{9D8B030D-6E8A-4147-A177-3AD203B41FA5}">
                      <a16:colId xmlns:a16="http://schemas.microsoft.com/office/drawing/2014/main" val="1136771901"/>
                    </a:ext>
                  </a:extLst>
                </a:gridCol>
                <a:gridCol w="822960">
                  <a:extLst>
                    <a:ext uri="{9D8B030D-6E8A-4147-A177-3AD203B41FA5}">
                      <a16:colId xmlns:a16="http://schemas.microsoft.com/office/drawing/2014/main" val="1688884271"/>
                    </a:ext>
                  </a:extLst>
                </a:gridCol>
                <a:gridCol w="822960">
                  <a:extLst>
                    <a:ext uri="{9D8B030D-6E8A-4147-A177-3AD203B41FA5}">
                      <a16:colId xmlns:a16="http://schemas.microsoft.com/office/drawing/2014/main" val="966929672"/>
                    </a:ext>
                  </a:extLst>
                </a:gridCol>
                <a:gridCol w="822960">
                  <a:extLst>
                    <a:ext uri="{9D8B030D-6E8A-4147-A177-3AD203B41FA5}">
                      <a16:colId xmlns:a16="http://schemas.microsoft.com/office/drawing/2014/main" val="2795688948"/>
                    </a:ext>
                  </a:extLst>
                </a:gridCol>
                <a:gridCol w="822960">
                  <a:extLst>
                    <a:ext uri="{9D8B030D-6E8A-4147-A177-3AD203B41FA5}">
                      <a16:colId xmlns:a16="http://schemas.microsoft.com/office/drawing/2014/main" val="1050797275"/>
                    </a:ext>
                  </a:extLst>
                </a:gridCol>
                <a:gridCol w="822960">
                  <a:extLst>
                    <a:ext uri="{9D8B030D-6E8A-4147-A177-3AD203B41FA5}">
                      <a16:colId xmlns:a16="http://schemas.microsoft.com/office/drawing/2014/main" val="133259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167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743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- 2018-10-12 12:15:00 </a:t>
                      </a:r>
                      <a:r>
                        <a:rPr kumimoji="0" lang="en-US" sz="1000" b="0" i="0" u="none" strike="noStrike" kern="1200" cap="none" spc="0" normalizeH="0" baseline="0" noProof="0">
                          <a:ln>
                            <a:noFill/>
                          </a:ln>
                          <a:solidFill>
                            <a:prstClr val="black"/>
                          </a:solidFill>
                          <a:effectLst/>
                          <a:uLnTx/>
                          <a:uFillTx/>
                          <a:latin typeface="+mn-lt"/>
                          <a:ea typeface="+mn-ea"/>
                          <a:cs typeface="+mn-cs"/>
                        </a:rPr>
                        <a:t> 
 It’s Friday! Keep up the vivacious spirit and have a great weekend!
Source:
Oxford Student’s Dictionary, pg.785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7569883"/>
                  </a:ext>
                </a:extLst>
              </a:tr>
            </a:tbl>
          </a:graphicData>
        </a:graphic>
      </p:graphicFrame>
      <p:sp>
        <p:nvSpPr>
          <p:cNvPr id="4" name="Text Placeholder 3">
            <a:extLst>
              <a:ext uri="{FF2B5EF4-FFF2-40B4-BE49-F238E27FC236}">
                <a16:creationId xmlns:a16="http://schemas.microsoft.com/office/drawing/2014/main" id="{6F41BC95-57E3-4AC7-AC28-1340285F529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948262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3A21-05DB-46D6-BE7F-7697A827D1A5}"/>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3E093B8A-0C4F-4802-8B46-462768D312A4}"/>
              </a:ext>
            </a:extLst>
          </p:cNvPr>
          <p:cNvGraphicFramePr>
            <a:graphicFrameLocks noGrp="1"/>
          </p:cNvGraphicFramePr>
          <p:nvPr>
            <p:ph type="tbl" sz="quarter" idx="13"/>
            <p:extLst>
              <p:ext uri="{D42A27DB-BD31-4B8C-83A1-F6EECF244321}">
                <p14:modId xmlns:p14="http://schemas.microsoft.com/office/powerpoint/2010/main" val="249138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0633509"/>
                    </a:ext>
                  </a:extLst>
                </a:gridCol>
                <a:gridCol w="822960">
                  <a:extLst>
                    <a:ext uri="{9D8B030D-6E8A-4147-A177-3AD203B41FA5}">
                      <a16:colId xmlns:a16="http://schemas.microsoft.com/office/drawing/2014/main" val="2355583551"/>
                    </a:ext>
                  </a:extLst>
                </a:gridCol>
                <a:gridCol w="822960">
                  <a:extLst>
                    <a:ext uri="{9D8B030D-6E8A-4147-A177-3AD203B41FA5}">
                      <a16:colId xmlns:a16="http://schemas.microsoft.com/office/drawing/2014/main" val="2088033700"/>
                    </a:ext>
                  </a:extLst>
                </a:gridCol>
                <a:gridCol w="822960">
                  <a:extLst>
                    <a:ext uri="{9D8B030D-6E8A-4147-A177-3AD203B41FA5}">
                      <a16:colId xmlns:a16="http://schemas.microsoft.com/office/drawing/2014/main" val="3091521836"/>
                    </a:ext>
                  </a:extLst>
                </a:gridCol>
                <a:gridCol w="822960">
                  <a:extLst>
                    <a:ext uri="{9D8B030D-6E8A-4147-A177-3AD203B41FA5}">
                      <a16:colId xmlns:a16="http://schemas.microsoft.com/office/drawing/2014/main" val="1142000228"/>
                    </a:ext>
                  </a:extLst>
                </a:gridCol>
                <a:gridCol w="822960">
                  <a:extLst>
                    <a:ext uri="{9D8B030D-6E8A-4147-A177-3AD203B41FA5}">
                      <a16:colId xmlns:a16="http://schemas.microsoft.com/office/drawing/2014/main" val="632679650"/>
                    </a:ext>
                  </a:extLst>
                </a:gridCol>
                <a:gridCol w="822960">
                  <a:extLst>
                    <a:ext uri="{9D8B030D-6E8A-4147-A177-3AD203B41FA5}">
                      <a16:colId xmlns:a16="http://schemas.microsoft.com/office/drawing/2014/main" val="94734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83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- 2018-10-27 13:25:00 </a:t>
                      </a:r>
                      <a:r>
                        <a:rPr kumimoji="0" lang="en-US" sz="1000" b="0" i="0" u="none" strike="noStrike" kern="1200" cap="none" spc="0" normalizeH="0" baseline="0" noProof="0">
                          <a:ln>
                            <a:noFill/>
                          </a:ln>
                          <a:solidFill>
                            <a:prstClr val="black"/>
                          </a:solidFill>
                          <a:effectLst/>
                          <a:uLnTx/>
                          <a:uFillTx/>
                          <a:latin typeface="+mn-lt"/>
                          <a:ea typeface="+mn-ea"/>
                          <a:cs typeface="+mn-cs"/>
                        </a:rPr>
                        <a:t> 
 Today is Make a Difference Day!
Keep a recycle bin next to your trash can, it will help make paper recycling convenient and easy. 
Let’s make the Earth a better place to live!
Source:
Oxford Fajar SUCCESS SPM Science, pg.321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4529698"/>
                  </a:ext>
                </a:extLst>
              </a:tr>
            </a:tbl>
          </a:graphicData>
        </a:graphic>
      </p:graphicFrame>
      <p:sp>
        <p:nvSpPr>
          <p:cNvPr id="4" name="Text Placeholder 3">
            <a:extLst>
              <a:ext uri="{FF2B5EF4-FFF2-40B4-BE49-F238E27FC236}">
                <a16:creationId xmlns:a16="http://schemas.microsoft.com/office/drawing/2014/main" id="{2FFEF942-2148-4A81-94CB-A02FF12E58D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42616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87EB2-78CE-47FD-BD43-FBEF1435265B}"/>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F99484A4-15D2-4BEA-9AE9-835EF05C5613}"/>
              </a:ext>
            </a:extLst>
          </p:cNvPr>
          <p:cNvGraphicFramePr>
            <a:graphicFrameLocks noGrp="1"/>
          </p:cNvGraphicFramePr>
          <p:nvPr>
            <p:ph type="chart" sz="quarter" idx="13"/>
            <p:extLst>
              <p:ext uri="{D42A27DB-BD31-4B8C-83A1-F6EECF244321}">
                <p14:modId xmlns:p14="http://schemas.microsoft.com/office/powerpoint/2010/main" val="1103286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4905E-B675-4A5F-A25F-61E10A7ABEA8}"/>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44748D0-DCD8-494E-B41E-3982F1FC89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85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4413F-4327-4B1F-8E8F-936C550A6AE0}"/>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709B9BBA-7066-45D1-9CDB-7E1DDDA9C212}"/>
              </a:ext>
            </a:extLst>
          </p:cNvPr>
          <p:cNvGraphicFramePr>
            <a:graphicFrameLocks noGrp="1"/>
          </p:cNvGraphicFramePr>
          <p:nvPr>
            <p:ph type="chart" sz="quarter" idx="13"/>
            <p:extLst>
              <p:ext uri="{D42A27DB-BD31-4B8C-83A1-F6EECF244321}">
                <p14:modId xmlns:p14="http://schemas.microsoft.com/office/powerpoint/2010/main" val="2806276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82AFE7-2C2A-43C9-8858-452AEC32486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01431AA0-8760-41D9-8F19-F65F309394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167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BE0C5-0D91-465D-9C4B-997C1FEAC910}"/>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0A831CA3-CD89-4837-AA4D-81D9B9077505}"/>
              </a:ext>
            </a:extLst>
          </p:cNvPr>
          <p:cNvGraphicFramePr>
            <a:graphicFrameLocks noGrp="1"/>
          </p:cNvGraphicFramePr>
          <p:nvPr>
            <p:ph type="chart" sz="quarter" idx="13"/>
            <p:extLst>
              <p:ext uri="{D42A27DB-BD31-4B8C-83A1-F6EECF244321}">
                <p14:modId xmlns:p14="http://schemas.microsoft.com/office/powerpoint/2010/main" val="3255104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D07B03-083C-4F49-B0D2-F625AA88BAEB}"/>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047622AC-3FA3-4C50-BDF3-8B8ABFD7C9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41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4CEC5-4837-407C-80DC-F65644B97913}"/>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DCD58433-C030-495B-8377-50407A307C85}"/>
              </a:ext>
            </a:extLst>
          </p:cNvPr>
          <p:cNvGraphicFramePr>
            <a:graphicFrameLocks noGrp="1"/>
          </p:cNvGraphicFramePr>
          <p:nvPr>
            <p:ph type="chart" sz="quarter" idx="13"/>
            <p:extLst>
              <p:ext uri="{D42A27DB-BD31-4B8C-83A1-F6EECF244321}">
                <p14:modId xmlns:p14="http://schemas.microsoft.com/office/powerpoint/2010/main" val="887266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6AC177-23B1-4152-A8A4-AAA6742FBFE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FA28F573-0A6A-4DC6-8BFE-A10F177A6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3029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66056-2B2A-4D0A-BD24-E352FC3E7ADA}"/>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A909D556-496B-47F3-BD5B-F6D58E164B7F}"/>
              </a:ext>
            </a:extLst>
          </p:cNvPr>
          <p:cNvGraphicFramePr>
            <a:graphicFrameLocks noGrp="1"/>
          </p:cNvGraphicFramePr>
          <p:nvPr>
            <p:ph type="tbl" sz="quarter" idx="13"/>
            <p:extLst>
              <p:ext uri="{D42A27DB-BD31-4B8C-83A1-F6EECF244321}">
                <p14:modId xmlns:p14="http://schemas.microsoft.com/office/powerpoint/2010/main" val="3120393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33769583"/>
                    </a:ext>
                  </a:extLst>
                </a:gridCol>
                <a:gridCol w="1645920">
                  <a:extLst>
                    <a:ext uri="{9D8B030D-6E8A-4147-A177-3AD203B41FA5}">
                      <a16:colId xmlns:a16="http://schemas.microsoft.com/office/drawing/2014/main" val="1289091095"/>
                    </a:ext>
                  </a:extLst>
                </a:gridCol>
                <a:gridCol w="1645920">
                  <a:extLst>
                    <a:ext uri="{9D8B030D-6E8A-4147-A177-3AD203B41FA5}">
                      <a16:colId xmlns:a16="http://schemas.microsoft.com/office/drawing/2014/main" val="3782889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41174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a:t>
                      </a:r>
                    </a:p>
                  </a:txBody>
                  <a:tcPr/>
                </a:tc>
                <a:extLst>
                  <a:ext uri="{0D108BD9-81ED-4DB2-BD59-A6C34878D82A}">
                    <a16:rowId xmlns:a16="http://schemas.microsoft.com/office/drawing/2014/main" val="2945117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extLst>
                  <a:ext uri="{0D108BD9-81ED-4DB2-BD59-A6C34878D82A}">
                    <a16:rowId xmlns:a16="http://schemas.microsoft.com/office/drawing/2014/main" val="2778449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199397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180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7423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83394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53194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91255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4865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646043065"/>
                  </a:ext>
                </a:extLst>
              </a:tr>
            </a:tbl>
          </a:graphicData>
        </a:graphic>
      </p:graphicFrame>
      <p:sp>
        <p:nvSpPr>
          <p:cNvPr id="4" name="Text Placeholder 3">
            <a:extLst>
              <a:ext uri="{FF2B5EF4-FFF2-40B4-BE49-F238E27FC236}">
                <a16:creationId xmlns:a16="http://schemas.microsoft.com/office/drawing/2014/main" id="{0DD667D6-7167-4BC2-86A2-EFDF652B89E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91733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15632-50B4-4ABF-ABF7-21F71BB6B1D5}"/>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29A803BD-9914-40E2-BC02-1797BA733BB3}"/>
              </a:ext>
            </a:extLst>
          </p:cNvPr>
          <p:cNvGraphicFramePr>
            <a:graphicFrameLocks noGrp="1"/>
          </p:cNvGraphicFramePr>
          <p:nvPr>
            <p:ph type="tbl" sz="quarter" idx="13"/>
            <p:extLst>
              <p:ext uri="{D42A27DB-BD31-4B8C-83A1-F6EECF244321}">
                <p14:modId xmlns:p14="http://schemas.microsoft.com/office/powerpoint/2010/main" val="234956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91338274"/>
                    </a:ext>
                  </a:extLst>
                </a:gridCol>
                <a:gridCol w="1645920">
                  <a:extLst>
                    <a:ext uri="{9D8B030D-6E8A-4147-A177-3AD203B41FA5}">
                      <a16:colId xmlns:a16="http://schemas.microsoft.com/office/drawing/2014/main" val="1377573355"/>
                    </a:ext>
                  </a:extLst>
                </a:gridCol>
                <a:gridCol w="1645920">
                  <a:extLst>
                    <a:ext uri="{9D8B030D-6E8A-4147-A177-3AD203B41FA5}">
                      <a16:colId xmlns:a16="http://schemas.microsoft.com/office/drawing/2014/main" val="2172682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1811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4823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91386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55588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92485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48469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14214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50540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06555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84035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24535079"/>
                  </a:ext>
                </a:extLst>
              </a:tr>
            </a:tbl>
          </a:graphicData>
        </a:graphic>
      </p:graphicFrame>
      <p:sp>
        <p:nvSpPr>
          <p:cNvPr id="4" name="Text Placeholder 3">
            <a:extLst>
              <a:ext uri="{FF2B5EF4-FFF2-40B4-BE49-F238E27FC236}">
                <a16:creationId xmlns:a16="http://schemas.microsoft.com/office/drawing/2014/main" id="{729B6664-4DD3-46D6-8290-3D217A0D205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737536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D1D4-FAE4-4F89-AD23-DC75B6CB62F5}"/>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577CD9C9-8AEC-4DF3-9089-D2E15B92118A}"/>
              </a:ext>
            </a:extLst>
          </p:cNvPr>
          <p:cNvGraphicFramePr>
            <a:graphicFrameLocks noGrp="1"/>
          </p:cNvGraphicFramePr>
          <p:nvPr>
            <p:ph type="tbl" sz="quarter" idx="13"/>
            <p:extLst>
              <p:ext uri="{D42A27DB-BD31-4B8C-83A1-F6EECF244321}">
                <p14:modId xmlns:p14="http://schemas.microsoft.com/office/powerpoint/2010/main" val="1720323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35556129"/>
                    </a:ext>
                  </a:extLst>
                </a:gridCol>
                <a:gridCol w="1645920">
                  <a:extLst>
                    <a:ext uri="{9D8B030D-6E8A-4147-A177-3AD203B41FA5}">
                      <a16:colId xmlns:a16="http://schemas.microsoft.com/office/drawing/2014/main" val="1519859781"/>
                    </a:ext>
                  </a:extLst>
                </a:gridCol>
                <a:gridCol w="1645920">
                  <a:extLst>
                    <a:ext uri="{9D8B030D-6E8A-4147-A177-3AD203B41FA5}">
                      <a16:colId xmlns:a16="http://schemas.microsoft.com/office/drawing/2014/main" val="3037001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8511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1193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3769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28266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4639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499692750"/>
                  </a:ext>
                </a:extLst>
              </a:tr>
            </a:tbl>
          </a:graphicData>
        </a:graphic>
      </p:graphicFrame>
      <p:sp>
        <p:nvSpPr>
          <p:cNvPr id="4" name="Text Placeholder 3">
            <a:extLst>
              <a:ext uri="{FF2B5EF4-FFF2-40B4-BE49-F238E27FC236}">
                <a16:creationId xmlns:a16="http://schemas.microsoft.com/office/drawing/2014/main" id="{2D35F558-BE81-4D39-8F2D-D16F75D1583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26193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B59B-49E1-497E-994B-F4985363BD6D}"/>
              </a:ext>
            </a:extLst>
          </p:cNvPr>
          <p:cNvSpPr>
            <a:spLocks noGrp="1"/>
          </p:cNvSpPr>
          <p:nvPr>
            <p:ph type="title"/>
          </p:nvPr>
        </p:nvSpPr>
        <p:spPr/>
        <p:txBody>
          <a:bodyPr/>
          <a:lstStyle/>
          <a:p>
            <a:r>
              <a:rPr lang="en-US"/>
              <a:t>Facebook Own Posts Table | Oxford Fajar - 1 of 9</a:t>
            </a:r>
          </a:p>
        </p:txBody>
      </p:sp>
      <p:graphicFrame>
        <p:nvGraphicFramePr>
          <p:cNvPr id="5" name="Table Placeholder 4">
            <a:extLst>
              <a:ext uri="{FF2B5EF4-FFF2-40B4-BE49-F238E27FC236}">
                <a16:creationId xmlns:a16="http://schemas.microsoft.com/office/drawing/2014/main" id="{11328F1F-3683-46A0-86B0-A48D80FE2BF9}"/>
              </a:ext>
            </a:extLst>
          </p:cNvPr>
          <p:cNvGraphicFramePr>
            <a:graphicFrameLocks noGrp="1"/>
          </p:cNvGraphicFramePr>
          <p:nvPr>
            <p:ph type="tbl" sz="quarter" idx="13"/>
            <p:extLst>
              <p:ext uri="{D42A27DB-BD31-4B8C-83A1-F6EECF244321}">
                <p14:modId xmlns:p14="http://schemas.microsoft.com/office/powerpoint/2010/main" val="372693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852050"/>
                    </a:ext>
                  </a:extLst>
                </a:gridCol>
                <a:gridCol w="658368">
                  <a:extLst>
                    <a:ext uri="{9D8B030D-6E8A-4147-A177-3AD203B41FA5}">
                      <a16:colId xmlns:a16="http://schemas.microsoft.com/office/drawing/2014/main" val="4115540103"/>
                    </a:ext>
                  </a:extLst>
                </a:gridCol>
                <a:gridCol w="658368">
                  <a:extLst>
                    <a:ext uri="{9D8B030D-6E8A-4147-A177-3AD203B41FA5}">
                      <a16:colId xmlns:a16="http://schemas.microsoft.com/office/drawing/2014/main" val="3413447531"/>
                    </a:ext>
                  </a:extLst>
                </a:gridCol>
                <a:gridCol w="658368">
                  <a:extLst>
                    <a:ext uri="{9D8B030D-6E8A-4147-A177-3AD203B41FA5}">
                      <a16:colId xmlns:a16="http://schemas.microsoft.com/office/drawing/2014/main" val="4245603729"/>
                    </a:ext>
                  </a:extLst>
                </a:gridCol>
                <a:gridCol w="658368">
                  <a:extLst>
                    <a:ext uri="{9D8B030D-6E8A-4147-A177-3AD203B41FA5}">
                      <a16:colId xmlns:a16="http://schemas.microsoft.com/office/drawing/2014/main" val="3923386942"/>
                    </a:ext>
                  </a:extLst>
                </a:gridCol>
                <a:gridCol w="658368">
                  <a:extLst>
                    <a:ext uri="{9D8B030D-6E8A-4147-A177-3AD203B41FA5}">
                      <a16:colId xmlns:a16="http://schemas.microsoft.com/office/drawing/2014/main" val="769032598"/>
                    </a:ext>
                  </a:extLst>
                </a:gridCol>
                <a:gridCol w="658368">
                  <a:extLst>
                    <a:ext uri="{9D8B030D-6E8A-4147-A177-3AD203B41FA5}">
                      <a16:colId xmlns:a16="http://schemas.microsoft.com/office/drawing/2014/main" val="1023660104"/>
                    </a:ext>
                  </a:extLst>
                </a:gridCol>
                <a:gridCol w="658368">
                  <a:extLst>
                    <a:ext uri="{9D8B030D-6E8A-4147-A177-3AD203B41FA5}">
                      <a16:colId xmlns:a16="http://schemas.microsoft.com/office/drawing/2014/main" val="1245702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804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- 2018-10-30 15:41:00 </a:t>
                      </a:r>
                      <a:r>
                        <a:rPr kumimoji="0" lang="en-US" sz="1000" b="0" i="0" u="none" strike="noStrike" kern="1200" cap="none" spc="0" normalizeH="0" baseline="0" noProof="0">
                          <a:ln>
                            <a:noFill/>
                          </a:ln>
                          <a:solidFill>
                            <a:prstClr val="black"/>
                          </a:solidFill>
                          <a:effectLst/>
                          <a:uLnTx/>
                          <a:uFillTx/>
                          <a:latin typeface="+mn-lt"/>
                          <a:ea typeface="+mn-ea"/>
                          <a:cs typeface="+mn-cs"/>
                        </a:rPr>
                        <a:t> 
 Skimming is a process of reading rapidly to get a general overview of the reading material.
Scanning is a process of reading rapidly to find important words and facts. For example, we perform scanning to find important figures, formulas, diagrams, and tables from a reading material.
Although both processes are short, it helps readers to understand and retain information better and longer. According to research, every 1 minute used for scanning and skimming helps to save 10 minutes of reading time.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794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- 2018-10-27 13:25:00 </a:t>
                      </a:r>
                      <a:r>
                        <a:rPr kumimoji="0" lang="en-US" sz="1000" b="0" i="0" u="none" strike="noStrike" kern="1200" cap="none" spc="0" normalizeH="0" baseline="0" noProof="0">
                          <a:ln>
                            <a:noFill/>
                          </a:ln>
                          <a:solidFill>
                            <a:prstClr val="black"/>
                          </a:solidFill>
                          <a:effectLst/>
                          <a:uLnTx/>
                          <a:uFillTx/>
                          <a:latin typeface="+mn-lt"/>
                          <a:ea typeface="+mn-ea"/>
                          <a:cs typeface="+mn-cs"/>
                        </a:rPr>
                        <a:t> 
 Today is Make a Difference Day!
Keep a recycle bin next to your trash can, it will help make paper recycling convenient and easy. 
Let’s make the Earth a better place to live!
Source:
Oxford Fajar SUCCESS SPM Science, pg.321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8467641"/>
                  </a:ext>
                </a:extLst>
              </a:tr>
            </a:tbl>
          </a:graphicData>
        </a:graphic>
      </p:graphicFrame>
      <p:sp>
        <p:nvSpPr>
          <p:cNvPr id="4" name="Text Placeholder 3">
            <a:extLst>
              <a:ext uri="{FF2B5EF4-FFF2-40B4-BE49-F238E27FC236}">
                <a16:creationId xmlns:a16="http://schemas.microsoft.com/office/drawing/2014/main" id="{04988BDD-477D-407D-80D6-081192DD2EC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806997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A328C-C2CB-4DA1-A097-419ADFFF2497}"/>
              </a:ext>
            </a:extLst>
          </p:cNvPr>
          <p:cNvSpPr>
            <a:spLocks noGrp="1"/>
          </p:cNvSpPr>
          <p:nvPr>
            <p:ph type="title"/>
          </p:nvPr>
        </p:nvSpPr>
        <p:spPr/>
        <p:txBody>
          <a:bodyPr/>
          <a:lstStyle/>
          <a:p>
            <a:r>
              <a:rPr lang="en-US"/>
              <a:t>Facebook Own Posts Table | Oxford Fajar - 2 of 9</a:t>
            </a:r>
          </a:p>
        </p:txBody>
      </p:sp>
      <p:graphicFrame>
        <p:nvGraphicFramePr>
          <p:cNvPr id="5" name="Table Placeholder 4">
            <a:extLst>
              <a:ext uri="{FF2B5EF4-FFF2-40B4-BE49-F238E27FC236}">
                <a16:creationId xmlns:a16="http://schemas.microsoft.com/office/drawing/2014/main" id="{536276B8-26BD-42E2-97F8-C31AF6EEDE59}"/>
              </a:ext>
            </a:extLst>
          </p:cNvPr>
          <p:cNvGraphicFramePr>
            <a:graphicFrameLocks noGrp="1"/>
          </p:cNvGraphicFramePr>
          <p:nvPr>
            <p:ph type="tbl" sz="quarter" idx="13"/>
            <p:extLst>
              <p:ext uri="{D42A27DB-BD31-4B8C-83A1-F6EECF244321}">
                <p14:modId xmlns:p14="http://schemas.microsoft.com/office/powerpoint/2010/main" val="388287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0290305"/>
                    </a:ext>
                  </a:extLst>
                </a:gridCol>
                <a:gridCol w="658368">
                  <a:extLst>
                    <a:ext uri="{9D8B030D-6E8A-4147-A177-3AD203B41FA5}">
                      <a16:colId xmlns:a16="http://schemas.microsoft.com/office/drawing/2014/main" val="299737357"/>
                    </a:ext>
                  </a:extLst>
                </a:gridCol>
                <a:gridCol w="658368">
                  <a:extLst>
                    <a:ext uri="{9D8B030D-6E8A-4147-A177-3AD203B41FA5}">
                      <a16:colId xmlns:a16="http://schemas.microsoft.com/office/drawing/2014/main" val="545069399"/>
                    </a:ext>
                  </a:extLst>
                </a:gridCol>
                <a:gridCol w="658368">
                  <a:extLst>
                    <a:ext uri="{9D8B030D-6E8A-4147-A177-3AD203B41FA5}">
                      <a16:colId xmlns:a16="http://schemas.microsoft.com/office/drawing/2014/main" val="3290109608"/>
                    </a:ext>
                  </a:extLst>
                </a:gridCol>
                <a:gridCol w="658368">
                  <a:extLst>
                    <a:ext uri="{9D8B030D-6E8A-4147-A177-3AD203B41FA5}">
                      <a16:colId xmlns:a16="http://schemas.microsoft.com/office/drawing/2014/main" val="2796279737"/>
                    </a:ext>
                  </a:extLst>
                </a:gridCol>
                <a:gridCol w="658368">
                  <a:extLst>
                    <a:ext uri="{9D8B030D-6E8A-4147-A177-3AD203B41FA5}">
                      <a16:colId xmlns:a16="http://schemas.microsoft.com/office/drawing/2014/main" val="1362543127"/>
                    </a:ext>
                  </a:extLst>
                </a:gridCol>
                <a:gridCol w="658368">
                  <a:extLst>
                    <a:ext uri="{9D8B030D-6E8A-4147-A177-3AD203B41FA5}">
                      <a16:colId xmlns:a16="http://schemas.microsoft.com/office/drawing/2014/main" val="3649801858"/>
                    </a:ext>
                  </a:extLst>
                </a:gridCol>
                <a:gridCol w="658368">
                  <a:extLst>
                    <a:ext uri="{9D8B030D-6E8A-4147-A177-3AD203B41FA5}">
                      <a16:colId xmlns:a16="http://schemas.microsoft.com/office/drawing/2014/main" val="2887952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615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- 2018-10-25 11:25:00 </a:t>
                      </a:r>
                      <a:r>
                        <a:rPr kumimoji="0" lang="en-US" sz="1000" b="0" i="0" u="none" strike="noStrike" kern="1200" cap="none" spc="0" normalizeH="0" baseline="0" noProof="0">
                          <a:ln>
                            <a:noFill/>
                          </a:ln>
                          <a:solidFill>
                            <a:prstClr val="black"/>
                          </a:solidFill>
                          <a:effectLst/>
                          <a:uLnTx/>
                          <a:uFillTx/>
                          <a:latin typeface="+mn-lt"/>
                          <a:ea typeface="+mn-ea"/>
                          <a:cs typeface="+mn-cs"/>
                        </a:rPr>
                        <a:t> 
 Always on the go and tired of carrying heavy revision books around while preparing for SPM? We’ve got you covered!
Memory Booster Plus SPM is a revision app designed to help students revise, retain, and recall key concepts anytime, anywhere for effective exam preparation!
Available for Sejarah, Chemistry, Biology, Physics and Science.
Grab them now!
http://bit.ly/2LHxShR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3565216"/>
                  </a:ext>
                </a:extLst>
              </a:tr>
            </a:tbl>
          </a:graphicData>
        </a:graphic>
      </p:graphicFrame>
      <p:sp>
        <p:nvSpPr>
          <p:cNvPr id="4" name="Text Placeholder 3">
            <a:extLst>
              <a:ext uri="{FF2B5EF4-FFF2-40B4-BE49-F238E27FC236}">
                <a16:creationId xmlns:a16="http://schemas.microsoft.com/office/drawing/2014/main" id="{1254EA9D-20B6-4DBB-B1BC-6BDDD9FBE0F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31597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4E7FD-DDD7-4ABC-B319-1A6D541CD7B2}"/>
              </a:ext>
            </a:extLst>
          </p:cNvPr>
          <p:cNvSpPr>
            <a:spLocks noGrp="1"/>
          </p:cNvSpPr>
          <p:nvPr>
            <p:ph type="title"/>
          </p:nvPr>
        </p:nvSpPr>
        <p:spPr/>
        <p:txBody>
          <a:bodyPr/>
          <a:lstStyle/>
          <a:p>
            <a:r>
              <a:rPr lang="en-US"/>
              <a:t>Facebook Own Posts Table | Oxford Fajar - 3 of 9</a:t>
            </a:r>
          </a:p>
        </p:txBody>
      </p:sp>
      <p:graphicFrame>
        <p:nvGraphicFramePr>
          <p:cNvPr id="5" name="Table Placeholder 4">
            <a:extLst>
              <a:ext uri="{FF2B5EF4-FFF2-40B4-BE49-F238E27FC236}">
                <a16:creationId xmlns:a16="http://schemas.microsoft.com/office/drawing/2014/main" id="{9254D7E7-C797-422B-9D60-02168B622ECA}"/>
              </a:ext>
            </a:extLst>
          </p:cNvPr>
          <p:cNvGraphicFramePr>
            <a:graphicFrameLocks noGrp="1"/>
          </p:cNvGraphicFramePr>
          <p:nvPr>
            <p:ph type="tbl" sz="quarter" idx="13"/>
            <p:extLst>
              <p:ext uri="{D42A27DB-BD31-4B8C-83A1-F6EECF244321}">
                <p14:modId xmlns:p14="http://schemas.microsoft.com/office/powerpoint/2010/main" val="186163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5324103"/>
                    </a:ext>
                  </a:extLst>
                </a:gridCol>
                <a:gridCol w="658368">
                  <a:extLst>
                    <a:ext uri="{9D8B030D-6E8A-4147-A177-3AD203B41FA5}">
                      <a16:colId xmlns:a16="http://schemas.microsoft.com/office/drawing/2014/main" val="672087807"/>
                    </a:ext>
                  </a:extLst>
                </a:gridCol>
                <a:gridCol w="658368">
                  <a:extLst>
                    <a:ext uri="{9D8B030D-6E8A-4147-A177-3AD203B41FA5}">
                      <a16:colId xmlns:a16="http://schemas.microsoft.com/office/drawing/2014/main" val="1266192345"/>
                    </a:ext>
                  </a:extLst>
                </a:gridCol>
                <a:gridCol w="658368">
                  <a:extLst>
                    <a:ext uri="{9D8B030D-6E8A-4147-A177-3AD203B41FA5}">
                      <a16:colId xmlns:a16="http://schemas.microsoft.com/office/drawing/2014/main" val="4227181445"/>
                    </a:ext>
                  </a:extLst>
                </a:gridCol>
                <a:gridCol w="658368">
                  <a:extLst>
                    <a:ext uri="{9D8B030D-6E8A-4147-A177-3AD203B41FA5}">
                      <a16:colId xmlns:a16="http://schemas.microsoft.com/office/drawing/2014/main" val="2256126124"/>
                    </a:ext>
                  </a:extLst>
                </a:gridCol>
                <a:gridCol w="658368">
                  <a:extLst>
                    <a:ext uri="{9D8B030D-6E8A-4147-A177-3AD203B41FA5}">
                      <a16:colId xmlns:a16="http://schemas.microsoft.com/office/drawing/2014/main" val="5772408"/>
                    </a:ext>
                  </a:extLst>
                </a:gridCol>
                <a:gridCol w="658368">
                  <a:extLst>
                    <a:ext uri="{9D8B030D-6E8A-4147-A177-3AD203B41FA5}">
                      <a16:colId xmlns:a16="http://schemas.microsoft.com/office/drawing/2014/main" val="1456618508"/>
                    </a:ext>
                  </a:extLst>
                </a:gridCol>
                <a:gridCol w="658368">
                  <a:extLst>
                    <a:ext uri="{9D8B030D-6E8A-4147-A177-3AD203B41FA5}">
                      <a16:colId xmlns:a16="http://schemas.microsoft.com/office/drawing/2014/main" val="1792968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980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- 2018-10-23 12:24:00 </a:t>
                      </a:r>
                      <a:r>
                        <a:rPr kumimoji="0" lang="en-US" sz="1000" b="0" i="0" u="none" strike="noStrike" kern="1200" cap="none" spc="0" normalizeH="0" baseline="0" noProof="0">
                          <a:ln>
                            <a:noFill/>
                          </a:ln>
                          <a:solidFill>
                            <a:prstClr val="black"/>
                          </a:solidFill>
                          <a:effectLst/>
                          <a:uLnTx/>
                          <a:uFillTx/>
                          <a:latin typeface="+mn-lt"/>
                          <a:ea typeface="+mn-ea"/>
                          <a:cs typeface="+mn-cs"/>
                        </a:rPr>
                        <a:t> 
 The proper use of punctuation marks is important in expressing our ideas better. 
Can you spot the mistakes in the sentence above? Comment below!
.
.
.
Answer:
Lions’ manes are beautiful to look at, aren’t they?
Source:
Oxford Fajar SUCCESS UPSR English, pg.52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8011989"/>
                  </a:ext>
                </a:extLst>
              </a:tr>
            </a:tbl>
          </a:graphicData>
        </a:graphic>
      </p:graphicFrame>
      <p:sp>
        <p:nvSpPr>
          <p:cNvPr id="4" name="Text Placeholder 3">
            <a:extLst>
              <a:ext uri="{FF2B5EF4-FFF2-40B4-BE49-F238E27FC236}">
                <a16:creationId xmlns:a16="http://schemas.microsoft.com/office/drawing/2014/main" id="{E1C631AD-91EA-430E-9618-E68D0115F4B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7881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00B3-D564-41FA-BC8F-4C1B9CCD5EF7}"/>
              </a:ext>
            </a:extLst>
          </p:cNvPr>
          <p:cNvSpPr>
            <a:spLocks noGrp="1"/>
          </p:cNvSpPr>
          <p:nvPr>
            <p:ph type="title"/>
          </p:nvPr>
        </p:nvSpPr>
        <p:spPr/>
        <p:txBody>
          <a:bodyPr/>
          <a:lstStyle/>
          <a:p>
            <a:r>
              <a:rPr lang="en-US"/>
              <a:t>Facebook Own Posts Table | Oxford Fajar - 4 of 9</a:t>
            </a:r>
          </a:p>
        </p:txBody>
      </p:sp>
      <p:graphicFrame>
        <p:nvGraphicFramePr>
          <p:cNvPr id="5" name="Table Placeholder 4">
            <a:extLst>
              <a:ext uri="{FF2B5EF4-FFF2-40B4-BE49-F238E27FC236}">
                <a16:creationId xmlns:a16="http://schemas.microsoft.com/office/drawing/2014/main" id="{6AE6F683-4387-441B-9ADD-F34E68932B14}"/>
              </a:ext>
            </a:extLst>
          </p:cNvPr>
          <p:cNvGraphicFramePr>
            <a:graphicFrameLocks noGrp="1"/>
          </p:cNvGraphicFramePr>
          <p:nvPr>
            <p:ph type="tbl" sz="quarter" idx="13"/>
            <p:extLst>
              <p:ext uri="{D42A27DB-BD31-4B8C-83A1-F6EECF244321}">
                <p14:modId xmlns:p14="http://schemas.microsoft.com/office/powerpoint/2010/main" val="2987608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6953833"/>
                    </a:ext>
                  </a:extLst>
                </a:gridCol>
                <a:gridCol w="658368">
                  <a:extLst>
                    <a:ext uri="{9D8B030D-6E8A-4147-A177-3AD203B41FA5}">
                      <a16:colId xmlns:a16="http://schemas.microsoft.com/office/drawing/2014/main" val="1865395035"/>
                    </a:ext>
                  </a:extLst>
                </a:gridCol>
                <a:gridCol w="658368">
                  <a:extLst>
                    <a:ext uri="{9D8B030D-6E8A-4147-A177-3AD203B41FA5}">
                      <a16:colId xmlns:a16="http://schemas.microsoft.com/office/drawing/2014/main" val="3218064154"/>
                    </a:ext>
                  </a:extLst>
                </a:gridCol>
                <a:gridCol w="658368">
                  <a:extLst>
                    <a:ext uri="{9D8B030D-6E8A-4147-A177-3AD203B41FA5}">
                      <a16:colId xmlns:a16="http://schemas.microsoft.com/office/drawing/2014/main" val="359700942"/>
                    </a:ext>
                  </a:extLst>
                </a:gridCol>
                <a:gridCol w="658368">
                  <a:extLst>
                    <a:ext uri="{9D8B030D-6E8A-4147-A177-3AD203B41FA5}">
                      <a16:colId xmlns:a16="http://schemas.microsoft.com/office/drawing/2014/main" val="1936987723"/>
                    </a:ext>
                  </a:extLst>
                </a:gridCol>
                <a:gridCol w="658368">
                  <a:extLst>
                    <a:ext uri="{9D8B030D-6E8A-4147-A177-3AD203B41FA5}">
                      <a16:colId xmlns:a16="http://schemas.microsoft.com/office/drawing/2014/main" val="624657883"/>
                    </a:ext>
                  </a:extLst>
                </a:gridCol>
                <a:gridCol w="658368">
                  <a:extLst>
                    <a:ext uri="{9D8B030D-6E8A-4147-A177-3AD203B41FA5}">
                      <a16:colId xmlns:a16="http://schemas.microsoft.com/office/drawing/2014/main" val="1602888072"/>
                    </a:ext>
                  </a:extLst>
                </a:gridCol>
                <a:gridCol w="658368">
                  <a:extLst>
                    <a:ext uri="{9D8B030D-6E8A-4147-A177-3AD203B41FA5}">
                      <a16:colId xmlns:a16="http://schemas.microsoft.com/office/drawing/2014/main" val="86610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667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- 2018-10-21 12:19:00 </a:t>
                      </a:r>
                      <a:r>
                        <a:rPr kumimoji="0" lang="en-US" sz="1000" b="0" i="0" u="none" strike="noStrike" kern="1200" cap="none" spc="0" normalizeH="0" baseline="0" noProof="0">
                          <a:ln>
                            <a:noFill/>
                          </a:ln>
                          <a:solidFill>
                            <a:prstClr val="black"/>
                          </a:solidFill>
                          <a:effectLst/>
                          <a:uLnTx/>
                          <a:uFillTx/>
                          <a:latin typeface="+mn-lt"/>
                          <a:ea typeface="+mn-ea"/>
                          <a:cs typeface="+mn-cs"/>
                        </a:rPr>
                        <a:t> 
 Trying to button your shirt with eyes closed, huh? Yep! We’re able to do it be
because of our proprioceptive system. 
Proprioceptors are receptors found in the muscles, tendons, and ligaments which are connected to sensory neurons. 
It is a key component in muscle memory and hand-eye coordination which enable us to move through space and move our body effectively.
Hence, we are able to button our shirt, tie a knot, and even detect which object is heavier when we hold two objects in our hand when our eyes are closed.
Source:
Oxford Fajar SUCCESS SPM Science, pg.20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8935158"/>
                  </a:ext>
                </a:extLst>
              </a:tr>
            </a:tbl>
          </a:graphicData>
        </a:graphic>
      </p:graphicFrame>
      <p:sp>
        <p:nvSpPr>
          <p:cNvPr id="4" name="Text Placeholder 3">
            <a:extLst>
              <a:ext uri="{FF2B5EF4-FFF2-40B4-BE49-F238E27FC236}">
                <a16:creationId xmlns:a16="http://schemas.microsoft.com/office/drawing/2014/main" id="{062486A5-00AA-4923-8AA1-3E57E4FF7D9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27264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7FFE-34D5-44FC-9402-A0A7DC891AA2}"/>
              </a:ext>
            </a:extLst>
          </p:cNvPr>
          <p:cNvSpPr>
            <a:spLocks noGrp="1"/>
          </p:cNvSpPr>
          <p:nvPr>
            <p:ph type="title"/>
          </p:nvPr>
        </p:nvSpPr>
        <p:spPr/>
        <p:txBody>
          <a:bodyPr/>
          <a:lstStyle/>
          <a:p>
            <a:r>
              <a:rPr lang="en-US"/>
              <a:t>Facebook Own Posts Table | Oxford Fajar - 5 of 9</a:t>
            </a:r>
          </a:p>
        </p:txBody>
      </p:sp>
      <p:graphicFrame>
        <p:nvGraphicFramePr>
          <p:cNvPr id="5" name="Table Placeholder 4">
            <a:extLst>
              <a:ext uri="{FF2B5EF4-FFF2-40B4-BE49-F238E27FC236}">
                <a16:creationId xmlns:a16="http://schemas.microsoft.com/office/drawing/2014/main" id="{5143C769-0C39-45A7-8584-153DCB92885C}"/>
              </a:ext>
            </a:extLst>
          </p:cNvPr>
          <p:cNvGraphicFramePr>
            <a:graphicFrameLocks noGrp="1"/>
          </p:cNvGraphicFramePr>
          <p:nvPr>
            <p:ph type="tbl" sz="quarter" idx="13"/>
            <p:extLst>
              <p:ext uri="{D42A27DB-BD31-4B8C-83A1-F6EECF244321}">
                <p14:modId xmlns:p14="http://schemas.microsoft.com/office/powerpoint/2010/main" val="126421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5329611"/>
                    </a:ext>
                  </a:extLst>
                </a:gridCol>
                <a:gridCol w="658368">
                  <a:extLst>
                    <a:ext uri="{9D8B030D-6E8A-4147-A177-3AD203B41FA5}">
                      <a16:colId xmlns:a16="http://schemas.microsoft.com/office/drawing/2014/main" val="2353514154"/>
                    </a:ext>
                  </a:extLst>
                </a:gridCol>
                <a:gridCol w="658368">
                  <a:extLst>
                    <a:ext uri="{9D8B030D-6E8A-4147-A177-3AD203B41FA5}">
                      <a16:colId xmlns:a16="http://schemas.microsoft.com/office/drawing/2014/main" val="2885888772"/>
                    </a:ext>
                  </a:extLst>
                </a:gridCol>
                <a:gridCol w="658368">
                  <a:extLst>
                    <a:ext uri="{9D8B030D-6E8A-4147-A177-3AD203B41FA5}">
                      <a16:colId xmlns:a16="http://schemas.microsoft.com/office/drawing/2014/main" val="2971504223"/>
                    </a:ext>
                  </a:extLst>
                </a:gridCol>
                <a:gridCol w="658368">
                  <a:extLst>
                    <a:ext uri="{9D8B030D-6E8A-4147-A177-3AD203B41FA5}">
                      <a16:colId xmlns:a16="http://schemas.microsoft.com/office/drawing/2014/main" val="1227101129"/>
                    </a:ext>
                  </a:extLst>
                </a:gridCol>
                <a:gridCol w="658368">
                  <a:extLst>
                    <a:ext uri="{9D8B030D-6E8A-4147-A177-3AD203B41FA5}">
                      <a16:colId xmlns:a16="http://schemas.microsoft.com/office/drawing/2014/main" val="2365414247"/>
                    </a:ext>
                  </a:extLst>
                </a:gridCol>
                <a:gridCol w="658368">
                  <a:extLst>
                    <a:ext uri="{9D8B030D-6E8A-4147-A177-3AD203B41FA5}">
                      <a16:colId xmlns:a16="http://schemas.microsoft.com/office/drawing/2014/main" val="1291714374"/>
                    </a:ext>
                  </a:extLst>
                </a:gridCol>
                <a:gridCol w="658368">
                  <a:extLst>
                    <a:ext uri="{9D8B030D-6E8A-4147-A177-3AD203B41FA5}">
                      <a16:colId xmlns:a16="http://schemas.microsoft.com/office/drawing/2014/main" val="4122068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904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- 2018-10-19 16:18:00 </a:t>
                      </a:r>
                      <a:r>
                        <a:rPr kumimoji="0" lang="en-US" sz="1000" b="0" i="0" u="none" strike="noStrike" kern="1200" cap="none" spc="0" normalizeH="0" baseline="0" noProof="0">
                          <a:ln>
                            <a:noFill/>
                          </a:ln>
                          <a:solidFill>
                            <a:prstClr val="black"/>
                          </a:solidFill>
                          <a:effectLst/>
                          <a:uLnTx/>
                          <a:uFillTx/>
                          <a:latin typeface="+mn-lt"/>
                          <a:ea typeface="+mn-ea"/>
                          <a:cs typeface="+mn-cs"/>
                        </a:rPr>
                        <a:t> 
 Practice makes perfect!
Step-by-step Fully Worked Solutions SPM is your ideal SPM revision tool to practise and master the skills of answering questions anytime, anywhere! 
Download now and get your FREE sample for 2 weeks!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0266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- 2018-10-18 15:17:00 </a:t>
                      </a:r>
                      <a:r>
                        <a:rPr kumimoji="0" lang="en-US" sz="1000" b="0" i="0" u="none" strike="noStrike" kern="1200" cap="none" spc="0" normalizeH="0" baseline="0" noProof="0">
                          <a:ln>
                            <a:noFill/>
                          </a:ln>
                          <a:solidFill>
                            <a:prstClr val="black"/>
                          </a:solidFill>
                          <a:effectLst/>
                          <a:uLnTx/>
                          <a:uFillTx/>
                          <a:latin typeface="+mn-lt"/>
                          <a:ea typeface="+mn-ea"/>
                          <a:cs typeface="+mn-cs"/>
                        </a:rPr>
                        <a:t> 
 Your mindset determines your success.
Before you start reading, you should develop a positive mindset and believe that you are able to read and understand the reading material efficiently.
It is also important to have a confident, relaxed, and content mind
 to improve your brain’s efficiency and productivity during speed reading.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1841474"/>
                  </a:ext>
                </a:extLst>
              </a:tr>
            </a:tbl>
          </a:graphicData>
        </a:graphic>
      </p:graphicFrame>
      <p:sp>
        <p:nvSpPr>
          <p:cNvPr id="4" name="Text Placeholder 3">
            <a:extLst>
              <a:ext uri="{FF2B5EF4-FFF2-40B4-BE49-F238E27FC236}">
                <a16:creationId xmlns:a16="http://schemas.microsoft.com/office/drawing/2014/main" id="{6E15A8CB-013D-4231-A5AC-AF65243D821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010989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42178-28DA-4796-9D0C-FE93CB3465C2}"/>
              </a:ext>
            </a:extLst>
          </p:cNvPr>
          <p:cNvSpPr>
            <a:spLocks noGrp="1"/>
          </p:cNvSpPr>
          <p:nvPr>
            <p:ph type="title"/>
          </p:nvPr>
        </p:nvSpPr>
        <p:spPr/>
        <p:txBody>
          <a:bodyPr/>
          <a:lstStyle/>
          <a:p>
            <a:r>
              <a:rPr lang="en-US"/>
              <a:t>Facebook Own Posts Table | Oxford Fajar - 6 of 9</a:t>
            </a:r>
          </a:p>
        </p:txBody>
      </p:sp>
      <p:graphicFrame>
        <p:nvGraphicFramePr>
          <p:cNvPr id="5" name="Table Placeholder 4">
            <a:extLst>
              <a:ext uri="{FF2B5EF4-FFF2-40B4-BE49-F238E27FC236}">
                <a16:creationId xmlns:a16="http://schemas.microsoft.com/office/drawing/2014/main" id="{6D4EFE76-1C21-4055-862A-A878B62E4080}"/>
              </a:ext>
            </a:extLst>
          </p:cNvPr>
          <p:cNvGraphicFramePr>
            <a:graphicFrameLocks noGrp="1"/>
          </p:cNvGraphicFramePr>
          <p:nvPr>
            <p:ph type="tbl" sz="quarter" idx="13"/>
            <p:extLst>
              <p:ext uri="{D42A27DB-BD31-4B8C-83A1-F6EECF244321}">
                <p14:modId xmlns:p14="http://schemas.microsoft.com/office/powerpoint/2010/main" val="480139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568001"/>
                    </a:ext>
                  </a:extLst>
                </a:gridCol>
                <a:gridCol w="658368">
                  <a:extLst>
                    <a:ext uri="{9D8B030D-6E8A-4147-A177-3AD203B41FA5}">
                      <a16:colId xmlns:a16="http://schemas.microsoft.com/office/drawing/2014/main" val="55919506"/>
                    </a:ext>
                  </a:extLst>
                </a:gridCol>
                <a:gridCol w="658368">
                  <a:extLst>
                    <a:ext uri="{9D8B030D-6E8A-4147-A177-3AD203B41FA5}">
                      <a16:colId xmlns:a16="http://schemas.microsoft.com/office/drawing/2014/main" val="3340642549"/>
                    </a:ext>
                  </a:extLst>
                </a:gridCol>
                <a:gridCol w="658368">
                  <a:extLst>
                    <a:ext uri="{9D8B030D-6E8A-4147-A177-3AD203B41FA5}">
                      <a16:colId xmlns:a16="http://schemas.microsoft.com/office/drawing/2014/main" val="3477333191"/>
                    </a:ext>
                  </a:extLst>
                </a:gridCol>
                <a:gridCol w="658368">
                  <a:extLst>
                    <a:ext uri="{9D8B030D-6E8A-4147-A177-3AD203B41FA5}">
                      <a16:colId xmlns:a16="http://schemas.microsoft.com/office/drawing/2014/main" val="677118799"/>
                    </a:ext>
                  </a:extLst>
                </a:gridCol>
                <a:gridCol w="658368">
                  <a:extLst>
                    <a:ext uri="{9D8B030D-6E8A-4147-A177-3AD203B41FA5}">
                      <a16:colId xmlns:a16="http://schemas.microsoft.com/office/drawing/2014/main" val="263728214"/>
                    </a:ext>
                  </a:extLst>
                </a:gridCol>
                <a:gridCol w="658368">
                  <a:extLst>
                    <a:ext uri="{9D8B030D-6E8A-4147-A177-3AD203B41FA5}">
                      <a16:colId xmlns:a16="http://schemas.microsoft.com/office/drawing/2014/main" val="4091351349"/>
                    </a:ext>
                  </a:extLst>
                </a:gridCol>
                <a:gridCol w="658368">
                  <a:extLst>
                    <a:ext uri="{9D8B030D-6E8A-4147-A177-3AD203B41FA5}">
                      <a16:colId xmlns:a16="http://schemas.microsoft.com/office/drawing/2014/main" val="2307872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418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- 2018-10-16 15:22:00 </a:t>
                      </a:r>
                      <a:r>
                        <a:rPr kumimoji="0" lang="en-US" sz="1000" b="0" i="0" u="none" strike="noStrike" kern="1200" cap="none" spc="0" normalizeH="0" baseline="0" noProof="0">
                          <a:ln>
                            <a:noFill/>
                          </a:ln>
                          <a:solidFill>
                            <a:prstClr val="black"/>
                          </a:solidFill>
                          <a:effectLst/>
                          <a:uLnTx/>
                          <a:uFillTx/>
                          <a:latin typeface="+mn-lt"/>
                          <a:ea typeface="+mn-ea"/>
                          <a:cs typeface="+mn-cs"/>
                        </a:rPr>
                        <a:t> 
 Here’s a quick revision on factorisation, try it out!
.
.
.
.
Answer:
2(2x-3)(x+2)
Source:
Oxford Fajar SUCCESS SPM Mathematics, pg.17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645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- 2018-10-14 14:15:00 </a:t>
                      </a:r>
                      <a:r>
                        <a:rPr kumimoji="0" lang="en-US" sz="1000" b="0" i="0" u="none" strike="noStrike" kern="1200" cap="none" spc="0" normalizeH="0" baseline="0" noProof="0">
                          <a:ln>
                            <a:noFill/>
                          </a:ln>
                          <a:solidFill>
                            <a:prstClr val="black"/>
                          </a:solidFill>
                          <a:effectLst/>
                          <a:uLnTx/>
                          <a:uFillTx/>
                          <a:latin typeface="+mn-lt"/>
                          <a:ea typeface="+mn-ea"/>
                          <a:cs typeface="+mn-cs"/>
                        </a:rPr>
                        <a:t> 
 Roller supports are located at one end of a long steel bridge to reduce the effect of wear and tear. 
It allows the bridge structure to expand and contract with temperature changes.
Remember to check the rollers out the next time you see a bridge!
Source:
Oxford Fajar SUCCESS UPSR Sains, pg.177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9976360"/>
                  </a:ext>
                </a:extLst>
              </a:tr>
            </a:tbl>
          </a:graphicData>
        </a:graphic>
      </p:graphicFrame>
      <p:sp>
        <p:nvSpPr>
          <p:cNvPr id="4" name="Text Placeholder 3">
            <a:extLst>
              <a:ext uri="{FF2B5EF4-FFF2-40B4-BE49-F238E27FC236}">
                <a16:creationId xmlns:a16="http://schemas.microsoft.com/office/drawing/2014/main" id="{4F82E55D-C78E-4051-8461-7644E426DB9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42369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D5F4F-2BC3-496A-BDFC-731F9DEFF8E5}"/>
              </a:ext>
            </a:extLst>
          </p:cNvPr>
          <p:cNvSpPr>
            <a:spLocks noGrp="1"/>
          </p:cNvSpPr>
          <p:nvPr>
            <p:ph type="title"/>
          </p:nvPr>
        </p:nvSpPr>
        <p:spPr/>
        <p:txBody>
          <a:bodyPr/>
          <a:lstStyle/>
          <a:p>
            <a:r>
              <a:rPr lang="en-US"/>
              <a:t>Facebook Own Posts Table | Oxford Fajar - 7 of 9</a:t>
            </a:r>
          </a:p>
        </p:txBody>
      </p:sp>
      <p:graphicFrame>
        <p:nvGraphicFramePr>
          <p:cNvPr id="5" name="Table Placeholder 4">
            <a:extLst>
              <a:ext uri="{FF2B5EF4-FFF2-40B4-BE49-F238E27FC236}">
                <a16:creationId xmlns:a16="http://schemas.microsoft.com/office/drawing/2014/main" id="{22A59A8F-3119-48F5-A7E3-7CB792DC9575}"/>
              </a:ext>
            </a:extLst>
          </p:cNvPr>
          <p:cNvGraphicFramePr>
            <a:graphicFrameLocks noGrp="1"/>
          </p:cNvGraphicFramePr>
          <p:nvPr>
            <p:ph type="tbl" sz="quarter" idx="13"/>
            <p:extLst>
              <p:ext uri="{D42A27DB-BD31-4B8C-83A1-F6EECF244321}">
                <p14:modId xmlns:p14="http://schemas.microsoft.com/office/powerpoint/2010/main" val="2018653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3682352"/>
                    </a:ext>
                  </a:extLst>
                </a:gridCol>
                <a:gridCol w="658368">
                  <a:extLst>
                    <a:ext uri="{9D8B030D-6E8A-4147-A177-3AD203B41FA5}">
                      <a16:colId xmlns:a16="http://schemas.microsoft.com/office/drawing/2014/main" val="2839646781"/>
                    </a:ext>
                  </a:extLst>
                </a:gridCol>
                <a:gridCol w="658368">
                  <a:extLst>
                    <a:ext uri="{9D8B030D-6E8A-4147-A177-3AD203B41FA5}">
                      <a16:colId xmlns:a16="http://schemas.microsoft.com/office/drawing/2014/main" val="782864325"/>
                    </a:ext>
                  </a:extLst>
                </a:gridCol>
                <a:gridCol w="658368">
                  <a:extLst>
                    <a:ext uri="{9D8B030D-6E8A-4147-A177-3AD203B41FA5}">
                      <a16:colId xmlns:a16="http://schemas.microsoft.com/office/drawing/2014/main" val="3224425156"/>
                    </a:ext>
                  </a:extLst>
                </a:gridCol>
                <a:gridCol w="658368">
                  <a:extLst>
                    <a:ext uri="{9D8B030D-6E8A-4147-A177-3AD203B41FA5}">
                      <a16:colId xmlns:a16="http://schemas.microsoft.com/office/drawing/2014/main" val="3776851800"/>
                    </a:ext>
                  </a:extLst>
                </a:gridCol>
                <a:gridCol w="658368">
                  <a:extLst>
                    <a:ext uri="{9D8B030D-6E8A-4147-A177-3AD203B41FA5}">
                      <a16:colId xmlns:a16="http://schemas.microsoft.com/office/drawing/2014/main" val="369921741"/>
                    </a:ext>
                  </a:extLst>
                </a:gridCol>
                <a:gridCol w="658368">
                  <a:extLst>
                    <a:ext uri="{9D8B030D-6E8A-4147-A177-3AD203B41FA5}">
                      <a16:colId xmlns:a16="http://schemas.microsoft.com/office/drawing/2014/main" val="902808810"/>
                    </a:ext>
                  </a:extLst>
                </a:gridCol>
                <a:gridCol w="658368">
                  <a:extLst>
                    <a:ext uri="{9D8B030D-6E8A-4147-A177-3AD203B41FA5}">
                      <a16:colId xmlns:a16="http://schemas.microsoft.com/office/drawing/2014/main" val="3872195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3643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- 2018-10-12 12:15:00 </a:t>
                      </a:r>
                      <a:r>
                        <a:rPr kumimoji="0" lang="en-US" sz="1000" b="0" i="0" u="none" strike="noStrike" kern="1200" cap="none" spc="0" normalizeH="0" baseline="0" noProof="0">
                          <a:ln>
                            <a:noFill/>
                          </a:ln>
                          <a:solidFill>
                            <a:prstClr val="black"/>
                          </a:solidFill>
                          <a:effectLst/>
                          <a:uLnTx/>
                          <a:uFillTx/>
                          <a:latin typeface="+mn-lt"/>
                          <a:ea typeface="+mn-ea"/>
                          <a:cs typeface="+mn-cs"/>
                        </a:rPr>
                        <a:t> 
 It’s Friday! Keep up the vivacious spirit and have a great weekend!
Source:
Oxford Student’s Dictionary, pg.785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254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- 2018-10-10 13:14:00 </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keep your eyes at an optimal state for speed reading.  
Give your eyes a break every 10-15 minutes of speed reading by looking at distant or green objects.
Briskly rub your palms together until you feel heat and place them over your closed eyes. It helps to improve blood circulation and relax tired eyes.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9453561"/>
                  </a:ext>
                </a:extLst>
              </a:tr>
            </a:tbl>
          </a:graphicData>
        </a:graphic>
      </p:graphicFrame>
      <p:sp>
        <p:nvSpPr>
          <p:cNvPr id="4" name="Text Placeholder 3">
            <a:extLst>
              <a:ext uri="{FF2B5EF4-FFF2-40B4-BE49-F238E27FC236}">
                <a16:creationId xmlns:a16="http://schemas.microsoft.com/office/drawing/2014/main" id="{6B9303FF-430B-4B58-8E08-2C05DA56CE3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324241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952E8-8586-4963-98FE-506007E3553E}"/>
              </a:ext>
            </a:extLst>
          </p:cNvPr>
          <p:cNvSpPr>
            <a:spLocks noGrp="1"/>
          </p:cNvSpPr>
          <p:nvPr>
            <p:ph type="title"/>
          </p:nvPr>
        </p:nvSpPr>
        <p:spPr/>
        <p:txBody>
          <a:bodyPr/>
          <a:lstStyle/>
          <a:p>
            <a:r>
              <a:rPr lang="en-US"/>
              <a:t>Facebook Own Posts Table | Oxford Fajar - 8 of 9</a:t>
            </a:r>
          </a:p>
        </p:txBody>
      </p:sp>
      <p:graphicFrame>
        <p:nvGraphicFramePr>
          <p:cNvPr id="5" name="Table Placeholder 4">
            <a:extLst>
              <a:ext uri="{FF2B5EF4-FFF2-40B4-BE49-F238E27FC236}">
                <a16:creationId xmlns:a16="http://schemas.microsoft.com/office/drawing/2014/main" id="{7C249747-F653-4324-923C-03F46D7F30CA}"/>
              </a:ext>
            </a:extLst>
          </p:cNvPr>
          <p:cNvGraphicFramePr>
            <a:graphicFrameLocks noGrp="1"/>
          </p:cNvGraphicFramePr>
          <p:nvPr>
            <p:ph type="tbl" sz="quarter" idx="13"/>
            <p:extLst>
              <p:ext uri="{D42A27DB-BD31-4B8C-83A1-F6EECF244321}">
                <p14:modId xmlns:p14="http://schemas.microsoft.com/office/powerpoint/2010/main" val="821208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5431867"/>
                    </a:ext>
                  </a:extLst>
                </a:gridCol>
                <a:gridCol w="658368">
                  <a:extLst>
                    <a:ext uri="{9D8B030D-6E8A-4147-A177-3AD203B41FA5}">
                      <a16:colId xmlns:a16="http://schemas.microsoft.com/office/drawing/2014/main" val="2676163764"/>
                    </a:ext>
                  </a:extLst>
                </a:gridCol>
                <a:gridCol w="658368">
                  <a:extLst>
                    <a:ext uri="{9D8B030D-6E8A-4147-A177-3AD203B41FA5}">
                      <a16:colId xmlns:a16="http://schemas.microsoft.com/office/drawing/2014/main" val="521694532"/>
                    </a:ext>
                  </a:extLst>
                </a:gridCol>
                <a:gridCol w="658368">
                  <a:extLst>
                    <a:ext uri="{9D8B030D-6E8A-4147-A177-3AD203B41FA5}">
                      <a16:colId xmlns:a16="http://schemas.microsoft.com/office/drawing/2014/main" val="1437665780"/>
                    </a:ext>
                  </a:extLst>
                </a:gridCol>
                <a:gridCol w="658368">
                  <a:extLst>
                    <a:ext uri="{9D8B030D-6E8A-4147-A177-3AD203B41FA5}">
                      <a16:colId xmlns:a16="http://schemas.microsoft.com/office/drawing/2014/main" val="217028588"/>
                    </a:ext>
                  </a:extLst>
                </a:gridCol>
                <a:gridCol w="658368">
                  <a:extLst>
                    <a:ext uri="{9D8B030D-6E8A-4147-A177-3AD203B41FA5}">
                      <a16:colId xmlns:a16="http://schemas.microsoft.com/office/drawing/2014/main" val="565268449"/>
                    </a:ext>
                  </a:extLst>
                </a:gridCol>
                <a:gridCol w="658368">
                  <a:extLst>
                    <a:ext uri="{9D8B030D-6E8A-4147-A177-3AD203B41FA5}">
                      <a16:colId xmlns:a16="http://schemas.microsoft.com/office/drawing/2014/main" val="3157243423"/>
                    </a:ext>
                  </a:extLst>
                </a:gridCol>
                <a:gridCol w="658368">
                  <a:extLst>
                    <a:ext uri="{9D8B030D-6E8A-4147-A177-3AD203B41FA5}">
                      <a16:colId xmlns:a16="http://schemas.microsoft.com/office/drawing/2014/main" val="4130204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032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- 2018-10-08 12:13:00 </a:t>
                      </a:r>
                      <a:r>
                        <a:rPr kumimoji="0" lang="en-US" sz="1000" b="0" i="0" u="none" strike="noStrike" kern="1200" cap="none" spc="0" normalizeH="0" baseline="0" noProof="0">
                          <a:ln>
                            <a:noFill/>
                          </a:ln>
                          <a:solidFill>
                            <a:prstClr val="black"/>
                          </a:solidFill>
                          <a:effectLst/>
                          <a:uLnTx/>
                          <a:uFillTx/>
                          <a:latin typeface="+mn-lt"/>
                          <a:ea typeface="+mn-ea"/>
                          <a:cs typeface="+mn-cs"/>
                        </a:rPr>
                        <a:t> 
 Irregular black and white stripes on zebras confuse their predators by creating an optical illusion when the animals move.
Are zebras black with white stripes or white with black stripes? Tell us your view!
Source:
Oxford Fajar SUCCESS SPM Science, pg.214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818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- 2018-10-06 12:21:00 </a:t>
                      </a:r>
                      <a:r>
                        <a:rPr kumimoji="0" lang="en-US" sz="1000" b="0" i="0" u="none" strike="noStrike" kern="1200" cap="none" spc="0" normalizeH="0" baseline="0" noProof="0">
                          <a:ln>
                            <a:noFill/>
                          </a:ln>
                          <a:solidFill>
                            <a:prstClr val="black"/>
                          </a:solidFill>
                          <a:effectLst/>
                          <a:uLnTx/>
                          <a:uFillTx/>
                          <a:latin typeface="+mn-lt"/>
                          <a:ea typeface="+mn-ea"/>
                          <a:cs typeface="+mn-cs"/>
                        </a:rPr>
                        <a:t> 
 How much do you know about phototropism? Give it a try!
.
.
.
.
.
.
Answer:
(A) Shoot
Source:
Oxford Fajar SUCCESS UPSR Sains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3925122"/>
                  </a:ext>
                </a:extLst>
              </a:tr>
            </a:tbl>
          </a:graphicData>
        </a:graphic>
      </p:graphicFrame>
      <p:sp>
        <p:nvSpPr>
          <p:cNvPr id="4" name="Text Placeholder 3">
            <a:extLst>
              <a:ext uri="{FF2B5EF4-FFF2-40B4-BE49-F238E27FC236}">
                <a16:creationId xmlns:a16="http://schemas.microsoft.com/office/drawing/2014/main" id="{2782E19B-A566-47FA-9329-337A4EDEED9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440269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DD31D-0D8A-4CF4-9FBC-70690C19AB5F}"/>
              </a:ext>
            </a:extLst>
          </p:cNvPr>
          <p:cNvSpPr>
            <a:spLocks noGrp="1"/>
          </p:cNvSpPr>
          <p:nvPr>
            <p:ph type="title"/>
          </p:nvPr>
        </p:nvSpPr>
        <p:spPr/>
        <p:txBody>
          <a:bodyPr/>
          <a:lstStyle/>
          <a:p>
            <a:r>
              <a:rPr lang="en-US"/>
              <a:t>Facebook Own Posts Table | Oxford Fajar - 9 of 9</a:t>
            </a:r>
          </a:p>
        </p:txBody>
      </p:sp>
      <p:graphicFrame>
        <p:nvGraphicFramePr>
          <p:cNvPr id="5" name="Table Placeholder 4">
            <a:extLst>
              <a:ext uri="{FF2B5EF4-FFF2-40B4-BE49-F238E27FC236}">
                <a16:creationId xmlns:a16="http://schemas.microsoft.com/office/drawing/2014/main" id="{F122998F-5ED0-4A1B-8275-B79592AA6EE8}"/>
              </a:ext>
            </a:extLst>
          </p:cNvPr>
          <p:cNvGraphicFramePr>
            <a:graphicFrameLocks noGrp="1"/>
          </p:cNvGraphicFramePr>
          <p:nvPr>
            <p:ph type="tbl" sz="quarter" idx="13"/>
            <p:extLst>
              <p:ext uri="{D42A27DB-BD31-4B8C-83A1-F6EECF244321}">
                <p14:modId xmlns:p14="http://schemas.microsoft.com/office/powerpoint/2010/main" val="1952390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5273828"/>
                    </a:ext>
                  </a:extLst>
                </a:gridCol>
                <a:gridCol w="658368">
                  <a:extLst>
                    <a:ext uri="{9D8B030D-6E8A-4147-A177-3AD203B41FA5}">
                      <a16:colId xmlns:a16="http://schemas.microsoft.com/office/drawing/2014/main" val="2616059329"/>
                    </a:ext>
                  </a:extLst>
                </a:gridCol>
                <a:gridCol w="658368">
                  <a:extLst>
                    <a:ext uri="{9D8B030D-6E8A-4147-A177-3AD203B41FA5}">
                      <a16:colId xmlns:a16="http://schemas.microsoft.com/office/drawing/2014/main" val="822567112"/>
                    </a:ext>
                  </a:extLst>
                </a:gridCol>
                <a:gridCol w="658368">
                  <a:extLst>
                    <a:ext uri="{9D8B030D-6E8A-4147-A177-3AD203B41FA5}">
                      <a16:colId xmlns:a16="http://schemas.microsoft.com/office/drawing/2014/main" val="3552652077"/>
                    </a:ext>
                  </a:extLst>
                </a:gridCol>
                <a:gridCol w="658368">
                  <a:extLst>
                    <a:ext uri="{9D8B030D-6E8A-4147-A177-3AD203B41FA5}">
                      <a16:colId xmlns:a16="http://schemas.microsoft.com/office/drawing/2014/main" val="2134999690"/>
                    </a:ext>
                  </a:extLst>
                </a:gridCol>
                <a:gridCol w="658368">
                  <a:extLst>
                    <a:ext uri="{9D8B030D-6E8A-4147-A177-3AD203B41FA5}">
                      <a16:colId xmlns:a16="http://schemas.microsoft.com/office/drawing/2014/main" val="2313268348"/>
                    </a:ext>
                  </a:extLst>
                </a:gridCol>
                <a:gridCol w="658368">
                  <a:extLst>
                    <a:ext uri="{9D8B030D-6E8A-4147-A177-3AD203B41FA5}">
                      <a16:colId xmlns:a16="http://schemas.microsoft.com/office/drawing/2014/main" val="3570570106"/>
                    </a:ext>
                  </a:extLst>
                </a:gridCol>
                <a:gridCol w="658368">
                  <a:extLst>
                    <a:ext uri="{9D8B030D-6E8A-4147-A177-3AD203B41FA5}">
                      <a16:colId xmlns:a16="http://schemas.microsoft.com/office/drawing/2014/main" val="23153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001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- 2018-10-05 13:11:00 </a:t>
                      </a:r>
                      <a:r>
                        <a:rPr kumimoji="0" lang="en-US" sz="1000" b="0" i="0" u="none" strike="noStrike" kern="1200" cap="none" spc="0" normalizeH="0" baseline="0" noProof="0">
                          <a:ln>
                            <a:noFill/>
                          </a:ln>
                          <a:solidFill>
                            <a:prstClr val="black"/>
                          </a:solidFill>
                          <a:effectLst/>
                          <a:uLnTx/>
                          <a:uFillTx/>
                          <a:latin typeface="+mn-lt"/>
                          <a:ea typeface="+mn-ea"/>
                          <a:cs typeface="+mn-cs"/>
                        </a:rPr>
                        <a:t> 
 Has the end of UPSR and PT3 got you smiling? There's always a reason to smile - a smile a day, keeps you happy everyday!
Happy World Smile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7033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- 2018-10-04 13:30:01 </a:t>
                      </a:r>
                      <a:r>
                        <a:rPr kumimoji="0" lang="en-US" sz="1000" b="0" i="0" u="none" strike="noStrike" kern="1200" cap="none" spc="0" normalizeH="0" baseline="0" noProof="0">
                          <a:ln>
                            <a:noFill/>
                          </a:ln>
                          <a:solidFill>
                            <a:prstClr val="black"/>
                          </a:solidFill>
                          <a:effectLst/>
                          <a:uLnTx/>
                          <a:uFillTx/>
                          <a:latin typeface="+mn-lt"/>
                          <a:ea typeface="+mn-ea"/>
                          <a:cs typeface="+mn-cs"/>
                        </a:rPr>
                        <a:t> 
 With over 52,000 words, phrases and meanings in British and American English, Oxford Student's Dictionary helps learners to expand their curricular, academic, and general English vocabulary in order to study other subjects in English better.
Learn more at https://bit.ly/2POMrSc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33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- 2018-10-01 21:52:18 </a:t>
                      </a:r>
                      <a:r>
                        <a:rPr kumimoji="0" lang="en-US" sz="1000" b="0" i="0" u="none" strike="noStrike" kern="1200" cap="none" spc="0" normalizeH="0" baseline="0" noProof="0">
                          <a:ln>
                            <a:noFill/>
                          </a:ln>
                          <a:solidFill>
                            <a:prstClr val="black"/>
                          </a:solidFill>
                          <a:effectLst/>
                          <a:uLnTx/>
                          <a:uFillTx/>
                          <a:latin typeface="+mn-lt"/>
                          <a:ea typeface="+mn-ea"/>
                          <a:cs typeface="+mn-cs"/>
                        </a:rPr>
                        <a:t> 
 It’s the first day of PT3! Stay calm and give it your best! Good luck!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3239750"/>
                  </a:ext>
                </a:extLst>
              </a:tr>
            </a:tbl>
          </a:graphicData>
        </a:graphic>
      </p:graphicFrame>
      <p:sp>
        <p:nvSpPr>
          <p:cNvPr id="4" name="Text Placeholder 3">
            <a:extLst>
              <a:ext uri="{FF2B5EF4-FFF2-40B4-BE49-F238E27FC236}">
                <a16:creationId xmlns:a16="http://schemas.microsoft.com/office/drawing/2014/main" id="{A3B9439B-B686-487B-8A1E-AEFD90D58BC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4724268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926</Words>
  <Application>Microsoft Office PowerPoint</Application>
  <PresentationFormat>On-screen Show (4:3)</PresentationFormat>
  <Paragraphs>418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9</vt:lpstr>
      <vt:lpstr>Facebook Own Posts Table | Oxford Fajar - 2 of 9</vt:lpstr>
      <vt:lpstr>Facebook Own Posts Table | Oxford Fajar - 3 of 9</vt:lpstr>
      <vt:lpstr>Facebook Own Posts Table | Oxford Fajar - 4 of 9</vt:lpstr>
      <vt:lpstr>Facebook Own Posts Table | Oxford Fajar - 5 of 9</vt:lpstr>
      <vt:lpstr>Facebook Own Posts Table | Oxford Fajar - 6 of 9</vt:lpstr>
      <vt:lpstr>Facebook Own Posts Table | Oxford Fajar - 7 of 9</vt:lpstr>
      <vt:lpstr>Facebook Own Posts Table | Oxford Fajar - 8 of 9</vt:lpstr>
      <vt:lpstr>Facebook Own Posts Table | Oxford Fajar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2018-11-03T13:43:43Z</dcterms:created>
  <dcterms:modified xsi:type="dcterms:W3CDTF">2018-11-03T13:44:51Z</dcterms:modified>
</cp:coreProperties>
</file>