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4061</c:v>
                </c:pt>
                <c:pt idx="1">
                  <c:v>1959</c:v>
                </c:pt>
                <c:pt idx="2">
                  <c:v>2347</c:v>
                </c:pt>
                <c:pt idx="3">
                  <c:v>5548</c:v>
                </c:pt>
                <c:pt idx="4">
                  <c:v>4924</c:v>
                </c:pt>
                <c:pt idx="5">
                  <c:v>4165</c:v>
                </c:pt>
                <c:pt idx="6">
                  <c:v>2933</c:v>
                </c:pt>
                <c:pt idx="7">
                  <c:v>1688</c:v>
                </c:pt>
                <c:pt idx="8">
                  <c:v>2871</c:v>
                </c:pt>
                <c:pt idx="9">
                  <c:v>2149</c:v>
                </c:pt>
                <c:pt idx="10">
                  <c:v>3954</c:v>
                </c:pt>
                <c:pt idx="11">
                  <c:v>2730</c:v>
                </c:pt>
                <c:pt idx="12">
                  <c:v>2678</c:v>
                </c:pt>
                <c:pt idx="13">
                  <c:v>1770</c:v>
                </c:pt>
                <c:pt idx="14">
                  <c:v>1136</c:v>
                </c:pt>
                <c:pt idx="15">
                  <c:v>1140</c:v>
                </c:pt>
                <c:pt idx="16">
                  <c:v>4003</c:v>
                </c:pt>
                <c:pt idx="17">
                  <c:v>3618</c:v>
                </c:pt>
                <c:pt idx="18">
                  <c:v>4795</c:v>
                </c:pt>
                <c:pt idx="19">
                  <c:v>2757</c:v>
                </c:pt>
                <c:pt idx="20">
                  <c:v>3654</c:v>
                </c:pt>
                <c:pt idx="21">
                  <c:v>3006</c:v>
                </c:pt>
                <c:pt idx="22">
                  <c:v>1456</c:v>
                </c:pt>
                <c:pt idx="23">
                  <c:v>3893</c:v>
                </c:pt>
                <c:pt idx="24">
                  <c:v>4135</c:v>
                </c:pt>
                <c:pt idx="25">
                  <c:v>2827</c:v>
                </c:pt>
                <c:pt idx="26">
                  <c:v>4451</c:v>
                </c:pt>
                <c:pt idx="27">
                  <c:v>3444</c:v>
                </c:pt>
                <c:pt idx="28">
                  <c:v>3350</c:v>
                </c:pt>
                <c:pt idx="29">
                  <c:v>2444</c:v>
                </c:pt>
              </c:numCache>
            </c:numRef>
          </c:val>
          <c:smooth val="0"/>
          <c:extLst>
            <c:ext xmlns:c16="http://schemas.microsoft.com/office/drawing/2014/chart" uri="{C3380CC4-5D6E-409C-BE32-E72D297353CC}">
              <c16:uniqueId val="{00000000-CF3D-4E82-A9D9-B38B756CBBE4}"/>
            </c:ext>
          </c:extLst>
        </c:ser>
        <c:dLbls>
          <c:showLegendKey val="0"/>
          <c:showVal val="0"/>
          <c:showCatName val="0"/>
          <c:showSerName val="0"/>
          <c:showPercent val="0"/>
          <c:showBubbleSize val="0"/>
        </c:dLbls>
        <c:smooth val="0"/>
        <c:axId val="346845384"/>
        <c:axId val="346846368"/>
      </c:lineChart>
      <c:dateAx>
        <c:axId val="34684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46368"/>
        <c:crosses val="autoZero"/>
        <c:auto val="1"/>
        <c:lblOffset val="100"/>
        <c:baseTimeUnit val="days"/>
      </c:dateAx>
      <c:valAx>
        <c:axId val="34684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4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302</c:v>
                </c:pt>
                <c:pt idx="1">
                  <c:v>106</c:v>
                </c:pt>
                <c:pt idx="2">
                  <c:v>255</c:v>
                </c:pt>
                <c:pt idx="3">
                  <c:v>585</c:v>
                </c:pt>
                <c:pt idx="4">
                  <c:v>621</c:v>
                </c:pt>
                <c:pt idx="5">
                  <c:v>356</c:v>
                </c:pt>
                <c:pt idx="6">
                  <c:v>196</c:v>
                </c:pt>
                <c:pt idx="7">
                  <c:v>147</c:v>
                </c:pt>
                <c:pt idx="8">
                  <c:v>80</c:v>
                </c:pt>
                <c:pt idx="9">
                  <c:v>99</c:v>
                </c:pt>
                <c:pt idx="10">
                  <c:v>222</c:v>
                </c:pt>
                <c:pt idx="11">
                  <c:v>129</c:v>
                </c:pt>
                <c:pt idx="12">
                  <c:v>186</c:v>
                </c:pt>
                <c:pt idx="13">
                  <c:v>173</c:v>
                </c:pt>
                <c:pt idx="14">
                  <c:v>75</c:v>
                </c:pt>
                <c:pt idx="15">
                  <c:v>62</c:v>
                </c:pt>
                <c:pt idx="16">
                  <c:v>228</c:v>
                </c:pt>
                <c:pt idx="17">
                  <c:v>328</c:v>
                </c:pt>
                <c:pt idx="18">
                  <c:v>398</c:v>
                </c:pt>
                <c:pt idx="19">
                  <c:v>191</c:v>
                </c:pt>
                <c:pt idx="20">
                  <c:v>167</c:v>
                </c:pt>
                <c:pt idx="21">
                  <c:v>158</c:v>
                </c:pt>
                <c:pt idx="22">
                  <c:v>86</c:v>
                </c:pt>
                <c:pt idx="23">
                  <c:v>228</c:v>
                </c:pt>
                <c:pt idx="24">
                  <c:v>327</c:v>
                </c:pt>
                <c:pt idx="25">
                  <c:v>197</c:v>
                </c:pt>
                <c:pt idx="26">
                  <c:v>230</c:v>
                </c:pt>
                <c:pt idx="27">
                  <c:v>192</c:v>
                </c:pt>
                <c:pt idx="28">
                  <c:v>94</c:v>
                </c:pt>
                <c:pt idx="29">
                  <c:v>72</c:v>
                </c:pt>
              </c:numCache>
            </c:numRef>
          </c:val>
          <c:smooth val="0"/>
          <c:extLst>
            <c:ext xmlns:c16="http://schemas.microsoft.com/office/drawing/2014/chart" uri="{C3380CC4-5D6E-409C-BE32-E72D297353CC}">
              <c16:uniqueId val="{00000000-668C-4E9F-BB13-6F1FB0F56475}"/>
            </c:ext>
          </c:extLst>
        </c:ser>
        <c:dLbls>
          <c:showLegendKey val="0"/>
          <c:showVal val="0"/>
          <c:showCatName val="0"/>
          <c:showSerName val="0"/>
          <c:showPercent val="0"/>
          <c:showBubbleSize val="0"/>
        </c:dLbls>
        <c:smooth val="0"/>
        <c:axId val="349411176"/>
        <c:axId val="349417080"/>
      </c:lineChart>
      <c:dateAx>
        <c:axId val="34941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7080"/>
        <c:crosses val="autoZero"/>
        <c:auto val="1"/>
        <c:lblOffset val="100"/>
        <c:baseTimeUnit val="days"/>
      </c:dateAx>
      <c:valAx>
        <c:axId val="34941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254</c:v>
                </c:pt>
                <c:pt idx="4">
                  <c:v>0</c:v>
                </c:pt>
                <c:pt idx="5">
                  <c:v>85</c:v>
                </c:pt>
                <c:pt idx="6">
                  <c:v>0</c:v>
                </c:pt>
                <c:pt idx="7">
                  <c:v>200</c:v>
                </c:pt>
                <c:pt idx="8">
                  <c:v>0</c:v>
                </c:pt>
                <c:pt idx="9">
                  <c:v>37</c:v>
                </c:pt>
                <c:pt idx="10">
                  <c:v>164</c:v>
                </c:pt>
                <c:pt idx="11">
                  <c:v>178</c:v>
                </c:pt>
                <c:pt idx="12">
                  <c:v>0</c:v>
                </c:pt>
                <c:pt idx="13">
                  <c:v>0</c:v>
                </c:pt>
                <c:pt idx="14">
                  <c:v>0</c:v>
                </c:pt>
                <c:pt idx="15">
                  <c:v>65</c:v>
                </c:pt>
                <c:pt idx="16">
                  <c:v>0</c:v>
                </c:pt>
                <c:pt idx="17">
                  <c:v>251</c:v>
                </c:pt>
                <c:pt idx="18">
                  <c:v>0</c:v>
                </c:pt>
                <c:pt idx="19">
                  <c:v>149</c:v>
                </c:pt>
                <c:pt idx="20">
                  <c:v>0</c:v>
                </c:pt>
                <c:pt idx="21">
                  <c:v>0</c:v>
                </c:pt>
                <c:pt idx="22">
                  <c:v>0</c:v>
                </c:pt>
                <c:pt idx="23">
                  <c:v>78</c:v>
                </c:pt>
                <c:pt idx="24">
                  <c:v>0</c:v>
                </c:pt>
                <c:pt idx="25">
                  <c:v>218</c:v>
                </c:pt>
                <c:pt idx="26">
                  <c:v>0</c:v>
                </c:pt>
                <c:pt idx="27">
                  <c:v>135</c:v>
                </c:pt>
                <c:pt idx="28">
                  <c:v>0</c:v>
                </c:pt>
                <c:pt idx="29">
                  <c:v>5</c:v>
                </c:pt>
              </c:numCache>
            </c:numRef>
          </c:val>
          <c:smooth val="0"/>
          <c:extLst>
            <c:ext xmlns:c16="http://schemas.microsoft.com/office/drawing/2014/chart" uri="{C3380CC4-5D6E-409C-BE32-E72D297353CC}">
              <c16:uniqueId val="{00000000-6CFF-479A-9019-4B10D20850C2}"/>
            </c:ext>
          </c:extLst>
        </c:ser>
        <c:dLbls>
          <c:showLegendKey val="0"/>
          <c:showVal val="0"/>
          <c:showCatName val="0"/>
          <c:showSerName val="0"/>
          <c:showPercent val="0"/>
          <c:showBubbleSize val="0"/>
        </c:dLbls>
        <c:smooth val="0"/>
        <c:axId val="349418064"/>
        <c:axId val="349410520"/>
      </c:lineChart>
      <c:dateAx>
        <c:axId val="34941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0520"/>
        <c:crosses val="autoZero"/>
        <c:auto val="1"/>
        <c:lblOffset val="100"/>
        <c:baseTimeUnit val="days"/>
      </c:dateAx>
      <c:valAx>
        <c:axId val="34941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1993</c:v>
                </c:pt>
              </c:numCache>
            </c:numRef>
          </c:val>
          <c:extLst>
            <c:ext xmlns:c16="http://schemas.microsoft.com/office/drawing/2014/chart" uri="{C3380CC4-5D6E-409C-BE32-E72D297353CC}">
              <c16:uniqueId val="{00000000-583D-4A64-A96B-AADD8628225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48</c:v>
                </c:pt>
              </c:numCache>
            </c:numRef>
          </c:val>
          <c:extLst>
            <c:ext xmlns:c16="http://schemas.microsoft.com/office/drawing/2014/chart" uri="{C3380CC4-5D6E-409C-BE32-E72D297353CC}">
              <c16:uniqueId val="{00000001-583D-4A64-A96B-AADD8628225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583D-4A64-A96B-AADD8628225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8</c:v>
                </c:pt>
              </c:numCache>
            </c:numRef>
          </c:val>
          <c:extLst>
            <c:ext xmlns:c16="http://schemas.microsoft.com/office/drawing/2014/chart" uri="{C3380CC4-5D6E-409C-BE32-E72D297353CC}">
              <c16:uniqueId val="{00000003-583D-4A64-A96B-AADD8628225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83D-4A64-A96B-AADD8628225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583D-4A64-A96B-AADD8628225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69</c:v>
                </c:pt>
              </c:numCache>
            </c:numRef>
          </c:val>
          <c:extLst>
            <c:ext xmlns:c16="http://schemas.microsoft.com/office/drawing/2014/chart" uri="{C3380CC4-5D6E-409C-BE32-E72D297353CC}">
              <c16:uniqueId val="{00000006-583D-4A64-A96B-AADD8628225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185</c:v>
                </c:pt>
              </c:numCache>
            </c:numRef>
          </c:val>
          <c:extLst>
            <c:ext xmlns:c16="http://schemas.microsoft.com/office/drawing/2014/chart" uri="{C3380CC4-5D6E-409C-BE32-E72D297353CC}">
              <c16:uniqueId val="{00000007-583D-4A64-A96B-AADD8628225A}"/>
            </c:ext>
          </c:extLst>
        </c:ser>
        <c:dLbls>
          <c:showLegendKey val="0"/>
          <c:showVal val="0"/>
          <c:showCatName val="0"/>
          <c:showSerName val="0"/>
          <c:showPercent val="0"/>
          <c:showBubbleSize val="0"/>
        </c:dLbls>
        <c:gapWidth val="150"/>
        <c:overlap val="100"/>
        <c:axId val="279722160"/>
        <c:axId val="279717240"/>
      </c:barChart>
      <c:catAx>
        <c:axId val="27972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17240"/>
        <c:crosses val="autoZero"/>
        <c:auto val="1"/>
        <c:lblAlgn val="ctr"/>
        <c:lblOffset val="100"/>
        <c:noMultiLvlLbl val="0"/>
      </c:catAx>
      <c:valAx>
        <c:axId val="279717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2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8.6348038665978996E-2</c:v>
                </c:pt>
                <c:pt idx="1">
                  <c:v>0.29866702551565999</c:v>
                </c:pt>
                <c:pt idx="2">
                  <c:v>0.24839078655213001</c:v>
                </c:pt>
                <c:pt idx="3">
                  <c:v>0.12634474921689001</c:v>
                </c:pt>
                <c:pt idx="4">
                  <c:v>0.15699643393814</c:v>
                </c:pt>
                <c:pt idx="5">
                  <c:v>0.22988763540942</c:v>
                </c:pt>
                <c:pt idx="6">
                  <c:v>5.5322552911536003E-2</c:v>
                </c:pt>
              </c:numCache>
            </c:numRef>
          </c:val>
          <c:extLst>
            <c:ext xmlns:c16="http://schemas.microsoft.com/office/drawing/2014/chart" uri="{C3380CC4-5D6E-409C-BE32-E72D297353CC}">
              <c16:uniqueId val="{00000000-6665-4E84-BCE5-C408D8D6E084}"/>
            </c:ext>
          </c:extLst>
        </c:ser>
        <c:dLbls>
          <c:showLegendKey val="0"/>
          <c:showVal val="0"/>
          <c:showCatName val="0"/>
          <c:showSerName val="0"/>
          <c:showPercent val="0"/>
          <c:showBubbleSize val="0"/>
        </c:dLbls>
        <c:gapWidth val="219"/>
        <c:overlap val="-27"/>
        <c:axId val="279720848"/>
        <c:axId val="279721176"/>
      </c:barChart>
      <c:catAx>
        <c:axId val="27972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21176"/>
        <c:crosses val="autoZero"/>
        <c:auto val="1"/>
        <c:lblAlgn val="ctr"/>
        <c:lblOffset val="100"/>
        <c:noMultiLvlLbl val="0"/>
      </c:catAx>
      <c:valAx>
        <c:axId val="27972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2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243</c:v>
                </c:pt>
                <c:pt idx="1">
                  <c:v>10761</c:v>
                </c:pt>
                <c:pt idx="2">
                  <c:v>20415</c:v>
                </c:pt>
                <c:pt idx="3">
                  <c:v>24873</c:v>
                </c:pt>
                <c:pt idx="4">
                  <c:v>12640</c:v>
                </c:pt>
                <c:pt idx="5">
                  <c:v>7205</c:v>
                </c:pt>
                <c:pt idx="6">
                  <c:v>2249</c:v>
                </c:pt>
              </c:numCache>
            </c:numRef>
          </c:val>
          <c:extLst>
            <c:ext xmlns:c16="http://schemas.microsoft.com/office/drawing/2014/chart" uri="{C3380CC4-5D6E-409C-BE32-E72D297353CC}">
              <c16:uniqueId val="{00000000-8387-43C3-BC04-F9613A23B1D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49</c:v>
                </c:pt>
                <c:pt idx="1">
                  <c:v>4318</c:v>
                </c:pt>
                <c:pt idx="2">
                  <c:v>2573</c:v>
                </c:pt>
                <c:pt idx="3">
                  <c:v>1772</c:v>
                </c:pt>
                <c:pt idx="4">
                  <c:v>873</c:v>
                </c:pt>
                <c:pt idx="5">
                  <c:v>630</c:v>
                </c:pt>
                <c:pt idx="6">
                  <c:v>407</c:v>
                </c:pt>
              </c:numCache>
            </c:numRef>
          </c:val>
          <c:extLst>
            <c:ext xmlns:c16="http://schemas.microsoft.com/office/drawing/2014/chart" uri="{C3380CC4-5D6E-409C-BE32-E72D297353CC}">
              <c16:uniqueId val="{00000001-8387-43C3-BC04-F9613A23B1DC}"/>
            </c:ext>
          </c:extLst>
        </c:ser>
        <c:dLbls>
          <c:showLegendKey val="0"/>
          <c:showVal val="0"/>
          <c:showCatName val="0"/>
          <c:showSerName val="0"/>
          <c:showPercent val="0"/>
          <c:showBubbleSize val="0"/>
        </c:dLbls>
        <c:gapWidth val="219"/>
        <c:overlap val="-27"/>
        <c:axId val="358334984"/>
        <c:axId val="353921600"/>
      </c:barChart>
      <c:catAx>
        <c:axId val="35833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21600"/>
        <c:crosses val="autoZero"/>
        <c:auto val="1"/>
        <c:lblAlgn val="ctr"/>
        <c:lblOffset val="100"/>
        <c:noMultiLvlLbl val="0"/>
      </c:catAx>
      <c:valAx>
        <c:axId val="35392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3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0.36092532229502999</c:v>
                </c:pt>
                <c:pt idx="4">
                  <c:v>0</c:v>
                </c:pt>
                <c:pt idx="5">
                  <c:v>0.10197757620148</c:v>
                </c:pt>
                <c:pt idx="6">
                  <c:v>0</c:v>
                </c:pt>
                <c:pt idx="7">
                  <c:v>0.23083505990451</c:v>
                </c:pt>
                <c:pt idx="8">
                  <c:v>0</c:v>
                </c:pt>
                <c:pt idx="9">
                  <c:v>7.5389323971554997E-2</c:v>
                </c:pt>
                <c:pt idx="10">
                  <c:v>0.18670565740636999</c:v>
                </c:pt>
                <c:pt idx="11">
                  <c:v>0.23268884892086</c:v>
                </c:pt>
                <c:pt idx="12">
                  <c:v>0</c:v>
                </c:pt>
                <c:pt idx="13">
                  <c:v>0</c:v>
                </c:pt>
                <c:pt idx="14">
                  <c:v>0</c:v>
                </c:pt>
                <c:pt idx="15">
                  <c:v>7.8544899630838994E-2</c:v>
                </c:pt>
                <c:pt idx="16">
                  <c:v>0</c:v>
                </c:pt>
                <c:pt idx="17">
                  <c:v>0.35087719298246001</c:v>
                </c:pt>
                <c:pt idx="18">
                  <c:v>0</c:v>
                </c:pt>
                <c:pt idx="19">
                  <c:v>0.1757665998679</c:v>
                </c:pt>
                <c:pt idx="20">
                  <c:v>0</c:v>
                </c:pt>
                <c:pt idx="21">
                  <c:v>0</c:v>
                </c:pt>
                <c:pt idx="22">
                  <c:v>0</c:v>
                </c:pt>
                <c:pt idx="23">
                  <c:v>9.1603735645023998E-2</c:v>
                </c:pt>
                <c:pt idx="24">
                  <c:v>0</c:v>
                </c:pt>
                <c:pt idx="25">
                  <c:v>0.26334583110158999</c:v>
                </c:pt>
                <c:pt idx="26">
                  <c:v>0</c:v>
                </c:pt>
                <c:pt idx="27">
                  <c:v>0.15606362937118001</c:v>
                </c:pt>
                <c:pt idx="28">
                  <c:v>0</c:v>
                </c:pt>
                <c:pt idx="29">
                  <c:v>8.9107697791243005E-3</c:v>
                </c:pt>
              </c:numCache>
            </c:numRef>
          </c:val>
          <c:smooth val="0"/>
          <c:extLst>
            <c:ext xmlns:c16="http://schemas.microsoft.com/office/drawing/2014/chart" uri="{C3380CC4-5D6E-409C-BE32-E72D297353CC}">
              <c16:uniqueId val="{00000000-4311-4DE9-BD06-25522E0CB1A9}"/>
            </c:ext>
          </c:extLst>
        </c:ser>
        <c:dLbls>
          <c:showLegendKey val="0"/>
          <c:showVal val="0"/>
          <c:showCatName val="0"/>
          <c:showSerName val="0"/>
          <c:showPercent val="0"/>
          <c:showBubbleSize val="0"/>
        </c:dLbls>
        <c:smooth val="0"/>
        <c:axId val="361076552"/>
        <c:axId val="361076880"/>
      </c:lineChart>
      <c:dateAx>
        <c:axId val="361076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76880"/>
        <c:crosses val="autoZero"/>
        <c:auto val="1"/>
        <c:lblOffset val="100"/>
        <c:baseTimeUnit val="days"/>
      </c:dateAx>
      <c:valAx>
        <c:axId val="36107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7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88551</c:v>
                </c:pt>
                <c:pt idx="1">
                  <c:v>88592</c:v>
                </c:pt>
                <c:pt idx="2">
                  <c:v>88636</c:v>
                </c:pt>
                <c:pt idx="3">
                  <c:v>88687</c:v>
                </c:pt>
                <c:pt idx="4">
                  <c:v>88729</c:v>
                </c:pt>
                <c:pt idx="5">
                  <c:v>88762</c:v>
                </c:pt>
                <c:pt idx="6">
                  <c:v>88791</c:v>
                </c:pt>
                <c:pt idx="7">
                  <c:v>88825</c:v>
                </c:pt>
                <c:pt idx="8">
                  <c:v>88857</c:v>
                </c:pt>
                <c:pt idx="9">
                  <c:v>88887</c:v>
                </c:pt>
                <c:pt idx="10">
                  <c:v>88933</c:v>
                </c:pt>
                <c:pt idx="11">
                  <c:v>88987</c:v>
                </c:pt>
                <c:pt idx="12">
                  <c:v>89026</c:v>
                </c:pt>
                <c:pt idx="13">
                  <c:v>89075</c:v>
                </c:pt>
                <c:pt idx="14">
                  <c:v>89105</c:v>
                </c:pt>
                <c:pt idx="15">
                  <c:v>89137</c:v>
                </c:pt>
                <c:pt idx="16">
                  <c:v>89180</c:v>
                </c:pt>
                <c:pt idx="17">
                  <c:v>89231</c:v>
                </c:pt>
                <c:pt idx="18">
                  <c:v>89298</c:v>
                </c:pt>
                <c:pt idx="19">
                  <c:v>89349</c:v>
                </c:pt>
                <c:pt idx="20">
                  <c:v>89399</c:v>
                </c:pt>
                <c:pt idx="21">
                  <c:v>89448</c:v>
                </c:pt>
                <c:pt idx="22">
                  <c:v>89491</c:v>
                </c:pt>
                <c:pt idx="23">
                  <c:v>89542</c:v>
                </c:pt>
                <c:pt idx="24">
                  <c:v>89604</c:v>
                </c:pt>
                <c:pt idx="25">
                  <c:v>89629</c:v>
                </c:pt>
                <c:pt idx="26">
                  <c:v>89685</c:v>
                </c:pt>
                <c:pt idx="27">
                  <c:v>89729</c:v>
                </c:pt>
                <c:pt idx="28">
                  <c:v>89761</c:v>
                </c:pt>
                <c:pt idx="29">
                  <c:v>89798</c:v>
                </c:pt>
              </c:numCache>
            </c:numRef>
          </c:val>
          <c:smooth val="0"/>
          <c:extLst>
            <c:ext xmlns:c16="http://schemas.microsoft.com/office/drawing/2014/chart" uri="{C3380CC4-5D6E-409C-BE32-E72D297353CC}">
              <c16:uniqueId val="{00000000-125E-43C5-9585-51BAD0DB4403}"/>
            </c:ext>
          </c:extLst>
        </c:ser>
        <c:dLbls>
          <c:showLegendKey val="0"/>
          <c:showVal val="0"/>
          <c:showCatName val="0"/>
          <c:showSerName val="0"/>
          <c:showPercent val="0"/>
          <c:showBubbleSize val="0"/>
        </c:dLbls>
        <c:smooth val="0"/>
        <c:axId val="361079832"/>
        <c:axId val="361080160"/>
      </c:lineChart>
      <c:dateAx>
        <c:axId val="36107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80160"/>
        <c:crosses val="autoZero"/>
        <c:auto val="1"/>
        <c:lblOffset val="100"/>
        <c:baseTimeUnit val="days"/>
      </c:dateAx>
      <c:valAx>
        <c:axId val="36108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7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29</c:v>
                </c:pt>
                <c:pt idx="1">
                  <c:v>22</c:v>
                </c:pt>
                <c:pt idx="2">
                  <c:v>23</c:v>
                </c:pt>
                <c:pt idx="3">
                  <c:v>111</c:v>
                </c:pt>
                <c:pt idx="4">
                  <c:v>35</c:v>
                </c:pt>
                <c:pt idx="5">
                  <c:v>29</c:v>
                </c:pt>
                <c:pt idx="6">
                  <c:v>34</c:v>
                </c:pt>
                <c:pt idx="7">
                  <c:v>13</c:v>
                </c:pt>
                <c:pt idx="8">
                  <c:v>20</c:v>
                </c:pt>
                <c:pt idx="9">
                  <c:v>24</c:v>
                </c:pt>
                <c:pt idx="10">
                  <c:v>24</c:v>
                </c:pt>
                <c:pt idx="11">
                  <c:v>28</c:v>
                </c:pt>
                <c:pt idx="12">
                  <c:v>15</c:v>
                </c:pt>
                <c:pt idx="13">
                  <c:v>20</c:v>
                </c:pt>
                <c:pt idx="14">
                  <c:v>22</c:v>
                </c:pt>
                <c:pt idx="15">
                  <c:v>15</c:v>
                </c:pt>
                <c:pt idx="16">
                  <c:v>32</c:v>
                </c:pt>
                <c:pt idx="17">
                  <c:v>40</c:v>
                </c:pt>
                <c:pt idx="18">
                  <c:v>49</c:v>
                </c:pt>
                <c:pt idx="19">
                  <c:v>50</c:v>
                </c:pt>
                <c:pt idx="20">
                  <c:v>51</c:v>
                </c:pt>
                <c:pt idx="21">
                  <c:v>38</c:v>
                </c:pt>
                <c:pt idx="22">
                  <c:v>27</c:v>
                </c:pt>
                <c:pt idx="23">
                  <c:v>57</c:v>
                </c:pt>
                <c:pt idx="24">
                  <c:v>75</c:v>
                </c:pt>
                <c:pt idx="25">
                  <c:v>38</c:v>
                </c:pt>
                <c:pt idx="26">
                  <c:v>35</c:v>
                </c:pt>
                <c:pt idx="27">
                  <c:v>32</c:v>
                </c:pt>
                <c:pt idx="28">
                  <c:v>45</c:v>
                </c:pt>
                <c:pt idx="29">
                  <c:v>42</c:v>
                </c:pt>
              </c:numCache>
            </c:numRef>
          </c:val>
          <c:smooth val="0"/>
          <c:extLst>
            <c:ext xmlns:c16="http://schemas.microsoft.com/office/drawing/2014/chart" uri="{C3380CC4-5D6E-409C-BE32-E72D297353CC}">
              <c16:uniqueId val="{00000000-0280-4CD5-98CC-B38AB410A9CB}"/>
            </c:ext>
          </c:extLst>
        </c:ser>
        <c:dLbls>
          <c:showLegendKey val="0"/>
          <c:showVal val="0"/>
          <c:showCatName val="0"/>
          <c:showSerName val="0"/>
          <c:showPercent val="0"/>
          <c:showBubbleSize val="0"/>
        </c:dLbls>
        <c:smooth val="0"/>
        <c:axId val="361082128"/>
        <c:axId val="361084752"/>
      </c:lineChart>
      <c:dateAx>
        <c:axId val="36108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84752"/>
        <c:crosses val="autoZero"/>
        <c:auto val="1"/>
        <c:lblOffset val="100"/>
        <c:baseTimeUnit val="days"/>
      </c:dateAx>
      <c:valAx>
        <c:axId val="36108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8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73CE-9CA0-42E5-B13F-501D9F1B12E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B4B2095-B14C-4190-9B88-5AD9A233FB8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6815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3A0E-4237-411D-BD6B-EAF77464C6A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BF6CEDB7-EC84-4BA1-8DC2-C29EE0A3A419}"/>
              </a:ext>
            </a:extLst>
          </p:cNvPr>
          <p:cNvGraphicFramePr>
            <a:graphicFrameLocks noGrp="1"/>
          </p:cNvGraphicFramePr>
          <p:nvPr>
            <p:ph type="tbl" sz="quarter" idx="13"/>
            <p:extLst>
              <p:ext uri="{D42A27DB-BD31-4B8C-83A1-F6EECF244321}">
                <p14:modId xmlns:p14="http://schemas.microsoft.com/office/powerpoint/2010/main" val="363825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45861113"/>
                    </a:ext>
                  </a:extLst>
                </a:gridCol>
                <a:gridCol w="740664">
                  <a:extLst>
                    <a:ext uri="{9D8B030D-6E8A-4147-A177-3AD203B41FA5}">
                      <a16:colId xmlns:a16="http://schemas.microsoft.com/office/drawing/2014/main" val="3098430443"/>
                    </a:ext>
                  </a:extLst>
                </a:gridCol>
                <a:gridCol w="740664">
                  <a:extLst>
                    <a:ext uri="{9D8B030D-6E8A-4147-A177-3AD203B41FA5}">
                      <a16:colId xmlns:a16="http://schemas.microsoft.com/office/drawing/2014/main" val="1393329240"/>
                    </a:ext>
                  </a:extLst>
                </a:gridCol>
                <a:gridCol w="740664">
                  <a:extLst>
                    <a:ext uri="{9D8B030D-6E8A-4147-A177-3AD203B41FA5}">
                      <a16:colId xmlns:a16="http://schemas.microsoft.com/office/drawing/2014/main" val="4220945246"/>
                    </a:ext>
                  </a:extLst>
                </a:gridCol>
                <a:gridCol w="740664">
                  <a:extLst>
                    <a:ext uri="{9D8B030D-6E8A-4147-A177-3AD203B41FA5}">
                      <a16:colId xmlns:a16="http://schemas.microsoft.com/office/drawing/2014/main" val="4035527543"/>
                    </a:ext>
                  </a:extLst>
                </a:gridCol>
                <a:gridCol w="740664">
                  <a:extLst>
                    <a:ext uri="{9D8B030D-6E8A-4147-A177-3AD203B41FA5}">
                      <a16:colId xmlns:a16="http://schemas.microsoft.com/office/drawing/2014/main" val="148675801"/>
                    </a:ext>
                  </a:extLst>
                </a:gridCol>
                <a:gridCol w="740664">
                  <a:extLst>
                    <a:ext uri="{9D8B030D-6E8A-4147-A177-3AD203B41FA5}">
                      <a16:colId xmlns:a16="http://schemas.microsoft.com/office/drawing/2014/main" val="1319400215"/>
                    </a:ext>
                  </a:extLst>
                </a:gridCol>
                <a:gridCol w="740664">
                  <a:extLst>
                    <a:ext uri="{9D8B030D-6E8A-4147-A177-3AD203B41FA5}">
                      <a16:colId xmlns:a16="http://schemas.microsoft.com/office/drawing/2014/main" val="3460159880"/>
                    </a:ext>
                  </a:extLst>
                </a:gridCol>
                <a:gridCol w="740664">
                  <a:extLst>
                    <a:ext uri="{9D8B030D-6E8A-4147-A177-3AD203B41FA5}">
                      <a16:colId xmlns:a16="http://schemas.microsoft.com/office/drawing/2014/main" val="1449708652"/>
                    </a:ext>
                  </a:extLst>
                </a:gridCol>
                <a:gridCol w="740664">
                  <a:extLst>
                    <a:ext uri="{9D8B030D-6E8A-4147-A177-3AD203B41FA5}">
                      <a16:colId xmlns:a16="http://schemas.microsoft.com/office/drawing/2014/main" val="10130370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30224879"/>
                  </a:ext>
                </a:extLst>
              </a:tr>
              <a:tr h="370840">
                <a:tc>
                  <a:txBody>
                    <a:bodyPr/>
                    <a:lstStyle/>
                    <a:p>
                      <a:r>
                        <a:rPr lang="en-US" sz="1000"/>
                        <a:t>SCS Dairy MY</a:t>
                      </a:r>
                    </a:p>
                  </a:txBody>
                  <a:tcPr/>
                </a:tc>
                <a:tc>
                  <a:txBody>
                    <a:bodyPr/>
                    <a:lstStyle/>
                    <a:p>
                      <a:r>
                        <a:rPr lang="en-US" sz="1000"/>
                        <a:t>89798</a:t>
                      </a:r>
                    </a:p>
                  </a:txBody>
                  <a:tcPr/>
                </a:tc>
                <a:tc>
                  <a:txBody>
                    <a:bodyPr/>
                    <a:lstStyle/>
                    <a:p>
                      <a:r>
                        <a:rPr lang="en-US" sz="1000"/>
                        <a:t>1293</a:t>
                      </a:r>
                    </a:p>
                  </a:txBody>
                  <a:tcPr/>
                </a:tc>
                <a:tc>
                  <a:txBody>
                    <a:bodyPr/>
                    <a:lstStyle/>
                    <a:p>
                      <a:r>
                        <a:rPr lang="en-US" sz="1000"/>
                        <a:t>16</a:t>
                      </a:r>
                    </a:p>
                  </a:txBody>
                  <a:tcPr/>
                </a:tc>
                <a:tc>
                  <a:txBody>
                    <a:bodyPr/>
                    <a:lstStyle/>
                    <a:p>
                      <a:r>
                        <a:rPr lang="en-US" sz="1000"/>
                        <a:t>2050</a:t>
                      </a:r>
                    </a:p>
                  </a:txBody>
                  <a:tcPr/>
                </a:tc>
                <a:tc>
                  <a:txBody>
                    <a:bodyPr/>
                    <a:lstStyle/>
                    <a:p>
                      <a:r>
                        <a:rPr lang="en-US" sz="1000"/>
                        <a:t>69</a:t>
                      </a:r>
                    </a:p>
                  </a:txBody>
                  <a:tcPr/>
                </a:tc>
                <a:tc>
                  <a:txBody>
                    <a:bodyPr/>
                    <a:lstStyle/>
                    <a:p>
                      <a:r>
                        <a:rPr lang="en-US" sz="1000"/>
                        <a:t>185</a:t>
                      </a:r>
                    </a:p>
                  </a:txBody>
                  <a:tcPr/>
                </a:tc>
                <a:tc>
                  <a:txBody>
                    <a:bodyPr/>
                    <a:lstStyle/>
                    <a:p>
                      <a:r>
                        <a:rPr lang="en-US" sz="1000"/>
                        <a:t>0</a:t>
                      </a:r>
                    </a:p>
                  </a:txBody>
                  <a:tcPr/>
                </a:tc>
                <a:tc>
                  <a:txBody>
                    <a:bodyPr/>
                    <a:lstStyle/>
                    <a:p>
                      <a:r>
                        <a:rPr lang="en-US" sz="1000"/>
                        <a:t>0.1615 %</a:t>
                      </a:r>
                    </a:p>
                  </a:txBody>
                  <a:tcPr/>
                </a:tc>
                <a:tc>
                  <a:txBody>
                    <a:bodyPr/>
                    <a:lstStyle/>
                    <a:p>
                      <a:r>
                        <a:rPr lang="en-US" sz="1000"/>
                        <a:t>0.0 %</a:t>
                      </a:r>
                    </a:p>
                  </a:txBody>
                  <a:tcPr/>
                </a:tc>
                <a:extLst>
                  <a:ext uri="{0D108BD9-81ED-4DB2-BD59-A6C34878D82A}">
                    <a16:rowId xmlns:a16="http://schemas.microsoft.com/office/drawing/2014/main" val="4272145664"/>
                  </a:ext>
                </a:extLst>
              </a:tr>
            </a:tbl>
          </a:graphicData>
        </a:graphic>
      </p:graphicFrame>
      <p:sp>
        <p:nvSpPr>
          <p:cNvPr id="4" name="Text Placeholder 3">
            <a:extLst>
              <a:ext uri="{FF2B5EF4-FFF2-40B4-BE49-F238E27FC236}">
                <a16:creationId xmlns:a16="http://schemas.microsoft.com/office/drawing/2014/main" id="{83E95480-3D91-471B-9257-CA64F76133B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17533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440-45DA-4AD5-AA07-5276522AE97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01B2AF00-6118-43EB-9E26-012BCE7358B8}"/>
              </a:ext>
            </a:extLst>
          </p:cNvPr>
          <p:cNvGraphicFramePr>
            <a:graphicFrameLocks noGrp="1"/>
          </p:cNvGraphicFramePr>
          <p:nvPr>
            <p:ph type="chart" sz="quarter" idx="13"/>
            <p:extLst>
              <p:ext uri="{D42A27DB-BD31-4B8C-83A1-F6EECF244321}">
                <p14:modId xmlns:p14="http://schemas.microsoft.com/office/powerpoint/2010/main" val="215665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BDD0E-3ADD-40D1-AA5A-3F3B52B22C31}"/>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7FB9A17-B0F8-4766-8BE9-FEC6BD9BD0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517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733F-7713-4A0F-A7D6-EB03E7C060F9}"/>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1E85BB4-ABE3-46FF-B6F6-58E90DB7FDCB}"/>
              </a:ext>
            </a:extLst>
          </p:cNvPr>
          <p:cNvGraphicFramePr>
            <a:graphicFrameLocks noGrp="1"/>
          </p:cNvGraphicFramePr>
          <p:nvPr>
            <p:ph type="chart" sz="quarter" idx="13"/>
            <p:extLst>
              <p:ext uri="{D42A27DB-BD31-4B8C-83A1-F6EECF244321}">
                <p14:modId xmlns:p14="http://schemas.microsoft.com/office/powerpoint/2010/main" val="3126448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62E3D-9DF3-49D7-8F1E-AD7A889B256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7266709-2977-43F3-B8B3-FBCEA44A5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7867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ECDE-ED8A-46BE-B715-4681A42C2544}"/>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08C3301F-67CB-4D92-AB54-C413ADE7A3E3}"/>
              </a:ext>
            </a:extLst>
          </p:cNvPr>
          <p:cNvGraphicFramePr>
            <a:graphicFrameLocks noGrp="1"/>
          </p:cNvGraphicFramePr>
          <p:nvPr>
            <p:ph type="chart" sz="quarter" idx="13"/>
            <p:extLst>
              <p:ext uri="{D42A27DB-BD31-4B8C-83A1-F6EECF244321}">
                <p14:modId xmlns:p14="http://schemas.microsoft.com/office/powerpoint/2010/main" val="2410117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89EB35-068B-4C36-A81F-179703DDAF3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69F78B17-D22C-47D2-BA76-9A9843826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92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13AA-4A86-4023-916E-D020A2D0E3EC}"/>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B4DB307C-18ED-4930-BA3C-5B8501AA0319}"/>
              </a:ext>
            </a:extLst>
          </p:cNvPr>
          <p:cNvGraphicFramePr>
            <a:graphicFrameLocks noGrp="1"/>
          </p:cNvGraphicFramePr>
          <p:nvPr>
            <p:ph type="chart" sz="quarter" idx="13"/>
            <p:extLst>
              <p:ext uri="{D42A27DB-BD31-4B8C-83A1-F6EECF244321}">
                <p14:modId xmlns:p14="http://schemas.microsoft.com/office/powerpoint/2010/main" val="2024287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D8519-8CE5-4C9B-8883-CFB80A7D923E}"/>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DDA2749-9E84-4A56-87D4-370F4E4FE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96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C07DD-706A-43B4-9F83-F59EE34C08FF}"/>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0B7B8124-40BA-4024-801D-D7DB0DDE511A}"/>
              </a:ext>
            </a:extLst>
          </p:cNvPr>
          <p:cNvGraphicFramePr>
            <a:graphicFrameLocks noGrp="1"/>
          </p:cNvGraphicFramePr>
          <p:nvPr>
            <p:ph type="chart" sz="quarter" idx="13"/>
            <p:extLst>
              <p:ext uri="{D42A27DB-BD31-4B8C-83A1-F6EECF244321}">
                <p14:modId xmlns:p14="http://schemas.microsoft.com/office/powerpoint/2010/main" val="3549914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BCAE6-504F-4EB8-9E47-8F49270ABE0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0BD1F87-3516-43AF-AFA7-EBB26D295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36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F4AE-A59C-4994-864A-AC38552A7FBB}"/>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FF225F84-8960-4235-9ADD-B47440E37AA5}"/>
              </a:ext>
            </a:extLst>
          </p:cNvPr>
          <p:cNvGraphicFramePr>
            <a:graphicFrameLocks noGrp="1"/>
          </p:cNvGraphicFramePr>
          <p:nvPr>
            <p:ph type="tbl" sz="quarter" idx="13"/>
            <p:extLst>
              <p:ext uri="{D42A27DB-BD31-4B8C-83A1-F6EECF244321}">
                <p14:modId xmlns:p14="http://schemas.microsoft.com/office/powerpoint/2010/main" val="388300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3849722"/>
                    </a:ext>
                  </a:extLst>
                </a:gridCol>
                <a:gridCol w="822960">
                  <a:extLst>
                    <a:ext uri="{9D8B030D-6E8A-4147-A177-3AD203B41FA5}">
                      <a16:colId xmlns:a16="http://schemas.microsoft.com/office/drawing/2014/main" val="2107947454"/>
                    </a:ext>
                  </a:extLst>
                </a:gridCol>
                <a:gridCol w="822960">
                  <a:extLst>
                    <a:ext uri="{9D8B030D-6E8A-4147-A177-3AD203B41FA5}">
                      <a16:colId xmlns:a16="http://schemas.microsoft.com/office/drawing/2014/main" val="716713769"/>
                    </a:ext>
                  </a:extLst>
                </a:gridCol>
                <a:gridCol w="822960">
                  <a:extLst>
                    <a:ext uri="{9D8B030D-6E8A-4147-A177-3AD203B41FA5}">
                      <a16:colId xmlns:a16="http://schemas.microsoft.com/office/drawing/2014/main" val="1762092671"/>
                    </a:ext>
                  </a:extLst>
                </a:gridCol>
                <a:gridCol w="822960">
                  <a:extLst>
                    <a:ext uri="{9D8B030D-6E8A-4147-A177-3AD203B41FA5}">
                      <a16:colId xmlns:a16="http://schemas.microsoft.com/office/drawing/2014/main" val="108471511"/>
                    </a:ext>
                  </a:extLst>
                </a:gridCol>
                <a:gridCol w="822960">
                  <a:extLst>
                    <a:ext uri="{9D8B030D-6E8A-4147-A177-3AD203B41FA5}">
                      <a16:colId xmlns:a16="http://schemas.microsoft.com/office/drawing/2014/main" val="1314569347"/>
                    </a:ext>
                  </a:extLst>
                </a:gridCol>
                <a:gridCol w="822960">
                  <a:extLst>
                    <a:ext uri="{9D8B030D-6E8A-4147-A177-3AD203B41FA5}">
                      <a16:colId xmlns:a16="http://schemas.microsoft.com/office/drawing/2014/main" val="60513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144818"/>
                  </a:ext>
                </a:extLst>
              </a:tr>
            </a:tbl>
          </a:graphicData>
        </a:graphic>
      </p:graphicFrame>
      <p:sp>
        <p:nvSpPr>
          <p:cNvPr id="4" name="Text Placeholder 3">
            <a:extLst>
              <a:ext uri="{FF2B5EF4-FFF2-40B4-BE49-F238E27FC236}">
                <a16:creationId xmlns:a16="http://schemas.microsoft.com/office/drawing/2014/main" id="{ECC25EB6-2548-4C8B-8CBA-12EB63EA043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33816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1D4F-F36D-425C-B78B-D7834E6F30E0}"/>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252C625C-3DB5-41FA-8738-D7107C78BB21}"/>
              </a:ext>
            </a:extLst>
          </p:cNvPr>
          <p:cNvGraphicFramePr>
            <a:graphicFrameLocks noGrp="1"/>
          </p:cNvGraphicFramePr>
          <p:nvPr>
            <p:ph type="tbl" sz="quarter" idx="13"/>
            <p:extLst>
              <p:ext uri="{D42A27DB-BD31-4B8C-83A1-F6EECF244321}">
                <p14:modId xmlns:p14="http://schemas.microsoft.com/office/powerpoint/2010/main" val="290870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9838179"/>
                    </a:ext>
                  </a:extLst>
                </a:gridCol>
                <a:gridCol w="822960">
                  <a:extLst>
                    <a:ext uri="{9D8B030D-6E8A-4147-A177-3AD203B41FA5}">
                      <a16:colId xmlns:a16="http://schemas.microsoft.com/office/drawing/2014/main" val="2867273479"/>
                    </a:ext>
                  </a:extLst>
                </a:gridCol>
                <a:gridCol w="822960">
                  <a:extLst>
                    <a:ext uri="{9D8B030D-6E8A-4147-A177-3AD203B41FA5}">
                      <a16:colId xmlns:a16="http://schemas.microsoft.com/office/drawing/2014/main" val="1318166933"/>
                    </a:ext>
                  </a:extLst>
                </a:gridCol>
                <a:gridCol w="822960">
                  <a:extLst>
                    <a:ext uri="{9D8B030D-6E8A-4147-A177-3AD203B41FA5}">
                      <a16:colId xmlns:a16="http://schemas.microsoft.com/office/drawing/2014/main" val="4013912312"/>
                    </a:ext>
                  </a:extLst>
                </a:gridCol>
                <a:gridCol w="822960">
                  <a:extLst>
                    <a:ext uri="{9D8B030D-6E8A-4147-A177-3AD203B41FA5}">
                      <a16:colId xmlns:a16="http://schemas.microsoft.com/office/drawing/2014/main" val="1194199317"/>
                    </a:ext>
                  </a:extLst>
                </a:gridCol>
                <a:gridCol w="822960">
                  <a:extLst>
                    <a:ext uri="{9D8B030D-6E8A-4147-A177-3AD203B41FA5}">
                      <a16:colId xmlns:a16="http://schemas.microsoft.com/office/drawing/2014/main" val="202623547"/>
                    </a:ext>
                  </a:extLst>
                </a:gridCol>
                <a:gridCol w="822960">
                  <a:extLst>
                    <a:ext uri="{9D8B030D-6E8A-4147-A177-3AD203B41FA5}">
                      <a16:colId xmlns:a16="http://schemas.microsoft.com/office/drawing/2014/main" val="302413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53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- 2018-09-04 01:51:46 </a:t>
                      </a:r>
                      <a:r>
                        <a:rPr kumimoji="0" lang="en-US" sz="1000" b="0" i="0" u="none" strike="noStrike" kern="1200" cap="none" spc="0" normalizeH="0" baseline="0" noProof="0">
                          <a:ln>
                            <a:noFill/>
                          </a:ln>
                          <a:solidFill>
                            <a:prstClr val="black"/>
                          </a:solidFill>
                          <a:effectLst/>
                          <a:uLnTx/>
                          <a:uFillTx/>
                          <a:latin typeface="+mn-lt"/>
                          <a:ea typeface="+mn-ea"/>
                          <a:cs typeface="+mn-cs"/>
                        </a:rPr>
                        <a:t> 
 Try this amazingly tender and delicious Cream Cheese Cranberry Bread! Perfect for breakfast or as an evening snack.
Cream Cheese Cranberry Bread
Ingredients:
227g SCS Butter softened
227g SCS Cream Cheese softened
250g sugar
1½ tsp vanilla
4 eggs
250g flour
1½ tsp baking powder
½ tsp salt
200g fresh cranberries
Instructions:
1. Preheat oven to 176°C.
2. Grease one 9 x 5 in. loaf pan.
3. In a large mixing bowl cream together butter, 
cream cheese, sugar and vanilla. Add eggs, one at a time,
beating well after each addition.
4. In another bowl combine flour, baking powder and 
salt. Slowly mix into wet batter until combined. Fold in
cranberries.
5. Bake at 176°C for hour or 4 mini loaf pans for 
40 minutes.
Source: https://www.julieseatsandtreats.com/cream-cheese-cranberry-bread-recipe/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6995843"/>
                  </a:ext>
                </a:extLst>
              </a:tr>
            </a:tbl>
          </a:graphicData>
        </a:graphic>
      </p:graphicFrame>
      <p:sp>
        <p:nvSpPr>
          <p:cNvPr id="4" name="Text Placeholder 3">
            <a:extLst>
              <a:ext uri="{FF2B5EF4-FFF2-40B4-BE49-F238E27FC236}">
                <a16:creationId xmlns:a16="http://schemas.microsoft.com/office/drawing/2014/main" id="{5546BB79-3C10-4F42-8550-27DA8205B04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0170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020D-8D45-4A0A-8935-282BEC5CBD54}"/>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9608E821-DCA5-4CF8-9456-D8619C9EF4D5}"/>
              </a:ext>
            </a:extLst>
          </p:cNvPr>
          <p:cNvGraphicFramePr>
            <a:graphicFrameLocks noGrp="1"/>
          </p:cNvGraphicFramePr>
          <p:nvPr>
            <p:ph type="tbl" sz="quarter" idx="13"/>
            <p:extLst>
              <p:ext uri="{D42A27DB-BD31-4B8C-83A1-F6EECF244321}">
                <p14:modId xmlns:p14="http://schemas.microsoft.com/office/powerpoint/2010/main" val="251134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7857454"/>
                    </a:ext>
                  </a:extLst>
                </a:gridCol>
                <a:gridCol w="822960">
                  <a:extLst>
                    <a:ext uri="{9D8B030D-6E8A-4147-A177-3AD203B41FA5}">
                      <a16:colId xmlns:a16="http://schemas.microsoft.com/office/drawing/2014/main" val="391967562"/>
                    </a:ext>
                  </a:extLst>
                </a:gridCol>
                <a:gridCol w="822960">
                  <a:extLst>
                    <a:ext uri="{9D8B030D-6E8A-4147-A177-3AD203B41FA5}">
                      <a16:colId xmlns:a16="http://schemas.microsoft.com/office/drawing/2014/main" val="1274809573"/>
                    </a:ext>
                  </a:extLst>
                </a:gridCol>
                <a:gridCol w="822960">
                  <a:extLst>
                    <a:ext uri="{9D8B030D-6E8A-4147-A177-3AD203B41FA5}">
                      <a16:colId xmlns:a16="http://schemas.microsoft.com/office/drawing/2014/main" val="3871744104"/>
                    </a:ext>
                  </a:extLst>
                </a:gridCol>
                <a:gridCol w="822960">
                  <a:extLst>
                    <a:ext uri="{9D8B030D-6E8A-4147-A177-3AD203B41FA5}">
                      <a16:colId xmlns:a16="http://schemas.microsoft.com/office/drawing/2014/main" val="3469112569"/>
                    </a:ext>
                  </a:extLst>
                </a:gridCol>
                <a:gridCol w="822960">
                  <a:extLst>
                    <a:ext uri="{9D8B030D-6E8A-4147-A177-3AD203B41FA5}">
                      <a16:colId xmlns:a16="http://schemas.microsoft.com/office/drawing/2014/main" val="3960090989"/>
                    </a:ext>
                  </a:extLst>
                </a:gridCol>
                <a:gridCol w="822960">
                  <a:extLst>
                    <a:ext uri="{9D8B030D-6E8A-4147-A177-3AD203B41FA5}">
                      <a16:colId xmlns:a16="http://schemas.microsoft.com/office/drawing/2014/main" val="2526499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503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- 2018-09-18 12:53:00 </a:t>
                      </a:r>
                      <a:r>
                        <a:rPr kumimoji="0" lang="en-US" sz="1000" b="0" i="0" u="none" strike="noStrike" kern="1200" cap="none" spc="0" normalizeH="0" baseline="0" noProof="0">
                          <a:ln>
                            <a:noFill/>
                          </a:ln>
                          <a:solidFill>
                            <a:prstClr val="black"/>
                          </a:solidFill>
                          <a:effectLst/>
                          <a:uLnTx/>
                          <a:uFillTx/>
                          <a:latin typeface="+mn-lt"/>
                          <a:ea typeface="+mn-ea"/>
                          <a:cs typeface="+mn-cs"/>
                        </a:rPr>
                        <a:t> 
 This bread is so incredibly moist and has a cinnamon crunch topping that will easily make it your favorite banana bread recipe. 
Cinnamon Crunch Banana Bread
Ingredients:
188g flour
2 tsp baking powder
¼ tsp baking soda
1 tsp salt
135g sugar
105g quick cook oats
60ml canola oil
2 large eggs
80ml milk
3 very ripe bananas
65g walnuts (optional)
Topping:
2 tbsp SCS Butter
100g sugar
2 tbsp flour
1tsp cinnamon
Instructions:
1. Preheat your oven to 176°C
2. Prepare a 9 x 5 loaf pan with either non-stick spray or butter.
3. In a medium bowl, combine your dry ingredients (flour, baking powder, baking soda, oats, sugar, salt)
4. In a medium bowl, combine your wet ingredients (egg, milk, oil and mashed bananas)
5. Pour the dry ingredients into the bowl with the wet ingredients and mix by hand until combined.
6. Make your topping mixture in a separate bowl by combining the flour, sugar, cinnamon, and butter and using a fork, incorporate the butter until the mixture looks like wet sand.
7. 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7412899"/>
                  </a:ext>
                </a:extLst>
              </a:tr>
            </a:tbl>
          </a:graphicData>
        </a:graphic>
      </p:graphicFrame>
      <p:sp>
        <p:nvSpPr>
          <p:cNvPr id="4" name="Text Placeholder 3">
            <a:extLst>
              <a:ext uri="{FF2B5EF4-FFF2-40B4-BE49-F238E27FC236}">
                <a16:creationId xmlns:a16="http://schemas.microsoft.com/office/drawing/2014/main" id="{FB55AD08-1CB1-47FF-BF84-24E1BE18640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4395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05CE-CB08-47C4-9901-5BAD65A60AB2}"/>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51D6DBC2-4CFD-4773-8B9B-F89AA317F0F3}"/>
              </a:ext>
            </a:extLst>
          </p:cNvPr>
          <p:cNvGraphicFramePr>
            <a:graphicFrameLocks noGrp="1"/>
          </p:cNvGraphicFramePr>
          <p:nvPr>
            <p:ph type="tbl" sz="quarter" idx="13"/>
            <p:extLst>
              <p:ext uri="{D42A27DB-BD31-4B8C-83A1-F6EECF244321}">
                <p14:modId xmlns:p14="http://schemas.microsoft.com/office/powerpoint/2010/main" val="35849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3307222"/>
                    </a:ext>
                  </a:extLst>
                </a:gridCol>
                <a:gridCol w="822960">
                  <a:extLst>
                    <a:ext uri="{9D8B030D-6E8A-4147-A177-3AD203B41FA5}">
                      <a16:colId xmlns:a16="http://schemas.microsoft.com/office/drawing/2014/main" val="4238230925"/>
                    </a:ext>
                  </a:extLst>
                </a:gridCol>
                <a:gridCol w="822960">
                  <a:extLst>
                    <a:ext uri="{9D8B030D-6E8A-4147-A177-3AD203B41FA5}">
                      <a16:colId xmlns:a16="http://schemas.microsoft.com/office/drawing/2014/main" val="480050591"/>
                    </a:ext>
                  </a:extLst>
                </a:gridCol>
                <a:gridCol w="822960">
                  <a:extLst>
                    <a:ext uri="{9D8B030D-6E8A-4147-A177-3AD203B41FA5}">
                      <a16:colId xmlns:a16="http://schemas.microsoft.com/office/drawing/2014/main" val="3749439282"/>
                    </a:ext>
                  </a:extLst>
                </a:gridCol>
                <a:gridCol w="822960">
                  <a:extLst>
                    <a:ext uri="{9D8B030D-6E8A-4147-A177-3AD203B41FA5}">
                      <a16:colId xmlns:a16="http://schemas.microsoft.com/office/drawing/2014/main" val="3907171600"/>
                    </a:ext>
                  </a:extLst>
                </a:gridCol>
                <a:gridCol w="822960">
                  <a:extLst>
                    <a:ext uri="{9D8B030D-6E8A-4147-A177-3AD203B41FA5}">
                      <a16:colId xmlns:a16="http://schemas.microsoft.com/office/drawing/2014/main" val="977996642"/>
                    </a:ext>
                  </a:extLst>
                </a:gridCol>
                <a:gridCol w="822960">
                  <a:extLst>
                    <a:ext uri="{9D8B030D-6E8A-4147-A177-3AD203B41FA5}">
                      <a16:colId xmlns:a16="http://schemas.microsoft.com/office/drawing/2014/main" val="1191275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018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- 2018-09-26 16:22:00 </a:t>
                      </a:r>
                      <a:r>
                        <a:rPr kumimoji="0" lang="en-US" sz="1000" b="0" i="0" u="none" strike="noStrike" kern="1200" cap="none" spc="0" normalizeH="0" baseline="0" noProof="0">
                          <a:ln>
                            <a:noFill/>
                          </a:ln>
                          <a:solidFill>
                            <a:prstClr val="black"/>
                          </a:solidFill>
                          <a:effectLst/>
                          <a:uLnTx/>
                          <a:uFillTx/>
                          <a:latin typeface="+mn-lt"/>
                          <a:ea typeface="+mn-ea"/>
                          <a:cs typeface="+mn-cs"/>
                        </a:rPr>
                        <a:t> 
 Cheesy garlic pull apart bread that’s stuffed with cheese, minced garlic, butter, and parsley. This is such a fun, edible centerpiece that would be great to serve when you’re entertaining guests! 
Cheesy Garlic Pull Apart Bread
Ingredients:
3 tbsp SCS Butter
4 slices SCS Cheese Slices
5 cloves garlic
10g parsley
2 tbsp olive oil
1 small loaf country or sour dough bread
Salt to taste
Instructions:
1. Combine the garlic cloves, parsley, and olive oil in a small food processor until the garlic breaks down into small pieces. If you’re using sliced mozzarella, stack the cheese slices and cut into 1 inch squares.
2. Heat the butter over medium heat in a small saucepan. When the butter melts, add the chopped garlic to the butter along with a pinch of salt and allow the mixture to cook for 2 minutes, stirring as necessary so the garlic does not brown. Remove from heat.
3. Position a rack in the center of the oven and preheat the oven to 190ºC. Using a sharp serrated knife, make 1 inch diago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4997745"/>
                  </a:ext>
                </a:extLst>
              </a:tr>
            </a:tbl>
          </a:graphicData>
        </a:graphic>
      </p:graphicFrame>
      <p:sp>
        <p:nvSpPr>
          <p:cNvPr id="4" name="Text Placeholder 3">
            <a:extLst>
              <a:ext uri="{FF2B5EF4-FFF2-40B4-BE49-F238E27FC236}">
                <a16:creationId xmlns:a16="http://schemas.microsoft.com/office/drawing/2014/main" id="{2E78826E-7A49-4786-99EB-243B3B90EA3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6055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1794-B26B-4F19-B92E-587C40DE2ACF}"/>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EFD4D079-0352-40AC-A25F-D6A68BED4141}"/>
              </a:ext>
            </a:extLst>
          </p:cNvPr>
          <p:cNvGraphicFramePr>
            <a:graphicFrameLocks noGrp="1"/>
          </p:cNvGraphicFramePr>
          <p:nvPr>
            <p:ph type="tbl" sz="quarter" idx="13"/>
            <p:extLst>
              <p:ext uri="{D42A27DB-BD31-4B8C-83A1-F6EECF244321}">
                <p14:modId xmlns:p14="http://schemas.microsoft.com/office/powerpoint/2010/main" val="21103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0383737"/>
                    </a:ext>
                  </a:extLst>
                </a:gridCol>
                <a:gridCol w="822960">
                  <a:extLst>
                    <a:ext uri="{9D8B030D-6E8A-4147-A177-3AD203B41FA5}">
                      <a16:colId xmlns:a16="http://schemas.microsoft.com/office/drawing/2014/main" val="3210066323"/>
                    </a:ext>
                  </a:extLst>
                </a:gridCol>
                <a:gridCol w="822960">
                  <a:extLst>
                    <a:ext uri="{9D8B030D-6E8A-4147-A177-3AD203B41FA5}">
                      <a16:colId xmlns:a16="http://schemas.microsoft.com/office/drawing/2014/main" val="653117056"/>
                    </a:ext>
                  </a:extLst>
                </a:gridCol>
                <a:gridCol w="822960">
                  <a:extLst>
                    <a:ext uri="{9D8B030D-6E8A-4147-A177-3AD203B41FA5}">
                      <a16:colId xmlns:a16="http://schemas.microsoft.com/office/drawing/2014/main" val="2753392698"/>
                    </a:ext>
                  </a:extLst>
                </a:gridCol>
                <a:gridCol w="822960">
                  <a:extLst>
                    <a:ext uri="{9D8B030D-6E8A-4147-A177-3AD203B41FA5}">
                      <a16:colId xmlns:a16="http://schemas.microsoft.com/office/drawing/2014/main" val="1369237905"/>
                    </a:ext>
                  </a:extLst>
                </a:gridCol>
                <a:gridCol w="822960">
                  <a:extLst>
                    <a:ext uri="{9D8B030D-6E8A-4147-A177-3AD203B41FA5}">
                      <a16:colId xmlns:a16="http://schemas.microsoft.com/office/drawing/2014/main" val="4076195214"/>
                    </a:ext>
                  </a:extLst>
                </a:gridCol>
                <a:gridCol w="822960">
                  <a:extLst>
                    <a:ext uri="{9D8B030D-6E8A-4147-A177-3AD203B41FA5}">
                      <a16:colId xmlns:a16="http://schemas.microsoft.com/office/drawing/2014/main" val="294784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121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- 2018-09-12 13:33:00 </a:t>
                      </a:r>
                      <a:r>
                        <a:rPr kumimoji="0" lang="en-US" sz="1000" b="0" i="0" u="none" strike="noStrike" kern="1200" cap="none" spc="0" normalizeH="0" baseline="0" noProof="0">
                          <a:ln>
                            <a:noFill/>
                          </a:ln>
                          <a:solidFill>
                            <a:prstClr val="black"/>
                          </a:solidFill>
                          <a:effectLst/>
                          <a:uLnTx/>
                          <a:uFillTx/>
                          <a:latin typeface="+mn-lt"/>
                          <a:ea typeface="+mn-ea"/>
                          <a:cs typeface="+mn-cs"/>
                        </a:rPr>
                        <a:t> 
 For breads that require kneading, make sure you're kneading long and hard enough. At least eight minutes of constant hard kneading is needed to produce gluten, which is responsible for the texture of your bread. 
Gluten is a protein and responsible for the soft airy texture in bread. Gluten ensures that your dough binds together and doesn't fall apart while baking, it also creates air pockets that allow your bread to rise.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049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- 2018-09-08 16:22:00 </a:t>
                      </a:r>
                      <a:r>
                        <a:rPr kumimoji="0" lang="en-US" sz="1000" b="0" i="0" u="none" strike="noStrike" kern="1200" cap="none" spc="0" normalizeH="0" baseline="0" noProof="0">
                          <a:ln>
                            <a:noFill/>
                          </a:ln>
                          <a:solidFill>
                            <a:prstClr val="black"/>
                          </a:solidFill>
                          <a:effectLst/>
                          <a:uLnTx/>
                          <a:uFillTx/>
                          <a:latin typeface="+mn-lt"/>
                          <a:ea typeface="+mn-ea"/>
                          <a:cs typeface="+mn-cs"/>
                        </a:rPr>
                        <a:t> 
 Feeling hungry? Whip up a delicious and healthy sandwich with SCS Cheese Slices!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3879714"/>
                  </a:ext>
                </a:extLst>
              </a:tr>
            </a:tbl>
          </a:graphicData>
        </a:graphic>
      </p:graphicFrame>
      <p:sp>
        <p:nvSpPr>
          <p:cNvPr id="4" name="Text Placeholder 3">
            <a:extLst>
              <a:ext uri="{FF2B5EF4-FFF2-40B4-BE49-F238E27FC236}">
                <a16:creationId xmlns:a16="http://schemas.microsoft.com/office/drawing/2014/main" id="{4F4357D4-1E1C-4651-B331-CD0A2AE1D05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6369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13A93-B8F3-4D75-91A4-1C5E293EC62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19885967-6AB9-4A85-AA1F-4AA3850EC14E}"/>
              </a:ext>
            </a:extLst>
          </p:cNvPr>
          <p:cNvGraphicFramePr>
            <a:graphicFrameLocks noGrp="1"/>
          </p:cNvGraphicFramePr>
          <p:nvPr>
            <p:ph type="chart" sz="quarter" idx="13"/>
            <p:extLst>
              <p:ext uri="{D42A27DB-BD31-4B8C-83A1-F6EECF244321}">
                <p14:modId xmlns:p14="http://schemas.microsoft.com/office/powerpoint/2010/main" val="3039733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B3DE2-5C69-42EE-8C23-978ADA569E3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CE922EF1-3692-4465-876D-3D56ADB64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884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B6CD-B503-4EBA-9F08-A6DAC32B2F52}"/>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3E18CA1F-E4F0-4551-A5B6-74B01071D257}"/>
              </a:ext>
            </a:extLst>
          </p:cNvPr>
          <p:cNvGraphicFramePr>
            <a:graphicFrameLocks noGrp="1"/>
          </p:cNvGraphicFramePr>
          <p:nvPr>
            <p:ph type="chart" sz="quarter" idx="13"/>
            <p:extLst>
              <p:ext uri="{D42A27DB-BD31-4B8C-83A1-F6EECF244321}">
                <p14:modId xmlns:p14="http://schemas.microsoft.com/office/powerpoint/2010/main" val="1361530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04B8A-220E-40D9-9EEB-9B8A69FEB9B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D8729A0-BF5D-4FE0-983B-7F8E05708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088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8E170-6E2C-4297-A0CC-52BBD6DA661F}"/>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53FB9A1A-9B0D-4CCE-A074-FF30CBA6D062}"/>
              </a:ext>
            </a:extLst>
          </p:cNvPr>
          <p:cNvGraphicFramePr>
            <a:graphicFrameLocks noGrp="1"/>
          </p:cNvGraphicFramePr>
          <p:nvPr>
            <p:ph type="chart" sz="quarter" idx="13"/>
            <p:extLst>
              <p:ext uri="{D42A27DB-BD31-4B8C-83A1-F6EECF244321}">
                <p14:modId xmlns:p14="http://schemas.microsoft.com/office/powerpoint/2010/main" val="2652448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503811-9C27-4071-9A6B-1E8D62DC0A21}"/>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07E929EB-F566-42DA-89F8-C88DA4D3B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472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BB2C9-AF54-4782-B316-7BA30777289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0BECDC0B-2B1D-48F5-89DF-E524FE5C84E4}"/>
              </a:ext>
            </a:extLst>
          </p:cNvPr>
          <p:cNvGraphicFramePr>
            <a:graphicFrameLocks noGrp="1"/>
          </p:cNvGraphicFramePr>
          <p:nvPr>
            <p:ph type="chart" sz="quarter" idx="13"/>
            <p:extLst>
              <p:ext uri="{D42A27DB-BD31-4B8C-83A1-F6EECF244321}">
                <p14:modId xmlns:p14="http://schemas.microsoft.com/office/powerpoint/2010/main" val="2889531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64B88-8318-41D1-9D2D-424BE0A6A73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F9C65580-6D64-4708-BF98-E2707F97F6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042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900E-BFF0-4D44-A180-621EDC1CF376}"/>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E6F2D03D-5626-4778-A954-46D37E46F5F8}"/>
              </a:ext>
            </a:extLst>
          </p:cNvPr>
          <p:cNvGraphicFramePr>
            <a:graphicFrameLocks noGrp="1"/>
          </p:cNvGraphicFramePr>
          <p:nvPr>
            <p:ph type="tbl" sz="quarter" idx="13"/>
            <p:extLst>
              <p:ext uri="{D42A27DB-BD31-4B8C-83A1-F6EECF244321}">
                <p14:modId xmlns:p14="http://schemas.microsoft.com/office/powerpoint/2010/main" val="15402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0932501"/>
                    </a:ext>
                  </a:extLst>
                </a:gridCol>
                <a:gridCol w="1645920">
                  <a:extLst>
                    <a:ext uri="{9D8B030D-6E8A-4147-A177-3AD203B41FA5}">
                      <a16:colId xmlns:a16="http://schemas.microsoft.com/office/drawing/2014/main" val="125742680"/>
                    </a:ext>
                  </a:extLst>
                </a:gridCol>
                <a:gridCol w="1645920">
                  <a:extLst>
                    <a:ext uri="{9D8B030D-6E8A-4147-A177-3AD203B41FA5}">
                      <a16:colId xmlns:a16="http://schemas.microsoft.com/office/drawing/2014/main" val="30736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7089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extLst>
                  <a:ext uri="{0D108BD9-81ED-4DB2-BD59-A6C34878D82A}">
                    <a16:rowId xmlns:a16="http://schemas.microsoft.com/office/drawing/2014/main" val="111723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extLst>
                  <a:ext uri="{0D108BD9-81ED-4DB2-BD59-A6C34878D82A}">
                    <a16:rowId xmlns:a16="http://schemas.microsoft.com/office/drawing/2014/main" val="59623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923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84787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424442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0559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75850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0129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81954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724366500"/>
                  </a:ext>
                </a:extLst>
              </a:tr>
            </a:tbl>
          </a:graphicData>
        </a:graphic>
      </p:graphicFrame>
      <p:sp>
        <p:nvSpPr>
          <p:cNvPr id="4" name="Text Placeholder 3">
            <a:extLst>
              <a:ext uri="{FF2B5EF4-FFF2-40B4-BE49-F238E27FC236}">
                <a16:creationId xmlns:a16="http://schemas.microsoft.com/office/drawing/2014/main" id="{E07452C9-2DDB-4D51-9EDE-604155F62E9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68522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69F1-2F8E-4942-9711-66A9DFE0A69C}"/>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77AD097-346E-4576-83E1-5EC4A79FE580}"/>
              </a:ext>
            </a:extLst>
          </p:cNvPr>
          <p:cNvGraphicFramePr>
            <a:graphicFrameLocks noGrp="1"/>
          </p:cNvGraphicFramePr>
          <p:nvPr>
            <p:ph type="tbl" sz="quarter" idx="13"/>
            <p:extLst>
              <p:ext uri="{D42A27DB-BD31-4B8C-83A1-F6EECF244321}">
                <p14:modId xmlns:p14="http://schemas.microsoft.com/office/powerpoint/2010/main" val="1251768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42859030"/>
                    </a:ext>
                  </a:extLst>
                </a:gridCol>
                <a:gridCol w="1645920">
                  <a:extLst>
                    <a:ext uri="{9D8B030D-6E8A-4147-A177-3AD203B41FA5}">
                      <a16:colId xmlns:a16="http://schemas.microsoft.com/office/drawing/2014/main" val="2754269323"/>
                    </a:ext>
                  </a:extLst>
                </a:gridCol>
                <a:gridCol w="1645920">
                  <a:extLst>
                    <a:ext uri="{9D8B030D-6E8A-4147-A177-3AD203B41FA5}">
                      <a16:colId xmlns:a16="http://schemas.microsoft.com/office/drawing/2014/main" val="351923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3380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08433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65113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74093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4557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8176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2126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8193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361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3864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65188615"/>
                  </a:ext>
                </a:extLst>
              </a:tr>
            </a:tbl>
          </a:graphicData>
        </a:graphic>
      </p:graphicFrame>
      <p:sp>
        <p:nvSpPr>
          <p:cNvPr id="4" name="Text Placeholder 3">
            <a:extLst>
              <a:ext uri="{FF2B5EF4-FFF2-40B4-BE49-F238E27FC236}">
                <a16:creationId xmlns:a16="http://schemas.microsoft.com/office/drawing/2014/main" id="{A8213786-B72B-43A4-A84E-43EE3C59FC9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2895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0505-1228-4B03-B9A3-E421465C8D7A}"/>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F7ED5333-7E49-4B2B-9278-E48B0A36E11D}"/>
              </a:ext>
            </a:extLst>
          </p:cNvPr>
          <p:cNvGraphicFramePr>
            <a:graphicFrameLocks noGrp="1"/>
          </p:cNvGraphicFramePr>
          <p:nvPr>
            <p:ph type="tbl" sz="quarter" idx="13"/>
            <p:extLst>
              <p:ext uri="{D42A27DB-BD31-4B8C-83A1-F6EECF244321}">
                <p14:modId xmlns:p14="http://schemas.microsoft.com/office/powerpoint/2010/main" val="119002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10932830"/>
                    </a:ext>
                  </a:extLst>
                </a:gridCol>
                <a:gridCol w="1645920">
                  <a:extLst>
                    <a:ext uri="{9D8B030D-6E8A-4147-A177-3AD203B41FA5}">
                      <a16:colId xmlns:a16="http://schemas.microsoft.com/office/drawing/2014/main" val="3848565688"/>
                    </a:ext>
                  </a:extLst>
                </a:gridCol>
                <a:gridCol w="1645920">
                  <a:extLst>
                    <a:ext uri="{9D8B030D-6E8A-4147-A177-3AD203B41FA5}">
                      <a16:colId xmlns:a16="http://schemas.microsoft.com/office/drawing/2014/main" val="2730113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7450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3104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9569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0803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93188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92230035"/>
                  </a:ext>
                </a:extLst>
              </a:tr>
            </a:tbl>
          </a:graphicData>
        </a:graphic>
      </p:graphicFrame>
      <p:sp>
        <p:nvSpPr>
          <p:cNvPr id="4" name="Text Placeholder 3">
            <a:extLst>
              <a:ext uri="{FF2B5EF4-FFF2-40B4-BE49-F238E27FC236}">
                <a16:creationId xmlns:a16="http://schemas.microsoft.com/office/drawing/2014/main" id="{80B253B7-8DFB-4B49-8729-71A908D5871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62381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D67C-9125-4AAA-B2B5-F4DD50DB1FA5}"/>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CE249483-B8D2-4A2A-95C4-56FEF6B67FDB}"/>
              </a:ext>
            </a:extLst>
          </p:cNvPr>
          <p:cNvGraphicFramePr>
            <a:graphicFrameLocks noGrp="1"/>
          </p:cNvGraphicFramePr>
          <p:nvPr>
            <p:ph type="tbl" sz="quarter" idx="13"/>
            <p:extLst>
              <p:ext uri="{D42A27DB-BD31-4B8C-83A1-F6EECF244321}">
                <p14:modId xmlns:p14="http://schemas.microsoft.com/office/powerpoint/2010/main" val="333675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9345514"/>
                    </a:ext>
                  </a:extLst>
                </a:gridCol>
                <a:gridCol w="658368">
                  <a:extLst>
                    <a:ext uri="{9D8B030D-6E8A-4147-A177-3AD203B41FA5}">
                      <a16:colId xmlns:a16="http://schemas.microsoft.com/office/drawing/2014/main" val="2254771179"/>
                    </a:ext>
                  </a:extLst>
                </a:gridCol>
                <a:gridCol w="658368">
                  <a:extLst>
                    <a:ext uri="{9D8B030D-6E8A-4147-A177-3AD203B41FA5}">
                      <a16:colId xmlns:a16="http://schemas.microsoft.com/office/drawing/2014/main" val="2904303268"/>
                    </a:ext>
                  </a:extLst>
                </a:gridCol>
                <a:gridCol w="658368">
                  <a:extLst>
                    <a:ext uri="{9D8B030D-6E8A-4147-A177-3AD203B41FA5}">
                      <a16:colId xmlns:a16="http://schemas.microsoft.com/office/drawing/2014/main" val="1254408010"/>
                    </a:ext>
                  </a:extLst>
                </a:gridCol>
                <a:gridCol w="658368">
                  <a:extLst>
                    <a:ext uri="{9D8B030D-6E8A-4147-A177-3AD203B41FA5}">
                      <a16:colId xmlns:a16="http://schemas.microsoft.com/office/drawing/2014/main" val="808788474"/>
                    </a:ext>
                  </a:extLst>
                </a:gridCol>
                <a:gridCol w="658368">
                  <a:extLst>
                    <a:ext uri="{9D8B030D-6E8A-4147-A177-3AD203B41FA5}">
                      <a16:colId xmlns:a16="http://schemas.microsoft.com/office/drawing/2014/main" val="2399460910"/>
                    </a:ext>
                  </a:extLst>
                </a:gridCol>
                <a:gridCol w="658368">
                  <a:extLst>
                    <a:ext uri="{9D8B030D-6E8A-4147-A177-3AD203B41FA5}">
                      <a16:colId xmlns:a16="http://schemas.microsoft.com/office/drawing/2014/main" val="1167412280"/>
                    </a:ext>
                  </a:extLst>
                </a:gridCol>
                <a:gridCol w="658368">
                  <a:extLst>
                    <a:ext uri="{9D8B030D-6E8A-4147-A177-3AD203B41FA5}">
                      <a16:colId xmlns:a16="http://schemas.microsoft.com/office/drawing/2014/main" val="45882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568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- 2018-09-30 12:42:00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is a real brain food. Butter is abundant in DHA, an omega-3 fatty acid, which is a primary structural component of the human brain. Also full of Arachidonic acid which is the most abundant fatty acid in the brain which helps to maintain hippocampal cell membrane fluidity. ’
Source: https://www.dairymoos.com/why-butter-is-a-superfood/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19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- 2018-09-28 13:11:00 </a:t>
                      </a:r>
                      <a:r>
                        <a:rPr kumimoji="0" lang="en-US" sz="1000" b="0" i="0" u="none" strike="noStrike" kern="1200" cap="none" spc="0" normalizeH="0" baseline="0" noProof="0">
                          <a:ln>
                            <a:noFill/>
                          </a:ln>
                          <a:solidFill>
                            <a:prstClr val="black"/>
                          </a:solidFill>
                          <a:effectLst/>
                          <a:uLnTx/>
                          <a:uFillTx/>
                          <a:latin typeface="+mn-lt"/>
                          <a:ea typeface="+mn-ea"/>
                          <a:cs typeface="+mn-cs"/>
                        </a:rPr>
                        <a:t> 
 Slashing the dough before baking does more than just make a pretty pattern on your bread. It also helps direct how the bread will rise in the oven. Have you ever baked a loaf of bread and ended up with a large air pocket right under the crust? Well, slashing your loaf helps prevent this.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7735502"/>
                  </a:ext>
                </a:extLst>
              </a:tr>
            </a:tbl>
          </a:graphicData>
        </a:graphic>
      </p:graphicFrame>
      <p:sp>
        <p:nvSpPr>
          <p:cNvPr id="4" name="Text Placeholder 3">
            <a:extLst>
              <a:ext uri="{FF2B5EF4-FFF2-40B4-BE49-F238E27FC236}">
                <a16:creationId xmlns:a16="http://schemas.microsoft.com/office/drawing/2014/main" id="{22124772-0FEE-48CC-9D53-3B4F7A64AA2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57715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F1CD-6448-41C0-94CE-94C6BCF34C2C}"/>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95EA4DAB-6BCD-4881-B52E-DC99AAC8ACA7}"/>
              </a:ext>
            </a:extLst>
          </p:cNvPr>
          <p:cNvGraphicFramePr>
            <a:graphicFrameLocks noGrp="1"/>
          </p:cNvGraphicFramePr>
          <p:nvPr>
            <p:ph type="tbl" sz="quarter" idx="13"/>
            <p:extLst>
              <p:ext uri="{D42A27DB-BD31-4B8C-83A1-F6EECF244321}">
                <p14:modId xmlns:p14="http://schemas.microsoft.com/office/powerpoint/2010/main" val="124898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7544963"/>
                    </a:ext>
                  </a:extLst>
                </a:gridCol>
                <a:gridCol w="658368">
                  <a:extLst>
                    <a:ext uri="{9D8B030D-6E8A-4147-A177-3AD203B41FA5}">
                      <a16:colId xmlns:a16="http://schemas.microsoft.com/office/drawing/2014/main" val="3830384884"/>
                    </a:ext>
                  </a:extLst>
                </a:gridCol>
                <a:gridCol w="658368">
                  <a:extLst>
                    <a:ext uri="{9D8B030D-6E8A-4147-A177-3AD203B41FA5}">
                      <a16:colId xmlns:a16="http://schemas.microsoft.com/office/drawing/2014/main" val="2893252540"/>
                    </a:ext>
                  </a:extLst>
                </a:gridCol>
                <a:gridCol w="658368">
                  <a:extLst>
                    <a:ext uri="{9D8B030D-6E8A-4147-A177-3AD203B41FA5}">
                      <a16:colId xmlns:a16="http://schemas.microsoft.com/office/drawing/2014/main" val="4105798880"/>
                    </a:ext>
                  </a:extLst>
                </a:gridCol>
                <a:gridCol w="658368">
                  <a:extLst>
                    <a:ext uri="{9D8B030D-6E8A-4147-A177-3AD203B41FA5}">
                      <a16:colId xmlns:a16="http://schemas.microsoft.com/office/drawing/2014/main" val="4123231270"/>
                    </a:ext>
                  </a:extLst>
                </a:gridCol>
                <a:gridCol w="658368">
                  <a:extLst>
                    <a:ext uri="{9D8B030D-6E8A-4147-A177-3AD203B41FA5}">
                      <a16:colId xmlns:a16="http://schemas.microsoft.com/office/drawing/2014/main" val="2218222811"/>
                    </a:ext>
                  </a:extLst>
                </a:gridCol>
                <a:gridCol w="658368">
                  <a:extLst>
                    <a:ext uri="{9D8B030D-6E8A-4147-A177-3AD203B41FA5}">
                      <a16:colId xmlns:a16="http://schemas.microsoft.com/office/drawing/2014/main" val="54794128"/>
                    </a:ext>
                  </a:extLst>
                </a:gridCol>
                <a:gridCol w="658368">
                  <a:extLst>
                    <a:ext uri="{9D8B030D-6E8A-4147-A177-3AD203B41FA5}">
                      <a16:colId xmlns:a16="http://schemas.microsoft.com/office/drawing/2014/main" val="698802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483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- 2018-09-26 16:22:00 </a:t>
                      </a:r>
                      <a:r>
                        <a:rPr kumimoji="0" lang="en-US" sz="1000" b="0" i="0" u="none" strike="noStrike" kern="1200" cap="none" spc="0" normalizeH="0" baseline="0" noProof="0">
                          <a:ln>
                            <a:noFill/>
                          </a:ln>
                          <a:solidFill>
                            <a:prstClr val="black"/>
                          </a:solidFill>
                          <a:effectLst/>
                          <a:uLnTx/>
                          <a:uFillTx/>
                          <a:latin typeface="+mn-lt"/>
                          <a:ea typeface="+mn-ea"/>
                          <a:cs typeface="+mn-cs"/>
                        </a:rPr>
                        <a:t> 
 Cheesy garlic pull apart bread that’s stuffed with cheese, minced garlic, butter, and parsley. This is such a fun, edible centerpiece that would be great to serve when you’re entertaining guests! 
Cheesy Garlic Pull Apart Bread
Ingredients:
3 tbsp SCS Butter
4 slices SCS Cheese Slices
5 cloves garlic
10g parsley
2 tbsp olive oil
1 small loaf country or sour dough bread
Salt to taste
Instructions:
1. Combine the garlic cloves, parsley, and olive oil in a small food processor until the garlic breaks down into small pieces. If you’re using sliced mozzarella, stack the cheese slices and cut into 1 inch squares.
2. Heat the butter over medium heat in a small saucepan. When the butter melts, add the chopped garlic to the butter along with a pinch of salt and allow the mixture to cook for 2 minutes, stirring as necessary so the garlic does not brown. Remove from heat.
3. Position a rack in the center of the oven and preheat the oven to 190ºC. Using a sharp serrated knife, make 1 inch diago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171950"/>
                  </a:ext>
                </a:extLst>
              </a:tr>
            </a:tbl>
          </a:graphicData>
        </a:graphic>
      </p:graphicFrame>
      <p:sp>
        <p:nvSpPr>
          <p:cNvPr id="4" name="Text Placeholder 3">
            <a:extLst>
              <a:ext uri="{FF2B5EF4-FFF2-40B4-BE49-F238E27FC236}">
                <a16:creationId xmlns:a16="http://schemas.microsoft.com/office/drawing/2014/main" id="{5363DA08-FBD4-4F81-8C7C-513BC4CFD29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23334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A9BB2-305A-436F-AE9E-72462124F858}"/>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21CC1F75-87E5-4086-BB08-9A4A86F14093}"/>
              </a:ext>
            </a:extLst>
          </p:cNvPr>
          <p:cNvGraphicFramePr>
            <a:graphicFrameLocks noGrp="1"/>
          </p:cNvGraphicFramePr>
          <p:nvPr>
            <p:ph type="tbl" sz="quarter" idx="13"/>
            <p:extLst>
              <p:ext uri="{D42A27DB-BD31-4B8C-83A1-F6EECF244321}">
                <p14:modId xmlns:p14="http://schemas.microsoft.com/office/powerpoint/2010/main" val="161857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5864374"/>
                    </a:ext>
                  </a:extLst>
                </a:gridCol>
                <a:gridCol w="658368">
                  <a:extLst>
                    <a:ext uri="{9D8B030D-6E8A-4147-A177-3AD203B41FA5}">
                      <a16:colId xmlns:a16="http://schemas.microsoft.com/office/drawing/2014/main" val="1341309154"/>
                    </a:ext>
                  </a:extLst>
                </a:gridCol>
                <a:gridCol w="658368">
                  <a:extLst>
                    <a:ext uri="{9D8B030D-6E8A-4147-A177-3AD203B41FA5}">
                      <a16:colId xmlns:a16="http://schemas.microsoft.com/office/drawing/2014/main" val="169237414"/>
                    </a:ext>
                  </a:extLst>
                </a:gridCol>
                <a:gridCol w="658368">
                  <a:extLst>
                    <a:ext uri="{9D8B030D-6E8A-4147-A177-3AD203B41FA5}">
                      <a16:colId xmlns:a16="http://schemas.microsoft.com/office/drawing/2014/main" val="19392976"/>
                    </a:ext>
                  </a:extLst>
                </a:gridCol>
                <a:gridCol w="658368">
                  <a:extLst>
                    <a:ext uri="{9D8B030D-6E8A-4147-A177-3AD203B41FA5}">
                      <a16:colId xmlns:a16="http://schemas.microsoft.com/office/drawing/2014/main" val="215623469"/>
                    </a:ext>
                  </a:extLst>
                </a:gridCol>
                <a:gridCol w="658368">
                  <a:extLst>
                    <a:ext uri="{9D8B030D-6E8A-4147-A177-3AD203B41FA5}">
                      <a16:colId xmlns:a16="http://schemas.microsoft.com/office/drawing/2014/main" val="4005408838"/>
                    </a:ext>
                  </a:extLst>
                </a:gridCol>
                <a:gridCol w="658368">
                  <a:extLst>
                    <a:ext uri="{9D8B030D-6E8A-4147-A177-3AD203B41FA5}">
                      <a16:colId xmlns:a16="http://schemas.microsoft.com/office/drawing/2014/main" val="2493031818"/>
                    </a:ext>
                  </a:extLst>
                </a:gridCol>
                <a:gridCol w="658368">
                  <a:extLst>
                    <a:ext uri="{9D8B030D-6E8A-4147-A177-3AD203B41FA5}">
                      <a16:colId xmlns:a16="http://schemas.microsoft.com/office/drawing/2014/main" val="424766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287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- 2018-09-24 12:23:00 </a:t>
                      </a:r>
                      <a:r>
                        <a:rPr kumimoji="0" lang="en-US" sz="1000" b="0" i="0" u="none" strike="noStrike" kern="1200" cap="none" spc="0" normalizeH="0" baseline="0" noProof="0">
                          <a:ln>
                            <a:noFill/>
                          </a:ln>
                          <a:solidFill>
                            <a:prstClr val="black"/>
                          </a:solidFill>
                          <a:effectLst/>
                          <a:uLnTx/>
                          <a:uFillTx/>
                          <a:latin typeface="+mn-lt"/>
                          <a:ea typeface="+mn-ea"/>
                          <a:cs typeface="+mn-cs"/>
                        </a:rPr>
                        <a:t> 
 SCS Cream Cheese making everything berry delicious! Which berry will you pair with SCS Cream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904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- 2018-09-24 02:07:02 </a:t>
                      </a:r>
                      <a:r>
                        <a:rPr kumimoji="0" lang="en-US" sz="1000" b="0" i="0" u="none" strike="noStrike" kern="1200" cap="none" spc="0" normalizeH="0" baseline="0" noProof="0">
                          <a:ln>
                            <a:noFill/>
                          </a:ln>
                          <a:solidFill>
                            <a:prstClr val="black"/>
                          </a:solidFill>
                          <a:effectLst/>
                          <a:uLnTx/>
                          <a:uFillTx/>
                          <a:latin typeface="+mn-lt"/>
                          <a:ea typeface="+mn-ea"/>
                          <a:cs typeface="+mn-cs"/>
                        </a:rPr>
                        <a:t> 
 What is cheese?
Cheese, a concentrated dairy food made from milk, is defined as the fresh or matured product obtained by draining the whey (moisture or serum of original milk) after the coagulation of casein, the major milk protein. The basic art of cheese making has changed little over the course of its history. 
Milk is coagulated to produce curd by the separate or combined action of lactic acid (produced by the breakdown of lactose by selected microorganisms) and coagulating enzymes. Whey is subsequently removed from the curd, and the latter is further treated to produce the many varieties of cheese.
Source: https://www.sharecare.com/health/health-value-of-foods/what-is-cheese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9417452"/>
                  </a:ext>
                </a:extLst>
              </a:tr>
            </a:tbl>
          </a:graphicData>
        </a:graphic>
      </p:graphicFrame>
      <p:sp>
        <p:nvSpPr>
          <p:cNvPr id="4" name="Text Placeholder 3">
            <a:extLst>
              <a:ext uri="{FF2B5EF4-FFF2-40B4-BE49-F238E27FC236}">
                <a16:creationId xmlns:a16="http://schemas.microsoft.com/office/drawing/2014/main" id="{A9568B14-23A5-453D-982F-267B5E4ED4F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32365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7FB1-5904-48D3-A9D3-F53BF5A14906}"/>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10AD0F71-A35E-4CC2-9385-76FCDC471FDC}"/>
              </a:ext>
            </a:extLst>
          </p:cNvPr>
          <p:cNvGraphicFramePr>
            <a:graphicFrameLocks noGrp="1"/>
          </p:cNvGraphicFramePr>
          <p:nvPr>
            <p:ph type="tbl" sz="quarter" idx="13"/>
            <p:extLst>
              <p:ext uri="{D42A27DB-BD31-4B8C-83A1-F6EECF244321}">
                <p14:modId xmlns:p14="http://schemas.microsoft.com/office/powerpoint/2010/main" val="208328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2394941"/>
                    </a:ext>
                  </a:extLst>
                </a:gridCol>
                <a:gridCol w="658368">
                  <a:extLst>
                    <a:ext uri="{9D8B030D-6E8A-4147-A177-3AD203B41FA5}">
                      <a16:colId xmlns:a16="http://schemas.microsoft.com/office/drawing/2014/main" val="698911419"/>
                    </a:ext>
                  </a:extLst>
                </a:gridCol>
                <a:gridCol w="658368">
                  <a:extLst>
                    <a:ext uri="{9D8B030D-6E8A-4147-A177-3AD203B41FA5}">
                      <a16:colId xmlns:a16="http://schemas.microsoft.com/office/drawing/2014/main" val="3136035304"/>
                    </a:ext>
                  </a:extLst>
                </a:gridCol>
                <a:gridCol w="658368">
                  <a:extLst>
                    <a:ext uri="{9D8B030D-6E8A-4147-A177-3AD203B41FA5}">
                      <a16:colId xmlns:a16="http://schemas.microsoft.com/office/drawing/2014/main" val="1152536828"/>
                    </a:ext>
                  </a:extLst>
                </a:gridCol>
                <a:gridCol w="658368">
                  <a:extLst>
                    <a:ext uri="{9D8B030D-6E8A-4147-A177-3AD203B41FA5}">
                      <a16:colId xmlns:a16="http://schemas.microsoft.com/office/drawing/2014/main" val="3868345502"/>
                    </a:ext>
                  </a:extLst>
                </a:gridCol>
                <a:gridCol w="658368">
                  <a:extLst>
                    <a:ext uri="{9D8B030D-6E8A-4147-A177-3AD203B41FA5}">
                      <a16:colId xmlns:a16="http://schemas.microsoft.com/office/drawing/2014/main" val="143950924"/>
                    </a:ext>
                  </a:extLst>
                </a:gridCol>
                <a:gridCol w="658368">
                  <a:extLst>
                    <a:ext uri="{9D8B030D-6E8A-4147-A177-3AD203B41FA5}">
                      <a16:colId xmlns:a16="http://schemas.microsoft.com/office/drawing/2014/main" val="1296028777"/>
                    </a:ext>
                  </a:extLst>
                </a:gridCol>
                <a:gridCol w="658368">
                  <a:extLst>
                    <a:ext uri="{9D8B030D-6E8A-4147-A177-3AD203B41FA5}">
                      <a16:colId xmlns:a16="http://schemas.microsoft.com/office/drawing/2014/main" val="193211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85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- 2018-09-20 16:45:19 </a:t>
                      </a:r>
                      <a:r>
                        <a:rPr kumimoji="0" lang="en-US" sz="1000" b="0" i="0" u="none" strike="noStrike" kern="1200" cap="none" spc="0" normalizeH="0" baseline="0" noProof="0">
                          <a:ln>
                            <a:noFill/>
                          </a:ln>
                          <a:solidFill>
                            <a:prstClr val="black"/>
                          </a:solidFill>
                          <a:effectLst/>
                          <a:uLnTx/>
                          <a:uFillTx/>
                          <a:latin typeface="+mn-lt"/>
                          <a:ea typeface="+mn-ea"/>
                          <a:cs typeface="+mn-cs"/>
                        </a:rPr>
                        <a:t> 
 Even if your dough doesn’t call for any fat, a small amount of oil on the counter will not adversely affect the dough. As a matter of fact that tiny amount of added fat will probably help to keep the bread from staling too quickly after baking. If you really don’t like the idea of adding oil, a light spritz of water will do the same thing.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0839335"/>
                  </a:ext>
                </a:extLst>
              </a:tr>
            </a:tbl>
          </a:graphicData>
        </a:graphic>
      </p:graphicFrame>
      <p:sp>
        <p:nvSpPr>
          <p:cNvPr id="4" name="Text Placeholder 3">
            <a:extLst>
              <a:ext uri="{FF2B5EF4-FFF2-40B4-BE49-F238E27FC236}">
                <a16:creationId xmlns:a16="http://schemas.microsoft.com/office/drawing/2014/main" id="{948039D0-2B3E-4F97-A181-4CB150CD9AD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78313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62A2C-BE1E-4460-84D9-6ACD1E827017}"/>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45499BA8-2DDC-47F7-9184-85DE7F6FDB63}"/>
              </a:ext>
            </a:extLst>
          </p:cNvPr>
          <p:cNvGraphicFramePr>
            <a:graphicFrameLocks noGrp="1"/>
          </p:cNvGraphicFramePr>
          <p:nvPr>
            <p:ph type="tbl" sz="quarter" idx="13"/>
            <p:extLst>
              <p:ext uri="{D42A27DB-BD31-4B8C-83A1-F6EECF244321}">
                <p14:modId xmlns:p14="http://schemas.microsoft.com/office/powerpoint/2010/main" val="72940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9410599"/>
                    </a:ext>
                  </a:extLst>
                </a:gridCol>
                <a:gridCol w="658368">
                  <a:extLst>
                    <a:ext uri="{9D8B030D-6E8A-4147-A177-3AD203B41FA5}">
                      <a16:colId xmlns:a16="http://schemas.microsoft.com/office/drawing/2014/main" val="1360682201"/>
                    </a:ext>
                  </a:extLst>
                </a:gridCol>
                <a:gridCol w="658368">
                  <a:extLst>
                    <a:ext uri="{9D8B030D-6E8A-4147-A177-3AD203B41FA5}">
                      <a16:colId xmlns:a16="http://schemas.microsoft.com/office/drawing/2014/main" val="1662947389"/>
                    </a:ext>
                  </a:extLst>
                </a:gridCol>
                <a:gridCol w="658368">
                  <a:extLst>
                    <a:ext uri="{9D8B030D-6E8A-4147-A177-3AD203B41FA5}">
                      <a16:colId xmlns:a16="http://schemas.microsoft.com/office/drawing/2014/main" val="1195163481"/>
                    </a:ext>
                  </a:extLst>
                </a:gridCol>
                <a:gridCol w="658368">
                  <a:extLst>
                    <a:ext uri="{9D8B030D-6E8A-4147-A177-3AD203B41FA5}">
                      <a16:colId xmlns:a16="http://schemas.microsoft.com/office/drawing/2014/main" val="4219426805"/>
                    </a:ext>
                  </a:extLst>
                </a:gridCol>
                <a:gridCol w="658368">
                  <a:extLst>
                    <a:ext uri="{9D8B030D-6E8A-4147-A177-3AD203B41FA5}">
                      <a16:colId xmlns:a16="http://schemas.microsoft.com/office/drawing/2014/main" val="4094680156"/>
                    </a:ext>
                  </a:extLst>
                </a:gridCol>
                <a:gridCol w="658368">
                  <a:extLst>
                    <a:ext uri="{9D8B030D-6E8A-4147-A177-3AD203B41FA5}">
                      <a16:colId xmlns:a16="http://schemas.microsoft.com/office/drawing/2014/main" val="476093343"/>
                    </a:ext>
                  </a:extLst>
                </a:gridCol>
                <a:gridCol w="658368">
                  <a:extLst>
                    <a:ext uri="{9D8B030D-6E8A-4147-A177-3AD203B41FA5}">
                      <a16:colId xmlns:a16="http://schemas.microsoft.com/office/drawing/2014/main" val="838439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87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- 2018-09-18 12:53:00 </a:t>
                      </a:r>
                      <a:r>
                        <a:rPr kumimoji="0" lang="en-US" sz="1000" b="0" i="0" u="none" strike="noStrike" kern="1200" cap="none" spc="0" normalizeH="0" baseline="0" noProof="0">
                          <a:ln>
                            <a:noFill/>
                          </a:ln>
                          <a:solidFill>
                            <a:prstClr val="black"/>
                          </a:solidFill>
                          <a:effectLst/>
                          <a:uLnTx/>
                          <a:uFillTx/>
                          <a:latin typeface="+mn-lt"/>
                          <a:ea typeface="+mn-ea"/>
                          <a:cs typeface="+mn-cs"/>
                        </a:rPr>
                        <a:t> 
 This bread is so incredibly moist and has a cinnamon crunch topping that will easily make it your favorite banana bread recipe. 
Cinnamon Crunch Banana Bread
Ingredients:
188g flour
2 tsp baking powder
¼ tsp baking soda
1 tsp salt
135g sugar
105g quick cook oats
60ml canola oil
2 large eggs
80ml milk
3 very ripe bananas
65g walnuts (optional)
Topping:
2 tbsp SCS Butter
100g sugar
2 tbsp flour
1tsp cinnamon
Instructions:
1. Preheat your oven to 176°C
2. Prepare a 9 x 5 loaf pan with either non-stick spray or butter.
3. In a medium bowl, combine your dry ingredients (flour, baking powder, baking soda, oats, sugar, salt)
4. In a medium bowl, combine your wet ingredients (egg, milk, oil and mashed bananas)
5. Pour the dry ingredients into the bowl with the wet ingredients and mix by hand until combined.
6. Make your topping mixture in a separate bowl by combining the flour, sugar, cinnamon, and butter and using a fork, incorporate the butter until the mixture looks like wet sand.
7. 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6066626"/>
                  </a:ext>
                </a:extLst>
              </a:tr>
            </a:tbl>
          </a:graphicData>
        </a:graphic>
      </p:graphicFrame>
      <p:sp>
        <p:nvSpPr>
          <p:cNvPr id="4" name="Text Placeholder 3">
            <a:extLst>
              <a:ext uri="{FF2B5EF4-FFF2-40B4-BE49-F238E27FC236}">
                <a16:creationId xmlns:a16="http://schemas.microsoft.com/office/drawing/2014/main" id="{8CEBAFC1-4B5E-4E48-85ED-AF071580C4A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62818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1A1D-7D6F-4BBC-A666-036AC9F61FDE}"/>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681B6E3E-2595-40FE-A806-AFBD0F1C1E77}"/>
              </a:ext>
            </a:extLst>
          </p:cNvPr>
          <p:cNvGraphicFramePr>
            <a:graphicFrameLocks noGrp="1"/>
          </p:cNvGraphicFramePr>
          <p:nvPr>
            <p:ph type="tbl" sz="quarter" idx="13"/>
            <p:extLst>
              <p:ext uri="{D42A27DB-BD31-4B8C-83A1-F6EECF244321}">
                <p14:modId xmlns:p14="http://schemas.microsoft.com/office/powerpoint/2010/main" val="332983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2656993"/>
                    </a:ext>
                  </a:extLst>
                </a:gridCol>
                <a:gridCol w="658368">
                  <a:extLst>
                    <a:ext uri="{9D8B030D-6E8A-4147-A177-3AD203B41FA5}">
                      <a16:colId xmlns:a16="http://schemas.microsoft.com/office/drawing/2014/main" val="2812726361"/>
                    </a:ext>
                  </a:extLst>
                </a:gridCol>
                <a:gridCol w="658368">
                  <a:extLst>
                    <a:ext uri="{9D8B030D-6E8A-4147-A177-3AD203B41FA5}">
                      <a16:colId xmlns:a16="http://schemas.microsoft.com/office/drawing/2014/main" val="3553415341"/>
                    </a:ext>
                  </a:extLst>
                </a:gridCol>
                <a:gridCol w="658368">
                  <a:extLst>
                    <a:ext uri="{9D8B030D-6E8A-4147-A177-3AD203B41FA5}">
                      <a16:colId xmlns:a16="http://schemas.microsoft.com/office/drawing/2014/main" val="786411071"/>
                    </a:ext>
                  </a:extLst>
                </a:gridCol>
                <a:gridCol w="658368">
                  <a:extLst>
                    <a:ext uri="{9D8B030D-6E8A-4147-A177-3AD203B41FA5}">
                      <a16:colId xmlns:a16="http://schemas.microsoft.com/office/drawing/2014/main" val="2846504826"/>
                    </a:ext>
                  </a:extLst>
                </a:gridCol>
                <a:gridCol w="658368">
                  <a:extLst>
                    <a:ext uri="{9D8B030D-6E8A-4147-A177-3AD203B41FA5}">
                      <a16:colId xmlns:a16="http://schemas.microsoft.com/office/drawing/2014/main" val="3757634413"/>
                    </a:ext>
                  </a:extLst>
                </a:gridCol>
                <a:gridCol w="658368">
                  <a:extLst>
                    <a:ext uri="{9D8B030D-6E8A-4147-A177-3AD203B41FA5}">
                      <a16:colId xmlns:a16="http://schemas.microsoft.com/office/drawing/2014/main" val="590115020"/>
                    </a:ext>
                  </a:extLst>
                </a:gridCol>
                <a:gridCol w="658368">
                  <a:extLst>
                    <a:ext uri="{9D8B030D-6E8A-4147-A177-3AD203B41FA5}">
                      <a16:colId xmlns:a16="http://schemas.microsoft.com/office/drawing/2014/main" val="248386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45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- 2018-09-16 16:13:05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everyone from SCS!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504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- 2018-09-16 16:10:33 </a:t>
                      </a:r>
                      <a:r>
                        <a:rPr kumimoji="0" lang="en-US" sz="1000" b="0" i="0" u="none" strike="noStrike" kern="1200" cap="none" spc="0" normalizeH="0" baseline="0" noProof="0">
                          <a:ln>
                            <a:noFill/>
                          </a:ln>
                          <a:solidFill>
                            <a:prstClr val="black"/>
                          </a:solidFill>
                          <a:effectLst/>
                          <a:uLnTx/>
                          <a:uFillTx/>
                          <a:latin typeface="+mn-lt"/>
                          <a:ea typeface="+mn-ea"/>
                          <a:cs typeface="+mn-cs"/>
                        </a:rPr>
                        <a:t> 
 When does bread rise?
When you yeast expect it 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37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- 2018-09-12 13:33:00 </a:t>
                      </a:r>
                      <a:r>
                        <a:rPr kumimoji="0" lang="en-US" sz="1000" b="0" i="0" u="none" strike="noStrike" kern="1200" cap="none" spc="0" normalizeH="0" baseline="0" noProof="0">
                          <a:ln>
                            <a:noFill/>
                          </a:ln>
                          <a:solidFill>
                            <a:prstClr val="black"/>
                          </a:solidFill>
                          <a:effectLst/>
                          <a:uLnTx/>
                          <a:uFillTx/>
                          <a:latin typeface="+mn-lt"/>
                          <a:ea typeface="+mn-ea"/>
                          <a:cs typeface="+mn-cs"/>
                        </a:rPr>
                        <a:t> 
 For breads that require kneading, make sure you're kneading long and hard enough. At least eight minutes of constant hard kneading is needed to produce gluten, which is responsible for the texture of your bread. 
Gluten is a protein and responsible for the soft airy texture in bread. Gluten ensures that your dough binds together and doesn't fall apart while baking, it also creates air pockets that allow your bread to rise.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246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- 2018-09-11 10:22:00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Awal Muharram and a prosperous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3730832"/>
                  </a:ext>
                </a:extLst>
              </a:tr>
            </a:tbl>
          </a:graphicData>
        </a:graphic>
      </p:graphicFrame>
      <p:sp>
        <p:nvSpPr>
          <p:cNvPr id="4" name="Text Placeholder 3">
            <a:extLst>
              <a:ext uri="{FF2B5EF4-FFF2-40B4-BE49-F238E27FC236}">
                <a16:creationId xmlns:a16="http://schemas.microsoft.com/office/drawing/2014/main" id="{67063413-69DB-42CC-A57A-26273DBC732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33665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B7AF-0B14-4F49-A2FE-59D4BDC627AC}"/>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A96C0DBD-4745-45E8-81E7-F6C410DF7502}"/>
              </a:ext>
            </a:extLst>
          </p:cNvPr>
          <p:cNvGraphicFramePr>
            <a:graphicFrameLocks noGrp="1"/>
          </p:cNvGraphicFramePr>
          <p:nvPr>
            <p:ph type="tbl" sz="quarter" idx="13"/>
            <p:extLst>
              <p:ext uri="{D42A27DB-BD31-4B8C-83A1-F6EECF244321}">
                <p14:modId xmlns:p14="http://schemas.microsoft.com/office/powerpoint/2010/main" val="186412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0338217"/>
                    </a:ext>
                  </a:extLst>
                </a:gridCol>
                <a:gridCol w="658368">
                  <a:extLst>
                    <a:ext uri="{9D8B030D-6E8A-4147-A177-3AD203B41FA5}">
                      <a16:colId xmlns:a16="http://schemas.microsoft.com/office/drawing/2014/main" val="1742469911"/>
                    </a:ext>
                  </a:extLst>
                </a:gridCol>
                <a:gridCol w="658368">
                  <a:extLst>
                    <a:ext uri="{9D8B030D-6E8A-4147-A177-3AD203B41FA5}">
                      <a16:colId xmlns:a16="http://schemas.microsoft.com/office/drawing/2014/main" val="1195696234"/>
                    </a:ext>
                  </a:extLst>
                </a:gridCol>
                <a:gridCol w="658368">
                  <a:extLst>
                    <a:ext uri="{9D8B030D-6E8A-4147-A177-3AD203B41FA5}">
                      <a16:colId xmlns:a16="http://schemas.microsoft.com/office/drawing/2014/main" val="136049905"/>
                    </a:ext>
                  </a:extLst>
                </a:gridCol>
                <a:gridCol w="658368">
                  <a:extLst>
                    <a:ext uri="{9D8B030D-6E8A-4147-A177-3AD203B41FA5}">
                      <a16:colId xmlns:a16="http://schemas.microsoft.com/office/drawing/2014/main" val="2702632339"/>
                    </a:ext>
                  </a:extLst>
                </a:gridCol>
                <a:gridCol w="658368">
                  <a:extLst>
                    <a:ext uri="{9D8B030D-6E8A-4147-A177-3AD203B41FA5}">
                      <a16:colId xmlns:a16="http://schemas.microsoft.com/office/drawing/2014/main" val="4022356559"/>
                    </a:ext>
                  </a:extLst>
                </a:gridCol>
                <a:gridCol w="658368">
                  <a:extLst>
                    <a:ext uri="{9D8B030D-6E8A-4147-A177-3AD203B41FA5}">
                      <a16:colId xmlns:a16="http://schemas.microsoft.com/office/drawing/2014/main" val="1719961569"/>
                    </a:ext>
                  </a:extLst>
                </a:gridCol>
                <a:gridCol w="658368">
                  <a:extLst>
                    <a:ext uri="{9D8B030D-6E8A-4147-A177-3AD203B41FA5}">
                      <a16:colId xmlns:a16="http://schemas.microsoft.com/office/drawing/2014/main" val="327393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477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- 2018-09-10 14:13:00 </a:t>
                      </a:r>
                      <a:r>
                        <a:rPr kumimoji="0" lang="en-US" sz="1000" b="0" i="0" u="none" strike="noStrike" kern="1200" cap="none" spc="0" normalizeH="0" baseline="0" noProof="0">
                          <a:ln>
                            <a:noFill/>
                          </a:ln>
                          <a:solidFill>
                            <a:prstClr val="black"/>
                          </a:solidFill>
                          <a:effectLst/>
                          <a:uLnTx/>
                          <a:uFillTx/>
                          <a:latin typeface="+mn-lt"/>
                          <a:ea typeface="+mn-ea"/>
                          <a:cs typeface="+mn-cs"/>
                        </a:rPr>
                        <a:t> 
 A sweet buttery moist corn bread that is perfect with soups, salads, and BBQ. Sure to be a family favorite!
Buttery Sweet Corn Bread
Ingredients:
150g SCS Butter
200g sugar
3 eggs
237ml milk
160ml buttermilk
300g flour
120g cornmeal
4½ tsp baking powder
1 tsp salt
Instructions:
1. In a mixing bowl, cream together butter and sugar. Add in eggs, buttermilk, and milk. Mix till well blended.
2. Add flour, cornmeal, baking powder, and salt. Mix until all ingredients are well blended and combined.
3. Pour into a greased 9 x 13 inch baking pan. Bake at 204°C oven for 22-27 minutes or until a toothpick inserted near the center comes out clean.
4. Cut into squares; serve warm with butter and honey.
Source: https://www.norinesnest.com/buttery-sweet-corn-bread/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7540574"/>
                  </a:ext>
                </a:extLst>
              </a:tr>
            </a:tbl>
          </a:graphicData>
        </a:graphic>
      </p:graphicFrame>
      <p:sp>
        <p:nvSpPr>
          <p:cNvPr id="4" name="Text Placeholder 3">
            <a:extLst>
              <a:ext uri="{FF2B5EF4-FFF2-40B4-BE49-F238E27FC236}">
                <a16:creationId xmlns:a16="http://schemas.microsoft.com/office/drawing/2014/main" id="{E23BB498-D141-41B5-9792-053C38CA993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0954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4AC1-8C19-43B1-BF4A-A75DF6A107B9}"/>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EA3922D0-9784-4F5E-AE98-F0AD9E032A62}"/>
              </a:ext>
            </a:extLst>
          </p:cNvPr>
          <p:cNvGraphicFramePr>
            <a:graphicFrameLocks noGrp="1"/>
          </p:cNvGraphicFramePr>
          <p:nvPr>
            <p:ph type="tbl" sz="quarter" idx="13"/>
            <p:extLst>
              <p:ext uri="{D42A27DB-BD31-4B8C-83A1-F6EECF244321}">
                <p14:modId xmlns:p14="http://schemas.microsoft.com/office/powerpoint/2010/main" val="23414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4287866"/>
                    </a:ext>
                  </a:extLst>
                </a:gridCol>
                <a:gridCol w="658368">
                  <a:extLst>
                    <a:ext uri="{9D8B030D-6E8A-4147-A177-3AD203B41FA5}">
                      <a16:colId xmlns:a16="http://schemas.microsoft.com/office/drawing/2014/main" val="2995053348"/>
                    </a:ext>
                  </a:extLst>
                </a:gridCol>
                <a:gridCol w="658368">
                  <a:extLst>
                    <a:ext uri="{9D8B030D-6E8A-4147-A177-3AD203B41FA5}">
                      <a16:colId xmlns:a16="http://schemas.microsoft.com/office/drawing/2014/main" val="2132982231"/>
                    </a:ext>
                  </a:extLst>
                </a:gridCol>
                <a:gridCol w="658368">
                  <a:extLst>
                    <a:ext uri="{9D8B030D-6E8A-4147-A177-3AD203B41FA5}">
                      <a16:colId xmlns:a16="http://schemas.microsoft.com/office/drawing/2014/main" val="3186459577"/>
                    </a:ext>
                  </a:extLst>
                </a:gridCol>
                <a:gridCol w="658368">
                  <a:extLst>
                    <a:ext uri="{9D8B030D-6E8A-4147-A177-3AD203B41FA5}">
                      <a16:colId xmlns:a16="http://schemas.microsoft.com/office/drawing/2014/main" val="3948174793"/>
                    </a:ext>
                  </a:extLst>
                </a:gridCol>
                <a:gridCol w="658368">
                  <a:extLst>
                    <a:ext uri="{9D8B030D-6E8A-4147-A177-3AD203B41FA5}">
                      <a16:colId xmlns:a16="http://schemas.microsoft.com/office/drawing/2014/main" val="2172765104"/>
                    </a:ext>
                  </a:extLst>
                </a:gridCol>
                <a:gridCol w="658368">
                  <a:extLst>
                    <a:ext uri="{9D8B030D-6E8A-4147-A177-3AD203B41FA5}">
                      <a16:colId xmlns:a16="http://schemas.microsoft.com/office/drawing/2014/main" val="1595112541"/>
                    </a:ext>
                  </a:extLst>
                </a:gridCol>
                <a:gridCol w="658368">
                  <a:extLst>
                    <a:ext uri="{9D8B030D-6E8A-4147-A177-3AD203B41FA5}">
                      <a16:colId xmlns:a16="http://schemas.microsoft.com/office/drawing/2014/main" val="1529208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519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- 2018-09-08 16:22:00 </a:t>
                      </a:r>
                      <a:r>
                        <a:rPr kumimoji="0" lang="en-US" sz="1000" b="0" i="0" u="none" strike="noStrike" kern="1200" cap="none" spc="0" normalizeH="0" baseline="0" noProof="0">
                          <a:ln>
                            <a:noFill/>
                          </a:ln>
                          <a:solidFill>
                            <a:prstClr val="black"/>
                          </a:solidFill>
                          <a:effectLst/>
                          <a:uLnTx/>
                          <a:uFillTx/>
                          <a:latin typeface="+mn-lt"/>
                          <a:ea typeface="+mn-ea"/>
                          <a:cs typeface="+mn-cs"/>
                        </a:rPr>
                        <a:t> 
 Feeling hungry? Whip up a delicious and healthy sandwich with SCS Cheese Slices!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806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- 2018-09-06 13:05:00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Cheese can enhance dental health. Calcium plays an important role in tooth formation, and cheese is a good source of calcium. In addition, at least one study has shown that eating cheese can raise the pH level in dental plaque, offering protection against dental cavities.
So get your daily dose of calcium intake from SCS Cheese Slices! :)
Source: https://www.medicalnewstoday.com/articles/299147.php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01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- 2018-09-06 00:51:12 </a:t>
                      </a:r>
                      <a:r>
                        <a:rPr kumimoji="0" lang="en-US" sz="1000" b="0" i="0" u="none" strike="noStrike" kern="1200" cap="none" spc="0" normalizeH="0" baseline="0" noProof="0">
                          <a:ln>
                            <a:noFill/>
                          </a:ln>
                          <a:solidFill>
                            <a:prstClr val="black"/>
                          </a:solidFill>
                          <a:effectLst/>
                          <a:uLnTx/>
                          <a:uFillTx/>
                          <a:latin typeface="+mn-lt"/>
                          <a:ea typeface="+mn-ea"/>
                          <a:cs typeface="+mn-cs"/>
                        </a:rPr>
                        <a:t> 
 Always store your yeast in the fridge. When yeast is exposed to oxygen, humidity and heat, it loses some of its activeness.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7683315"/>
                  </a:ext>
                </a:extLst>
              </a:tr>
            </a:tbl>
          </a:graphicData>
        </a:graphic>
      </p:graphicFrame>
      <p:sp>
        <p:nvSpPr>
          <p:cNvPr id="4" name="Text Placeholder 3">
            <a:extLst>
              <a:ext uri="{FF2B5EF4-FFF2-40B4-BE49-F238E27FC236}">
                <a16:creationId xmlns:a16="http://schemas.microsoft.com/office/drawing/2014/main" id="{536D79D9-61E6-42A5-AD05-ED28170724A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9293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874E-F2D2-4FDE-9CFC-8D42CE0DE31B}"/>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179EF348-B937-45C1-B80A-0A7BE7DADF14}"/>
              </a:ext>
            </a:extLst>
          </p:cNvPr>
          <p:cNvGraphicFramePr>
            <a:graphicFrameLocks noGrp="1"/>
          </p:cNvGraphicFramePr>
          <p:nvPr>
            <p:ph type="tbl" sz="quarter" idx="13"/>
            <p:extLst>
              <p:ext uri="{D42A27DB-BD31-4B8C-83A1-F6EECF244321}">
                <p14:modId xmlns:p14="http://schemas.microsoft.com/office/powerpoint/2010/main" val="8157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0770256"/>
                    </a:ext>
                  </a:extLst>
                </a:gridCol>
                <a:gridCol w="658368">
                  <a:extLst>
                    <a:ext uri="{9D8B030D-6E8A-4147-A177-3AD203B41FA5}">
                      <a16:colId xmlns:a16="http://schemas.microsoft.com/office/drawing/2014/main" val="615140523"/>
                    </a:ext>
                  </a:extLst>
                </a:gridCol>
                <a:gridCol w="658368">
                  <a:extLst>
                    <a:ext uri="{9D8B030D-6E8A-4147-A177-3AD203B41FA5}">
                      <a16:colId xmlns:a16="http://schemas.microsoft.com/office/drawing/2014/main" val="3066725864"/>
                    </a:ext>
                  </a:extLst>
                </a:gridCol>
                <a:gridCol w="658368">
                  <a:extLst>
                    <a:ext uri="{9D8B030D-6E8A-4147-A177-3AD203B41FA5}">
                      <a16:colId xmlns:a16="http://schemas.microsoft.com/office/drawing/2014/main" val="155087436"/>
                    </a:ext>
                  </a:extLst>
                </a:gridCol>
                <a:gridCol w="658368">
                  <a:extLst>
                    <a:ext uri="{9D8B030D-6E8A-4147-A177-3AD203B41FA5}">
                      <a16:colId xmlns:a16="http://schemas.microsoft.com/office/drawing/2014/main" val="3493893892"/>
                    </a:ext>
                  </a:extLst>
                </a:gridCol>
                <a:gridCol w="658368">
                  <a:extLst>
                    <a:ext uri="{9D8B030D-6E8A-4147-A177-3AD203B41FA5}">
                      <a16:colId xmlns:a16="http://schemas.microsoft.com/office/drawing/2014/main" val="357265587"/>
                    </a:ext>
                  </a:extLst>
                </a:gridCol>
                <a:gridCol w="658368">
                  <a:extLst>
                    <a:ext uri="{9D8B030D-6E8A-4147-A177-3AD203B41FA5}">
                      <a16:colId xmlns:a16="http://schemas.microsoft.com/office/drawing/2014/main" val="491049086"/>
                    </a:ext>
                  </a:extLst>
                </a:gridCol>
                <a:gridCol w="658368">
                  <a:extLst>
                    <a:ext uri="{9D8B030D-6E8A-4147-A177-3AD203B41FA5}">
                      <a16:colId xmlns:a16="http://schemas.microsoft.com/office/drawing/2014/main" val="419352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9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- 2018-09-04 01:51:46 </a:t>
                      </a:r>
                      <a:r>
                        <a:rPr kumimoji="0" lang="en-US" sz="1000" b="0" i="0" u="none" strike="noStrike" kern="1200" cap="none" spc="0" normalizeH="0" baseline="0" noProof="0">
                          <a:ln>
                            <a:noFill/>
                          </a:ln>
                          <a:solidFill>
                            <a:prstClr val="black"/>
                          </a:solidFill>
                          <a:effectLst/>
                          <a:uLnTx/>
                          <a:uFillTx/>
                          <a:latin typeface="+mn-lt"/>
                          <a:ea typeface="+mn-ea"/>
                          <a:cs typeface="+mn-cs"/>
                        </a:rPr>
                        <a:t> 
 Try this amazingly tender and delicious Cream Cheese Cranberry Bread! Perfect for breakfast or as an evening snack.
Cream Cheese Cranberry Bread
Ingredients:
227g SCS Butter softened
227g SCS Cream Cheese softened
250g sugar
1½ tsp vanilla
4 eggs
250g flour
1½ tsp baking powder
½ tsp salt
200g fresh cranberries
Instructions:
1. Preheat oven to 176°C.
2. Grease one 9 x 5 in. loaf pan.
3. In a large mixing bowl cream together butter, 
cream cheese, sugar and vanilla. Add eggs, one at a time,
beating well after each addition.
4. In another bowl combine flour, baking powder and 
salt. Slowly mix into wet batter until combined. Fold in
cranberries.
5. Bake at 176°C for hour or 4 mini loaf pans for 
40 minutes.
Source: https://www.julieseatsandtreats.com/cream-cheese-cranberry-bread-recipe/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7636314"/>
                  </a:ext>
                </a:extLst>
              </a:tr>
            </a:tbl>
          </a:graphicData>
        </a:graphic>
      </p:graphicFrame>
      <p:sp>
        <p:nvSpPr>
          <p:cNvPr id="4" name="Text Placeholder 3">
            <a:extLst>
              <a:ext uri="{FF2B5EF4-FFF2-40B4-BE49-F238E27FC236}">
                <a16:creationId xmlns:a16="http://schemas.microsoft.com/office/drawing/2014/main" id="{AFF164A3-1724-4BDD-8FE5-B5F98064158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4408931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1039</Words>
  <Application>Microsoft Office PowerPoint</Application>
  <PresentationFormat>On-screen Show (4:3)</PresentationFormat>
  <Paragraphs>438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2018-10-03T13:07:39Z</dcterms:created>
  <dcterms:modified xsi:type="dcterms:W3CDTF">2018-10-03T13:08:48Z</dcterms:modified>
</cp:coreProperties>
</file>