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5183</c:v>
                </c:pt>
                <c:pt idx="1">
                  <c:v>7629</c:v>
                </c:pt>
                <c:pt idx="2">
                  <c:v>4655</c:v>
                </c:pt>
                <c:pt idx="3">
                  <c:v>4704</c:v>
                </c:pt>
                <c:pt idx="4">
                  <c:v>4315</c:v>
                </c:pt>
                <c:pt idx="5">
                  <c:v>5906</c:v>
                </c:pt>
                <c:pt idx="6">
                  <c:v>3702</c:v>
                </c:pt>
                <c:pt idx="7">
                  <c:v>3245</c:v>
                </c:pt>
                <c:pt idx="8">
                  <c:v>3764</c:v>
                </c:pt>
                <c:pt idx="9">
                  <c:v>4180</c:v>
                </c:pt>
                <c:pt idx="10">
                  <c:v>4180</c:v>
                </c:pt>
                <c:pt idx="11">
                  <c:v>8231</c:v>
                </c:pt>
                <c:pt idx="12">
                  <c:v>3732</c:v>
                </c:pt>
                <c:pt idx="13">
                  <c:v>5241</c:v>
                </c:pt>
                <c:pt idx="14">
                  <c:v>2063</c:v>
                </c:pt>
                <c:pt idx="15">
                  <c:v>4626</c:v>
                </c:pt>
                <c:pt idx="16">
                  <c:v>2667</c:v>
                </c:pt>
                <c:pt idx="17">
                  <c:v>6701</c:v>
                </c:pt>
                <c:pt idx="18">
                  <c:v>3654</c:v>
                </c:pt>
                <c:pt idx="19">
                  <c:v>5891</c:v>
                </c:pt>
                <c:pt idx="20">
                  <c:v>2418</c:v>
                </c:pt>
                <c:pt idx="21">
                  <c:v>4307</c:v>
                </c:pt>
                <c:pt idx="22">
                  <c:v>2252</c:v>
                </c:pt>
                <c:pt idx="23">
                  <c:v>2115</c:v>
                </c:pt>
                <c:pt idx="24">
                  <c:v>4357</c:v>
                </c:pt>
                <c:pt idx="25">
                  <c:v>3235</c:v>
                </c:pt>
                <c:pt idx="26">
                  <c:v>2261</c:v>
                </c:pt>
                <c:pt idx="27">
                  <c:v>11047</c:v>
                </c:pt>
                <c:pt idx="28">
                  <c:v>5973</c:v>
                </c:pt>
                <c:pt idx="29">
                  <c:v>5231</c:v>
                </c:pt>
              </c:numCache>
            </c:numRef>
          </c:val>
          <c:smooth val="0"/>
          <c:extLst>
            <c:ext xmlns:c16="http://schemas.microsoft.com/office/drawing/2014/chart" uri="{C3380CC4-5D6E-409C-BE32-E72D297353CC}">
              <c16:uniqueId val="{00000000-DA6C-4B10-A092-CEE66E8DE367}"/>
            </c:ext>
          </c:extLst>
        </c:ser>
        <c:dLbls>
          <c:showLegendKey val="0"/>
          <c:showVal val="0"/>
          <c:showCatName val="0"/>
          <c:showSerName val="0"/>
          <c:showPercent val="0"/>
          <c:showBubbleSize val="0"/>
        </c:dLbls>
        <c:smooth val="0"/>
        <c:axId val="348785720"/>
        <c:axId val="352537992"/>
      </c:lineChart>
      <c:dateAx>
        <c:axId val="348785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37992"/>
        <c:crosses val="autoZero"/>
        <c:auto val="1"/>
        <c:lblOffset val="100"/>
        <c:baseTimeUnit val="days"/>
      </c:dateAx>
      <c:valAx>
        <c:axId val="35253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8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556</c:v>
                </c:pt>
                <c:pt idx="1">
                  <c:v>915</c:v>
                </c:pt>
                <c:pt idx="2">
                  <c:v>398</c:v>
                </c:pt>
                <c:pt idx="3">
                  <c:v>455</c:v>
                </c:pt>
                <c:pt idx="4">
                  <c:v>453</c:v>
                </c:pt>
                <c:pt idx="5">
                  <c:v>719</c:v>
                </c:pt>
                <c:pt idx="6">
                  <c:v>283</c:v>
                </c:pt>
                <c:pt idx="7">
                  <c:v>283</c:v>
                </c:pt>
                <c:pt idx="8">
                  <c:v>303</c:v>
                </c:pt>
                <c:pt idx="9">
                  <c:v>398</c:v>
                </c:pt>
                <c:pt idx="10">
                  <c:v>378</c:v>
                </c:pt>
                <c:pt idx="11">
                  <c:v>1005</c:v>
                </c:pt>
                <c:pt idx="12">
                  <c:v>313</c:v>
                </c:pt>
                <c:pt idx="13">
                  <c:v>473</c:v>
                </c:pt>
                <c:pt idx="14">
                  <c:v>113</c:v>
                </c:pt>
                <c:pt idx="15">
                  <c:v>494</c:v>
                </c:pt>
                <c:pt idx="16">
                  <c:v>255</c:v>
                </c:pt>
                <c:pt idx="17">
                  <c:v>923</c:v>
                </c:pt>
                <c:pt idx="18">
                  <c:v>276</c:v>
                </c:pt>
                <c:pt idx="19">
                  <c:v>675</c:v>
                </c:pt>
                <c:pt idx="20">
                  <c:v>187</c:v>
                </c:pt>
                <c:pt idx="21">
                  <c:v>494</c:v>
                </c:pt>
                <c:pt idx="22">
                  <c:v>167</c:v>
                </c:pt>
                <c:pt idx="23">
                  <c:v>112</c:v>
                </c:pt>
                <c:pt idx="24">
                  <c:v>522</c:v>
                </c:pt>
                <c:pt idx="25">
                  <c:v>300</c:v>
                </c:pt>
                <c:pt idx="26">
                  <c:v>174</c:v>
                </c:pt>
                <c:pt idx="27">
                  <c:v>1535</c:v>
                </c:pt>
                <c:pt idx="28">
                  <c:v>499</c:v>
                </c:pt>
                <c:pt idx="29">
                  <c:v>483</c:v>
                </c:pt>
              </c:numCache>
            </c:numRef>
          </c:val>
          <c:smooth val="0"/>
          <c:extLst>
            <c:ext xmlns:c16="http://schemas.microsoft.com/office/drawing/2014/chart" uri="{C3380CC4-5D6E-409C-BE32-E72D297353CC}">
              <c16:uniqueId val="{00000000-CD7B-4372-A2F9-C1EEF1D98E4D}"/>
            </c:ext>
          </c:extLst>
        </c:ser>
        <c:dLbls>
          <c:showLegendKey val="0"/>
          <c:showVal val="0"/>
          <c:showCatName val="0"/>
          <c:showSerName val="0"/>
          <c:showPercent val="0"/>
          <c:showBubbleSize val="0"/>
        </c:dLbls>
        <c:smooth val="0"/>
        <c:axId val="352539304"/>
        <c:axId val="352540288"/>
      </c:lineChart>
      <c:dateAx>
        <c:axId val="35253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40288"/>
        <c:crosses val="autoZero"/>
        <c:auto val="1"/>
        <c:lblOffset val="100"/>
        <c:baseTimeUnit val="days"/>
      </c:dateAx>
      <c:valAx>
        <c:axId val="35254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3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506</c:v>
                </c:pt>
                <c:pt idx="1">
                  <c:v>0</c:v>
                </c:pt>
                <c:pt idx="2">
                  <c:v>381</c:v>
                </c:pt>
                <c:pt idx="3">
                  <c:v>0</c:v>
                </c:pt>
                <c:pt idx="4">
                  <c:v>424</c:v>
                </c:pt>
                <c:pt idx="5">
                  <c:v>0</c:v>
                </c:pt>
                <c:pt idx="6">
                  <c:v>74</c:v>
                </c:pt>
                <c:pt idx="7">
                  <c:v>0</c:v>
                </c:pt>
                <c:pt idx="8">
                  <c:v>293</c:v>
                </c:pt>
                <c:pt idx="9">
                  <c:v>0</c:v>
                </c:pt>
                <c:pt idx="10">
                  <c:v>358</c:v>
                </c:pt>
                <c:pt idx="11">
                  <c:v>0</c:v>
                </c:pt>
                <c:pt idx="12">
                  <c:v>271</c:v>
                </c:pt>
                <c:pt idx="13">
                  <c:v>0</c:v>
                </c:pt>
                <c:pt idx="14">
                  <c:v>58</c:v>
                </c:pt>
                <c:pt idx="15">
                  <c:v>270</c:v>
                </c:pt>
                <c:pt idx="16">
                  <c:v>499</c:v>
                </c:pt>
                <c:pt idx="17">
                  <c:v>0</c:v>
                </c:pt>
                <c:pt idx="18">
                  <c:v>299</c:v>
                </c:pt>
                <c:pt idx="19">
                  <c:v>0</c:v>
                </c:pt>
                <c:pt idx="20">
                  <c:v>226</c:v>
                </c:pt>
                <c:pt idx="21">
                  <c:v>0</c:v>
                </c:pt>
                <c:pt idx="22">
                  <c:v>0</c:v>
                </c:pt>
                <c:pt idx="23">
                  <c:v>311</c:v>
                </c:pt>
                <c:pt idx="24">
                  <c:v>229</c:v>
                </c:pt>
                <c:pt idx="25">
                  <c:v>0</c:v>
                </c:pt>
                <c:pt idx="26">
                  <c:v>495</c:v>
                </c:pt>
                <c:pt idx="27">
                  <c:v>0</c:v>
                </c:pt>
                <c:pt idx="28">
                  <c:v>273</c:v>
                </c:pt>
                <c:pt idx="29">
                  <c:v>0</c:v>
                </c:pt>
              </c:numCache>
            </c:numRef>
          </c:val>
          <c:smooth val="0"/>
          <c:extLst>
            <c:ext xmlns:c16="http://schemas.microsoft.com/office/drawing/2014/chart" uri="{C3380CC4-5D6E-409C-BE32-E72D297353CC}">
              <c16:uniqueId val="{00000000-A004-4F0C-AAFB-36C3F79F737B}"/>
            </c:ext>
          </c:extLst>
        </c:ser>
        <c:dLbls>
          <c:showLegendKey val="0"/>
          <c:showVal val="0"/>
          <c:showCatName val="0"/>
          <c:showSerName val="0"/>
          <c:showPercent val="0"/>
          <c:showBubbleSize val="0"/>
        </c:dLbls>
        <c:smooth val="0"/>
        <c:axId val="352535040"/>
        <c:axId val="352536680"/>
      </c:lineChart>
      <c:dateAx>
        <c:axId val="35253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36680"/>
        <c:crosses val="autoZero"/>
        <c:auto val="1"/>
        <c:lblOffset val="100"/>
        <c:baseTimeUnit val="days"/>
      </c:dateAx>
      <c:valAx>
        <c:axId val="35253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3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5164</c:v>
                </c:pt>
              </c:numCache>
            </c:numRef>
          </c:val>
          <c:extLst>
            <c:ext xmlns:c16="http://schemas.microsoft.com/office/drawing/2014/chart" uri="{C3380CC4-5D6E-409C-BE32-E72D297353CC}">
              <c16:uniqueId val="{00000000-5C18-4B97-8EBA-B8740FFD747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138</c:v>
                </c:pt>
              </c:numCache>
            </c:numRef>
          </c:val>
          <c:extLst>
            <c:ext xmlns:c16="http://schemas.microsoft.com/office/drawing/2014/chart" uri="{C3380CC4-5D6E-409C-BE32-E72D297353CC}">
              <c16:uniqueId val="{00000001-5C18-4B97-8EBA-B8740FFD747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5C18-4B97-8EBA-B8740FFD747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23</c:v>
                </c:pt>
              </c:numCache>
            </c:numRef>
          </c:val>
          <c:extLst>
            <c:ext xmlns:c16="http://schemas.microsoft.com/office/drawing/2014/chart" uri="{C3380CC4-5D6E-409C-BE32-E72D297353CC}">
              <c16:uniqueId val="{00000003-5C18-4B97-8EBA-B8740FFD747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5C18-4B97-8EBA-B8740FFD747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5C18-4B97-8EBA-B8740FFD747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227</c:v>
                </c:pt>
              </c:numCache>
            </c:numRef>
          </c:val>
          <c:extLst>
            <c:ext xmlns:c16="http://schemas.microsoft.com/office/drawing/2014/chart" uri="{C3380CC4-5D6E-409C-BE32-E72D297353CC}">
              <c16:uniqueId val="{00000006-5C18-4B97-8EBA-B8740FFD747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1376</c:v>
                </c:pt>
              </c:numCache>
            </c:numRef>
          </c:val>
          <c:extLst>
            <c:ext xmlns:c16="http://schemas.microsoft.com/office/drawing/2014/chart" uri="{C3380CC4-5D6E-409C-BE32-E72D297353CC}">
              <c16:uniqueId val="{00000007-5C18-4B97-8EBA-B8740FFD747D}"/>
            </c:ext>
          </c:extLst>
        </c:ser>
        <c:dLbls>
          <c:showLegendKey val="0"/>
          <c:showVal val="0"/>
          <c:showCatName val="0"/>
          <c:showSerName val="0"/>
          <c:showPercent val="0"/>
          <c:showBubbleSize val="0"/>
        </c:dLbls>
        <c:gapWidth val="150"/>
        <c:overlap val="100"/>
        <c:axId val="355970864"/>
        <c:axId val="355975128"/>
      </c:barChart>
      <c:catAx>
        <c:axId val="35597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75128"/>
        <c:crosses val="autoZero"/>
        <c:auto val="1"/>
        <c:lblAlgn val="ctr"/>
        <c:lblOffset val="100"/>
        <c:noMultiLvlLbl val="0"/>
      </c:catAx>
      <c:valAx>
        <c:axId val="355975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7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0.36678514709219001</c:v>
                </c:pt>
                <c:pt idx="1">
                  <c:v>0.29393228969724</c:v>
                </c:pt>
                <c:pt idx="2">
                  <c:v>0.38342282386749998</c:v>
                </c:pt>
                <c:pt idx="3">
                  <c:v>0.42652953187628001</c:v>
                </c:pt>
                <c:pt idx="4">
                  <c:v>0.15503289722453001</c:v>
                </c:pt>
                <c:pt idx="5">
                  <c:v>0.29241977362676003</c:v>
                </c:pt>
                <c:pt idx="6">
                  <c:v>0.22536489450200001</c:v>
                </c:pt>
              </c:numCache>
            </c:numRef>
          </c:val>
          <c:extLst>
            <c:ext xmlns:c16="http://schemas.microsoft.com/office/drawing/2014/chart" uri="{C3380CC4-5D6E-409C-BE32-E72D297353CC}">
              <c16:uniqueId val="{00000000-FBB8-4498-8E58-5C061512CE57}"/>
            </c:ext>
          </c:extLst>
        </c:ser>
        <c:dLbls>
          <c:showLegendKey val="0"/>
          <c:showVal val="0"/>
          <c:showCatName val="0"/>
          <c:showSerName val="0"/>
          <c:showPercent val="0"/>
          <c:showBubbleSize val="0"/>
        </c:dLbls>
        <c:gapWidth val="219"/>
        <c:overlap val="-27"/>
        <c:axId val="281701504"/>
        <c:axId val="172217320"/>
      </c:barChart>
      <c:catAx>
        <c:axId val="28170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217320"/>
        <c:crosses val="autoZero"/>
        <c:auto val="1"/>
        <c:lblAlgn val="ctr"/>
        <c:lblOffset val="100"/>
        <c:noMultiLvlLbl val="0"/>
      </c:catAx>
      <c:valAx>
        <c:axId val="17221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270</c:v>
                </c:pt>
                <c:pt idx="1">
                  <c:v>16706</c:v>
                </c:pt>
                <c:pt idx="2">
                  <c:v>45388</c:v>
                </c:pt>
                <c:pt idx="3">
                  <c:v>42953</c:v>
                </c:pt>
                <c:pt idx="4">
                  <c:v>12256</c:v>
                </c:pt>
                <c:pt idx="5">
                  <c:v>4096</c:v>
                </c:pt>
                <c:pt idx="6">
                  <c:v>884</c:v>
                </c:pt>
              </c:numCache>
            </c:numRef>
          </c:val>
          <c:extLst>
            <c:ext xmlns:c16="http://schemas.microsoft.com/office/drawing/2014/chart" uri="{C3380CC4-5D6E-409C-BE32-E72D297353CC}">
              <c16:uniqueId val="{00000000-2550-4F16-A98C-C2A50CFE813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72</c:v>
                </c:pt>
                <c:pt idx="1">
                  <c:v>2203</c:v>
                </c:pt>
                <c:pt idx="2">
                  <c:v>4120</c:v>
                </c:pt>
                <c:pt idx="3">
                  <c:v>2766</c:v>
                </c:pt>
                <c:pt idx="4">
                  <c:v>747</c:v>
                </c:pt>
                <c:pt idx="5">
                  <c:v>263</c:v>
                </c:pt>
                <c:pt idx="6">
                  <c:v>133</c:v>
                </c:pt>
              </c:numCache>
            </c:numRef>
          </c:val>
          <c:extLst>
            <c:ext xmlns:c16="http://schemas.microsoft.com/office/drawing/2014/chart" uri="{C3380CC4-5D6E-409C-BE32-E72D297353CC}">
              <c16:uniqueId val="{00000001-2550-4F16-A98C-C2A50CFE8131}"/>
            </c:ext>
          </c:extLst>
        </c:ser>
        <c:dLbls>
          <c:showLegendKey val="0"/>
          <c:showVal val="0"/>
          <c:showCatName val="0"/>
          <c:showSerName val="0"/>
          <c:showPercent val="0"/>
          <c:showBubbleSize val="0"/>
        </c:dLbls>
        <c:gapWidth val="219"/>
        <c:overlap val="-27"/>
        <c:axId val="403869352"/>
        <c:axId val="403869680"/>
      </c:barChart>
      <c:catAx>
        <c:axId val="40386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69680"/>
        <c:crosses val="autoZero"/>
        <c:auto val="1"/>
        <c:lblAlgn val="ctr"/>
        <c:lblOffset val="100"/>
        <c:noMultiLvlLbl val="0"/>
      </c:catAx>
      <c:valAx>
        <c:axId val="40386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6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0.55800763830127997</c:v>
                </c:pt>
                <c:pt idx="1">
                  <c:v>0</c:v>
                </c:pt>
                <c:pt idx="2">
                  <c:v>0.32967116633547</c:v>
                </c:pt>
                <c:pt idx="3">
                  <c:v>0</c:v>
                </c:pt>
                <c:pt idx="4">
                  <c:v>0.47230081226613002</c:v>
                </c:pt>
                <c:pt idx="5">
                  <c:v>0</c:v>
                </c:pt>
                <c:pt idx="6">
                  <c:v>0.11623136879529999</c:v>
                </c:pt>
                <c:pt idx="7">
                  <c:v>0</c:v>
                </c:pt>
                <c:pt idx="8">
                  <c:v>0.24208297602696</c:v>
                </c:pt>
                <c:pt idx="9">
                  <c:v>0</c:v>
                </c:pt>
                <c:pt idx="10">
                  <c:v>0.34030877905698997</c:v>
                </c:pt>
                <c:pt idx="11">
                  <c:v>0</c:v>
                </c:pt>
                <c:pt idx="12">
                  <c:v>0.21576034703347999</c:v>
                </c:pt>
                <c:pt idx="13">
                  <c:v>0</c:v>
                </c:pt>
                <c:pt idx="14">
                  <c:v>8.0176691274356005E-2</c:v>
                </c:pt>
                <c:pt idx="15">
                  <c:v>0.20942962559729</c:v>
                </c:pt>
                <c:pt idx="16">
                  <c:v>0.52446231277300004</c:v>
                </c:pt>
                <c:pt idx="17">
                  <c:v>0</c:v>
                </c:pt>
                <c:pt idx="18">
                  <c:v>0.29662616046494</c:v>
                </c:pt>
                <c:pt idx="19">
                  <c:v>0</c:v>
                </c:pt>
                <c:pt idx="20">
                  <c:v>0.19377214808113</c:v>
                </c:pt>
                <c:pt idx="21">
                  <c:v>0</c:v>
                </c:pt>
                <c:pt idx="22">
                  <c:v>0</c:v>
                </c:pt>
                <c:pt idx="23">
                  <c:v>0.24691358024691001</c:v>
                </c:pt>
                <c:pt idx="24">
                  <c:v>0.20163110535977999</c:v>
                </c:pt>
                <c:pt idx="25">
                  <c:v>0</c:v>
                </c:pt>
                <c:pt idx="26">
                  <c:v>0.63389654627895997</c:v>
                </c:pt>
                <c:pt idx="27">
                  <c:v>0</c:v>
                </c:pt>
                <c:pt idx="28">
                  <c:v>0.24185431657378001</c:v>
                </c:pt>
                <c:pt idx="29">
                  <c:v>0</c:v>
                </c:pt>
              </c:numCache>
            </c:numRef>
          </c:val>
          <c:smooth val="0"/>
          <c:extLst>
            <c:ext xmlns:c16="http://schemas.microsoft.com/office/drawing/2014/chart" uri="{C3380CC4-5D6E-409C-BE32-E72D297353CC}">
              <c16:uniqueId val="{00000000-BF11-4AE8-A150-45481B89489A}"/>
            </c:ext>
          </c:extLst>
        </c:ser>
        <c:dLbls>
          <c:showLegendKey val="0"/>
          <c:showVal val="0"/>
          <c:showCatName val="0"/>
          <c:showSerName val="0"/>
          <c:showPercent val="0"/>
          <c:showBubbleSize val="0"/>
        </c:dLbls>
        <c:smooth val="0"/>
        <c:axId val="403879848"/>
        <c:axId val="403876896"/>
      </c:lineChart>
      <c:dateAx>
        <c:axId val="40387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76896"/>
        <c:crosses val="autoZero"/>
        <c:auto val="1"/>
        <c:lblOffset val="100"/>
        <c:baseTimeUnit val="days"/>
      </c:dateAx>
      <c:valAx>
        <c:axId val="40387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7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131213</c:v>
                </c:pt>
                <c:pt idx="1">
                  <c:v>131298</c:v>
                </c:pt>
                <c:pt idx="2">
                  <c:v>131389</c:v>
                </c:pt>
                <c:pt idx="3">
                  <c:v>131452</c:v>
                </c:pt>
                <c:pt idx="4">
                  <c:v>131516</c:v>
                </c:pt>
                <c:pt idx="5">
                  <c:v>131600</c:v>
                </c:pt>
                <c:pt idx="6">
                  <c:v>131668</c:v>
                </c:pt>
                <c:pt idx="7">
                  <c:v>131733</c:v>
                </c:pt>
                <c:pt idx="8">
                  <c:v>131813</c:v>
                </c:pt>
                <c:pt idx="9">
                  <c:v>131893</c:v>
                </c:pt>
                <c:pt idx="10">
                  <c:v>131985</c:v>
                </c:pt>
                <c:pt idx="11">
                  <c:v>132059</c:v>
                </c:pt>
                <c:pt idx="12">
                  <c:v>132123</c:v>
                </c:pt>
                <c:pt idx="13">
                  <c:v>132182</c:v>
                </c:pt>
                <c:pt idx="14">
                  <c:v>132234</c:v>
                </c:pt>
                <c:pt idx="15">
                  <c:v>132294</c:v>
                </c:pt>
                <c:pt idx="16">
                  <c:v>132359</c:v>
                </c:pt>
                <c:pt idx="17">
                  <c:v>132448</c:v>
                </c:pt>
                <c:pt idx="18">
                  <c:v>132533</c:v>
                </c:pt>
                <c:pt idx="19">
                  <c:v>132600</c:v>
                </c:pt>
                <c:pt idx="20">
                  <c:v>132660</c:v>
                </c:pt>
                <c:pt idx="21">
                  <c:v>132744</c:v>
                </c:pt>
                <c:pt idx="22">
                  <c:v>132812</c:v>
                </c:pt>
                <c:pt idx="23">
                  <c:v>132868</c:v>
                </c:pt>
                <c:pt idx="24">
                  <c:v>132964</c:v>
                </c:pt>
                <c:pt idx="25">
                  <c:v>132954</c:v>
                </c:pt>
                <c:pt idx="26">
                  <c:v>133020</c:v>
                </c:pt>
                <c:pt idx="27">
                  <c:v>133099</c:v>
                </c:pt>
                <c:pt idx="28">
                  <c:v>133177</c:v>
                </c:pt>
                <c:pt idx="29">
                  <c:v>133248</c:v>
                </c:pt>
              </c:numCache>
            </c:numRef>
          </c:val>
          <c:smooth val="0"/>
          <c:extLst>
            <c:ext xmlns:c16="http://schemas.microsoft.com/office/drawing/2014/chart" uri="{C3380CC4-5D6E-409C-BE32-E72D297353CC}">
              <c16:uniqueId val="{00000000-BEC3-4D47-A1B9-C7B1FE3FC0D3}"/>
            </c:ext>
          </c:extLst>
        </c:ser>
        <c:dLbls>
          <c:showLegendKey val="0"/>
          <c:showVal val="0"/>
          <c:showCatName val="0"/>
          <c:showSerName val="0"/>
          <c:showPercent val="0"/>
          <c:showBubbleSize val="0"/>
        </c:dLbls>
        <c:smooth val="0"/>
        <c:axId val="364404792"/>
        <c:axId val="364410696"/>
      </c:lineChart>
      <c:dateAx>
        <c:axId val="36440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0696"/>
        <c:crosses val="autoZero"/>
        <c:auto val="1"/>
        <c:lblOffset val="100"/>
        <c:baseTimeUnit val="days"/>
      </c:dateAx>
      <c:valAx>
        <c:axId val="36441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0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29</c:v>
                </c:pt>
                <c:pt idx="1">
                  <c:v>17</c:v>
                </c:pt>
                <c:pt idx="2">
                  <c:v>25</c:v>
                </c:pt>
                <c:pt idx="3">
                  <c:v>53</c:v>
                </c:pt>
                <c:pt idx="4">
                  <c:v>48</c:v>
                </c:pt>
                <c:pt idx="5">
                  <c:v>36</c:v>
                </c:pt>
                <c:pt idx="6">
                  <c:v>18</c:v>
                </c:pt>
                <c:pt idx="7">
                  <c:v>59</c:v>
                </c:pt>
                <c:pt idx="8">
                  <c:v>49</c:v>
                </c:pt>
                <c:pt idx="9">
                  <c:v>21</c:v>
                </c:pt>
                <c:pt idx="10">
                  <c:v>37</c:v>
                </c:pt>
                <c:pt idx="11">
                  <c:v>23</c:v>
                </c:pt>
                <c:pt idx="12">
                  <c:v>70</c:v>
                </c:pt>
                <c:pt idx="13">
                  <c:v>57</c:v>
                </c:pt>
                <c:pt idx="14">
                  <c:v>33</c:v>
                </c:pt>
                <c:pt idx="15">
                  <c:v>32</c:v>
                </c:pt>
                <c:pt idx="16">
                  <c:v>55</c:v>
                </c:pt>
                <c:pt idx="17">
                  <c:v>21</c:v>
                </c:pt>
                <c:pt idx="18">
                  <c:v>48</c:v>
                </c:pt>
                <c:pt idx="19">
                  <c:v>42</c:v>
                </c:pt>
                <c:pt idx="20">
                  <c:v>24</c:v>
                </c:pt>
                <c:pt idx="21">
                  <c:v>43</c:v>
                </c:pt>
                <c:pt idx="22">
                  <c:v>45</c:v>
                </c:pt>
                <c:pt idx="23">
                  <c:v>17</c:v>
                </c:pt>
                <c:pt idx="24">
                  <c:v>53</c:v>
                </c:pt>
                <c:pt idx="25">
                  <c:v>39</c:v>
                </c:pt>
                <c:pt idx="26">
                  <c:v>43</c:v>
                </c:pt>
                <c:pt idx="27">
                  <c:v>60</c:v>
                </c:pt>
                <c:pt idx="28">
                  <c:v>48</c:v>
                </c:pt>
                <c:pt idx="29">
                  <c:v>44</c:v>
                </c:pt>
              </c:numCache>
            </c:numRef>
          </c:val>
          <c:smooth val="0"/>
          <c:extLst>
            <c:ext xmlns:c16="http://schemas.microsoft.com/office/drawing/2014/chart" uri="{C3380CC4-5D6E-409C-BE32-E72D297353CC}">
              <c16:uniqueId val="{00000000-BF85-4B1D-B1C1-4765489E1C04}"/>
            </c:ext>
          </c:extLst>
        </c:ser>
        <c:dLbls>
          <c:showLegendKey val="0"/>
          <c:showVal val="0"/>
          <c:showCatName val="0"/>
          <c:showSerName val="0"/>
          <c:showPercent val="0"/>
          <c:showBubbleSize val="0"/>
        </c:dLbls>
        <c:smooth val="0"/>
        <c:axId val="364409712"/>
        <c:axId val="364412336"/>
      </c:lineChart>
      <c:dateAx>
        <c:axId val="364409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2336"/>
        <c:crosses val="autoZero"/>
        <c:auto val="1"/>
        <c:lblOffset val="100"/>
        <c:baseTimeUnit val="days"/>
      </c:dateAx>
      <c:valAx>
        <c:axId val="36441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0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F80D0-153A-43C6-81BE-970C13F4242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5CC46C2-ADA3-46F6-897A-DA499793980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30386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4E15-92D1-4149-8EB5-98EFBBF43E85}"/>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3A00BC40-7813-4685-8D37-6248EFF598DF}"/>
              </a:ext>
            </a:extLst>
          </p:cNvPr>
          <p:cNvGraphicFramePr>
            <a:graphicFrameLocks noGrp="1"/>
          </p:cNvGraphicFramePr>
          <p:nvPr>
            <p:ph type="tbl" sz="quarter" idx="13"/>
            <p:extLst>
              <p:ext uri="{D42A27DB-BD31-4B8C-83A1-F6EECF244321}">
                <p14:modId xmlns:p14="http://schemas.microsoft.com/office/powerpoint/2010/main" val="293596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1320460"/>
                    </a:ext>
                  </a:extLst>
                </a:gridCol>
                <a:gridCol w="740664">
                  <a:extLst>
                    <a:ext uri="{9D8B030D-6E8A-4147-A177-3AD203B41FA5}">
                      <a16:colId xmlns:a16="http://schemas.microsoft.com/office/drawing/2014/main" val="3998076822"/>
                    </a:ext>
                  </a:extLst>
                </a:gridCol>
                <a:gridCol w="740664">
                  <a:extLst>
                    <a:ext uri="{9D8B030D-6E8A-4147-A177-3AD203B41FA5}">
                      <a16:colId xmlns:a16="http://schemas.microsoft.com/office/drawing/2014/main" val="2885250849"/>
                    </a:ext>
                  </a:extLst>
                </a:gridCol>
                <a:gridCol w="740664">
                  <a:extLst>
                    <a:ext uri="{9D8B030D-6E8A-4147-A177-3AD203B41FA5}">
                      <a16:colId xmlns:a16="http://schemas.microsoft.com/office/drawing/2014/main" val="1924290910"/>
                    </a:ext>
                  </a:extLst>
                </a:gridCol>
                <a:gridCol w="740664">
                  <a:extLst>
                    <a:ext uri="{9D8B030D-6E8A-4147-A177-3AD203B41FA5}">
                      <a16:colId xmlns:a16="http://schemas.microsoft.com/office/drawing/2014/main" val="910675803"/>
                    </a:ext>
                  </a:extLst>
                </a:gridCol>
                <a:gridCol w="740664">
                  <a:extLst>
                    <a:ext uri="{9D8B030D-6E8A-4147-A177-3AD203B41FA5}">
                      <a16:colId xmlns:a16="http://schemas.microsoft.com/office/drawing/2014/main" val="3216574373"/>
                    </a:ext>
                  </a:extLst>
                </a:gridCol>
                <a:gridCol w="740664">
                  <a:extLst>
                    <a:ext uri="{9D8B030D-6E8A-4147-A177-3AD203B41FA5}">
                      <a16:colId xmlns:a16="http://schemas.microsoft.com/office/drawing/2014/main" val="3958119766"/>
                    </a:ext>
                  </a:extLst>
                </a:gridCol>
                <a:gridCol w="740664">
                  <a:extLst>
                    <a:ext uri="{9D8B030D-6E8A-4147-A177-3AD203B41FA5}">
                      <a16:colId xmlns:a16="http://schemas.microsoft.com/office/drawing/2014/main" val="948990804"/>
                    </a:ext>
                  </a:extLst>
                </a:gridCol>
                <a:gridCol w="740664">
                  <a:extLst>
                    <a:ext uri="{9D8B030D-6E8A-4147-A177-3AD203B41FA5}">
                      <a16:colId xmlns:a16="http://schemas.microsoft.com/office/drawing/2014/main" val="3022112914"/>
                    </a:ext>
                  </a:extLst>
                </a:gridCol>
                <a:gridCol w="740664">
                  <a:extLst>
                    <a:ext uri="{9D8B030D-6E8A-4147-A177-3AD203B41FA5}">
                      <a16:colId xmlns:a16="http://schemas.microsoft.com/office/drawing/2014/main" val="16809462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8275430"/>
                  </a:ext>
                </a:extLst>
              </a:tr>
              <a:tr h="370840">
                <a:tc>
                  <a:txBody>
                    <a:bodyPr/>
                    <a:lstStyle/>
                    <a:p>
                      <a:r>
                        <a:rPr lang="en-US" sz="1000"/>
                        <a:t>Buttercup Malaysia</a:t>
                      </a:r>
                    </a:p>
                  </a:txBody>
                  <a:tcPr/>
                </a:tc>
                <a:tc>
                  <a:txBody>
                    <a:bodyPr/>
                    <a:lstStyle/>
                    <a:p>
                      <a:r>
                        <a:rPr lang="en-US" sz="1000"/>
                        <a:t>133248</a:t>
                      </a:r>
                    </a:p>
                  </a:txBody>
                  <a:tcPr/>
                </a:tc>
                <a:tc>
                  <a:txBody>
                    <a:bodyPr/>
                    <a:lstStyle/>
                    <a:p>
                      <a:r>
                        <a:rPr lang="en-US" sz="1000"/>
                        <a:t>2098</a:t>
                      </a:r>
                    </a:p>
                  </a:txBody>
                  <a:tcPr/>
                </a:tc>
                <a:tc>
                  <a:txBody>
                    <a:bodyPr/>
                    <a:lstStyle/>
                    <a:p>
                      <a:r>
                        <a:rPr lang="en-US" sz="1000"/>
                        <a:t>17</a:t>
                      </a:r>
                    </a:p>
                  </a:txBody>
                  <a:tcPr/>
                </a:tc>
                <a:tc>
                  <a:txBody>
                    <a:bodyPr/>
                    <a:lstStyle/>
                    <a:p>
                      <a:r>
                        <a:rPr lang="en-US" sz="1000"/>
                        <a:t>5326</a:t>
                      </a:r>
                    </a:p>
                  </a:txBody>
                  <a:tcPr/>
                </a:tc>
                <a:tc>
                  <a:txBody>
                    <a:bodyPr/>
                    <a:lstStyle/>
                    <a:p>
                      <a:r>
                        <a:rPr lang="en-US" sz="1000"/>
                        <a:t>227</a:t>
                      </a:r>
                    </a:p>
                  </a:txBody>
                  <a:tcPr/>
                </a:tc>
                <a:tc>
                  <a:txBody>
                    <a:bodyPr/>
                    <a:lstStyle/>
                    <a:p>
                      <a:r>
                        <a:rPr lang="en-US" sz="1000"/>
                        <a:t>1376</a:t>
                      </a:r>
                    </a:p>
                  </a:txBody>
                  <a:tcPr/>
                </a:tc>
                <a:tc>
                  <a:txBody>
                    <a:bodyPr/>
                    <a:lstStyle/>
                    <a:p>
                      <a:r>
                        <a:rPr lang="en-US" sz="1000"/>
                        <a:t>0</a:t>
                      </a:r>
                    </a:p>
                  </a:txBody>
                  <a:tcPr/>
                </a:tc>
                <a:tc>
                  <a:txBody>
                    <a:bodyPr/>
                    <a:lstStyle/>
                    <a:p>
                      <a:r>
                        <a:rPr lang="en-US" sz="1000"/>
                        <a:t>0.3083 %</a:t>
                      </a:r>
                    </a:p>
                  </a:txBody>
                  <a:tcPr/>
                </a:tc>
                <a:tc>
                  <a:txBody>
                    <a:bodyPr/>
                    <a:lstStyle/>
                    <a:p>
                      <a:r>
                        <a:rPr lang="en-US" sz="1000"/>
                        <a:t>0.0 %</a:t>
                      </a:r>
                    </a:p>
                  </a:txBody>
                  <a:tcPr/>
                </a:tc>
                <a:extLst>
                  <a:ext uri="{0D108BD9-81ED-4DB2-BD59-A6C34878D82A}">
                    <a16:rowId xmlns:a16="http://schemas.microsoft.com/office/drawing/2014/main" val="3800029075"/>
                  </a:ext>
                </a:extLst>
              </a:tr>
            </a:tbl>
          </a:graphicData>
        </a:graphic>
      </p:graphicFrame>
      <p:sp>
        <p:nvSpPr>
          <p:cNvPr id="4" name="Text Placeholder 3">
            <a:extLst>
              <a:ext uri="{FF2B5EF4-FFF2-40B4-BE49-F238E27FC236}">
                <a16:creationId xmlns:a16="http://schemas.microsoft.com/office/drawing/2014/main" id="{B69E6AD6-7A51-491B-8048-50EB199A36E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079219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5A99-D7E3-45B0-8C4F-DC8823B0551C}"/>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BABC8CD7-215F-4281-A042-BFE3AF25D359}"/>
              </a:ext>
            </a:extLst>
          </p:cNvPr>
          <p:cNvGraphicFramePr>
            <a:graphicFrameLocks noGrp="1"/>
          </p:cNvGraphicFramePr>
          <p:nvPr>
            <p:ph type="chart" sz="quarter" idx="13"/>
            <p:extLst>
              <p:ext uri="{D42A27DB-BD31-4B8C-83A1-F6EECF244321}">
                <p14:modId xmlns:p14="http://schemas.microsoft.com/office/powerpoint/2010/main" val="1831042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DE978E-3713-4459-9462-CB91445C9FCD}"/>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3C4F06B6-7927-4378-8F1B-C27B0E007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73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4B7A-B6E1-424C-AA2A-130F2448EBD6}"/>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9C2755B1-5583-4BBB-9018-D338EA1852FC}"/>
              </a:ext>
            </a:extLst>
          </p:cNvPr>
          <p:cNvGraphicFramePr>
            <a:graphicFrameLocks noGrp="1"/>
          </p:cNvGraphicFramePr>
          <p:nvPr>
            <p:ph type="chart" sz="quarter" idx="13"/>
            <p:extLst>
              <p:ext uri="{D42A27DB-BD31-4B8C-83A1-F6EECF244321}">
                <p14:modId xmlns:p14="http://schemas.microsoft.com/office/powerpoint/2010/main" val="969370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05A2C6-62E5-4CE0-8B05-02B37AB4018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9F291D4-6FC6-4B8E-9100-068608E91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703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5F6E9-B2A7-440D-9DAC-5A9931FBCEBD}"/>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8AB6C52D-96BE-4C22-B816-A2255B00FF11}"/>
              </a:ext>
            </a:extLst>
          </p:cNvPr>
          <p:cNvGraphicFramePr>
            <a:graphicFrameLocks noGrp="1"/>
          </p:cNvGraphicFramePr>
          <p:nvPr>
            <p:ph type="chart" sz="quarter" idx="13"/>
            <p:extLst>
              <p:ext uri="{D42A27DB-BD31-4B8C-83A1-F6EECF244321}">
                <p14:modId xmlns:p14="http://schemas.microsoft.com/office/powerpoint/2010/main" val="3701211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7305FC-2519-4A81-8A40-85CE9EA41202}"/>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7D5565D-7D75-4D65-9585-C9ED190AF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013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DEDA6-83EF-4E18-83D6-50C45DC29BF1}"/>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33E0E068-E5C1-4FA6-808D-1D350A8EE7EB}"/>
              </a:ext>
            </a:extLst>
          </p:cNvPr>
          <p:cNvGraphicFramePr>
            <a:graphicFrameLocks noGrp="1"/>
          </p:cNvGraphicFramePr>
          <p:nvPr>
            <p:ph type="chart" sz="quarter" idx="13"/>
            <p:extLst>
              <p:ext uri="{D42A27DB-BD31-4B8C-83A1-F6EECF244321}">
                <p14:modId xmlns:p14="http://schemas.microsoft.com/office/powerpoint/2010/main" val="3806082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2E7C26-D507-4D7D-97E0-68DB131E129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3B8DEBC-FA07-43D9-B9CA-BA18491384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07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0F70-8A20-4668-8765-7BAAB010A445}"/>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3874A11D-49A4-47A2-940F-60A10AA53B26}"/>
              </a:ext>
            </a:extLst>
          </p:cNvPr>
          <p:cNvGraphicFramePr>
            <a:graphicFrameLocks noGrp="1"/>
          </p:cNvGraphicFramePr>
          <p:nvPr>
            <p:ph type="chart" sz="quarter" idx="13"/>
            <p:extLst>
              <p:ext uri="{D42A27DB-BD31-4B8C-83A1-F6EECF244321}">
                <p14:modId xmlns:p14="http://schemas.microsoft.com/office/powerpoint/2010/main" val="609443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4A9C85-216E-4DE0-81B6-DB9F0DC58822}"/>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7F7E95A-C603-4C3B-92A6-AD3572A3E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043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DFB7C-51A5-43AC-82A1-5BEB6FE3CF9A}"/>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DAE57866-56C8-49B5-AD6B-786E6341DA28}"/>
              </a:ext>
            </a:extLst>
          </p:cNvPr>
          <p:cNvGraphicFramePr>
            <a:graphicFrameLocks noGrp="1"/>
          </p:cNvGraphicFramePr>
          <p:nvPr>
            <p:ph type="tbl" sz="quarter" idx="13"/>
            <p:extLst>
              <p:ext uri="{D42A27DB-BD31-4B8C-83A1-F6EECF244321}">
                <p14:modId xmlns:p14="http://schemas.microsoft.com/office/powerpoint/2010/main" val="367416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40907103"/>
                    </a:ext>
                  </a:extLst>
                </a:gridCol>
                <a:gridCol w="822960">
                  <a:extLst>
                    <a:ext uri="{9D8B030D-6E8A-4147-A177-3AD203B41FA5}">
                      <a16:colId xmlns:a16="http://schemas.microsoft.com/office/drawing/2014/main" val="2560261118"/>
                    </a:ext>
                  </a:extLst>
                </a:gridCol>
                <a:gridCol w="822960">
                  <a:extLst>
                    <a:ext uri="{9D8B030D-6E8A-4147-A177-3AD203B41FA5}">
                      <a16:colId xmlns:a16="http://schemas.microsoft.com/office/drawing/2014/main" val="741889016"/>
                    </a:ext>
                  </a:extLst>
                </a:gridCol>
                <a:gridCol w="822960">
                  <a:extLst>
                    <a:ext uri="{9D8B030D-6E8A-4147-A177-3AD203B41FA5}">
                      <a16:colId xmlns:a16="http://schemas.microsoft.com/office/drawing/2014/main" val="246246011"/>
                    </a:ext>
                  </a:extLst>
                </a:gridCol>
                <a:gridCol w="822960">
                  <a:extLst>
                    <a:ext uri="{9D8B030D-6E8A-4147-A177-3AD203B41FA5}">
                      <a16:colId xmlns:a16="http://schemas.microsoft.com/office/drawing/2014/main" val="412832994"/>
                    </a:ext>
                  </a:extLst>
                </a:gridCol>
                <a:gridCol w="822960">
                  <a:extLst>
                    <a:ext uri="{9D8B030D-6E8A-4147-A177-3AD203B41FA5}">
                      <a16:colId xmlns:a16="http://schemas.microsoft.com/office/drawing/2014/main" val="834822343"/>
                    </a:ext>
                  </a:extLst>
                </a:gridCol>
                <a:gridCol w="822960">
                  <a:extLst>
                    <a:ext uri="{9D8B030D-6E8A-4147-A177-3AD203B41FA5}">
                      <a16:colId xmlns:a16="http://schemas.microsoft.com/office/drawing/2014/main" val="3566695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3599574"/>
                  </a:ext>
                </a:extLst>
              </a:tr>
            </a:tbl>
          </a:graphicData>
        </a:graphic>
      </p:graphicFrame>
      <p:sp>
        <p:nvSpPr>
          <p:cNvPr id="4" name="Text Placeholder 3">
            <a:extLst>
              <a:ext uri="{FF2B5EF4-FFF2-40B4-BE49-F238E27FC236}">
                <a16:creationId xmlns:a16="http://schemas.microsoft.com/office/drawing/2014/main" id="{0839E811-959B-425A-AB5A-70A0D1DF0A5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959122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301D5-62EA-4C78-8F91-3FA2484F16FC}"/>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82281D3B-55C3-4CFA-81CE-7B85753E8BF1}"/>
              </a:ext>
            </a:extLst>
          </p:cNvPr>
          <p:cNvGraphicFramePr>
            <a:graphicFrameLocks noGrp="1"/>
          </p:cNvGraphicFramePr>
          <p:nvPr>
            <p:ph type="tbl" sz="quarter" idx="13"/>
            <p:extLst>
              <p:ext uri="{D42A27DB-BD31-4B8C-83A1-F6EECF244321}">
                <p14:modId xmlns:p14="http://schemas.microsoft.com/office/powerpoint/2010/main" val="2189340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0453600"/>
                    </a:ext>
                  </a:extLst>
                </a:gridCol>
                <a:gridCol w="822960">
                  <a:extLst>
                    <a:ext uri="{9D8B030D-6E8A-4147-A177-3AD203B41FA5}">
                      <a16:colId xmlns:a16="http://schemas.microsoft.com/office/drawing/2014/main" val="1478917082"/>
                    </a:ext>
                  </a:extLst>
                </a:gridCol>
                <a:gridCol w="822960">
                  <a:extLst>
                    <a:ext uri="{9D8B030D-6E8A-4147-A177-3AD203B41FA5}">
                      <a16:colId xmlns:a16="http://schemas.microsoft.com/office/drawing/2014/main" val="3902704267"/>
                    </a:ext>
                  </a:extLst>
                </a:gridCol>
                <a:gridCol w="822960">
                  <a:extLst>
                    <a:ext uri="{9D8B030D-6E8A-4147-A177-3AD203B41FA5}">
                      <a16:colId xmlns:a16="http://schemas.microsoft.com/office/drawing/2014/main" val="687172556"/>
                    </a:ext>
                  </a:extLst>
                </a:gridCol>
                <a:gridCol w="822960">
                  <a:extLst>
                    <a:ext uri="{9D8B030D-6E8A-4147-A177-3AD203B41FA5}">
                      <a16:colId xmlns:a16="http://schemas.microsoft.com/office/drawing/2014/main" val="2013394857"/>
                    </a:ext>
                  </a:extLst>
                </a:gridCol>
                <a:gridCol w="822960">
                  <a:extLst>
                    <a:ext uri="{9D8B030D-6E8A-4147-A177-3AD203B41FA5}">
                      <a16:colId xmlns:a16="http://schemas.microsoft.com/office/drawing/2014/main" val="3543549998"/>
                    </a:ext>
                  </a:extLst>
                </a:gridCol>
                <a:gridCol w="822960">
                  <a:extLst>
                    <a:ext uri="{9D8B030D-6E8A-4147-A177-3AD203B41FA5}">
                      <a16:colId xmlns:a16="http://schemas.microsoft.com/office/drawing/2014/main" val="2103223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926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- 2018-09-27 14:34:00 </a:t>
                      </a:r>
                      <a:r>
                        <a:rPr kumimoji="0" lang="en-US" sz="1000" b="0" i="0" u="none" strike="noStrike" kern="1200" cap="none" spc="0" normalizeH="0" baseline="0" noProof="0">
                          <a:ln>
                            <a:noFill/>
                          </a:ln>
                          <a:solidFill>
                            <a:prstClr val="black"/>
                          </a:solidFill>
                          <a:effectLst/>
                          <a:uLnTx/>
                          <a:uFillTx/>
                          <a:latin typeface="+mn-lt"/>
                          <a:ea typeface="+mn-ea"/>
                          <a:cs typeface="+mn-cs"/>
                        </a:rPr>
                        <a:t> 
 Mendengar namanya saja sudah membuat Admin rasa bahagia. Tidak sabar untuk menikmati kek susu panas ini!​
#ResipiButtercup​
Kek Susu Panas​
Bahan-bahan: ​
210gm Buttercup​
4 biji telur (saiz besar)​
2 cawan gula ​
1 sudu teh esen vanila​
2 1/4 cawan tepung gandum​
2 1/4 sudu teh serbuk penaik​
1 1/4 cawan susu segar 
Arahan:​
1. Dalam mangkuk besar, putar telur pada kelajuan tinggi selama 5 minit.​
2. Sedikit demi sedikit masukkan gula dan putar sehingga adunan ringan dan gebu. 
3. Masukkan esen vanila dan putar lagi.​
4. Ayak bersama tepung dan serbuk penaik. 
5. Masukkan sedikit demi sedikit ke dalam mangkuk adunan tadi. Putar pada kelajuan perlahan sehingga   sebati.​
6. Menggunakan periuk kecil, panaskan Buttercup dan susu sehingga Buttercup cair.​
7. Masukkan Buttercup campur susu tadi ke dalam adunan sedikit-sedikit. Putar lagi sehingga sebati.​
8. Panaskan ketuhar pada 170°C. Masukkan adunan ke dalam bekas pembakar yang besar dan tunggu 30-35 minit.​
Sumber: http://emiliapu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4874770"/>
                  </a:ext>
                </a:extLst>
              </a:tr>
            </a:tbl>
          </a:graphicData>
        </a:graphic>
      </p:graphicFrame>
      <p:sp>
        <p:nvSpPr>
          <p:cNvPr id="4" name="Text Placeholder 3">
            <a:extLst>
              <a:ext uri="{FF2B5EF4-FFF2-40B4-BE49-F238E27FC236}">
                <a16:creationId xmlns:a16="http://schemas.microsoft.com/office/drawing/2014/main" id="{BFFFCD1B-2341-4E03-B622-151B23AE4FC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97954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D7EF6-8FF1-478E-926C-67BE49507FD0}"/>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EEEB0497-D0E2-4962-8FE7-D1E1F4EA0F9C}"/>
              </a:ext>
            </a:extLst>
          </p:cNvPr>
          <p:cNvGraphicFramePr>
            <a:graphicFrameLocks noGrp="1"/>
          </p:cNvGraphicFramePr>
          <p:nvPr>
            <p:ph type="tbl" sz="quarter" idx="13"/>
            <p:extLst>
              <p:ext uri="{D42A27DB-BD31-4B8C-83A1-F6EECF244321}">
                <p14:modId xmlns:p14="http://schemas.microsoft.com/office/powerpoint/2010/main" val="118553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36725690"/>
                    </a:ext>
                  </a:extLst>
                </a:gridCol>
                <a:gridCol w="822960">
                  <a:extLst>
                    <a:ext uri="{9D8B030D-6E8A-4147-A177-3AD203B41FA5}">
                      <a16:colId xmlns:a16="http://schemas.microsoft.com/office/drawing/2014/main" val="1037826179"/>
                    </a:ext>
                  </a:extLst>
                </a:gridCol>
                <a:gridCol w="822960">
                  <a:extLst>
                    <a:ext uri="{9D8B030D-6E8A-4147-A177-3AD203B41FA5}">
                      <a16:colId xmlns:a16="http://schemas.microsoft.com/office/drawing/2014/main" val="2812603314"/>
                    </a:ext>
                  </a:extLst>
                </a:gridCol>
                <a:gridCol w="822960">
                  <a:extLst>
                    <a:ext uri="{9D8B030D-6E8A-4147-A177-3AD203B41FA5}">
                      <a16:colId xmlns:a16="http://schemas.microsoft.com/office/drawing/2014/main" val="627735033"/>
                    </a:ext>
                  </a:extLst>
                </a:gridCol>
                <a:gridCol w="822960">
                  <a:extLst>
                    <a:ext uri="{9D8B030D-6E8A-4147-A177-3AD203B41FA5}">
                      <a16:colId xmlns:a16="http://schemas.microsoft.com/office/drawing/2014/main" val="4111853245"/>
                    </a:ext>
                  </a:extLst>
                </a:gridCol>
                <a:gridCol w="822960">
                  <a:extLst>
                    <a:ext uri="{9D8B030D-6E8A-4147-A177-3AD203B41FA5}">
                      <a16:colId xmlns:a16="http://schemas.microsoft.com/office/drawing/2014/main" val="1824750217"/>
                    </a:ext>
                  </a:extLst>
                </a:gridCol>
                <a:gridCol w="822960">
                  <a:extLst>
                    <a:ext uri="{9D8B030D-6E8A-4147-A177-3AD203B41FA5}">
                      <a16:colId xmlns:a16="http://schemas.microsoft.com/office/drawing/2014/main" val="1146292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009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- 2018-09-01 11:00:00 </a:t>
                      </a:r>
                      <a:r>
                        <a:rPr kumimoji="0" lang="en-US" sz="1000" b="0" i="0" u="none" strike="noStrike" kern="1200" cap="none" spc="0" normalizeH="0" baseline="0" noProof="0">
                          <a:ln>
                            <a:noFill/>
                          </a:ln>
                          <a:solidFill>
                            <a:prstClr val="black"/>
                          </a:solidFill>
                          <a:effectLst/>
                          <a:uLnTx/>
                          <a:uFillTx/>
                          <a:latin typeface="+mn-lt"/>
                          <a:ea typeface="+mn-ea"/>
                          <a:cs typeface="+mn-cs"/>
                        </a:rPr>
                        <a:t> 
 Ada orang menikmati minum petang ketika di tempat kerja, ada orang menikmatinya di rumah, dan ada orang pula menikmatinya di luar. Tidak kira bagaimana anda melakukannya, minum petang adalah sesuatu yang menggembirakan! Sebab itu Buttercup ingin berkongsi resipi minum petang dengan semua 😊​
​#ResipiButtercup​
​Kek Buttercup Oren​
​Bahan-bahan:​
260gm Buttercup​
150gm gula pasir dikisar ​
4 sudu besar jus atau kordial oren​
250gm tepung gandum ​
2 sudu teh serbuk penaik​
6 biji telur ​
2-3 titik pewarna oren ​
Arahan:​
1. Pukul Buttercup dan gula sehingga kembang dan berwarna putih. ​
2. Masukkan telur sebiji dan putar. Ulang sehingga semua telur habis. ​
3. Kemudian masukkan jus atau kordial oren  dan pewarna. Teruskan memutar.​
4. Ayak tepung dan serbuk penaik bersama. Masukkan ke dalam adunan sedikit demi sedikit sambil terus memutar pada kelajuan sederhana.​
5. Sediakan loyang. Griskan dengan sedikit Buttercup. Masukkan adunan kemudian bakar selama 45-1jam pada suhu 160-180...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6025714"/>
                  </a:ext>
                </a:extLst>
              </a:tr>
            </a:tbl>
          </a:graphicData>
        </a:graphic>
      </p:graphicFrame>
      <p:sp>
        <p:nvSpPr>
          <p:cNvPr id="4" name="Text Placeholder 3">
            <a:extLst>
              <a:ext uri="{FF2B5EF4-FFF2-40B4-BE49-F238E27FC236}">
                <a16:creationId xmlns:a16="http://schemas.microsoft.com/office/drawing/2014/main" id="{F0A72FEA-6A23-4881-A5D2-6958F4E37D0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61687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7BE8-0DCA-4318-B97B-C0C7D6D77AEA}"/>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CE2E6C8F-D0ED-4C96-A45A-B9FE96337D5F}"/>
              </a:ext>
            </a:extLst>
          </p:cNvPr>
          <p:cNvGraphicFramePr>
            <a:graphicFrameLocks noGrp="1"/>
          </p:cNvGraphicFramePr>
          <p:nvPr>
            <p:ph type="tbl" sz="quarter" idx="13"/>
            <p:extLst>
              <p:ext uri="{D42A27DB-BD31-4B8C-83A1-F6EECF244321}">
                <p14:modId xmlns:p14="http://schemas.microsoft.com/office/powerpoint/2010/main" val="183997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9741465"/>
                    </a:ext>
                  </a:extLst>
                </a:gridCol>
                <a:gridCol w="822960">
                  <a:extLst>
                    <a:ext uri="{9D8B030D-6E8A-4147-A177-3AD203B41FA5}">
                      <a16:colId xmlns:a16="http://schemas.microsoft.com/office/drawing/2014/main" val="4266271094"/>
                    </a:ext>
                  </a:extLst>
                </a:gridCol>
                <a:gridCol w="822960">
                  <a:extLst>
                    <a:ext uri="{9D8B030D-6E8A-4147-A177-3AD203B41FA5}">
                      <a16:colId xmlns:a16="http://schemas.microsoft.com/office/drawing/2014/main" val="2131077096"/>
                    </a:ext>
                  </a:extLst>
                </a:gridCol>
                <a:gridCol w="822960">
                  <a:extLst>
                    <a:ext uri="{9D8B030D-6E8A-4147-A177-3AD203B41FA5}">
                      <a16:colId xmlns:a16="http://schemas.microsoft.com/office/drawing/2014/main" val="3395263803"/>
                    </a:ext>
                  </a:extLst>
                </a:gridCol>
                <a:gridCol w="822960">
                  <a:extLst>
                    <a:ext uri="{9D8B030D-6E8A-4147-A177-3AD203B41FA5}">
                      <a16:colId xmlns:a16="http://schemas.microsoft.com/office/drawing/2014/main" val="3508899453"/>
                    </a:ext>
                  </a:extLst>
                </a:gridCol>
                <a:gridCol w="822960">
                  <a:extLst>
                    <a:ext uri="{9D8B030D-6E8A-4147-A177-3AD203B41FA5}">
                      <a16:colId xmlns:a16="http://schemas.microsoft.com/office/drawing/2014/main" val="1017563472"/>
                    </a:ext>
                  </a:extLst>
                </a:gridCol>
                <a:gridCol w="822960">
                  <a:extLst>
                    <a:ext uri="{9D8B030D-6E8A-4147-A177-3AD203B41FA5}">
                      <a16:colId xmlns:a16="http://schemas.microsoft.com/office/drawing/2014/main" val="420639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789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- 2018-09-17 17:20:00 </a:t>
                      </a:r>
                      <a:r>
                        <a:rPr kumimoji="0" lang="en-US" sz="1000" b="0" i="0" u="none" strike="noStrike" kern="1200" cap="none" spc="0" normalizeH="0" baseline="0" noProof="0">
                          <a:ln>
                            <a:noFill/>
                          </a:ln>
                          <a:solidFill>
                            <a:prstClr val="black"/>
                          </a:solidFill>
                          <a:effectLst/>
                          <a:uLnTx/>
                          <a:uFillTx/>
                          <a:latin typeface="+mn-lt"/>
                          <a:ea typeface="+mn-ea"/>
                          <a:cs typeface="+mn-cs"/>
                        </a:rPr>
                        <a:t> 
 Kismis dan walnut mengandungi antioksidan yang bukan sahaja baik untuk kesihatan malah kecantikan! Tambahkan kedua-duanya dalam biskut anda untuk dijamah ketika minum petang.​
#ResipiButtercup​
Biskut Kismis Walnut​
Bahan-bahan:​
250gm Buttercup​
125gm gula aising​
1 telur, diambil putih sahaja​
310gm tepung, diayak​
100gm kismis California, dicincang​
30gm walnut panggang, dicincang​
300gm coklat masakan​
1 sudu teh esen vanila
Arahan:​
1. Pukul Buttercup, gula dan esen vanila hingga lembut.​
2. Masukkan putih telur dan gaul sebati.​
3. Tuangkan tepung, kismis California dan walnut.​
4. Bentukkan adunan di dalam dulang gris mengikut cita rasa.​
5. Bakar pada suhu 160°C.​
6. Biarkan biskut sejuk seketika sebelum dicelup dengan coklat masakan yang telah dicairkan.​
Sumber: http://herinspirasi.com/dapur-with-love/biskut-kismis-walnut-oleh-chef-anuar-draman/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1612135"/>
                  </a:ext>
                </a:extLst>
              </a:tr>
            </a:tbl>
          </a:graphicData>
        </a:graphic>
      </p:graphicFrame>
      <p:sp>
        <p:nvSpPr>
          <p:cNvPr id="4" name="Text Placeholder 3">
            <a:extLst>
              <a:ext uri="{FF2B5EF4-FFF2-40B4-BE49-F238E27FC236}">
                <a16:creationId xmlns:a16="http://schemas.microsoft.com/office/drawing/2014/main" id="{73E93264-189F-4F66-AEBF-7649943E367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673588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0906-921C-4AC2-9CFE-376D162F044A}"/>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A19C06DD-0E45-42DC-A4C9-84E7108E1BFA}"/>
              </a:ext>
            </a:extLst>
          </p:cNvPr>
          <p:cNvGraphicFramePr>
            <a:graphicFrameLocks noGrp="1"/>
          </p:cNvGraphicFramePr>
          <p:nvPr>
            <p:ph type="tbl" sz="quarter" idx="13"/>
            <p:extLst>
              <p:ext uri="{D42A27DB-BD31-4B8C-83A1-F6EECF244321}">
                <p14:modId xmlns:p14="http://schemas.microsoft.com/office/powerpoint/2010/main" val="303195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9331087"/>
                    </a:ext>
                  </a:extLst>
                </a:gridCol>
                <a:gridCol w="822960">
                  <a:extLst>
                    <a:ext uri="{9D8B030D-6E8A-4147-A177-3AD203B41FA5}">
                      <a16:colId xmlns:a16="http://schemas.microsoft.com/office/drawing/2014/main" val="3451263404"/>
                    </a:ext>
                  </a:extLst>
                </a:gridCol>
                <a:gridCol w="822960">
                  <a:extLst>
                    <a:ext uri="{9D8B030D-6E8A-4147-A177-3AD203B41FA5}">
                      <a16:colId xmlns:a16="http://schemas.microsoft.com/office/drawing/2014/main" val="3553203126"/>
                    </a:ext>
                  </a:extLst>
                </a:gridCol>
                <a:gridCol w="822960">
                  <a:extLst>
                    <a:ext uri="{9D8B030D-6E8A-4147-A177-3AD203B41FA5}">
                      <a16:colId xmlns:a16="http://schemas.microsoft.com/office/drawing/2014/main" val="173060654"/>
                    </a:ext>
                  </a:extLst>
                </a:gridCol>
                <a:gridCol w="822960">
                  <a:extLst>
                    <a:ext uri="{9D8B030D-6E8A-4147-A177-3AD203B41FA5}">
                      <a16:colId xmlns:a16="http://schemas.microsoft.com/office/drawing/2014/main" val="2405855457"/>
                    </a:ext>
                  </a:extLst>
                </a:gridCol>
                <a:gridCol w="822960">
                  <a:extLst>
                    <a:ext uri="{9D8B030D-6E8A-4147-A177-3AD203B41FA5}">
                      <a16:colId xmlns:a16="http://schemas.microsoft.com/office/drawing/2014/main" val="1875382440"/>
                    </a:ext>
                  </a:extLst>
                </a:gridCol>
                <a:gridCol w="822960">
                  <a:extLst>
                    <a:ext uri="{9D8B030D-6E8A-4147-A177-3AD203B41FA5}">
                      <a16:colId xmlns:a16="http://schemas.microsoft.com/office/drawing/2014/main" val="202507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33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- 2018-09-05 10:04:00 </a:t>
                      </a:r>
                      <a:r>
                        <a:rPr kumimoji="0" lang="en-US" sz="1000" b="0" i="0" u="none" strike="noStrike" kern="1200" cap="none" spc="0" normalizeH="0" baseline="0" noProof="0">
                          <a:ln>
                            <a:noFill/>
                          </a:ln>
                          <a:solidFill>
                            <a:prstClr val="black"/>
                          </a:solidFill>
                          <a:effectLst/>
                          <a:uLnTx/>
                          <a:uFillTx/>
                          <a:latin typeface="+mn-lt"/>
                          <a:ea typeface="+mn-ea"/>
                          <a:cs typeface="+mn-cs"/>
                        </a:rPr>
                        <a:t> 
 Nikmati hidangan yang lemak berkrim pada waktu minum petang!​
​#ResipiButtercup​
​Cheesecake Brownies​
Bahan-bahan:​
150gm Buttercup​
300gm coklat masakan (dihiris halus)​
3 biji telur​
215gm (1 cawan) gula kastor​
225gm (1 1/2 cawan) tepung gandum​
65gm (1/4 cawan) krim masam​
250gm krim keju
Arahan:​
1. Panaskan ketugar hingga 180°C. Griskan loyang dengan sedikit Buttercup.​
2. Campurkan Buttercup dan coklat dalam bekas dan cairkan secara water bath. Setelah semua cair, sejukkan.​
3. Pukul 2 biji telur dalam bekas. Campurkan 140g (2/3 cawan) gula, telur yang telah dipukul tadi ke dalam campuran coklat dan Buttercup.​
4. Tambahkan tepung dan krim masam. Kacau sehingga semua sebati.​
5. Pukul krim keju dan gula selebihnya sehingga halus dalam mangkuk berasingan.​
6. Masukkan 1 biji telur dan pukul lagi sehingga semua bercampur sempurna.​
7. Masukkan adunan coklat ke dalam loyang. Kemudian masukkan adunan krim keju di atasnya.​
8. Lorekkan lingkaran di atasnya dengan menggunakan pis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5159296"/>
                  </a:ext>
                </a:extLst>
              </a:tr>
            </a:tbl>
          </a:graphicData>
        </a:graphic>
      </p:graphicFrame>
      <p:sp>
        <p:nvSpPr>
          <p:cNvPr id="4" name="Text Placeholder 3">
            <a:extLst>
              <a:ext uri="{FF2B5EF4-FFF2-40B4-BE49-F238E27FC236}">
                <a16:creationId xmlns:a16="http://schemas.microsoft.com/office/drawing/2014/main" id="{F231C4F0-6724-4756-B0D0-A0E29CC25C2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45886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792F5-E53C-473C-A28F-331CFF0ABB27}"/>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AA5677F7-5428-4922-B981-8D96F7429F65}"/>
              </a:ext>
            </a:extLst>
          </p:cNvPr>
          <p:cNvGraphicFramePr>
            <a:graphicFrameLocks noGrp="1"/>
          </p:cNvGraphicFramePr>
          <p:nvPr>
            <p:ph type="tbl" sz="quarter" idx="13"/>
            <p:extLst>
              <p:ext uri="{D42A27DB-BD31-4B8C-83A1-F6EECF244321}">
                <p14:modId xmlns:p14="http://schemas.microsoft.com/office/powerpoint/2010/main" val="363590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01035185"/>
                    </a:ext>
                  </a:extLst>
                </a:gridCol>
                <a:gridCol w="822960">
                  <a:extLst>
                    <a:ext uri="{9D8B030D-6E8A-4147-A177-3AD203B41FA5}">
                      <a16:colId xmlns:a16="http://schemas.microsoft.com/office/drawing/2014/main" val="3079017955"/>
                    </a:ext>
                  </a:extLst>
                </a:gridCol>
                <a:gridCol w="822960">
                  <a:extLst>
                    <a:ext uri="{9D8B030D-6E8A-4147-A177-3AD203B41FA5}">
                      <a16:colId xmlns:a16="http://schemas.microsoft.com/office/drawing/2014/main" val="2479349658"/>
                    </a:ext>
                  </a:extLst>
                </a:gridCol>
                <a:gridCol w="822960">
                  <a:extLst>
                    <a:ext uri="{9D8B030D-6E8A-4147-A177-3AD203B41FA5}">
                      <a16:colId xmlns:a16="http://schemas.microsoft.com/office/drawing/2014/main" val="1634583386"/>
                    </a:ext>
                  </a:extLst>
                </a:gridCol>
                <a:gridCol w="822960">
                  <a:extLst>
                    <a:ext uri="{9D8B030D-6E8A-4147-A177-3AD203B41FA5}">
                      <a16:colId xmlns:a16="http://schemas.microsoft.com/office/drawing/2014/main" val="290153234"/>
                    </a:ext>
                  </a:extLst>
                </a:gridCol>
                <a:gridCol w="822960">
                  <a:extLst>
                    <a:ext uri="{9D8B030D-6E8A-4147-A177-3AD203B41FA5}">
                      <a16:colId xmlns:a16="http://schemas.microsoft.com/office/drawing/2014/main" val="2596561199"/>
                    </a:ext>
                  </a:extLst>
                </a:gridCol>
                <a:gridCol w="822960">
                  <a:extLst>
                    <a:ext uri="{9D8B030D-6E8A-4147-A177-3AD203B41FA5}">
                      <a16:colId xmlns:a16="http://schemas.microsoft.com/office/drawing/2014/main" val="140545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715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- 2018-09-11 18:11:00 </a:t>
                      </a:r>
                      <a:r>
                        <a:rPr kumimoji="0" lang="en-US" sz="1000" b="0" i="0" u="none" strike="noStrike" kern="1200" cap="none" spc="0" normalizeH="0" baseline="0" noProof="0">
                          <a:ln>
                            <a:noFill/>
                          </a:ln>
                          <a:solidFill>
                            <a:prstClr val="black"/>
                          </a:solidFill>
                          <a:effectLst/>
                          <a:uLnTx/>
                          <a:uFillTx/>
                          <a:latin typeface="+mn-lt"/>
                          <a:ea typeface="+mn-ea"/>
                          <a:cs typeface="+mn-cs"/>
                        </a:rPr>
                        <a:t> 
 Sedapnya biskut ini! Boleh dicecah ke dalam minuman mahupun dimakan sendiri. Famili Buttercup harus mencubanya.​
#ResipiButtercup​
Biskut Rapuh Scottish​
Bahan-bahan:​
350gm Buttercup​
500gm tepung​
200gm gula aising​
5gm garam​
10gm serbuk penaik​
6gm esen vanila
Arahan:​
1. Panaskan ketuhar.​
2. Campurkan Buttercup, gula dan garam. Pukul dengan kelajuan tinggi selama 10 minit.​
3. Masukkan esen vanila, pukul dengan kelajuan sederhana selama lima minit.​
4. Akhir sekali masukkan tepung dan serbuk penaik, gaul dengan kelajuan perlahan selama seminit sehingga rata.​
5. Jadikan doh sebelum dicanai untuk membentukkannya.​
6. Bakar 15 minit dalam kepanasan 150°C hingga 180°C.​
Sumber: https://www.hmetro.com.my/node/40759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3830423"/>
                  </a:ext>
                </a:extLst>
              </a:tr>
            </a:tbl>
          </a:graphicData>
        </a:graphic>
      </p:graphicFrame>
      <p:sp>
        <p:nvSpPr>
          <p:cNvPr id="4" name="Text Placeholder 3">
            <a:extLst>
              <a:ext uri="{FF2B5EF4-FFF2-40B4-BE49-F238E27FC236}">
                <a16:creationId xmlns:a16="http://schemas.microsoft.com/office/drawing/2014/main" id="{1068026C-AF2F-48B6-9412-D29230568C6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468046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FB73E-D68A-47E9-88D8-850D9A975B7E}"/>
              </a:ext>
            </a:extLst>
          </p:cNvPr>
          <p:cNvSpPr>
            <a:spLocks noGrp="1"/>
          </p:cNvSpPr>
          <p:nvPr>
            <p:ph type="title"/>
          </p:nvPr>
        </p:nvSpPr>
        <p:spPr/>
        <p:txBody>
          <a:bodyPr/>
          <a:lstStyle/>
          <a:p>
            <a:r>
              <a:rPr lang="en-US"/>
              <a:t>Facebook Key Influencers | Buttercup Malaysia</a:t>
            </a:r>
          </a:p>
        </p:txBody>
      </p:sp>
      <p:graphicFrame>
        <p:nvGraphicFramePr>
          <p:cNvPr id="5" name="Table Placeholder 4">
            <a:extLst>
              <a:ext uri="{FF2B5EF4-FFF2-40B4-BE49-F238E27FC236}">
                <a16:creationId xmlns:a16="http://schemas.microsoft.com/office/drawing/2014/main" id="{0A445F1C-9EE1-45ED-847B-892B22CA015E}"/>
              </a:ext>
            </a:extLst>
          </p:cNvPr>
          <p:cNvGraphicFramePr>
            <a:graphicFrameLocks noGrp="1"/>
          </p:cNvGraphicFramePr>
          <p:nvPr>
            <p:ph type="tbl" sz="quarter" idx="13"/>
            <p:extLst>
              <p:ext uri="{D42A27DB-BD31-4B8C-83A1-F6EECF244321}">
                <p14:modId xmlns:p14="http://schemas.microsoft.com/office/powerpoint/2010/main" val="1735746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227497"/>
                    </a:ext>
                  </a:extLst>
                </a:gridCol>
                <a:gridCol w="2468880">
                  <a:extLst>
                    <a:ext uri="{9D8B030D-6E8A-4147-A177-3AD203B41FA5}">
                      <a16:colId xmlns:a16="http://schemas.microsoft.com/office/drawing/2014/main" val="2428578190"/>
                    </a:ext>
                  </a:extLst>
                </a:gridCol>
                <a:gridCol w="822960">
                  <a:extLst>
                    <a:ext uri="{9D8B030D-6E8A-4147-A177-3AD203B41FA5}">
                      <a16:colId xmlns:a16="http://schemas.microsoft.com/office/drawing/2014/main" val="3848752093"/>
                    </a:ext>
                  </a:extLst>
                </a:gridCol>
                <a:gridCol w="822960">
                  <a:extLst>
                    <a:ext uri="{9D8B030D-6E8A-4147-A177-3AD203B41FA5}">
                      <a16:colId xmlns:a16="http://schemas.microsoft.com/office/drawing/2014/main" val="255790832"/>
                    </a:ext>
                  </a:extLst>
                </a:gridCol>
                <a:gridCol w="822960">
                  <a:extLst>
                    <a:ext uri="{9D8B030D-6E8A-4147-A177-3AD203B41FA5}">
                      <a16:colId xmlns:a16="http://schemas.microsoft.com/office/drawing/2014/main" val="2719684379"/>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274792744"/>
                  </a:ext>
                </a:extLst>
              </a:tr>
              <a:tr h="370840">
                <a:tc>
                  <a:txBody>
                    <a:bodyPr/>
                    <a:lstStyle/>
                    <a:p>
                      <a:r>
                        <a:rPr lang="nb-NO" sz="1000"/>
                        <a:t>Teknik Sharp Entry - Tok Wan FX</a:t>
                      </a:r>
                      <a:endParaRPr lang="en-US" sz="1000"/>
                    </a:p>
                  </a:txBody>
                  <a:tcPr/>
                </a:tc>
                <a:tc>
                  <a:txBody>
                    <a:bodyPr/>
                    <a:lstStyle/>
                    <a:p>
                      <a:r>
                        <a:rPr lang="en-US" sz="1000"/>
                        <a:t>Buttercup Malaysia (19)</a:t>
                      </a:r>
                    </a:p>
                  </a:txBody>
                  <a:tcPr/>
                </a:tc>
                <a:tc>
                  <a:txBody>
                    <a:bodyPr/>
                    <a:lstStyle/>
                    <a:p>
                      <a:r>
                        <a:rPr lang="en-US" sz="1000"/>
                        <a:t>0</a:t>
                      </a:r>
                    </a:p>
                  </a:txBody>
                  <a:tcPr/>
                </a:tc>
                <a:tc>
                  <a:txBody>
                    <a:bodyPr/>
                    <a:lstStyle/>
                    <a:p>
                      <a:r>
                        <a:rPr lang="en-US" sz="1000"/>
                        <a:t>19</a:t>
                      </a:r>
                    </a:p>
                  </a:txBody>
                  <a:tcPr/>
                </a:tc>
                <a:tc>
                  <a:txBody>
                    <a:bodyPr/>
                    <a:lstStyle/>
                    <a:p>
                      <a:r>
                        <a:rPr lang="en-US" sz="1000"/>
                        <a:t>19</a:t>
                      </a:r>
                    </a:p>
                  </a:txBody>
                  <a:tcPr/>
                </a:tc>
                <a:extLst>
                  <a:ext uri="{0D108BD9-81ED-4DB2-BD59-A6C34878D82A}">
                    <a16:rowId xmlns:a16="http://schemas.microsoft.com/office/drawing/2014/main" val="1609936591"/>
                  </a:ext>
                </a:extLst>
              </a:tr>
            </a:tbl>
          </a:graphicData>
        </a:graphic>
      </p:graphicFrame>
      <p:sp>
        <p:nvSpPr>
          <p:cNvPr id="4" name="Text Placeholder 3">
            <a:extLst>
              <a:ext uri="{FF2B5EF4-FFF2-40B4-BE49-F238E27FC236}">
                <a16:creationId xmlns:a16="http://schemas.microsoft.com/office/drawing/2014/main" id="{5DE5CDF9-62C5-4E07-9CE5-F91B38E3503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52930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8BC2A-D5BC-4416-9FEE-B9A5C0E62510}"/>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80CBCDE9-A64A-4226-8C9E-A61603065F5E}"/>
              </a:ext>
            </a:extLst>
          </p:cNvPr>
          <p:cNvGraphicFramePr>
            <a:graphicFrameLocks noGrp="1"/>
          </p:cNvGraphicFramePr>
          <p:nvPr>
            <p:ph type="chart" sz="quarter" idx="13"/>
            <p:extLst>
              <p:ext uri="{D42A27DB-BD31-4B8C-83A1-F6EECF244321}">
                <p14:modId xmlns:p14="http://schemas.microsoft.com/office/powerpoint/2010/main" val="2225298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A6775-8484-4EB0-A1CD-6115BC96EDC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24CCEDE1-DDF5-4ECB-8056-65186581B1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144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6C00A-5260-44E8-9BA4-B1575AA71ACF}"/>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57AD0307-045E-4C92-BDE2-6DB1ABA18403}"/>
              </a:ext>
            </a:extLst>
          </p:cNvPr>
          <p:cNvGraphicFramePr>
            <a:graphicFrameLocks noGrp="1"/>
          </p:cNvGraphicFramePr>
          <p:nvPr>
            <p:ph type="chart" sz="quarter" idx="13"/>
            <p:extLst>
              <p:ext uri="{D42A27DB-BD31-4B8C-83A1-F6EECF244321}">
                <p14:modId xmlns:p14="http://schemas.microsoft.com/office/powerpoint/2010/main" val="2066279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6A8CD4-AAAA-4035-AC51-D96E1AF01D1B}"/>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766B17FA-62A1-4236-94AC-D43E0E486B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146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E6952-800A-4F77-B0D7-89A1F9580D63}"/>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EC9CCB62-42CA-4655-8645-8AD9C0F666FE}"/>
              </a:ext>
            </a:extLst>
          </p:cNvPr>
          <p:cNvGraphicFramePr>
            <a:graphicFrameLocks noGrp="1"/>
          </p:cNvGraphicFramePr>
          <p:nvPr>
            <p:ph type="chart" sz="quarter" idx="13"/>
            <p:extLst>
              <p:ext uri="{D42A27DB-BD31-4B8C-83A1-F6EECF244321}">
                <p14:modId xmlns:p14="http://schemas.microsoft.com/office/powerpoint/2010/main" val="1271354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786A14-F1BA-4D54-8A36-F8B267483D5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E7973E55-9A6F-4D57-B2F4-F6F014ABBD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199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8E31D-862C-4AAC-BF40-09A6A4367A09}"/>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0AD31905-DE64-4212-9B77-AE0AED0E0F7C}"/>
              </a:ext>
            </a:extLst>
          </p:cNvPr>
          <p:cNvGraphicFramePr>
            <a:graphicFrameLocks noGrp="1"/>
          </p:cNvGraphicFramePr>
          <p:nvPr>
            <p:ph type="chart" sz="quarter" idx="13"/>
            <p:extLst>
              <p:ext uri="{D42A27DB-BD31-4B8C-83A1-F6EECF244321}">
                <p14:modId xmlns:p14="http://schemas.microsoft.com/office/powerpoint/2010/main" val="4226963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65335B-9C84-4E21-994B-295B91AB1DE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DE07BE76-9EDF-459E-92F3-B858A37F6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468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3A9C2-7103-498D-9F6D-4A70F884E148}"/>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945FEAD8-E260-49F8-BF84-E4947C5672A6}"/>
              </a:ext>
            </a:extLst>
          </p:cNvPr>
          <p:cNvGraphicFramePr>
            <a:graphicFrameLocks noGrp="1"/>
          </p:cNvGraphicFramePr>
          <p:nvPr>
            <p:ph type="tbl" sz="quarter" idx="13"/>
            <p:extLst>
              <p:ext uri="{D42A27DB-BD31-4B8C-83A1-F6EECF244321}">
                <p14:modId xmlns:p14="http://schemas.microsoft.com/office/powerpoint/2010/main" val="171839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42173987"/>
                    </a:ext>
                  </a:extLst>
                </a:gridCol>
                <a:gridCol w="1645920">
                  <a:extLst>
                    <a:ext uri="{9D8B030D-6E8A-4147-A177-3AD203B41FA5}">
                      <a16:colId xmlns:a16="http://schemas.microsoft.com/office/drawing/2014/main" val="359299590"/>
                    </a:ext>
                  </a:extLst>
                </a:gridCol>
                <a:gridCol w="1645920">
                  <a:extLst>
                    <a:ext uri="{9D8B030D-6E8A-4147-A177-3AD203B41FA5}">
                      <a16:colId xmlns:a16="http://schemas.microsoft.com/office/drawing/2014/main" val="3581808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1521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extLst>
                  <a:ext uri="{0D108BD9-81ED-4DB2-BD59-A6C34878D82A}">
                    <a16:rowId xmlns:a16="http://schemas.microsoft.com/office/drawing/2014/main" val="286222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2634116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9460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29289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08227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80141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51007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406928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40171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775988028"/>
                  </a:ext>
                </a:extLst>
              </a:tr>
            </a:tbl>
          </a:graphicData>
        </a:graphic>
      </p:graphicFrame>
      <p:sp>
        <p:nvSpPr>
          <p:cNvPr id="4" name="Text Placeholder 3">
            <a:extLst>
              <a:ext uri="{FF2B5EF4-FFF2-40B4-BE49-F238E27FC236}">
                <a16:creationId xmlns:a16="http://schemas.microsoft.com/office/drawing/2014/main" id="{7FDBEF3B-3D23-45F3-8E34-07D756AF089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308805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C402-2266-4DFE-B495-319513C1C844}"/>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C00859DC-CBEC-4ED3-8C2B-3227F7993202}"/>
              </a:ext>
            </a:extLst>
          </p:cNvPr>
          <p:cNvGraphicFramePr>
            <a:graphicFrameLocks noGrp="1"/>
          </p:cNvGraphicFramePr>
          <p:nvPr>
            <p:ph type="tbl" sz="quarter" idx="13"/>
            <p:extLst>
              <p:ext uri="{D42A27DB-BD31-4B8C-83A1-F6EECF244321}">
                <p14:modId xmlns:p14="http://schemas.microsoft.com/office/powerpoint/2010/main" val="3682702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75269875"/>
                    </a:ext>
                  </a:extLst>
                </a:gridCol>
                <a:gridCol w="1645920">
                  <a:extLst>
                    <a:ext uri="{9D8B030D-6E8A-4147-A177-3AD203B41FA5}">
                      <a16:colId xmlns:a16="http://schemas.microsoft.com/office/drawing/2014/main" val="1195685473"/>
                    </a:ext>
                  </a:extLst>
                </a:gridCol>
                <a:gridCol w="1645920">
                  <a:extLst>
                    <a:ext uri="{9D8B030D-6E8A-4147-A177-3AD203B41FA5}">
                      <a16:colId xmlns:a16="http://schemas.microsoft.com/office/drawing/2014/main" val="3216165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069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0492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04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10941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25923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36743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3317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6879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0372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88508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46085932"/>
                  </a:ext>
                </a:extLst>
              </a:tr>
            </a:tbl>
          </a:graphicData>
        </a:graphic>
      </p:graphicFrame>
      <p:sp>
        <p:nvSpPr>
          <p:cNvPr id="4" name="Text Placeholder 3">
            <a:extLst>
              <a:ext uri="{FF2B5EF4-FFF2-40B4-BE49-F238E27FC236}">
                <a16:creationId xmlns:a16="http://schemas.microsoft.com/office/drawing/2014/main" id="{09B05168-686B-4C6B-9778-45CC02EADCA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657471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005E8-1416-4A26-AE91-C3DA07A8E842}"/>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051735DC-5422-49C4-8E0F-55ABC30CF0BA}"/>
              </a:ext>
            </a:extLst>
          </p:cNvPr>
          <p:cNvGraphicFramePr>
            <a:graphicFrameLocks noGrp="1"/>
          </p:cNvGraphicFramePr>
          <p:nvPr>
            <p:ph type="tbl" sz="quarter" idx="13"/>
            <p:extLst>
              <p:ext uri="{D42A27DB-BD31-4B8C-83A1-F6EECF244321}">
                <p14:modId xmlns:p14="http://schemas.microsoft.com/office/powerpoint/2010/main" val="225076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63953749"/>
                    </a:ext>
                  </a:extLst>
                </a:gridCol>
                <a:gridCol w="1645920">
                  <a:extLst>
                    <a:ext uri="{9D8B030D-6E8A-4147-A177-3AD203B41FA5}">
                      <a16:colId xmlns:a16="http://schemas.microsoft.com/office/drawing/2014/main" val="182385131"/>
                    </a:ext>
                  </a:extLst>
                </a:gridCol>
                <a:gridCol w="1645920">
                  <a:extLst>
                    <a:ext uri="{9D8B030D-6E8A-4147-A177-3AD203B41FA5}">
                      <a16:colId xmlns:a16="http://schemas.microsoft.com/office/drawing/2014/main" val="2570922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7175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6726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4666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6893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30058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729375190"/>
                  </a:ext>
                </a:extLst>
              </a:tr>
            </a:tbl>
          </a:graphicData>
        </a:graphic>
      </p:graphicFrame>
      <p:sp>
        <p:nvSpPr>
          <p:cNvPr id="4" name="Text Placeholder 3">
            <a:extLst>
              <a:ext uri="{FF2B5EF4-FFF2-40B4-BE49-F238E27FC236}">
                <a16:creationId xmlns:a16="http://schemas.microsoft.com/office/drawing/2014/main" id="{01DDA2C6-739F-4E00-B712-E3F063AAB62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48599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90289-B989-4DCF-818D-4BDC272A90F1}"/>
              </a:ext>
            </a:extLst>
          </p:cNvPr>
          <p:cNvSpPr>
            <a:spLocks noGrp="1"/>
          </p:cNvSpPr>
          <p:nvPr>
            <p:ph type="title"/>
          </p:nvPr>
        </p:nvSpPr>
        <p:spPr/>
        <p:txBody>
          <a:bodyPr/>
          <a:lstStyle/>
          <a:p>
            <a:r>
              <a:rPr lang="en-US"/>
              <a:t>Facebook Own Posts Table | Buttercup Malaysia - 1 of 17</a:t>
            </a:r>
          </a:p>
        </p:txBody>
      </p:sp>
      <p:graphicFrame>
        <p:nvGraphicFramePr>
          <p:cNvPr id="5" name="Table Placeholder 4">
            <a:extLst>
              <a:ext uri="{FF2B5EF4-FFF2-40B4-BE49-F238E27FC236}">
                <a16:creationId xmlns:a16="http://schemas.microsoft.com/office/drawing/2014/main" id="{5B81F94D-D13A-442A-B70A-F55B075B6764}"/>
              </a:ext>
            </a:extLst>
          </p:cNvPr>
          <p:cNvGraphicFramePr>
            <a:graphicFrameLocks noGrp="1"/>
          </p:cNvGraphicFramePr>
          <p:nvPr>
            <p:ph type="tbl" sz="quarter" idx="13"/>
            <p:extLst>
              <p:ext uri="{D42A27DB-BD31-4B8C-83A1-F6EECF244321}">
                <p14:modId xmlns:p14="http://schemas.microsoft.com/office/powerpoint/2010/main" val="376651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0312323"/>
                    </a:ext>
                  </a:extLst>
                </a:gridCol>
                <a:gridCol w="658368">
                  <a:extLst>
                    <a:ext uri="{9D8B030D-6E8A-4147-A177-3AD203B41FA5}">
                      <a16:colId xmlns:a16="http://schemas.microsoft.com/office/drawing/2014/main" val="2867385538"/>
                    </a:ext>
                  </a:extLst>
                </a:gridCol>
                <a:gridCol w="658368">
                  <a:extLst>
                    <a:ext uri="{9D8B030D-6E8A-4147-A177-3AD203B41FA5}">
                      <a16:colId xmlns:a16="http://schemas.microsoft.com/office/drawing/2014/main" val="449984398"/>
                    </a:ext>
                  </a:extLst>
                </a:gridCol>
                <a:gridCol w="658368">
                  <a:extLst>
                    <a:ext uri="{9D8B030D-6E8A-4147-A177-3AD203B41FA5}">
                      <a16:colId xmlns:a16="http://schemas.microsoft.com/office/drawing/2014/main" val="3359294204"/>
                    </a:ext>
                  </a:extLst>
                </a:gridCol>
                <a:gridCol w="658368">
                  <a:extLst>
                    <a:ext uri="{9D8B030D-6E8A-4147-A177-3AD203B41FA5}">
                      <a16:colId xmlns:a16="http://schemas.microsoft.com/office/drawing/2014/main" val="2735088351"/>
                    </a:ext>
                  </a:extLst>
                </a:gridCol>
                <a:gridCol w="658368">
                  <a:extLst>
                    <a:ext uri="{9D8B030D-6E8A-4147-A177-3AD203B41FA5}">
                      <a16:colId xmlns:a16="http://schemas.microsoft.com/office/drawing/2014/main" val="3138329619"/>
                    </a:ext>
                  </a:extLst>
                </a:gridCol>
                <a:gridCol w="658368">
                  <a:extLst>
                    <a:ext uri="{9D8B030D-6E8A-4147-A177-3AD203B41FA5}">
                      <a16:colId xmlns:a16="http://schemas.microsoft.com/office/drawing/2014/main" val="2145509498"/>
                    </a:ext>
                  </a:extLst>
                </a:gridCol>
                <a:gridCol w="658368">
                  <a:extLst>
                    <a:ext uri="{9D8B030D-6E8A-4147-A177-3AD203B41FA5}">
                      <a16:colId xmlns:a16="http://schemas.microsoft.com/office/drawing/2014/main" val="1211433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7038353"/>
                  </a:ext>
                </a:extLst>
              </a:tr>
            </a:tbl>
          </a:graphicData>
        </a:graphic>
      </p:graphicFrame>
      <p:sp>
        <p:nvSpPr>
          <p:cNvPr id="4" name="Text Placeholder 3">
            <a:extLst>
              <a:ext uri="{FF2B5EF4-FFF2-40B4-BE49-F238E27FC236}">
                <a16:creationId xmlns:a16="http://schemas.microsoft.com/office/drawing/2014/main" id="{1FFEF2DC-F173-427F-8A5B-312E5710FB6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327948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7C03-2A4E-4066-B571-D20CAC4A2D84}"/>
              </a:ext>
            </a:extLst>
          </p:cNvPr>
          <p:cNvSpPr>
            <a:spLocks noGrp="1"/>
          </p:cNvSpPr>
          <p:nvPr>
            <p:ph type="title"/>
          </p:nvPr>
        </p:nvSpPr>
        <p:spPr/>
        <p:txBody>
          <a:bodyPr/>
          <a:lstStyle/>
          <a:p>
            <a:r>
              <a:rPr lang="en-US"/>
              <a:t>Facebook Own Posts Table | Buttercup Malaysia - 2 of 17</a:t>
            </a:r>
          </a:p>
        </p:txBody>
      </p:sp>
      <p:graphicFrame>
        <p:nvGraphicFramePr>
          <p:cNvPr id="5" name="Table Placeholder 4">
            <a:extLst>
              <a:ext uri="{FF2B5EF4-FFF2-40B4-BE49-F238E27FC236}">
                <a16:creationId xmlns:a16="http://schemas.microsoft.com/office/drawing/2014/main" id="{94F05023-5C43-4B03-81C5-5D58ACAB42E4}"/>
              </a:ext>
            </a:extLst>
          </p:cNvPr>
          <p:cNvGraphicFramePr>
            <a:graphicFrameLocks noGrp="1"/>
          </p:cNvGraphicFramePr>
          <p:nvPr>
            <p:ph type="tbl" sz="quarter" idx="13"/>
            <p:extLst>
              <p:ext uri="{D42A27DB-BD31-4B8C-83A1-F6EECF244321}">
                <p14:modId xmlns:p14="http://schemas.microsoft.com/office/powerpoint/2010/main" val="67417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6389077"/>
                    </a:ext>
                  </a:extLst>
                </a:gridCol>
                <a:gridCol w="658368">
                  <a:extLst>
                    <a:ext uri="{9D8B030D-6E8A-4147-A177-3AD203B41FA5}">
                      <a16:colId xmlns:a16="http://schemas.microsoft.com/office/drawing/2014/main" val="2155711668"/>
                    </a:ext>
                  </a:extLst>
                </a:gridCol>
                <a:gridCol w="658368">
                  <a:extLst>
                    <a:ext uri="{9D8B030D-6E8A-4147-A177-3AD203B41FA5}">
                      <a16:colId xmlns:a16="http://schemas.microsoft.com/office/drawing/2014/main" val="1284606398"/>
                    </a:ext>
                  </a:extLst>
                </a:gridCol>
                <a:gridCol w="658368">
                  <a:extLst>
                    <a:ext uri="{9D8B030D-6E8A-4147-A177-3AD203B41FA5}">
                      <a16:colId xmlns:a16="http://schemas.microsoft.com/office/drawing/2014/main" val="1412230155"/>
                    </a:ext>
                  </a:extLst>
                </a:gridCol>
                <a:gridCol w="658368">
                  <a:extLst>
                    <a:ext uri="{9D8B030D-6E8A-4147-A177-3AD203B41FA5}">
                      <a16:colId xmlns:a16="http://schemas.microsoft.com/office/drawing/2014/main" val="2307230340"/>
                    </a:ext>
                  </a:extLst>
                </a:gridCol>
                <a:gridCol w="658368">
                  <a:extLst>
                    <a:ext uri="{9D8B030D-6E8A-4147-A177-3AD203B41FA5}">
                      <a16:colId xmlns:a16="http://schemas.microsoft.com/office/drawing/2014/main" val="1603903088"/>
                    </a:ext>
                  </a:extLst>
                </a:gridCol>
                <a:gridCol w="658368">
                  <a:extLst>
                    <a:ext uri="{9D8B030D-6E8A-4147-A177-3AD203B41FA5}">
                      <a16:colId xmlns:a16="http://schemas.microsoft.com/office/drawing/2014/main" val="482633583"/>
                    </a:ext>
                  </a:extLst>
                </a:gridCol>
                <a:gridCol w="658368">
                  <a:extLst>
                    <a:ext uri="{9D8B030D-6E8A-4147-A177-3AD203B41FA5}">
                      <a16:colId xmlns:a16="http://schemas.microsoft.com/office/drawing/2014/main" val="190064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793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- 2018-09-29 10:37:00 </a:t>
                      </a:r>
                      <a:r>
                        <a:rPr kumimoji="0" lang="en-US" sz="1000" b="0" i="0" u="none" strike="noStrike" kern="1200" cap="none" spc="0" normalizeH="0" baseline="0" noProof="0">
                          <a:ln>
                            <a:noFill/>
                          </a:ln>
                          <a:solidFill>
                            <a:prstClr val="black"/>
                          </a:solidFill>
                          <a:effectLst/>
                          <a:uLnTx/>
                          <a:uFillTx/>
                          <a:latin typeface="+mn-lt"/>
                          <a:ea typeface="+mn-ea"/>
                          <a:cs typeface="+mn-cs"/>
                        </a:rPr>
                        <a:t> 
 Resipi ini cukup mudah untuk dibuat dan kaya dengan protein. Sesuai untuk dimakan selepas bersenam pada waktu petang.​
#ResipiButtercup​
Telur Hancur Keju​
Bahan-bahan: ​
10gm Buttercup​
4 biji telur​
1/4 cawan (60ml) susu​
Sedikit garam &amp; lada hitam​
1/4 cawan (25g) keju cheddar parut
Arahan:​
1. Pukul telur dan susu bersama. ​
2. Perasakan dengan garam dan lada hitam. ​
3. Cairkan Buttercup dalam kuali tahan lekat dan goreng telur dengan api yang sederhana kecil. ​
4. Kacau telur sesekali, jangan terlalu hancur, biarkan selama 4-5 minit. ​
5. Akhir sekali masukkan keju.​
Sumber: https://www.wanista.com/2015/81355/resepi-telur-hancur/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2603961"/>
                  </a:ext>
                </a:extLst>
              </a:tr>
            </a:tbl>
          </a:graphicData>
        </a:graphic>
      </p:graphicFrame>
      <p:sp>
        <p:nvSpPr>
          <p:cNvPr id="4" name="Text Placeholder 3">
            <a:extLst>
              <a:ext uri="{FF2B5EF4-FFF2-40B4-BE49-F238E27FC236}">
                <a16:creationId xmlns:a16="http://schemas.microsoft.com/office/drawing/2014/main" id="{A8610495-0E83-4398-A925-D655B06BD08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350481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E3516-0A35-41D3-9E5A-C00A36381525}"/>
              </a:ext>
            </a:extLst>
          </p:cNvPr>
          <p:cNvSpPr>
            <a:spLocks noGrp="1"/>
          </p:cNvSpPr>
          <p:nvPr>
            <p:ph type="title"/>
          </p:nvPr>
        </p:nvSpPr>
        <p:spPr/>
        <p:txBody>
          <a:bodyPr/>
          <a:lstStyle/>
          <a:p>
            <a:r>
              <a:rPr lang="en-US"/>
              <a:t>Facebook Own Posts Table | Buttercup Malaysia - 3 of 17</a:t>
            </a:r>
          </a:p>
        </p:txBody>
      </p:sp>
      <p:graphicFrame>
        <p:nvGraphicFramePr>
          <p:cNvPr id="5" name="Table Placeholder 4">
            <a:extLst>
              <a:ext uri="{FF2B5EF4-FFF2-40B4-BE49-F238E27FC236}">
                <a16:creationId xmlns:a16="http://schemas.microsoft.com/office/drawing/2014/main" id="{7DFFE701-0EF6-454E-A096-361FF1123C68}"/>
              </a:ext>
            </a:extLst>
          </p:cNvPr>
          <p:cNvGraphicFramePr>
            <a:graphicFrameLocks noGrp="1"/>
          </p:cNvGraphicFramePr>
          <p:nvPr>
            <p:ph type="tbl" sz="quarter" idx="13"/>
            <p:extLst>
              <p:ext uri="{D42A27DB-BD31-4B8C-83A1-F6EECF244321}">
                <p14:modId xmlns:p14="http://schemas.microsoft.com/office/powerpoint/2010/main" val="2989706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4301734"/>
                    </a:ext>
                  </a:extLst>
                </a:gridCol>
                <a:gridCol w="658368">
                  <a:extLst>
                    <a:ext uri="{9D8B030D-6E8A-4147-A177-3AD203B41FA5}">
                      <a16:colId xmlns:a16="http://schemas.microsoft.com/office/drawing/2014/main" val="1684655332"/>
                    </a:ext>
                  </a:extLst>
                </a:gridCol>
                <a:gridCol w="658368">
                  <a:extLst>
                    <a:ext uri="{9D8B030D-6E8A-4147-A177-3AD203B41FA5}">
                      <a16:colId xmlns:a16="http://schemas.microsoft.com/office/drawing/2014/main" val="2668894895"/>
                    </a:ext>
                  </a:extLst>
                </a:gridCol>
                <a:gridCol w="658368">
                  <a:extLst>
                    <a:ext uri="{9D8B030D-6E8A-4147-A177-3AD203B41FA5}">
                      <a16:colId xmlns:a16="http://schemas.microsoft.com/office/drawing/2014/main" val="21493800"/>
                    </a:ext>
                  </a:extLst>
                </a:gridCol>
                <a:gridCol w="658368">
                  <a:extLst>
                    <a:ext uri="{9D8B030D-6E8A-4147-A177-3AD203B41FA5}">
                      <a16:colId xmlns:a16="http://schemas.microsoft.com/office/drawing/2014/main" val="552313646"/>
                    </a:ext>
                  </a:extLst>
                </a:gridCol>
                <a:gridCol w="658368">
                  <a:extLst>
                    <a:ext uri="{9D8B030D-6E8A-4147-A177-3AD203B41FA5}">
                      <a16:colId xmlns:a16="http://schemas.microsoft.com/office/drawing/2014/main" val="3593364110"/>
                    </a:ext>
                  </a:extLst>
                </a:gridCol>
                <a:gridCol w="658368">
                  <a:extLst>
                    <a:ext uri="{9D8B030D-6E8A-4147-A177-3AD203B41FA5}">
                      <a16:colId xmlns:a16="http://schemas.microsoft.com/office/drawing/2014/main" val="3141442156"/>
                    </a:ext>
                  </a:extLst>
                </a:gridCol>
                <a:gridCol w="658368">
                  <a:extLst>
                    <a:ext uri="{9D8B030D-6E8A-4147-A177-3AD203B41FA5}">
                      <a16:colId xmlns:a16="http://schemas.microsoft.com/office/drawing/2014/main" val="3986516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843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- 2018-09-27 14:34:00 </a:t>
                      </a:r>
                      <a:r>
                        <a:rPr kumimoji="0" lang="en-US" sz="1000" b="0" i="0" u="none" strike="noStrike" kern="1200" cap="none" spc="0" normalizeH="0" baseline="0" noProof="0">
                          <a:ln>
                            <a:noFill/>
                          </a:ln>
                          <a:solidFill>
                            <a:prstClr val="black"/>
                          </a:solidFill>
                          <a:effectLst/>
                          <a:uLnTx/>
                          <a:uFillTx/>
                          <a:latin typeface="+mn-lt"/>
                          <a:ea typeface="+mn-ea"/>
                          <a:cs typeface="+mn-cs"/>
                        </a:rPr>
                        <a:t> 
 Mendengar namanya saja sudah membuat Admin rasa bahagia. Tidak sabar untuk menikmati kek susu panas ini!​
#ResipiButtercup​
Kek Susu Panas​
Bahan-bahan: ​
210gm Buttercup​
4 biji telur (saiz besar)​
2 cawan gula ​
1 sudu teh esen vanila​
2 1/4 cawan tepung gandum​
2 1/4 sudu teh serbuk penaik​
1 1/4 cawan susu segar 
Arahan:​
1. Dalam mangkuk besar, putar telur pada kelajuan tinggi selama 5 minit.​
2. Sedikit demi sedikit masukkan gula dan putar sehingga adunan ringan dan gebu. 
3. Masukkan esen vanila dan putar lagi.​
4. Ayak bersama tepung dan serbuk penaik. 
5. Masukkan sedikit demi sedikit ke dalam mangkuk adunan tadi. Putar pada kelajuan perlahan sehingga   sebati.​
6. Menggunakan periuk kecil, panaskan Buttercup dan susu sehingga Buttercup cair.​
7. Masukkan Buttercup campur susu tadi ke dalam adunan sedikit-sedikit. Putar lagi sehingga sebati.​
8. Panaskan ketuhar pada 170°C. Masukkan adunan ke dalam bekas pembakar yang besar dan tunggu 30-35 minit.​
Sumber: http://emiliapu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1709283"/>
                  </a:ext>
                </a:extLst>
              </a:tr>
            </a:tbl>
          </a:graphicData>
        </a:graphic>
      </p:graphicFrame>
      <p:sp>
        <p:nvSpPr>
          <p:cNvPr id="4" name="Text Placeholder 3">
            <a:extLst>
              <a:ext uri="{FF2B5EF4-FFF2-40B4-BE49-F238E27FC236}">
                <a16:creationId xmlns:a16="http://schemas.microsoft.com/office/drawing/2014/main" id="{E6641188-2804-482C-A9EC-4416A792953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03874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C3A29-FFF7-41C8-BF95-82AFBA793EF6}"/>
              </a:ext>
            </a:extLst>
          </p:cNvPr>
          <p:cNvSpPr>
            <a:spLocks noGrp="1"/>
          </p:cNvSpPr>
          <p:nvPr>
            <p:ph type="title"/>
          </p:nvPr>
        </p:nvSpPr>
        <p:spPr/>
        <p:txBody>
          <a:bodyPr/>
          <a:lstStyle/>
          <a:p>
            <a:r>
              <a:rPr lang="en-US"/>
              <a:t>Facebook Own Posts Table | Buttercup Malaysia - 4 of 17</a:t>
            </a:r>
          </a:p>
        </p:txBody>
      </p:sp>
      <p:graphicFrame>
        <p:nvGraphicFramePr>
          <p:cNvPr id="5" name="Table Placeholder 4">
            <a:extLst>
              <a:ext uri="{FF2B5EF4-FFF2-40B4-BE49-F238E27FC236}">
                <a16:creationId xmlns:a16="http://schemas.microsoft.com/office/drawing/2014/main" id="{B868B169-C70E-49F7-89D4-D29671933EC3}"/>
              </a:ext>
            </a:extLst>
          </p:cNvPr>
          <p:cNvGraphicFramePr>
            <a:graphicFrameLocks noGrp="1"/>
          </p:cNvGraphicFramePr>
          <p:nvPr>
            <p:ph type="tbl" sz="quarter" idx="13"/>
            <p:extLst>
              <p:ext uri="{D42A27DB-BD31-4B8C-83A1-F6EECF244321}">
                <p14:modId xmlns:p14="http://schemas.microsoft.com/office/powerpoint/2010/main" val="307605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380443"/>
                    </a:ext>
                  </a:extLst>
                </a:gridCol>
                <a:gridCol w="658368">
                  <a:extLst>
                    <a:ext uri="{9D8B030D-6E8A-4147-A177-3AD203B41FA5}">
                      <a16:colId xmlns:a16="http://schemas.microsoft.com/office/drawing/2014/main" val="1085728348"/>
                    </a:ext>
                  </a:extLst>
                </a:gridCol>
                <a:gridCol w="658368">
                  <a:extLst>
                    <a:ext uri="{9D8B030D-6E8A-4147-A177-3AD203B41FA5}">
                      <a16:colId xmlns:a16="http://schemas.microsoft.com/office/drawing/2014/main" val="3718025228"/>
                    </a:ext>
                  </a:extLst>
                </a:gridCol>
                <a:gridCol w="658368">
                  <a:extLst>
                    <a:ext uri="{9D8B030D-6E8A-4147-A177-3AD203B41FA5}">
                      <a16:colId xmlns:a16="http://schemas.microsoft.com/office/drawing/2014/main" val="1338626708"/>
                    </a:ext>
                  </a:extLst>
                </a:gridCol>
                <a:gridCol w="658368">
                  <a:extLst>
                    <a:ext uri="{9D8B030D-6E8A-4147-A177-3AD203B41FA5}">
                      <a16:colId xmlns:a16="http://schemas.microsoft.com/office/drawing/2014/main" val="815303257"/>
                    </a:ext>
                  </a:extLst>
                </a:gridCol>
                <a:gridCol w="658368">
                  <a:extLst>
                    <a:ext uri="{9D8B030D-6E8A-4147-A177-3AD203B41FA5}">
                      <a16:colId xmlns:a16="http://schemas.microsoft.com/office/drawing/2014/main" val="2918211295"/>
                    </a:ext>
                  </a:extLst>
                </a:gridCol>
                <a:gridCol w="658368">
                  <a:extLst>
                    <a:ext uri="{9D8B030D-6E8A-4147-A177-3AD203B41FA5}">
                      <a16:colId xmlns:a16="http://schemas.microsoft.com/office/drawing/2014/main" val="2082929210"/>
                    </a:ext>
                  </a:extLst>
                </a:gridCol>
                <a:gridCol w="658368">
                  <a:extLst>
                    <a:ext uri="{9D8B030D-6E8A-4147-A177-3AD203B41FA5}">
                      <a16:colId xmlns:a16="http://schemas.microsoft.com/office/drawing/2014/main" val="912747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623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- 2018-09-25 10:32:00 </a:t>
                      </a:r>
                      <a:r>
                        <a:rPr kumimoji="0" lang="en-US" sz="1000" b="0" i="0" u="none" strike="noStrike" kern="1200" cap="none" spc="0" normalizeH="0" baseline="0" noProof="0">
                          <a:ln>
                            <a:noFill/>
                          </a:ln>
                          <a:solidFill>
                            <a:prstClr val="black"/>
                          </a:solidFill>
                          <a:effectLst/>
                          <a:uLnTx/>
                          <a:uFillTx/>
                          <a:latin typeface="+mn-lt"/>
                          <a:ea typeface="+mn-ea"/>
                          <a:cs typeface="+mn-cs"/>
                        </a:rPr>
                        <a:t> 
 Tidak sah rasanya jika Buttercup tidak memasukkan resipi cucur sebagai hidangan minum petang. Sedap tidak terkata! Ini adalah resipi cucur yang berbeza sedikit iaitu cucur telur asin beserta sambalnya sekali.​
#ResipiButtercup​
Cucur Telur Asin
Bahan-bahan: ​
½ sudu makan Buttercup​
2 biji kentang – rebus empuk​
½ sudu makan tepung ubi​
1biji telur masin – rebus​
8 ekor udang – buang kulit dan cincang kasar​
3 tangkai daun sup​
3 tangkai daun kucai​
Sedikit garam dan lada hitam​
BAHAN SAMBAL​
2 tangkai cili merah​
4 tangkai cili padi​
5 ulas bawang putih​
Sedikit cuka​
Sedikit serbuk pati ayam​
Sedikit garam dan gula
Arahan:​
1. Ambil ubi kentang yang telah direbus, lenyek bersama telur masin dan udang.​
2. Taburkan sedikit lada hitam, hirisan daun sup dan daun kucai.​
3. Masukkan Buttercup dan tepung ubi. Gaulkan sehingga sebati​
4, Panaskan minyak, goreng cucur hingga kekuningan. Angkat dan tuskan.​
UNTUK MEMBUAT SAMBAL : ​
1. Tumbuk cili merah, cili padi dan bawang putih hingg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64048964"/>
                  </a:ext>
                </a:extLst>
              </a:tr>
            </a:tbl>
          </a:graphicData>
        </a:graphic>
      </p:graphicFrame>
      <p:sp>
        <p:nvSpPr>
          <p:cNvPr id="4" name="Text Placeholder 3">
            <a:extLst>
              <a:ext uri="{FF2B5EF4-FFF2-40B4-BE49-F238E27FC236}">
                <a16:creationId xmlns:a16="http://schemas.microsoft.com/office/drawing/2014/main" id="{BFD96619-1F1A-4A7C-84F7-E9DCA687DF7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210669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F8856-9758-4C31-BC0F-40F3D485AD7B}"/>
              </a:ext>
            </a:extLst>
          </p:cNvPr>
          <p:cNvSpPr>
            <a:spLocks noGrp="1"/>
          </p:cNvSpPr>
          <p:nvPr>
            <p:ph type="title"/>
          </p:nvPr>
        </p:nvSpPr>
        <p:spPr/>
        <p:txBody>
          <a:bodyPr/>
          <a:lstStyle/>
          <a:p>
            <a:r>
              <a:rPr lang="en-US"/>
              <a:t>Facebook Own Posts Table | Buttercup Malaysia - 5 of 17</a:t>
            </a:r>
          </a:p>
        </p:txBody>
      </p:sp>
      <p:graphicFrame>
        <p:nvGraphicFramePr>
          <p:cNvPr id="5" name="Table Placeholder 4">
            <a:extLst>
              <a:ext uri="{FF2B5EF4-FFF2-40B4-BE49-F238E27FC236}">
                <a16:creationId xmlns:a16="http://schemas.microsoft.com/office/drawing/2014/main" id="{6F54422F-DBFC-4E7E-A308-C564DC959E4E}"/>
              </a:ext>
            </a:extLst>
          </p:cNvPr>
          <p:cNvGraphicFramePr>
            <a:graphicFrameLocks noGrp="1"/>
          </p:cNvGraphicFramePr>
          <p:nvPr>
            <p:ph type="tbl" sz="quarter" idx="13"/>
            <p:extLst>
              <p:ext uri="{D42A27DB-BD31-4B8C-83A1-F6EECF244321}">
                <p14:modId xmlns:p14="http://schemas.microsoft.com/office/powerpoint/2010/main" val="3508270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5696291"/>
                    </a:ext>
                  </a:extLst>
                </a:gridCol>
                <a:gridCol w="658368">
                  <a:extLst>
                    <a:ext uri="{9D8B030D-6E8A-4147-A177-3AD203B41FA5}">
                      <a16:colId xmlns:a16="http://schemas.microsoft.com/office/drawing/2014/main" val="4152311762"/>
                    </a:ext>
                  </a:extLst>
                </a:gridCol>
                <a:gridCol w="658368">
                  <a:extLst>
                    <a:ext uri="{9D8B030D-6E8A-4147-A177-3AD203B41FA5}">
                      <a16:colId xmlns:a16="http://schemas.microsoft.com/office/drawing/2014/main" val="262446028"/>
                    </a:ext>
                  </a:extLst>
                </a:gridCol>
                <a:gridCol w="658368">
                  <a:extLst>
                    <a:ext uri="{9D8B030D-6E8A-4147-A177-3AD203B41FA5}">
                      <a16:colId xmlns:a16="http://schemas.microsoft.com/office/drawing/2014/main" val="1133591470"/>
                    </a:ext>
                  </a:extLst>
                </a:gridCol>
                <a:gridCol w="658368">
                  <a:extLst>
                    <a:ext uri="{9D8B030D-6E8A-4147-A177-3AD203B41FA5}">
                      <a16:colId xmlns:a16="http://schemas.microsoft.com/office/drawing/2014/main" val="1173532969"/>
                    </a:ext>
                  </a:extLst>
                </a:gridCol>
                <a:gridCol w="658368">
                  <a:extLst>
                    <a:ext uri="{9D8B030D-6E8A-4147-A177-3AD203B41FA5}">
                      <a16:colId xmlns:a16="http://schemas.microsoft.com/office/drawing/2014/main" val="3674203523"/>
                    </a:ext>
                  </a:extLst>
                </a:gridCol>
                <a:gridCol w="658368">
                  <a:extLst>
                    <a:ext uri="{9D8B030D-6E8A-4147-A177-3AD203B41FA5}">
                      <a16:colId xmlns:a16="http://schemas.microsoft.com/office/drawing/2014/main" val="1349893689"/>
                    </a:ext>
                  </a:extLst>
                </a:gridCol>
                <a:gridCol w="658368">
                  <a:extLst>
                    <a:ext uri="{9D8B030D-6E8A-4147-A177-3AD203B41FA5}">
                      <a16:colId xmlns:a16="http://schemas.microsoft.com/office/drawing/2014/main" val="3312797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45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- 2018-09-24 14:37:01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suka minum air apa pada waktu petang? Kopi, teh, atau milo? Atau air lain? Kongsikan dengan Buttercup!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5261426"/>
                  </a:ext>
                </a:extLst>
              </a:tr>
            </a:tbl>
          </a:graphicData>
        </a:graphic>
      </p:graphicFrame>
      <p:sp>
        <p:nvSpPr>
          <p:cNvPr id="4" name="Text Placeholder 3">
            <a:extLst>
              <a:ext uri="{FF2B5EF4-FFF2-40B4-BE49-F238E27FC236}">
                <a16:creationId xmlns:a16="http://schemas.microsoft.com/office/drawing/2014/main" id="{E5D59D55-B8F7-4B5B-8455-EFD020D9680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95123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66BC-B15F-4EFF-866E-8F3A02246870}"/>
              </a:ext>
            </a:extLst>
          </p:cNvPr>
          <p:cNvSpPr>
            <a:spLocks noGrp="1"/>
          </p:cNvSpPr>
          <p:nvPr>
            <p:ph type="title"/>
          </p:nvPr>
        </p:nvSpPr>
        <p:spPr/>
        <p:txBody>
          <a:bodyPr/>
          <a:lstStyle/>
          <a:p>
            <a:r>
              <a:rPr lang="en-US"/>
              <a:t>Facebook Own Posts Table | Buttercup Malaysia - 6 of 17</a:t>
            </a:r>
          </a:p>
        </p:txBody>
      </p:sp>
      <p:graphicFrame>
        <p:nvGraphicFramePr>
          <p:cNvPr id="5" name="Table Placeholder 4">
            <a:extLst>
              <a:ext uri="{FF2B5EF4-FFF2-40B4-BE49-F238E27FC236}">
                <a16:creationId xmlns:a16="http://schemas.microsoft.com/office/drawing/2014/main" id="{64633791-3269-419A-8570-5424DF96605D}"/>
              </a:ext>
            </a:extLst>
          </p:cNvPr>
          <p:cNvGraphicFramePr>
            <a:graphicFrameLocks noGrp="1"/>
          </p:cNvGraphicFramePr>
          <p:nvPr>
            <p:ph type="tbl" sz="quarter" idx="13"/>
            <p:extLst>
              <p:ext uri="{D42A27DB-BD31-4B8C-83A1-F6EECF244321}">
                <p14:modId xmlns:p14="http://schemas.microsoft.com/office/powerpoint/2010/main" val="3675067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9675604"/>
                    </a:ext>
                  </a:extLst>
                </a:gridCol>
                <a:gridCol w="658368">
                  <a:extLst>
                    <a:ext uri="{9D8B030D-6E8A-4147-A177-3AD203B41FA5}">
                      <a16:colId xmlns:a16="http://schemas.microsoft.com/office/drawing/2014/main" val="1225098346"/>
                    </a:ext>
                  </a:extLst>
                </a:gridCol>
                <a:gridCol w="658368">
                  <a:extLst>
                    <a:ext uri="{9D8B030D-6E8A-4147-A177-3AD203B41FA5}">
                      <a16:colId xmlns:a16="http://schemas.microsoft.com/office/drawing/2014/main" val="4273184487"/>
                    </a:ext>
                  </a:extLst>
                </a:gridCol>
                <a:gridCol w="658368">
                  <a:extLst>
                    <a:ext uri="{9D8B030D-6E8A-4147-A177-3AD203B41FA5}">
                      <a16:colId xmlns:a16="http://schemas.microsoft.com/office/drawing/2014/main" val="1052643218"/>
                    </a:ext>
                  </a:extLst>
                </a:gridCol>
                <a:gridCol w="658368">
                  <a:extLst>
                    <a:ext uri="{9D8B030D-6E8A-4147-A177-3AD203B41FA5}">
                      <a16:colId xmlns:a16="http://schemas.microsoft.com/office/drawing/2014/main" val="2721468652"/>
                    </a:ext>
                  </a:extLst>
                </a:gridCol>
                <a:gridCol w="658368">
                  <a:extLst>
                    <a:ext uri="{9D8B030D-6E8A-4147-A177-3AD203B41FA5}">
                      <a16:colId xmlns:a16="http://schemas.microsoft.com/office/drawing/2014/main" val="919730406"/>
                    </a:ext>
                  </a:extLst>
                </a:gridCol>
                <a:gridCol w="658368">
                  <a:extLst>
                    <a:ext uri="{9D8B030D-6E8A-4147-A177-3AD203B41FA5}">
                      <a16:colId xmlns:a16="http://schemas.microsoft.com/office/drawing/2014/main" val="4172094950"/>
                    </a:ext>
                  </a:extLst>
                </a:gridCol>
                <a:gridCol w="658368">
                  <a:extLst>
                    <a:ext uri="{9D8B030D-6E8A-4147-A177-3AD203B41FA5}">
                      <a16:colId xmlns:a16="http://schemas.microsoft.com/office/drawing/2014/main" val="2338311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632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- 2018-09-21 17:27:00 </a:t>
                      </a:r>
                      <a:r>
                        <a:rPr kumimoji="0" lang="en-US" sz="1000" b="0" i="0" u="none" strike="noStrike" kern="1200" cap="none" spc="0" normalizeH="0" baseline="0" noProof="0">
                          <a:ln>
                            <a:noFill/>
                          </a:ln>
                          <a:solidFill>
                            <a:prstClr val="black"/>
                          </a:solidFill>
                          <a:effectLst/>
                          <a:uLnTx/>
                          <a:uFillTx/>
                          <a:latin typeface="+mn-lt"/>
                          <a:ea typeface="+mn-ea"/>
                          <a:cs typeface="+mn-cs"/>
                        </a:rPr>
                        <a:t> 
 Ada yang gemar makan sandwic pada waktu petang macam Admin tak? Sandwic ini sangat menyegarkan. Jom cuba membuatnya.​
#ResipiButtercup​
Sandwic Timun dan Selada Air​
Bahan-bahan:​
4 sudu makan Buttercup pada suhu bilik​
32 keping hirisan timun​
8 kepingan nipis roti sandwic putih​
1/2 cawan daun selada air​
1/2 cawan lobak, bawang merah atau bunga matahari pucuk (pilihan)​
Garam kasar, secukup rasa​
Arahan:​
1. Menggunakan tuala kertas, sapukan permukaan kepingan timun untuk mengeluarkan kelembapan berlebihan. Sapu Buttercup pada satu sisi setiap kepingan roti. Letakkan daun selada air secara merata ke atas semua kepingan roti yang telah disapu Buttercup. Lapiskan kepingan timun di atas daun selada air pada 4 keping roti. Lapiskan timun dengan sayuran dan garam. Apit dengan baki kepingan roti 4 yang tersisa.​
2. Menggunakan pisau tajam, potong kerak dari setiap sandwic dan kemudian potong sandwic separuh, sama ada lurus ke bawah tengah atau pada pepenjuru. Potong separuh lagi jika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6024992"/>
                  </a:ext>
                </a:extLst>
              </a:tr>
            </a:tbl>
          </a:graphicData>
        </a:graphic>
      </p:graphicFrame>
      <p:sp>
        <p:nvSpPr>
          <p:cNvPr id="4" name="Text Placeholder 3">
            <a:extLst>
              <a:ext uri="{FF2B5EF4-FFF2-40B4-BE49-F238E27FC236}">
                <a16:creationId xmlns:a16="http://schemas.microsoft.com/office/drawing/2014/main" id="{677A4A83-0CE2-49A7-B1B5-B21A8ACC7CD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62960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88B1-9522-4778-AB1A-ED6676CD9BCA}"/>
              </a:ext>
            </a:extLst>
          </p:cNvPr>
          <p:cNvSpPr>
            <a:spLocks noGrp="1"/>
          </p:cNvSpPr>
          <p:nvPr>
            <p:ph type="title"/>
          </p:nvPr>
        </p:nvSpPr>
        <p:spPr/>
        <p:txBody>
          <a:bodyPr/>
          <a:lstStyle/>
          <a:p>
            <a:r>
              <a:rPr lang="en-US"/>
              <a:t>Facebook Own Posts Table | Buttercup Malaysia - 7 of 17</a:t>
            </a:r>
          </a:p>
        </p:txBody>
      </p:sp>
      <p:graphicFrame>
        <p:nvGraphicFramePr>
          <p:cNvPr id="5" name="Table Placeholder 4">
            <a:extLst>
              <a:ext uri="{FF2B5EF4-FFF2-40B4-BE49-F238E27FC236}">
                <a16:creationId xmlns:a16="http://schemas.microsoft.com/office/drawing/2014/main" id="{1DB50A4D-3A39-4468-84AF-8412180778F5}"/>
              </a:ext>
            </a:extLst>
          </p:cNvPr>
          <p:cNvGraphicFramePr>
            <a:graphicFrameLocks noGrp="1"/>
          </p:cNvGraphicFramePr>
          <p:nvPr>
            <p:ph type="tbl" sz="quarter" idx="13"/>
            <p:extLst>
              <p:ext uri="{D42A27DB-BD31-4B8C-83A1-F6EECF244321}">
                <p14:modId xmlns:p14="http://schemas.microsoft.com/office/powerpoint/2010/main" val="398619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0392327"/>
                    </a:ext>
                  </a:extLst>
                </a:gridCol>
                <a:gridCol w="658368">
                  <a:extLst>
                    <a:ext uri="{9D8B030D-6E8A-4147-A177-3AD203B41FA5}">
                      <a16:colId xmlns:a16="http://schemas.microsoft.com/office/drawing/2014/main" val="3014799116"/>
                    </a:ext>
                  </a:extLst>
                </a:gridCol>
                <a:gridCol w="658368">
                  <a:extLst>
                    <a:ext uri="{9D8B030D-6E8A-4147-A177-3AD203B41FA5}">
                      <a16:colId xmlns:a16="http://schemas.microsoft.com/office/drawing/2014/main" val="4026140420"/>
                    </a:ext>
                  </a:extLst>
                </a:gridCol>
                <a:gridCol w="658368">
                  <a:extLst>
                    <a:ext uri="{9D8B030D-6E8A-4147-A177-3AD203B41FA5}">
                      <a16:colId xmlns:a16="http://schemas.microsoft.com/office/drawing/2014/main" val="3052618976"/>
                    </a:ext>
                  </a:extLst>
                </a:gridCol>
                <a:gridCol w="658368">
                  <a:extLst>
                    <a:ext uri="{9D8B030D-6E8A-4147-A177-3AD203B41FA5}">
                      <a16:colId xmlns:a16="http://schemas.microsoft.com/office/drawing/2014/main" val="840067056"/>
                    </a:ext>
                  </a:extLst>
                </a:gridCol>
                <a:gridCol w="658368">
                  <a:extLst>
                    <a:ext uri="{9D8B030D-6E8A-4147-A177-3AD203B41FA5}">
                      <a16:colId xmlns:a16="http://schemas.microsoft.com/office/drawing/2014/main" val="399009811"/>
                    </a:ext>
                  </a:extLst>
                </a:gridCol>
                <a:gridCol w="658368">
                  <a:extLst>
                    <a:ext uri="{9D8B030D-6E8A-4147-A177-3AD203B41FA5}">
                      <a16:colId xmlns:a16="http://schemas.microsoft.com/office/drawing/2014/main" val="2589224067"/>
                    </a:ext>
                  </a:extLst>
                </a:gridCol>
                <a:gridCol w="658368">
                  <a:extLst>
                    <a:ext uri="{9D8B030D-6E8A-4147-A177-3AD203B41FA5}">
                      <a16:colId xmlns:a16="http://schemas.microsoft.com/office/drawing/2014/main" val="271554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194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- 2018-09-19 17:25:00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cuma ada 3 bahan masakan ini di rumah? Buat sahaja shortbread klasik sebagai snek minum petang!​
#ResipiButtercup​
Shortbread Klasik​
Bahan-bahan:​
10 sudu makan Buttercup pada suhu bilik​
1/2 cawan gula organik​
1 3/4 cawan tepung serba guna
Arahan:​
​1. Panaskan ketuhar hingga 350°C. ​
2. Putar krim dan gula. ​
3. Masukkan tepung dan kacau perlahan atau putar pada kelajuan rendah dengan pengadun elektrik sehingga doh mula membentuk bola. ​
4. Keluarkan dari mangkuk dan gunakan tangan untuk meleperkan doh. Perlahan-lahan tekan doh ke dalam dulang pembakar 8x8”. ​
5. Letakkan kertas lilin di atas permukaan adunan dan gunakan bahagian belakang mangkuk untuk melicinkan permukaan. ​
6. Tanggalkan kertas lilin dan buang. Taburkan gula tambahan di atas permukaan dan bakar selama 20-25 minit atau sehingga tepinya mula berwarna coklat. ​
7. Sejukkan sepenuhnya sebelum memotong.​
Sumber: https://www.backtothebooknutrition.com/classic-shortbread-recipe-tea-time-england/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3656539"/>
                  </a:ext>
                </a:extLst>
              </a:tr>
            </a:tbl>
          </a:graphicData>
        </a:graphic>
      </p:graphicFrame>
      <p:sp>
        <p:nvSpPr>
          <p:cNvPr id="4" name="Text Placeholder 3">
            <a:extLst>
              <a:ext uri="{FF2B5EF4-FFF2-40B4-BE49-F238E27FC236}">
                <a16:creationId xmlns:a16="http://schemas.microsoft.com/office/drawing/2014/main" id="{37799959-23FF-44D5-9D50-0EF0A2FA8FC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532123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A699-8719-45FF-9D69-5C0DF465E8C8}"/>
              </a:ext>
            </a:extLst>
          </p:cNvPr>
          <p:cNvSpPr>
            <a:spLocks noGrp="1"/>
          </p:cNvSpPr>
          <p:nvPr>
            <p:ph type="title"/>
          </p:nvPr>
        </p:nvSpPr>
        <p:spPr/>
        <p:txBody>
          <a:bodyPr/>
          <a:lstStyle/>
          <a:p>
            <a:r>
              <a:rPr lang="en-US"/>
              <a:t>Facebook Own Posts Table | Buttercup Malaysia - 8 of 17</a:t>
            </a:r>
          </a:p>
        </p:txBody>
      </p:sp>
      <p:graphicFrame>
        <p:nvGraphicFramePr>
          <p:cNvPr id="5" name="Table Placeholder 4">
            <a:extLst>
              <a:ext uri="{FF2B5EF4-FFF2-40B4-BE49-F238E27FC236}">
                <a16:creationId xmlns:a16="http://schemas.microsoft.com/office/drawing/2014/main" id="{6AAA6029-D914-4281-9487-19B811323DC8}"/>
              </a:ext>
            </a:extLst>
          </p:cNvPr>
          <p:cNvGraphicFramePr>
            <a:graphicFrameLocks noGrp="1"/>
          </p:cNvGraphicFramePr>
          <p:nvPr>
            <p:ph type="tbl" sz="quarter" idx="13"/>
            <p:extLst>
              <p:ext uri="{D42A27DB-BD31-4B8C-83A1-F6EECF244321}">
                <p14:modId xmlns:p14="http://schemas.microsoft.com/office/powerpoint/2010/main" val="3788294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7565283"/>
                    </a:ext>
                  </a:extLst>
                </a:gridCol>
                <a:gridCol w="658368">
                  <a:extLst>
                    <a:ext uri="{9D8B030D-6E8A-4147-A177-3AD203B41FA5}">
                      <a16:colId xmlns:a16="http://schemas.microsoft.com/office/drawing/2014/main" val="4092268900"/>
                    </a:ext>
                  </a:extLst>
                </a:gridCol>
                <a:gridCol w="658368">
                  <a:extLst>
                    <a:ext uri="{9D8B030D-6E8A-4147-A177-3AD203B41FA5}">
                      <a16:colId xmlns:a16="http://schemas.microsoft.com/office/drawing/2014/main" val="3187223060"/>
                    </a:ext>
                  </a:extLst>
                </a:gridCol>
                <a:gridCol w="658368">
                  <a:extLst>
                    <a:ext uri="{9D8B030D-6E8A-4147-A177-3AD203B41FA5}">
                      <a16:colId xmlns:a16="http://schemas.microsoft.com/office/drawing/2014/main" val="313435538"/>
                    </a:ext>
                  </a:extLst>
                </a:gridCol>
                <a:gridCol w="658368">
                  <a:extLst>
                    <a:ext uri="{9D8B030D-6E8A-4147-A177-3AD203B41FA5}">
                      <a16:colId xmlns:a16="http://schemas.microsoft.com/office/drawing/2014/main" val="1837946983"/>
                    </a:ext>
                  </a:extLst>
                </a:gridCol>
                <a:gridCol w="658368">
                  <a:extLst>
                    <a:ext uri="{9D8B030D-6E8A-4147-A177-3AD203B41FA5}">
                      <a16:colId xmlns:a16="http://schemas.microsoft.com/office/drawing/2014/main" val="4174330046"/>
                    </a:ext>
                  </a:extLst>
                </a:gridCol>
                <a:gridCol w="658368">
                  <a:extLst>
                    <a:ext uri="{9D8B030D-6E8A-4147-A177-3AD203B41FA5}">
                      <a16:colId xmlns:a16="http://schemas.microsoft.com/office/drawing/2014/main" val="2807905961"/>
                    </a:ext>
                  </a:extLst>
                </a:gridCol>
                <a:gridCol w="658368">
                  <a:extLst>
                    <a:ext uri="{9D8B030D-6E8A-4147-A177-3AD203B41FA5}">
                      <a16:colId xmlns:a16="http://schemas.microsoft.com/office/drawing/2014/main" val="150945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61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- 2018-09-17 17:20:00 </a:t>
                      </a:r>
                      <a:r>
                        <a:rPr kumimoji="0" lang="en-US" sz="1000" b="0" i="0" u="none" strike="noStrike" kern="1200" cap="none" spc="0" normalizeH="0" baseline="0" noProof="0">
                          <a:ln>
                            <a:noFill/>
                          </a:ln>
                          <a:solidFill>
                            <a:prstClr val="black"/>
                          </a:solidFill>
                          <a:effectLst/>
                          <a:uLnTx/>
                          <a:uFillTx/>
                          <a:latin typeface="+mn-lt"/>
                          <a:ea typeface="+mn-ea"/>
                          <a:cs typeface="+mn-cs"/>
                        </a:rPr>
                        <a:t> 
 Kismis dan walnut mengandungi antioksidan yang bukan sahaja baik untuk kesihatan malah kecantikan! Tambahkan kedua-duanya dalam biskut anda untuk dijamah ketika minum petang.​
#ResipiButtercup​
Biskut Kismis Walnut​
Bahan-bahan:​
250gm Buttercup​
125gm gula aising​
1 telur, diambil putih sahaja​
310gm tepung, diayak​
100gm kismis California, dicincang​
30gm walnut panggang, dicincang​
300gm coklat masakan​
1 sudu teh esen vanila
Arahan:​
1. Pukul Buttercup, gula dan esen vanila hingga lembut.​
2. Masukkan putih telur dan gaul sebati.​
3. Tuangkan tepung, kismis California dan walnut.​
4. Bentukkan adunan di dalam dulang gris mengikut cita rasa.​
5. Bakar pada suhu 160°C.​
6. Biarkan biskut sejuk seketika sebelum dicelup dengan coklat masakan yang telah dicairkan.​
Sumber: http://herinspirasi.com/dapur-with-love/biskut-kismis-walnut-oleh-chef-anuar-draman/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4617927"/>
                  </a:ext>
                </a:extLst>
              </a:tr>
            </a:tbl>
          </a:graphicData>
        </a:graphic>
      </p:graphicFrame>
      <p:sp>
        <p:nvSpPr>
          <p:cNvPr id="4" name="Text Placeholder 3">
            <a:extLst>
              <a:ext uri="{FF2B5EF4-FFF2-40B4-BE49-F238E27FC236}">
                <a16:creationId xmlns:a16="http://schemas.microsoft.com/office/drawing/2014/main" id="{A985BA03-8206-4917-8F09-621DCDFA7CB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208860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C882F-F0CE-4E2F-888A-41EFEF130715}"/>
              </a:ext>
            </a:extLst>
          </p:cNvPr>
          <p:cNvSpPr>
            <a:spLocks noGrp="1"/>
          </p:cNvSpPr>
          <p:nvPr>
            <p:ph type="title"/>
          </p:nvPr>
        </p:nvSpPr>
        <p:spPr/>
        <p:txBody>
          <a:bodyPr/>
          <a:lstStyle/>
          <a:p>
            <a:r>
              <a:rPr lang="en-US"/>
              <a:t>Facebook Own Posts Table | Buttercup Malaysia - 9 of 17</a:t>
            </a:r>
          </a:p>
        </p:txBody>
      </p:sp>
      <p:graphicFrame>
        <p:nvGraphicFramePr>
          <p:cNvPr id="5" name="Table Placeholder 4">
            <a:extLst>
              <a:ext uri="{FF2B5EF4-FFF2-40B4-BE49-F238E27FC236}">
                <a16:creationId xmlns:a16="http://schemas.microsoft.com/office/drawing/2014/main" id="{98F6011E-932B-4C79-8940-F68A982F48A5}"/>
              </a:ext>
            </a:extLst>
          </p:cNvPr>
          <p:cNvGraphicFramePr>
            <a:graphicFrameLocks noGrp="1"/>
          </p:cNvGraphicFramePr>
          <p:nvPr>
            <p:ph type="tbl" sz="quarter" idx="13"/>
            <p:extLst>
              <p:ext uri="{D42A27DB-BD31-4B8C-83A1-F6EECF244321}">
                <p14:modId xmlns:p14="http://schemas.microsoft.com/office/powerpoint/2010/main" val="2038864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3747228"/>
                    </a:ext>
                  </a:extLst>
                </a:gridCol>
                <a:gridCol w="658368">
                  <a:extLst>
                    <a:ext uri="{9D8B030D-6E8A-4147-A177-3AD203B41FA5}">
                      <a16:colId xmlns:a16="http://schemas.microsoft.com/office/drawing/2014/main" val="4070129268"/>
                    </a:ext>
                  </a:extLst>
                </a:gridCol>
                <a:gridCol w="658368">
                  <a:extLst>
                    <a:ext uri="{9D8B030D-6E8A-4147-A177-3AD203B41FA5}">
                      <a16:colId xmlns:a16="http://schemas.microsoft.com/office/drawing/2014/main" val="3352947923"/>
                    </a:ext>
                  </a:extLst>
                </a:gridCol>
                <a:gridCol w="658368">
                  <a:extLst>
                    <a:ext uri="{9D8B030D-6E8A-4147-A177-3AD203B41FA5}">
                      <a16:colId xmlns:a16="http://schemas.microsoft.com/office/drawing/2014/main" val="354236404"/>
                    </a:ext>
                  </a:extLst>
                </a:gridCol>
                <a:gridCol w="658368">
                  <a:extLst>
                    <a:ext uri="{9D8B030D-6E8A-4147-A177-3AD203B41FA5}">
                      <a16:colId xmlns:a16="http://schemas.microsoft.com/office/drawing/2014/main" val="1540691164"/>
                    </a:ext>
                  </a:extLst>
                </a:gridCol>
                <a:gridCol w="658368">
                  <a:extLst>
                    <a:ext uri="{9D8B030D-6E8A-4147-A177-3AD203B41FA5}">
                      <a16:colId xmlns:a16="http://schemas.microsoft.com/office/drawing/2014/main" val="1900775285"/>
                    </a:ext>
                  </a:extLst>
                </a:gridCol>
                <a:gridCol w="658368">
                  <a:extLst>
                    <a:ext uri="{9D8B030D-6E8A-4147-A177-3AD203B41FA5}">
                      <a16:colId xmlns:a16="http://schemas.microsoft.com/office/drawing/2014/main" val="3130913382"/>
                    </a:ext>
                  </a:extLst>
                </a:gridCol>
                <a:gridCol w="658368">
                  <a:extLst>
                    <a:ext uri="{9D8B030D-6E8A-4147-A177-3AD203B41FA5}">
                      <a16:colId xmlns:a16="http://schemas.microsoft.com/office/drawing/2014/main" val="3845040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44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- 2018-09-16 00:00:01 </a:t>
                      </a:r>
                      <a:r>
                        <a:rPr kumimoji="0" lang="en-US" sz="1000" b="0" i="0" u="none" strike="noStrike" kern="1200" cap="none" spc="0" normalizeH="0" baseline="0" noProof="0">
                          <a:ln>
                            <a:noFill/>
                          </a:ln>
                          <a:solidFill>
                            <a:prstClr val="black"/>
                          </a:solidFill>
                          <a:effectLst/>
                          <a:uLnTx/>
                          <a:uFillTx/>
                          <a:latin typeface="+mn-lt"/>
                          <a:ea typeface="+mn-ea"/>
                          <a:cs typeface="+mn-cs"/>
                        </a:rPr>
                        <a:t> 
 Selamat Hari Malaysia Buttercup ucapkan kepada semua! Sama-samalah kita memanfaatkan waktu cuti ini untuk bermesra dengan keluarga, kawan-kawan dan jiran tetangga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7777239"/>
                  </a:ext>
                </a:extLst>
              </a:tr>
            </a:tbl>
          </a:graphicData>
        </a:graphic>
      </p:graphicFrame>
      <p:sp>
        <p:nvSpPr>
          <p:cNvPr id="4" name="Text Placeholder 3">
            <a:extLst>
              <a:ext uri="{FF2B5EF4-FFF2-40B4-BE49-F238E27FC236}">
                <a16:creationId xmlns:a16="http://schemas.microsoft.com/office/drawing/2014/main" id="{7F462783-5C38-4AE5-A236-90FE9FB5109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88009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8CFDD-7038-4FB5-9A8F-30AF4817564E}"/>
              </a:ext>
            </a:extLst>
          </p:cNvPr>
          <p:cNvSpPr>
            <a:spLocks noGrp="1"/>
          </p:cNvSpPr>
          <p:nvPr>
            <p:ph type="title"/>
          </p:nvPr>
        </p:nvSpPr>
        <p:spPr/>
        <p:txBody>
          <a:bodyPr/>
          <a:lstStyle/>
          <a:p>
            <a:r>
              <a:rPr lang="en-US"/>
              <a:t>Facebook Own Posts Table | Buttercup Malaysia - 10 of 17</a:t>
            </a:r>
          </a:p>
        </p:txBody>
      </p:sp>
      <p:graphicFrame>
        <p:nvGraphicFramePr>
          <p:cNvPr id="5" name="Table Placeholder 4">
            <a:extLst>
              <a:ext uri="{FF2B5EF4-FFF2-40B4-BE49-F238E27FC236}">
                <a16:creationId xmlns:a16="http://schemas.microsoft.com/office/drawing/2014/main" id="{1F18329C-BA79-43D6-ADDB-CD60FBBCED8D}"/>
              </a:ext>
            </a:extLst>
          </p:cNvPr>
          <p:cNvGraphicFramePr>
            <a:graphicFrameLocks noGrp="1"/>
          </p:cNvGraphicFramePr>
          <p:nvPr>
            <p:ph type="tbl" sz="quarter" idx="13"/>
            <p:extLst>
              <p:ext uri="{D42A27DB-BD31-4B8C-83A1-F6EECF244321}">
                <p14:modId xmlns:p14="http://schemas.microsoft.com/office/powerpoint/2010/main" val="398298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4815352"/>
                    </a:ext>
                  </a:extLst>
                </a:gridCol>
                <a:gridCol w="658368">
                  <a:extLst>
                    <a:ext uri="{9D8B030D-6E8A-4147-A177-3AD203B41FA5}">
                      <a16:colId xmlns:a16="http://schemas.microsoft.com/office/drawing/2014/main" val="264193783"/>
                    </a:ext>
                  </a:extLst>
                </a:gridCol>
                <a:gridCol w="658368">
                  <a:extLst>
                    <a:ext uri="{9D8B030D-6E8A-4147-A177-3AD203B41FA5}">
                      <a16:colId xmlns:a16="http://schemas.microsoft.com/office/drawing/2014/main" val="4275860714"/>
                    </a:ext>
                  </a:extLst>
                </a:gridCol>
                <a:gridCol w="658368">
                  <a:extLst>
                    <a:ext uri="{9D8B030D-6E8A-4147-A177-3AD203B41FA5}">
                      <a16:colId xmlns:a16="http://schemas.microsoft.com/office/drawing/2014/main" val="2025076012"/>
                    </a:ext>
                  </a:extLst>
                </a:gridCol>
                <a:gridCol w="658368">
                  <a:extLst>
                    <a:ext uri="{9D8B030D-6E8A-4147-A177-3AD203B41FA5}">
                      <a16:colId xmlns:a16="http://schemas.microsoft.com/office/drawing/2014/main" val="2608592440"/>
                    </a:ext>
                  </a:extLst>
                </a:gridCol>
                <a:gridCol w="658368">
                  <a:extLst>
                    <a:ext uri="{9D8B030D-6E8A-4147-A177-3AD203B41FA5}">
                      <a16:colId xmlns:a16="http://schemas.microsoft.com/office/drawing/2014/main" val="2160740568"/>
                    </a:ext>
                  </a:extLst>
                </a:gridCol>
                <a:gridCol w="658368">
                  <a:extLst>
                    <a:ext uri="{9D8B030D-6E8A-4147-A177-3AD203B41FA5}">
                      <a16:colId xmlns:a16="http://schemas.microsoft.com/office/drawing/2014/main" val="152541678"/>
                    </a:ext>
                  </a:extLst>
                </a:gridCol>
                <a:gridCol w="658368">
                  <a:extLst>
                    <a:ext uri="{9D8B030D-6E8A-4147-A177-3AD203B41FA5}">
                      <a16:colId xmlns:a16="http://schemas.microsoft.com/office/drawing/2014/main" val="1742749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168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- 2018-09-15 17:16:00 </a:t>
                      </a:r>
                      <a:r>
                        <a:rPr kumimoji="0" lang="en-US" sz="1000" b="0" i="0" u="none" strike="noStrike" kern="1200" cap="none" spc="0" normalizeH="0" baseline="0" noProof="0">
                          <a:ln>
                            <a:noFill/>
                          </a:ln>
                          <a:solidFill>
                            <a:prstClr val="black"/>
                          </a:solidFill>
                          <a:effectLst/>
                          <a:uLnTx/>
                          <a:uFillTx/>
                          <a:latin typeface="+mn-lt"/>
                          <a:ea typeface="+mn-ea"/>
                          <a:cs typeface="+mn-cs"/>
                        </a:rPr>
                        <a:t> 
 Lembut, lembap dan manis berlemak serta senang untuk dibuat, inilah dia resipi congo bar untuk Famili Buttercup cuba!​
#ResipiButtercup​
Congo Bar​
Bahan-bahan:​
3/4 cawan Buttercup​
2 1/2 cawan tepung naik sendiri​
1sudu besar makan tepung naik sendiri​
1/2 sudu kecil garam​
1 cawan gula perang​
1 sudu besar gula perang ​
3 biji telur​
1 sudu teh esen vanila​
1/2  cawan cip coklat ​
1 cawan kekacang – pilihan​
Kepingan badam untuk taburan – pilihan​
1/2 cawan empingan jagung​
1 cawan parutan coklat bar​
(Bakar kekacang sebentar supaya rangup)​
Arahan:​
1. Ayak tepung dan garam dalam bekas besar dan ketepikan.​
2. Dalam bekas lain campurkan gula perang bersama Buttercup dan pukul sehingga sebati. ​
3. Masukkan telur sebiji demi sebiji dan putar sebati. Masukkan esen vanila.​
4. Masukkan tepung dan garam yang telah diayak dan kacau rata. Akhir sekali masukkan cip coklat,  kekacang,​ emping jagung, parutan coklat bar dan gaul sempurna menggunakan senduk atau spatula.​
5. Tuangkan adu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0149285"/>
                  </a:ext>
                </a:extLst>
              </a:tr>
            </a:tbl>
          </a:graphicData>
        </a:graphic>
      </p:graphicFrame>
      <p:sp>
        <p:nvSpPr>
          <p:cNvPr id="4" name="Text Placeholder 3">
            <a:extLst>
              <a:ext uri="{FF2B5EF4-FFF2-40B4-BE49-F238E27FC236}">
                <a16:creationId xmlns:a16="http://schemas.microsoft.com/office/drawing/2014/main" id="{958F238C-144D-487B-837D-40974A8A395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609711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1221-C9F4-436A-9F12-513614404C1F}"/>
              </a:ext>
            </a:extLst>
          </p:cNvPr>
          <p:cNvSpPr>
            <a:spLocks noGrp="1"/>
          </p:cNvSpPr>
          <p:nvPr>
            <p:ph type="title"/>
          </p:nvPr>
        </p:nvSpPr>
        <p:spPr/>
        <p:txBody>
          <a:bodyPr/>
          <a:lstStyle/>
          <a:p>
            <a:r>
              <a:rPr lang="en-US"/>
              <a:t>Facebook Own Posts Table | Buttercup Malaysia - 11 of 17</a:t>
            </a:r>
          </a:p>
        </p:txBody>
      </p:sp>
      <p:graphicFrame>
        <p:nvGraphicFramePr>
          <p:cNvPr id="5" name="Table Placeholder 4">
            <a:extLst>
              <a:ext uri="{FF2B5EF4-FFF2-40B4-BE49-F238E27FC236}">
                <a16:creationId xmlns:a16="http://schemas.microsoft.com/office/drawing/2014/main" id="{74C22B76-9717-4C27-865D-4930CED58B62}"/>
              </a:ext>
            </a:extLst>
          </p:cNvPr>
          <p:cNvGraphicFramePr>
            <a:graphicFrameLocks noGrp="1"/>
          </p:cNvGraphicFramePr>
          <p:nvPr>
            <p:ph type="tbl" sz="quarter" idx="13"/>
            <p:extLst>
              <p:ext uri="{D42A27DB-BD31-4B8C-83A1-F6EECF244321}">
                <p14:modId xmlns:p14="http://schemas.microsoft.com/office/powerpoint/2010/main" val="2636948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1028"/>
                    </a:ext>
                  </a:extLst>
                </a:gridCol>
                <a:gridCol w="658368">
                  <a:extLst>
                    <a:ext uri="{9D8B030D-6E8A-4147-A177-3AD203B41FA5}">
                      <a16:colId xmlns:a16="http://schemas.microsoft.com/office/drawing/2014/main" val="1571192979"/>
                    </a:ext>
                  </a:extLst>
                </a:gridCol>
                <a:gridCol w="658368">
                  <a:extLst>
                    <a:ext uri="{9D8B030D-6E8A-4147-A177-3AD203B41FA5}">
                      <a16:colId xmlns:a16="http://schemas.microsoft.com/office/drawing/2014/main" val="2325014551"/>
                    </a:ext>
                  </a:extLst>
                </a:gridCol>
                <a:gridCol w="658368">
                  <a:extLst>
                    <a:ext uri="{9D8B030D-6E8A-4147-A177-3AD203B41FA5}">
                      <a16:colId xmlns:a16="http://schemas.microsoft.com/office/drawing/2014/main" val="4150772810"/>
                    </a:ext>
                  </a:extLst>
                </a:gridCol>
                <a:gridCol w="658368">
                  <a:extLst>
                    <a:ext uri="{9D8B030D-6E8A-4147-A177-3AD203B41FA5}">
                      <a16:colId xmlns:a16="http://schemas.microsoft.com/office/drawing/2014/main" val="1187976403"/>
                    </a:ext>
                  </a:extLst>
                </a:gridCol>
                <a:gridCol w="658368">
                  <a:extLst>
                    <a:ext uri="{9D8B030D-6E8A-4147-A177-3AD203B41FA5}">
                      <a16:colId xmlns:a16="http://schemas.microsoft.com/office/drawing/2014/main" val="679868324"/>
                    </a:ext>
                  </a:extLst>
                </a:gridCol>
                <a:gridCol w="658368">
                  <a:extLst>
                    <a:ext uri="{9D8B030D-6E8A-4147-A177-3AD203B41FA5}">
                      <a16:colId xmlns:a16="http://schemas.microsoft.com/office/drawing/2014/main" val="1058207680"/>
                    </a:ext>
                  </a:extLst>
                </a:gridCol>
                <a:gridCol w="658368">
                  <a:extLst>
                    <a:ext uri="{9D8B030D-6E8A-4147-A177-3AD203B41FA5}">
                      <a16:colId xmlns:a16="http://schemas.microsoft.com/office/drawing/2014/main" val="397671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859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- 2018-09-13 15:26:00 </a:t>
                      </a:r>
                      <a:r>
                        <a:rPr kumimoji="0" lang="en-US" sz="1000" b="0" i="0" u="none" strike="noStrike" kern="1200" cap="none" spc="0" normalizeH="0" baseline="0" noProof="0">
                          <a:ln>
                            <a:noFill/>
                          </a:ln>
                          <a:solidFill>
                            <a:prstClr val="black"/>
                          </a:solidFill>
                          <a:effectLst/>
                          <a:uLnTx/>
                          <a:uFillTx/>
                          <a:latin typeface="+mn-lt"/>
                          <a:ea typeface="+mn-ea"/>
                          <a:cs typeface="+mn-cs"/>
                        </a:rPr>
                        <a:t> 
 Pepatah ada menyebut, tiada makanan yang lebih baik daripada hasil usaha tangan sendiri. Sebab itu Buttercup berkongsi resipi yang anda boleh buat di rumah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9108420"/>
                  </a:ext>
                </a:extLst>
              </a:tr>
            </a:tbl>
          </a:graphicData>
        </a:graphic>
      </p:graphicFrame>
      <p:sp>
        <p:nvSpPr>
          <p:cNvPr id="4" name="Text Placeholder 3">
            <a:extLst>
              <a:ext uri="{FF2B5EF4-FFF2-40B4-BE49-F238E27FC236}">
                <a16:creationId xmlns:a16="http://schemas.microsoft.com/office/drawing/2014/main" id="{4C2F20DE-DD87-4335-93E7-10DF736D0B9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34184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0860E-BA34-4002-A339-768266C1324A}"/>
              </a:ext>
            </a:extLst>
          </p:cNvPr>
          <p:cNvSpPr>
            <a:spLocks noGrp="1"/>
          </p:cNvSpPr>
          <p:nvPr>
            <p:ph type="title"/>
          </p:nvPr>
        </p:nvSpPr>
        <p:spPr/>
        <p:txBody>
          <a:bodyPr/>
          <a:lstStyle/>
          <a:p>
            <a:r>
              <a:rPr lang="en-US"/>
              <a:t>Facebook Own Posts Table | Buttercup Malaysia - 12 of 17</a:t>
            </a:r>
          </a:p>
        </p:txBody>
      </p:sp>
      <p:graphicFrame>
        <p:nvGraphicFramePr>
          <p:cNvPr id="5" name="Table Placeholder 4">
            <a:extLst>
              <a:ext uri="{FF2B5EF4-FFF2-40B4-BE49-F238E27FC236}">
                <a16:creationId xmlns:a16="http://schemas.microsoft.com/office/drawing/2014/main" id="{B21EDD72-2D61-4BC7-A897-A649B9A6B00C}"/>
              </a:ext>
            </a:extLst>
          </p:cNvPr>
          <p:cNvGraphicFramePr>
            <a:graphicFrameLocks noGrp="1"/>
          </p:cNvGraphicFramePr>
          <p:nvPr>
            <p:ph type="tbl" sz="quarter" idx="13"/>
            <p:extLst>
              <p:ext uri="{D42A27DB-BD31-4B8C-83A1-F6EECF244321}">
                <p14:modId xmlns:p14="http://schemas.microsoft.com/office/powerpoint/2010/main" val="91384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1966208"/>
                    </a:ext>
                  </a:extLst>
                </a:gridCol>
                <a:gridCol w="658368">
                  <a:extLst>
                    <a:ext uri="{9D8B030D-6E8A-4147-A177-3AD203B41FA5}">
                      <a16:colId xmlns:a16="http://schemas.microsoft.com/office/drawing/2014/main" val="831323775"/>
                    </a:ext>
                  </a:extLst>
                </a:gridCol>
                <a:gridCol w="658368">
                  <a:extLst>
                    <a:ext uri="{9D8B030D-6E8A-4147-A177-3AD203B41FA5}">
                      <a16:colId xmlns:a16="http://schemas.microsoft.com/office/drawing/2014/main" val="30675269"/>
                    </a:ext>
                  </a:extLst>
                </a:gridCol>
                <a:gridCol w="658368">
                  <a:extLst>
                    <a:ext uri="{9D8B030D-6E8A-4147-A177-3AD203B41FA5}">
                      <a16:colId xmlns:a16="http://schemas.microsoft.com/office/drawing/2014/main" val="3255766539"/>
                    </a:ext>
                  </a:extLst>
                </a:gridCol>
                <a:gridCol w="658368">
                  <a:extLst>
                    <a:ext uri="{9D8B030D-6E8A-4147-A177-3AD203B41FA5}">
                      <a16:colId xmlns:a16="http://schemas.microsoft.com/office/drawing/2014/main" val="1704097381"/>
                    </a:ext>
                  </a:extLst>
                </a:gridCol>
                <a:gridCol w="658368">
                  <a:extLst>
                    <a:ext uri="{9D8B030D-6E8A-4147-A177-3AD203B41FA5}">
                      <a16:colId xmlns:a16="http://schemas.microsoft.com/office/drawing/2014/main" val="2788814400"/>
                    </a:ext>
                  </a:extLst>
                </a:gridCol>
                <a:gridCol w="658368">
                  <a:extLst>
                    <a:ext uri="{9D8B030D-6E8A-4147-A177-3AD203B41FA5}">
                      <a16:colId xmlns:a16="http://schemas.microsoft.com/office/drawing/2014/main" val="1303005845"/>
                    </a:ext>
                  </a:extLst>
                </a:gridCol>
                <a:gridCol w="658368">
                  <a:extLst>
                    <a:ext uri="{9D8B030D-6E8A-4147-A177-3AD203B41FA5}">
                      <a16:colId xmlns:a16="http://schemas.microsoft.com/office/drawing/2014/main" val="53785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289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- 2018-09-11 18:11:00 </a:t>
                      </a:r>
                      <a:r>
                        <a:rPr kumimoji="0" lang="en-US" sz="1000" b="0" i="0" u="none" strike="noStrike" kern="1200" cap="none" spc="0" normalizeH="0" baseline="0" noProof="0">
                          <a:ln>
                            <a:noFill/>
                          </a:ln>
                          <a:solidFill>
                            <a:prstClr val="black"/>
                          </a:solidFill>
                          <a:effectLst/>
                          <a:uLnTx/>
                          <a:uFillTx/>
                          <a:latin typeface="+mn-lt"/>
                          <a:ea typeface="+mn-ea"/>
                          <a:cs typeface="+mn-cs"/>
                        </a:rPr>
                        <a:t> 
 Sedapnya biskut ini! Boleh dicecah ke dalam minuman mahupun dimakan sendiri. Famili Buttercup harus mencubanya.​
#ResipiButtercup​
Biskut Rapuh Scottish​
Bahan-bahan:​
350gm Buttercup​
500gm tepung​
200gm gula aising​
5gm garam​
10gm serbuk penaik​
6gm esen vanila
Arahan:​
1. Panaskan ketuhar.​
2. Campurkan Buttercup, gula dan garam. Pukul dengan kelajuan tinggi selama 10 minit.​
3. Masukkan esen vanila, pukul dengan kelajuan sederhana selama lima minit.​
4. Akhir sekali masukkan tepung dan serbuk penaik, gaul dengan kelajuan perlahan selama seminit sehingga rata.​
5. Jadikan doh sebelum dicanai untuk membentukkannya.​
6. Bakar 15 minit dalam kepanasan 150°C hingga 180°C.​
Sumber: https://www.hmetro.com.my/node/40759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4245886"/>
                  </a:ext>
                </a:extLst>
              </a:tr>
            </a:tbl>
          </a:graphicData>
        </a:graphic>
      </p:graphicFrame>
      <p:sp>
        <p:nvSpPr>
          <p:cNvPr id="4" name="Text Placeholder 3">
            <a:extLst>
              <a:ext uri="{FF2B5EF4-FFF2-40B4-BE49-F238E27FC236}">
                <a16:creationId xmlns:a16="http://schemas.microsoft.com/office/drawing/2014/main" id="{62FD7899-9541-48E4-BD8E-A4D12CCC518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03322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45CD-633D-470A-8759-52169D0379DD}"/>
              </a:ext>
            </a:extLst>
          </p:cNvPr>
          <p:cNvSpPr>
            <a:spLocks noGrp="1"/>
          </p:cNvSpPr>
          <p:nvPr>
            <p:ph type="title"/>
          </p:nvPr>
        </p:nvSpPr>
        <p:spPr/>
        <p:txBody>
          <a:bodyPr/>
          <a:lstStyle/>
          <a:p>
            <a:r>
              <a:rPr lang="en-US"/>
              <a:t>Facebook Own Posts Table | Buttercup Malaysia - 13 of 17</a:t>
            </a:r>
          </a:p>
        </p:txBody>
      </p:sp>
      <p:graphicFrame>
        <p:nvGraphicFramePr>
          <p:cNvPr id="5" name="Table Placeholder 4">
            <a:extLst>
              <a:ext uri="{FF2B5EF4-FFF2-40B4-BE49-F238E27FC236}">
                <a16:creationId xmlns:a16="http://schemas.microsoft.com/office/drawing/2014/main" id="{6F238ED0-01E2-46CC-9924-FF20F2ED3A31}"/>
              </a:ext>
            </a:extLst>
          </p:cNvPr>
          <p:cNvGraphicFramePr>
            <a:graphicFrameLocks noGrp="1"/>
          </p:cNvGraphicFramePr>
          <p:nvPr>
            <p:ph type="tbl" sz="quarter" idx="13"/>
            <p:extLst>
              <p:ext uri="{D42A27DB-BD31-4B8C-83A1-F6EECF244321}">
                <p14:modId xmlns:p14="http://schemas.microsoft.com/office/powerpoint/2010/main" val="395495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9332658"/>
                    </a:ext>
                  </a:extLst>
                </a:gridCol>
                <a:gridCol w="658368">
                  <a:extLst>
                    <a:ext uri="{9D8B030D-6E8A-4147-A177-3AD203B41FA5}">
                      <a16:colId xmlns:a16="http://schemas.microsoft.com/office/drawing/2014/main" val="863483486"/>
                    </a:ext>
                  </a:extLst>
                </a:gridCol>
                <a:gridCol w="658368">
                  <a:extLst>
                    <a:ext uri="{9D8B030D-6E8A-4147-A177-3AD203B41FA5}">
                      <a16:colId xmlns:a16="http://schemas.microsoft.com/office/drawing/2014/main" val="3007855363"/>
                    </a:ext>
                  </a:extLst>
                </a:gridCol>
                <a:gridCol w="658368">
                  <a:extLst>
                    <a:ext uri="{9D8B030D-6E8A-4147-A177-3AD203B41FA5}">
                      <a16:colId xmlns:a16="http://schemas.microsoft.com/office/drawing/2014/main" val="4068187936"/>
                    </a:ext>
                  </a:extLst>
                </a:gridCol>
                <a:gridCol w="658368">
                  <a:extLst>
                    <a:ext uri="{9D8B030D-6E8A-4147-A177-3AD203B41FA5}">
                      <a16:colId xmlns:a16="http://schemas.microsoft.com/office/drawing/2014/main" val="2668873620"/>
                    </a:ext>
                  </a:extLst>
                </a:gridCol>
                <a:gridCol w="658368">
                  <a:extLst>
                    <a:ext uri="{9D8B030D-6E8A-4147-A177-3AD203B41FA5}">
                      <a16:colId xmlns:a16="http://schemas.microsoft.com/office/drawing/2014/main" val="903553628"/>
                    </a:ext>
                  </a:extLst>
                </a:gridCol>
                <a:gridCol w="658368">
                  <a:extLst>
                    <a:ext uri="{9D8B030D-6E8A-4147-A177-3AD203B41FA5}">
                      <a16:colId xmlns:a16="http://schemas.microsoft.com/office/drawing/2014/main" val="755414597"/>
                    </a:ext>
                  </a:extLst>
                </a:gridCol>
                <a:gridCol w="658368">
                  <a:extLst>
                    <a:ext uri="{9D8B030D-6E8A-4147-A177-3AD203B41FA5}">
                      <a16:colId xmlns:a16="http://schemas.microsoft.com/office/drawing/2014/main" val="194473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23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- 2018-09-11 00:00:01 </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bagi pengguna Buttercup yang beragama Islam! Semoga hidup anda dan keluarga dilimpahi keberkatan yang diharapkan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264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- 2018-09-09 11:05:00 </a:t>
                      </a:r>
                      <a:r>
                        <a:rPr kumimoji="0" lang="en-US" sz="1000" b="0" i="0" u="none" strike="noStrike" kern="1200" cap="none" spc="0" normalizeH="0" baseline="0" noProof="0">
                          <a:ln>
                            <a:noFill/>
                          </a:ln>
                          <a:solidFill>
                            <a:prstClr val="black"/>
                          </a:solidFill>
                          <a:effectLst/>
                          <a:uLnTx/>
                          <a:uFillTx/>
                          <a:latin typeface="+mn-lt"/>
                          <a:ea typeface="+mn-ea"/>
                          <a:cs typeface="+mn-cs"/>
                        </a:rPr>
                        <a:t> 
 Jika anda membuat biskut lebih daripada sekali, sentiasa sejukkan bekas atau dulang pembakar sebelum membuat biskut seterusnya. Ini kerana bekas atau dulang yang hangat menyebabkan doh mencair dan biskut menjadi cacat.​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6072251"/>
                  </a:ext>
                </a:extLst>
              </a:tr>
            </a:tbl>
          </a:graphicData>
        </a:graphic>
      </p:graphicFrame>
      <p:sp>
        <p:nvSpPr>
          <p:cNvPr id="4" name="Text Placeholder 3">
            <a:extLst>
              <a:ext uri="{FF2B5EF4-FFF2-40B4-BE49-F238E27FC236}">
                <a16:creationId xmlns:a16="http://schemas.microsoft.com/office/drawing/2014/main" id="{48623596-2FB1-47AB-BBC0-53631BDF673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86734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60DD-C65D-4B81-92F0-50C8C09F8D4E}"/>
              </a:ext>
            </a:extLst>
          </p:cNvPr>
          <p:cNvSpPr>
            <a:spLocks noGrp="1"/>
          </p:cNvSpPr>
          <p:nvPr>
            <p:ph type="title"/>
          </p:nvPr>
        </p:nvSpPr>
        <p:spPr/>
        <p:txBody>
          <a:bodyPr/>
          <a:lstStyle/>
          <a:p>
            <a:r>
              <a:rPr lang="en-US"/>
              <a:t>Facebook Own Posts Table | Buttercup Malaysia - 14 of 17</a:t>
            </a:r>
          </a:p>
        </p:txBody>
      </p:sp>
      <p:graphicFrame>
        <p:nvGraphicFramePr>
          <p:cNvPr id="5" name="Table Placeholder 4">
            <a:extLst>
              <a:ext uri="{FF2B5EF4-FFF2-40B4-BE49-F238E27FC236}">
                <a16:creationId xmlns:a16="http://schemas.microsoft.com/office/drawing/2014/main" id="{5C14B061-3FBE-4439-9C4D-1A3024F72F9B}"/>
              </a:ext>
            </a:extLst>
          </p:cNvPr>
          <p:cNvGraphicFramePr>
            <a:graphicFrameLocks noGrp="1"/>
          </p:cNvGraphicFramePr>
          <p:nvPr>
            <p:ph type="tbl" sz="quarter" idx="13"/>
            <p:extLst>
              <p:ext uri="{D42A27DB-BD31-4B8C-83A1-F6EECF244321}">
                <p14:modId xmlns:p14="http://schemas.microsoft.com/office/powerpoint/2010/main" val="370040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1386451"/>
                    </a:ext>
                  </a:extLst>
                </a:gridCol>
                <a:gridCol w="658368">
                  <a:extLst>
                    <a:ext uri="{9D8B030D-6E8A-4147-A177-3AD203B41FA5}">
                      <a16:colId xmlns:a16="http://schemas.microsoft.com/office/drawing/2014/main" val="3920044608"/>
                    </a:ext>
                  </a:extLst>
                </a:gridCol>
                <a:gridCol w="658368">
                  <a:extLst>
                    <a:ext uri="{9D8B030D-6E8A-4147-A177-3AD203B41FA5}">
                      <a16:colId xmlns:a16="http://schemas.microsoft.com/office/drawing/2014/main" val="3618877974"/>
                    </a:ext>
                  </a:extLst>
                </a:gridCol>
                <a:gridCol w="658368">
                  <a:extLst>
                    <a:ext uri="{9D8B030D-6E8A-4147-A177-3AD203B41FA5}">
                      <a16:colId xmlns:a16="http://schemas.microsoft.com/office/drawing/2014/main" val="56130122"/>
                    </a:ext>
                  </a:extLst>
                </a:gridCol>
                <a:gridCol w="658368">
                  <a:extLst>
                    <a:ext uri="{9D8B030D-6E8A-4147-A177-3AD203B41FA5}">
                      <a16:colId xmlns:a16="http://schemas.microsoft.com/office/drawing/2014/main" val="2618332710"/>
                    </a:ext>
                  </a:extLst>
                </a:gridCol>
                <a:gridCol w="658368">
                  <a:extLst>
                    <a:ext uri="{9D8B030D-6E8A-4147-A177-3AD203B41FA5}">
                      <a16:colId xmlns:a16="http://schemas.microsoft.com/office/drawing/2014/main" val="1420057843"/>
                    </a:ext>
                  </a:extLst>
                </a:gridCol>
                <a:gridCol w="658368">
                  <a:extLst>
                    <a:ext uri="{9D8B030D-6E8A-4147-A177-3AD203B41FA5}">
                      <a16:colId xmlns:a16="http://schemas.microsoft.com/office/drawing/2014/main" val="3769984436"/>
                    </a:ext>
                  </a:extLst>
                </a:gridCol>
                <a:gridCol w="658368">
                  <a:extLst>
                    <a:ext uri="{9D8B030D-6E8A-4147-A177-3AD203B41FA5}">
                      <a16:colId xmlns:a16="http://schemas.microsoft.com/office/drawing/2014/main" val="140164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87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- 2018-09-07 10:08:00 </a:t>
                      </a:r>
                      <a:r>
                        <a:rPr kumimoji="0" lang="en-US" sz="1000" b="0" i="0" u="none" strike="noStrike" kern="1200" cap="none" spc="0" normalizeH="0" baseline="0" noProof="0">
                          <a:ln>
                            <a:noFill/>
                          </a:ln>
                          <a:solidFill>
                            <a:prstClr val="black"/>
                          </a:solidFill>
                          <a:effectLst/>
                          <a:uLnTx/>
                          <a:uFillTx/>
                          <a:latin typeface="+mn-lt"/>
                          <a:ea typeface="+mn-ea"/>
                          <a:cs typeface="+mn-cs"/>
                        </a:rPr>
                        <a:t> 
 Pernahkah Famili Buttercup mencuba kek yang mengandungi oat? Biasanya biskut sahaja yang mengandungi oat, bukan? Cuba resipi kek Buttercup oat ini pula.​
#ResipiButtercup​
Kek Buttercup Oat​
Bahan-bahan:​
200gm Buttercup​
100ml air​
1 sudu besar susu pekat manis​
50gm oat segera ​
100gm gula halus​
4 biji telur​
170gm tepung kek*​
2 sudu teh serbuk penaik*​
1 sudu teh esen vanila​
(Ayak bahan-bahan bertanda *)
Arahan:​
1. Masukkan air, susu pekat manis dan oat ke dalam satu periuk, letak atas dapur dan kacau sampai adunan oat lembut. Sejukkan.​
2. Putar Buttercup dan gula halus sampai kembang.​
3. Masukkan telur satu persatu dan pukul sampai sebati.​
4. Masukkan esen vanila dan masukkan adunan oat tadi dan pukul sampai sebati.​
5. Masukkan tepung yang telah diayak sedikit demi sedikit ke dalam adunan dengan kaedah kaup balik sampai adunan sebati.​
6. Tuangkan ke dalam loyang dan bakar pada suhu 150°C dalam 40 - 45 minit atau sehingga masak.​
Sumber: http://www.wanisukarno.com/2015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0236521"/>
                  </a:ext>
                </a:extLst>
              </a:tr>
            </a:tbl>
          </a:graphicData>
        </a:graphic>
      </p:graphicFrame>
      <p:sp>
        <p:nvSpPr>
          <p:cNvPr id="4" name="Text Placeholder 3">
            <a:extLst>
              <a:ext uri="{FF2B5EF4-FFF2-40B4-BE49-F238E27FC236}">
                <a16:creationId xmlns:a16="http://schemas.microsoft.com/office/drawing/2014/main" id="{7CEA73AF-4AE1-4054-B4F2-7F6AEDCAA81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51880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805A-5E12-4D7F-BE9A-892C6711B8C4}"/>
              </a:ext>
            </a:extLst>
          </p:cNvPr>
          <p:cNvSpPr>
            <a:spLocks noGrp="1"/>
          </p:cNvSpPr>
          <p:nvPr>
            <p:ph type="title"/>
          </p:nvPr>
        </p:nvSpPr>
        <p:spPr/>
        <p:txBody>
          <a:bodyPr/>
          <a:lstStyle/>
          <a:p>
            <a:r>
              <a:rPr lang="en-US"/>
              <a:t>Facebook Own Posts Table | Buttercup Malaysia - 15 of 17</a:t>
            </a:r>
          </a:p>
        </p:txBody>
      </p:sp>
      <p:graphicFrame>
        <p:nvGraphicFramePr>
          <p:cNvPr id="5" name="Table Placeholder 4">
            <a:extLst>
              <a:ext uri="{FF2B5EF4-FFF2-40B4-BE49-F238E27FC236}">
                <a16:creationId xmlns:a16="http://schemas.microsoft.com/office/drawing/2014/main" id="{73458A25-1E75-4453-91E2-C3DB4040B590}"/>
              </a:ext>
            </a:extLst>
          </p:cNvPr>
          <p:cNvGraphicFramePr>
            <a:graphicFrameLocks noGrp="1"/>
          </p:cNvGraphicFramePr>
          <p:nvPr>
            <p:ph type="tbl" sz="quarter" idx="13"/>
            <p:extLst>
              <p:ext uri="{D42A27DB-BD31-4B8C-83A1-F6EECF244321}">
                <p14:modId xmlns:p14="http://schemas.microsoft.com/office/powerpoint/2010/main" val="188910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1745373"/>
                    </a:ext>
                  </a:extLst>
                </a:gridCol>
                <a:gridCol w="658368">
                  <a:extLst>
                    <a:ext uri="{9D8B030D-6E8A-4147-A177-3AD203B41FA5}">
                      <a16:colId xmlns:a16="http://schemas.microsoft.com/office/drawing/2014/main" val="3282485630"/>
                    </a:ext>
                  </a:extLst>
                </a:gridCol>
                <a:gridCol w="658368">
                  <a:extLst>
                    <a:ext uri="{9D8B030D-6E8A-4147-A177-3AD203B41FA5}">
                      <a16:colId xmlns:a16="http://schemas.microsoft.com/office/drawing/2014/main" val="835049993"/>
                    </a:ext>
                  </a:extLst>
                </a:gridCol>
                <a:gridCol w="658368">
                  <a:extLst>
                    <a:ext uri="{9D8B030D-6E8A-4147-A177-3AD203B41FA5}">
                      <a16:colId xmlns:a16="http://schemas.microsoft.com/office/drawing/2014/main" val="2756040993"/>
                    </a:ext>
                  </a:extLst>
                </a:gridCol>
                <a:gridCol w="658368">
                  <a:extLst>
                    <a:ext uri="{9D8B030D-6E8A-4147-A177-3AD203B41FA5}">
                      <a16:colId xmlns:a16="http://schemas.microsoft.com/office/drawing/2014/main" val="3405805621"/>
                    </a:ext>
                  </a:extLst>
                </a:gridCol>
                <a:gridCol w="658368">
                  <a:extLst>
                    <a:ext uri="{9D8B030D-6E8A-4147-A177-3AD203B41FA5}">
                      <a16:colId xmlns:a16="http://schemas.microsoft.com/office/drawing/2014/main" val="4022874536"/>
                    </a:ext>
                  </a:extLst>
                </a:gridCol>
                <a:gridCol w="658368">
                  <a:extLst>
                    <a:ext uri="{9D8B030D-6E8A-4147-A177-3AD203B41FA5}">
                      <a16:colId xmlns:a16="http://schemas.microsoft.com/office/drawing/2014/main" val="3967617551"/>
                    </a:ext>
                  </a:extLst>
                </a:gridCol>
                <a:gridCol w="658368">
                  <a:extLst>
                    <a:ext uri="{9D8B030D-6E8A-4147-A177-3AD203B41FA5}">
                      <a16:colId xmlns:a16="http://schemas.microsoft.com/office/drawing/2014/main" val="7759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627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- 2018-09-05 10:04:00 </a:t>
                      </a:r>
                      <a:r>
                        <a:rPr kumimoji="0" lang="en-US" sz="1000" b="0" i="0" u="none" strike="noStrike" kern="1200" cap="none" spc="0" normalizeH="0" baseline="0" noProof="0">
                          <a:ln>
                            <a:noFill/>
                          </a:ln>
                          <a:solidFill>
                            <a:prstClr val="black"/>
                          </a:solidFill>
                          <a:effectLst/>
                          <a:uLnTx/>
                          <a:uFillTx/>
                          <a:latin typeface="+mn-lt"/>
                          <a:ea typeface="+mn-ea"/>
                          <a:cs typeface="+mn-cs"/>
                        </a:rPr>
                        <a:t> 
 Nikmati hidangan yang lemak berkrim pada waktu minum petang!​
​#ResipiButtercup​
​Cheesecake Brownies​
Bahan-bahan:​
150gm Buttercup​
300gm coklat masakan (dihiris halus)​
3 biji telur​
215gm (1 cawan) gula kastor​
225gm (1 1/2 cawan) tepung gandum​
65gm (1/4 cawan) krim masam​
250gm krim keju
Arahan:​
1. Panaskan ketugar hingga 180°C. Griskan loyang dengan sedikit Buttercup.​
2. Campurkan Buttercup dan coklat dalam bekas dan cairkan secara water bath. Setelah semua cair, sejukkan.​
3. Pukul 2 biji telur dalam bekas. Campurkan 140g (2/3 cawan) gula, telur yang telah dipukul tadi ke dalam campuran coklat dan Buttercup.​
4. Tambahkan tepung dan krim masam. Kacau sehingga semua sebati.​
5. Pukul krim keju dan gula selebihnya sehingga halus dalam mangkuk berasingan.​
6. Masukkan 1 biji telur dan pukul lagi sehingga semua bercampur sempurna.​
7. Masukkan adunan coklat ke dalam loyang. Kemudian masukkan adunan krim keju di atasnya.​
8. Lorekkan lingkaran di atasnya dengan menggunakan pis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32843694"/>
                  </a:ext>
                </a:extLst>
              </a:tr>
            </a:tbl>
          </a:graphicData>
        </a:graphic>
      </p:graphicFrame>
      <p:sp>
        <p:nvSpPr>
          <p:cNvPr id="4" name="Text Placeholder 3">
            <a:extLst>
              <a:ext uri="{FF2B5EF4-FFF2-40B4-BE49-F238E27FC236}">
                <a16:creationId xmlns:a16="http://schemas.microsoft.com/office/drawing/2014/main" id="{CB889EE7-D529-438A-9833-1AEAD4E8FAC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993001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8F360-D028-45BC-B4CB-7A633E848EE4}"/>
              </a:ext>
            </a:extLst>
          </p:cNvPr>
          <p:cNvSpPr>
            <a:spLocks noGrp="1"/>
          </p:cNvSpPr>
          <p:nvPr>
            <p:ph type="title"/>
          </p:nvPr>
        </p:nvSpPr>
        <p:spPr/>
        <p:txBody>
          <a:bodyPr/>
          <a:lstStyle/>
          <a:p>
            <a:r>
              <a:rPr lang="en-US"/>
              <a:t>Facebook Own Posts Table | Buttercup Malaysia - 16 of 17</a:t>
            </a:r>
          </a:p>
        </p:txBody>
      </p:sp>
      <p:graphicFrame>
        <p:nvGraphicFramePr>
          <p:cNvPr id="5" name="Table Placeholder 4">
            <a:extLst>
              <a:ext uri="{FF2B5EF4-FFF2-40B4-BE49-F238E27FC236}">
                <a16:creationId xmlns:a16="http://schemas.microsoft.com/office/drawing/2014/main" id="{B4229B56-F03C-4F35-92E6-595185C0443D}"/>
              </a:ext>
            </a:extLst>
          </p:cNvPr>
          <p:cNvGraphicFramePr>
            <a:graphicFrameLocks noGrp="1"/>
          </p:cNvGraphicFramePr>
          <p:nvPr>
            <p:ph type="tbl" sz="quarter" idx="13"/>
            <p:extLst>
              <p:ext uri="{D42A27DB-BD31-4B8C-83A1-F6EECF244321}">
                <p14:modId xmlns:p14="http://schemas.microsoft.com/office/powerpoint/2010/main" val="207148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4409877"/>
                    </a:ext>
                  </a:extLst>
                </a:gridCol>
                <a:gridCol w="658368">
                  <a:extLst>
                    <a:ext uri="{9D8B030D-6E8A-4147-A177-3AD203B41FA5}">
                      <a16:colId xmlns:a16="http://schemas.microsoft.com/office/drawing/2014/main" val="3764766662"/>
                    </a:ext>
                  </a:extLst>
                </a:gridCol>
                <a:gridCol w="658368">
                  <a:extLst>
                    <a:ext uri="{9D8B030D-6E8A-4147-A177-3AD203B41FA5}">
                      <a16:colId xmlns:a16="http://schemas.microsoft.com/office/drawing/2014/main" val="1665820350"/>
                    </a:ext>
                  </a:extLst>
                </a:gridCol>
                <a:gridCol w="658368">
                  <a:extLst>
                    <a:ext uri="{9D8B030D-6E8A-4147-A177-3AD203B41FA5}">
                      <a16:colId xmlns:a16="http://schemas.microsoft.com/office/drawing/2014/main" val="4040251882"/>
                    </a:ext>
                  </a:extLst>
                </a:gridCol>
                <a:gridCol w="658368">
                  <a:extLst>
                    <a:ext uri="{9D8B030D-6E8A-4147-A177-3AD203B41FA5}">
                      <a16:colId xmlns:a16="http://schemas.microsoft.com/office/drawing/2014/main" val="252772690"/>
                    </a:ext>
                  </a:extLst>
                </a:gridCol>
                <a:gridCol w="658368">
                  <a:extLst>
                    <a:ext uri="{9D8B030D-6E8A-4147-A177-3AD203B41FA5}">
                      <a16:colId xmlns:a16="http://schemas.microsoft.com/office/drawing/2014/main" val="1609502631"/>
                    </a:ext>
                  </a:extLst>
                </a:gridCol>
                <a:gridCol w="658368">
                  <a:extLst>
                    <a:ext uri="{9D8B030D-6E8A-4147-A177-3AD203B41FA5}">
                      <a16:colId xmlns:a16="http://schemas.microsoft.com/office/drawing/2014/main" val="956207375"/>
                    </a:ext>
                  </a:extLst>
                </a:gridCol>
                <a:gridCol w="658368">
                  <a:extLst>
                    <a:ext uri="{9D8B030D-6E8A-4147-A177-3AD203B41FA5}">
                      <a16:colId xmlns:a16="http://schemas.microsoft.com/office/drawing/2014/main" val="110723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972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- 2018-09-03 10:10:51 </a:t>
                      </a:r>
                      <a:r>
                        <a:rPr kumimoji="0" lang="en-US" sz="1000" b="0" i="0" u="none" strike="noStrike" kern="1200" cap="none" spc="0" normalizeH="0" baseline="0" noProof="0">
                          <a:ln>
                            <a:noFill/>
                          </a:ln>
                          <a:solidFill>
                            <a:prstClr val="black"/>
                          </a:solidFill>
                          <a:effectLst/>
                          <a:uLnTx/>
                          <a:uFillTx/>
                          <a:latin typeface="+mn-lt"/>
                          <a:ea typeface="+mn-ea"/>
                          <a:cs typeface="+mn-cs"/>
                        </a:rPr>
                        <a:t> 
 Untuk membakar brownies, guna bekas yang berwarna cerah dan berkilat kerana haba akan menjadi sekata. Bekas kaca atau bekas berwarna gelap akan menyebabkan sebahagian brownies menjadi hangus.​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7024615"/>
                  </a:ext>
                </a:extLst>
              </a:tr>
            </a:tbl>
          </a:graphicData>
        </a:graphic>
      </p:graphicFrame>
      <p:sp>
        <p:nvSpPr>
          <p:cNvPr id="4" name="Text Placeholder 3">
            <a:extLst>
              <a:ext uri="{FF2B5EF4-FFF2-40B4-BE49-F238E27FC236}">
                <a16:creationId xmlns:a16="http://schemas.microsoft.com/office/drawing/2014/main" id="{7F0E51EC-807E-4033-8683-BE0592598EC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61179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6118-B77F-4240-887D-0A0E2EEBF546}"/>
              </a:ext>
            </a:extLst>
          </p:cNvPr>
          <p:cNvSpPr>
            <a:spLocks noGrp="1"/>
          </p:cNvSpPr>
          <p:nvPr>
            <p:ph type="title"/>
          </p:nvPr>
        </p:nvSpPr>
        <p:spPr/>
        <p:txBody>
          <a:bodyPr/>
          <a:lstStyle/>
          <a:p>
            <a:r>
              <a:rPr lang="en-US"/>
              <a:t>Facebook Own Posts Table | Buttercup Malaysia - 17 of 17</a:t>
            </a:r>
          </a:p>
        </p:txBody>
      </p:sp>
      <p:graphicFrame>
        <p:nvGraphicFramePr>
          <p:cNvPr id="5" name="Table Placeholder 4">
            <a:extLst>
              <a:ext uri="{FF2B5EF4-FFF2-40B4-BE49-F238E27FC236}">
                <a16:creationId xmlns:a16="http://schemas.microsoft.com/office/drawing/2014/main" id="{51F9FB79-887F-492D-B4C9-BF675F0D984E}"/>
              </a:ext>
            </a:extLst>
          </p:cNvPr>
          <p:cNvGraphicFramePr>
            <a:graphicFrameLocks noGrp="1"/>
          </p:cNvGraphicFramePr>
          <p:nvPr>
            <p:ph type="tbl" sz="quarter" idx="13"/>
            <p:extLst>
              <p:ext uri="{D42A27DB-BD31-4B8C-83A1-F6EECF244321}">
                <p14:modId xmlns:p14="http://schemas.microsoft.com/office/powerpoint/2010/main" val="3011354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1609083"/>
                    </a:ext>
                  </a:extLst>
                </a:gridCol>
                <a:gridCol w="658368">
                  <a:extLst>
                    <a:ext uri="{9D8B030D-6E8A-4147-A177-3AD203B41FA5}">
                      <a16:colId xmlns:a16="http://schemas.microsoft.com/office/drawing/2014/main" val="3418700412"/>
                    </a:ext>
                  </a:extLst>
                </a:gridCol>
                <a:gridCol w="658368">
                  <a:extLst>
                    <a:ext uri="{9D8B030D-6E8A-4147-A177-3AD203B41FA5}">
                      <a16:colId xmlns:a16="http://schemas.microsoft.com/office/drawing/2014/main" val="4153495778"/>
                    </a:ext>
                  </a:extLst>
                </a:gridCol>
                <a:gridCol w="658368">
                  <a:extLst>
                    <a:ext uri="{9D8B030D-6E8A-4147-A177-3AD203B41FA5}">
                      <a16:colId xmlns:a16="http://schemas.microsoft.com/office/drawing/2014/main" val="1167540666"/>
                    </a:ext>
                  </a:extLst>
                </a:gridCol>
                <a:gridCol w="658368">
                  <a:extLst>
                    <a:ext uri="{9D8B030D-6E8A-4147-A177-3AD203B41FA5}">
                      <a16:colId xmlns:a16="http://schemas.microsoft.com/office/drawing/2014/main" val="1886790386"/>
                    </a:ext>
                  </a:extLst>
                </a:gridCol>
                <a:gridCol w="658368">
                  <a:extLst>
                    <a:ext uri="{9D8B030D-6E8A-4147-A177-3AD203B41FA5}">
                      <a16:colId xmlns:a16="http://schemas.microsoft.com/office/drawing/2014/main" val="2004757413"/>
                    </a:ext>
                  </a:extLst>
                </a:gridCol>
                <a:gridCol w="658368">
                  <a:extLst>
                    <a:ext uri="{9D8B030D-6E8A-4147-A177-3AD203B41FA5}">
                      <a16:colId xmlns:a16="http://schemas.microsoft.com/office/drawing/2014/main" val="1727645305"/>
                    </a:ext>
                  </a:extLst>
                </a:gridCol>
                <a:gridCol w="658368">
                  <a:extLst>
                    <a:ext uri="{9D8B030D-6E8A-4147-A177-3AD203B41FA5}">
                      <a16:colId xmlns:a16="http://schemas.microsoft.com/office/drawing/2014/main" val="392075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910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- 2018-09-01 11:00:00 </a:t>
                      </a:r>
                      <a:r>
                        <a:rPr kumimoji="0" lang="en-US" sz="1000" b="0" i="0" u="none" strike="noStrike" kern="1200" cap="none" spc="0" normalizeH="0" baseline="0" noProof="0">
                          <a:ln>
                            <a:noFill/>
                          </a:ln>
                          <a:solidFill>
                            <a:prstClr val="black"/>
                          </a:solidFill>
                          <a:effectLst/>
                          <a:uLnTx/>
                          <a:uFillTx/>
                          <a:latin typeface="+mn-lt"/>
                          <a:ea typeface="+mn-ea"/>
                          <a:cs typeface="+mn-cs"/>
                        </a:rPr>
                        <a:t> 
 Ada orang menikmati minum petang ketika di tempat kerja, ada orang menikmatinya di rumah, dan ada orang pula menikmatinya di luar. Tidak kira bagaimana anda melakukannya, minum petang adalah sesuatu yang menggembirakan! Sebab itu Buttercup ingin berkongsi resipi minum petang dengan semua 😊​
​#ResipiButtercup​
​Kek Buttercup Oren​
​Bahan-bahan:​
260gm Buttercup​
150gm gula pasir dikisar ​
4 sudu besar jus atau kordial oren​
250gm tepung gandum ​
2 sudu teh serbuk penaik​
6 biji telur ​
2-3 titik pewarna oren ​
Arahan:​
1. Pukul Buttercup dan gula sehingga kembang dan berwarna putih. ​
2. Masukkan telur sebiji dan putar. Ulang sehingga semua telur habis. ​
3. Kemudian masukkan jus atau kordial oren  dan pewarna. Teruskan memutar.​
4. Ayak tepung dan serbuk penaik bersama. Masukkan ke dalam adunan sedikit demi sedikit sambil terus memutar pada kelajuan sederhana.​
5. Sediakan loyang. Griskan dengan sedikit Buttercup. Masukkan adunan kemudian bakar selama 45-1jam pada suhu 160-180...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2836300"/>
                  </a:ext>
                </a:extLst>
              </a:tr>
            </a:tbl>
          </a:graphicData>
        </a:graphic>
      </p:graphicFrame>
      <p:sp>
        <p:nvSpPr>
          <p:cNvPr id="4" name="Text Placeholder 3">
            <a:extLst>
              <a:ext uri="{FF2B5EF4-FFF2-40B4-BE49-F238E27FC236}">
                <a16:creationId xmlns:a16="http://schemas.microsoft.com/office/drawing/2014/main" id="{0644292A-2EBC-495E-AAFA-CE45D3E7C6E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54821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1256</Words>
  <Application>Microsoft Office PowerPoint</Application>
  <PresentationFormat>On-screen Show (4:3)</PresentationFormat>
  <Paragraphs>547</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Key Influencers | Buttercup Malaysia</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17</vt:lpstr>
      <vt:lpstr>Facebook Own Posts Table | Buttercup Malaysia - 2 of 17</vt:lpstr>
      <vt:lpstr>Facebook Own Posts Table | Buttercup Malaysia - 3 of 17</vt:lpstr>
      <vt:lpstr>Facebook Own Posts Table | Buttercup Malaysia - 4 of 17</vt:lpstr>
      <vt:lpstr>Facebook Own Posts Table | Buttercup Malaysia - 5 of 17</vt:lpstr>
      <vt:lpstr>Facebook Own Posts Table | Buttercup Malaysia - 6 of 17</vt:lpstr>
      <vt:lpstr>Facebook Own Posts Table | Buttercup Malaysia - 7 of 17</vt:lpstr>
      <vt:lpstr>Facebook Own Posts Table | Buttercup Malaysia - 8 of 17</vt:lpstr>
      <vt:lpstr>Facebook Own Posts Table | Buttercup Malaysia - 9 of 17</vt:lpstr>
      <vt:lpstr>Facebook Own Posts Table | Buttercup Malaysia - 10 of 17</vt:lpstr>
      <vt:lpstr>Facebook Own Posts Table | Buttercup Malaysia - 11 of 17</vt:lpstr>
      <vt:lpstr>Facebook Own Posts Table | Buttercup Malaysia - 12 of 17</vt:lpstr>
      <vt:lpstr>Facebook Own Posts Table | Buttercup Malaysia - 13 of 17</vt:lpstr>
      <vt:lpstr>Facebook Own Posts Table | Buttercup Malaysia - 14 of 17</vt:lpstr>
      <vt:lpstr>Facebook Own Posts Table | Buttercup Malaysia - 15 of 17</vt:lpstr>
      <vt:lpstr>Facebook Own Posts Table | Buttercup Malaysia - 16 of 17</vt:lpstr>
      <vt:lpstr>Facebook Own Posts Table | Buttercup Malaysia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2018-10-03T12:33:36Z</dcterms:created>
  <dcterms:modified xsi:type="dcterms:W3CDTF">2018-10-03T12:35:28Z</dcterms:modified>
</cp:coreProperties>
</file>